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E98EF-9385-47F8-91F5-DBB3B68117E2}" type="datetimeFigureOut">
              <a:rPr lang="en-US" smtClean="0"/>
              <a:t>3/30/2024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AC38F0-61A5-40E5-B0CC-265BDD4B9C5F}" type="slidenum">
              <a:rPr lang="en-US" smtClean="0"/>
              <a:t>‹#›</a:t>
            </a:fld>
            <a:endParaRPr lang="en-US"/>
          </a:p>
        </p:txBody>
      </p:sp>
    </p:spTree>
    <p:extLst>
      <p:ext uri="{BB962C8B-B14F-4D97-AF65-F5344CB8AC3E}">
        <p14:creationId xmlns:p14="http://schemas.microsoft.com/office/powerpoint/2010/main" val="3440222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2623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6" name="Google Shape;326;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4787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2" name="Google Shape;332;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8851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9" name="Google Shape;33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30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3493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307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3215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6" name="Google Shape;366;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9846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2" name="Google Shape;372;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37099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9" name="Google Shape;379;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1623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6" name="Google Shape;38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58384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50430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3" name="Google Shape;393;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0071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0" name="Google Shape;400;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80198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8" name="Google Shape;408;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extLst>
      <p:ext uri="{BB962C8B-B14F-4D97-AF65-F5344CB8AC3E}">
        <p14:creationId xmlns:p14="http://schemas.microsoft.com/office/powerpoint/2010/main" val="1883135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7" name="Google Shape;417;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6681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0" name="Google Shape;430;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67338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2" name="Google Shape;442;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318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30058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7984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8" name="Google Shape;468;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38820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8815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47515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56067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960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0804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74340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7568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1205D0-D7C9-4B7B-A0E5-CF40EFDA5EB2}"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DB175-E02D-4105-8B8F-C79466A78DF8}" type="slidenum">
              <a:rPr lang="en-US" smtClean="0"/>
              <a:t>‹#›</a:t>
            </a:fld>
            <a:endParaRPr lang="en-US"/>
          </a:p>
        </p:txBody>
      </p:sp>
    </p:spTree>
    <p:extLst>
      <p:ext uri="{BB962C8B-B14F-4D97-AF65-F5344CB8AC3E}">
        <p14:creationId xmlns:p14="http://schemas.microsoft.com/office/powerpoint/2010/main" val="409305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1205D0-D7C9-4B7B-A0E5-CF40EFDA5EB2}"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DB175-E02D-4105-8B8F-C79466A78DF8}" type="slidenum">
              <a:rPr lang="en-US" smtClean="0"/>
              <a:t>‹#›</a:t>
            </a:fld>
            <a:endParaRPr lang="en-US"/>
          </a:p>
        </p:txBody>
      </p:sp>
    </p:spTree>
    <p:extLst>
      <p:ext uri="{BB962C8B-B14F-4D97-AF65-F5344CB8AC3E}">
        <p14:creationId xmlns:p14="http://schemas.microsoft.com/office/powerpoint/2010/main" val="217106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1205D0-D7C9-4B7B-A0E5-CF40EFDA5EB2}"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DB175-E02D-4105-8B8F-C79466A78DF8}" type="slidenum">
              <a:rPr lang="en-US" smtClean="0"/>
              <a:t>‹#›</a:t>
            </a:fld>
            <a:endParaRPr lang="en-US"/>
          </a:p>
        </p:txBody>
      </p:sp>
    </p:spTree>
    <p:extLst>
      <p:ext uri="{BB962C8B-B14F-4D97-AF65-F5344CB8AC3E}">
        <p14:creationId xmlns:p14="http://schemas.microsoft.com/office/powerpoint/2010/main" val="2604368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1205D0-D7C9-4B7B-A0E5-CF40EFDA5EB2}"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DB175-E02D-4105-8B8F-C79466A78DF8}" type="slidenum">
              <a:rPr lang="en-US" smtClean="0"/>
              <a:t>‹#›</a:t>
            </a:fld>
            <a:endParaRPr lang="en-US"/>
          </a:p>
        </p:txBody>
      </p:sp>
    </p:spTree>
    <p:extLst>
      <p:ext uri="{BB962C8B-B14F-4D97-AF65-F5344CB8AC3E}">
        <p14:creationId xmlns:p14="http://schemas.microsoft.com/office/powerpoint/2010/main" val="3323436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1205D0-D7C9-4B7B-A0E5-CF40EFDA5EB2}"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DB175-E02D-4105-8B8F-C79466A78DF8}" type="slidenum">
              <a:rPr lang="en-US" smtClean="0"/>
              <a:t>‹#›</a:t>
            </a:fld>
            <a:endParaRPr lang="en-US"/>
          </a:p>
        </p:txBody>
      </p:sp>
    </p:spTree>
    <p:extLst>
      <p:ext uri="{BB962C8B-B14F-4D97-AF65-F5344CB8AC3E}">
        <p14:creationId xmlns:p14="http://schemas.microsoft.com/office/powerpoint/2010/main" val="982035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1205D0-D7C9-4B7B-A0E5-CF40EFDA5EB2}"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DB175-E02D-4105-8B8F-C79466A78DF8}" type="slidenum">
              <a:rPr lang="en-US" smtClean="0"/>
              <a:t>‹#›</a:t>
            </a:fld>
            <a:endParaRPr lang="en-US"/>
          </a:p>
        </p:txBody>
      </p:sp>
    </p:spTree>
    <p:extLst>
      <p:ext uri="{BB962C8B-B14F-4D97-AF65-F5344CB8AC3E}">
        <p14:creationId xmlns:p14="http://schemas.microsoft.com/office/powerpoint/2010/main" val="4018709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1205D0-D7C9-4B7B-A0E5-CF40EFDA5EB2}" type="datetimeFigureOut">
              <a:rPr lang="en-US" smtClean="0"/>
              <a:t>3/30/2024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2DB175-E02D-4105-8B8F-C79466A78DF8}" type="slidenum">
              <a:rPr lang="en-US" smtClean="0"/>
              <a:t>‹#›</a:t>
            </a:fld>
            <a:endParaRPr lang="en-US"/>
          </a:p>
        </p:txBody>
      </p:sp>
    </p:spTree>
    <p:extLst>
      <p:ext uri="{BB962C8B-B14F-4D97-AF65-F5344CB8AC3E}">
        <p14:creationId xmlns:p14="http://schemas.microsoft.com/office/powerpoint/2010/main" val="4077126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1205D0-D7C9-4B7B-A0E5-CF40EFDA5EB2}" type="datetimeFigureOut">
              <a:rPr lang="en-US" smtClean="0"/>
              <a:t>3/30/2024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2DB175-E02D-4105-8B8F-C79466A78DF8}" type="slidenum">
              <a:rPr lang="en-US" smtClean="0"/>
              <a:t>‹#›</a:t>
            </a:fld>
            <a:endParaRPr lang="en-US"/>
          </a:p>
        </p:txBody>
      </p:sp>
    </p:spTree>
    <p:extLst>
      <p:ext uri="{BB962C8B-B14F-4D97-AF65-F5344CB8AC3E}">
        <p14:creationId xmlns:p14="http://schemas.microsoft.com/office/powerpoint/2010/main" val="83119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205D0-D7C9-4B7B-A0E5-CF40EFDA5EB2}" type="datetimeFigureOut">
              <a:rPr lang="en-US" smtClean="0"/>
              <a:t>3/30/2024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2DB175-E02D-4105-8B8F-C79466A78DF8}" type="slidenum">
              <a:rPr lang="en-US" smtClean="0"/>
              <a:t>‹#›</a:t>
            </a:fld>
            <a:endParaRPr lang="en-US"/>
          </a:p>
        </p:txBody>
      </p:sp>
    </p:spTree>
    <p:extLst>
      <p:ext uri="{BB962C8B-B14F-4D97-AF65-F5344CB8AC3E}">
        <p14:creationId xmlns:p14="http://schemas.microsoft.com/office/powerpoint/2010/main" val="38579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1205D0-D7C9-4B7B-A0E5-CF40EFDA5EB2}"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DB175-E02D-4105-8B8F-C79466A78DF8}" type="slidenum">
              <a:rPr lang="en-US" smtClean="0"/>
              <a:t>‹#›</a:t>
            </a:fld>
            <a:endParaRPr lang="en-US"/>
          </a:p>
        </p:txBody>
      </p:sp>
    </p:spTree>
    <p:extLst>
      <p:ext uri="{BB962C8B-B14F-4D97-AF65-F5344CB8AC3E}">
        <p14:creationId xmlns:p14="http://schemas.microsoft.com/office/powerpoint/2010/main" val="2114003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1205D0-D7C9-4B7B-A0E5-CF40EFDA5EB2}"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DB175-E02D-4105-8B8F-C79466A78DF8}" type="slidenum">
              <a:rPr lang="en-US" smtClean="0"/>
              <a:t>‹#›</a:t>
            </a:fld>
            <a:endParaRPr lang="en-US"/>
          </a:p>
        </p:txBody>
      </p:sp>
    </p:spTree>
    <p:extLst>
      <p:ext uri="{BB962C8B-B14F-4D97-AF65-F5344CB8AC3E}">
        <p14:creationId xmlns:p14="http://schemas.microsoft.com/office/powerpoint/2010/main" val="1850070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205D0-D7C9-4B7B-A0E5-CF40EFDA5EB2}" type="datetimeFigureOut">
              <a:rPr lang="en-US" smtClean="0"/>
              <a:t>3/30/2024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DB175-E02D-4105-8B8F-C79466A78DF8}" type="slidenum">
              <a:rPr lang="en-US" smtClean="0"/>
              <a:t>‹#›</a:t>
            </a:fld>
            <a:endParaRPr lang="en-US"/>
          </a:p>
        </p:txBody>
      </p:sp>
    </p:spTree>
    <p:extLst>
      <p:ext uri="{BB962C8B-B14F-4D97-AF65-F5344CB8AC3E}">
        <p14:creationId xmlns:p14="http://schemas.microsoft.com/office/powerpoint/2010/main" val="46008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CSE315:Introduction to Data Science</a:t>
            </a:r>
          </a:p>
        </p:txBody>
      </p:sp>
      <p:sp>
        <p:nvSpPr>
          <p:cNvPr id="3" name="Subtitle 2"/>
          <p:cNvSpPr>
            <a:spLocks noGrp="1"/>
          </p:cNvSpPr>
          <p:nvPr>
            <p:ph type="subTitle" idx="1"/>
          </p:nvPr>
        </p:nvSpPr>
        <p:spPr>
          <a:xfrm>
            <a:off x="1524000" y="3611563"/>
            <a:ext cx="9144000" cy="1655762"/>
          </a:xfrm>
        </p:spPr>
        <p:txBody>
          <a:bodyPr>
            <a:normAutofit/>
          </a:bodyPr>
          <a:lstStyle/>
          <a:p>
            <a:r>
              <a:rPr lang="en-US" sz="3600" dirty="0"/>
              <a:t>WEEK-3</a:t>
            </a:r>
          </a:p>
        </p:txBody>
      </p:sp>
    </p:spTree>
    <p:extLst>
      <p:ext uri="{BB962C8B-B14F-4D97-AF65-F5344CB8AC3E}">
        <p14:creationId xmlns:p14="http://schemas.microsoft.com/office/powerpoint/2010/main" val="3536344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9"/>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00000"/>
            </a:pPr>
            <a:r>
              <a:rPr lang="en-US"/>
              <a:t>Probability and Non-probability Sampling</a:t>
            </a:r>
            <a:endParaRPr/>
          </a:p>
        </p:txBody>
      </p:sp>
      <p:sp>
        <p:nvSpPr>
          <p:cNvPr id="323" name="Google Shape;323;p39"/>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b="1"/>
              <a:t>Probability Sampling </a:t>
            </a:r>
            <a:r>
              <a:rPr lang="en-US" sz="2400"/>
              <a:t>- Probability Sampling has the probability of being selected as a sample of each member of the population.</a:t>
            </a:r>
            <a:endParaRPr/>
          </a:p>
          <a:p>
            <a:pPr marL="342900" indent="-342900" algn="just">
              <a:lnSpc>
                <a:spcPct val="100000"/>
              </a:lnSpc>
              <a:spcBef>
                <a:spcPts val="480"/>
              </a:spcBef>
              <a:buClr>
                <a:schemeClr val="dk1"/>
              </a:buClr>
              <a:buSzPts val="2400"/>
            </a:pPr>
            <a:r>
              <a:rPr lang="en-US" sz="2400" b="1"/>
              <a:t>Non-Probability Sampling </a:t>
            </a:r>
            <a:r>
              <a:rPr lang="en-US" sz="2400"/>
              <a:t>- This method is called non-probability sampling because the researcher's judgment is important in selecting samples in non-probability sampling. Non-probability sampling usually does not use probability mechanism. The decision of the researcher is the rule in this case.</a:t>
            </a:r>
            <a:endParaRPr sz="2400"/>
          </a:p>
        </p:txBody>
      </p:sp>
    </p:spTree>
    <p:extLst>
      <p:ext uri="{BB962C8B-B14F-4D97-AF65-F5344CB8AC3E}">
        <p14:creationId xmlns:p14="http://schemas.microsoft.com/office/powerpoint/2010/main" val="1840172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Types of Probability Sampling</a:t>
            </a:r>
            <a:endParaRPr/>
          </a:p>
        </p:txBody>
      </p:sp>
      <p:sp>
        <p:nvSpPr>
          <p:cNvPr id="329" name="Google Shape;329;p40"/>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ts val="3200"/>
            </a:pPr>
            <a:r>
              <a:rPr lang="en-US"/>
              <a:t>Simple Random Sampling</a:t>
            </a:r>
            <a:endParaRPr/>
          </a:p>
          <a:p>
            <a:pPr marL="342900" indent="-342900">
              <a:lnSpc>
                <a:spcPct val="100000"/>
              </a:lnSpc>
              <a:spcBef>
                <a:spcPts val="640"/>
              </a:spcBef>
              <a:buClr>
                <a:schemeClr val="dk1"/>
              </a:buClr>
              <a:buSzPts val="3200"/>
            </a:pPr>
            <a:r>
              <a:rPr lang="en-US"/>
              <a:t>Cluster Sampling</a:t>
            </a:r>
            <a:endParaRPr/>
          </a:p>
          <a:p>
            <a:pPr marL="342900" indent="-139700">
              <a:lnSpc>
                <a:spcPct val="100000"/>
              </a:lnSpc>
              <a:spcBef>
                <a:spcPts val="640"/>
              </a:spcBef>
              <a:buClr>
                <a:schemeClr val="dk1"/>
              </a:buClr>
              <a:buSzPts val="3200"/>
              <a:buNone/>
            </a:pPr>
            <a:endParaRPr/>
          </a:p>
        </p:txBody>
      </p:sp>
    </p:spTree>
    <p:extLst>
      <p:ext uri="{BB962C8B-B14F-4D97-AF65-F5344CB8AC3E}">
        <p14:creationId xmlns:p14="http://schemas.microsoft.com/office/powerpoint/2010/main" val="2286890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1"/>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Simple Random Sampling</a:t>
            </a:r>
            <a:endParaRPr/>
          </a:p>
        </p:txBody>
      </p:sp>
      <p:sp>
        <p:nvSpPr>
          <p:cNvPr id="335" name="Google Shape;335;p41"/>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b="1"/>
              <a:t>Simple Random Sampling </a:t>
            </a:r>
            <a:r>
              <a:rPr lang="en-US" sz="2400"/>
              <a:t>- The most fundamental method of probability sampling is simple random sampling. In this method a certain number of samples are selected from the population through probability mechanism. </a:t>
            </a:r>
            <a:endParaRPr/>
          </a:p>
          <a:p>
            <a:pPr marL="342900" indent="-342900" algn="just">
              <a:lnSpc>
                <a:spcPct val="100000"/>
              </a:lnSpc>
              <a:spcBef>
                <a:spcPts val="480"/>
              </a:spcBef>
              <a:buClr>
                <a:schemeClr val="dk1"/>
              </a:buClr>
              <a:buSzPts val="2400"/>
            </a:pPr>
            <a:r>
              <a:rPr lang="en-US" sz="2400" b="1"/>
              <a:t>For example </a:t>
            </a:r>
            <a:r>
              <a:rPr lang="en-US" sz="2400"/>
              <a:t>lottery ticket. Each ticket in the basket is likely to be selected at the time of ticket selection. Simple random sampling can also be done through random number generation.</a:t>
            </a:r>
            <a:endParaRPr sz="2400"/>
          </a:p>
        </p:txBody>
      </p:sp>
      <p:pic>
        <p:nvPicPr>
          <p:cNvPr id="336" name="Google Shape;336;p41"/>
          <p:cNvPicPr preferRelativeResize="0"/>
          <p:nvPr/>
        </p:nvPicPr>
        <p:blipFill rotWithShape="1">
          <a:blip r:embed="rId3">
            <a:alphaModFix/>
          </a:blip>
          <a:srcRect/>
          <a:stretch/>
        </p:blipFill>
        <p:spPr>
          <a:xfrm>
            <a:off x="4648200" y="4495800"/>
            <a:ext cx="3505200" cy="1704783"/>
          </a:xfrm>
          <a:prstGeom prst="rect">
            <a:avLst/>
          </a:prstGeom>
          <a:noFill/>
          <a:ln>
            <a:noFill/>
          </a:ln>
        </p:spPr>
      </p:pic>
    </p:spTree>
    <p:extLst>
      <p:ext uri="{BB962C8B-B14F-4D97-AF65-F5344CB8AC3E}">
        <p14:creationId xmlns:p14="http://schemas.microsoft.com/office/powerpoint/2010/main" val="3888791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2"/>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Cluster Sampling</a:t>
            </a:r>
            <a:endParaRPr/>
          </a:p>
        </p:txBody>
      </p:sp>
      <p:sp>
        <p:nvSpPr>
          <p:cNvPr id="342" name="Google Shape;342;p42"/>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a:t>Cluster sampling- Cluster sampling is called geographical location based sampling. For example, if a district-upazila union based sample is taken in Bangladesh, it will be a cluster sample. </a:t>
            </a:r>
            <a:endParaRPr sz="2000"/>
          </a:p>
          <a:p>
            <a:pPr marL="342900" indent="-342900" algn="just">
              <a:lnSpc>
                <a:spcPct val="100000"/>
              </a:lnSpc>
              <a:spcBef>
                <a:spcPts val="0"/>
              </a:spcBef>
              <a:buClr>
                <a:schemeClr val="dk1"/>
              </a:buClr>
              <a:buSzPts val="2000"/>
            </a:pPr>
            <a:r>
              <a:rPr lang="en-US" sz="2000"/>
              <a:t>Cluster samples can also be taken from other geographical divisions. Cluster sampling can again be divided into two parts, one stage cluster and two stage cluster.</a:t>
            </a:r>
            <a:endParaRPr/>
          </a:p>
        </p:txBody>
      </p:sp>
      <p:pic>
        <p:nvPicPr>
          <p:cNvPr id="343" name="Google Shape;343;p42"/>
          <p:cNvPicPr preferRelativeResize="0"/>
          <p:nvPr/>
        </p:nvPicPr>
        <p:blipFill rotWithShape="1">
          <a:blip r:embed="rId3">
            <a:alphaModFix/>
          </a:blip>
          <a:srcRect/>
          <a:stretch/>
        </p:blipFill>
        <p:spPr>
          <a:xfrm>
            <a:off x="4191001" y="3352801"/>
            <a:ext cx="3920477" cy="2638425"/>
          </a:xfrm>
          <a:prstGeom prst="rect">
            <a:avLst/>
          </a:prstGeom>
          <a:noFill/>
          <a:ln>
            <a:noFill/>
          </a:ln>
        </p:spPr>
      </p:pic>
    </p:spTree>
    <p:extLst>
      <p:ext uri="{BB962C8B-B14F-4D97-AF65-F5344CB8AC3E}">
        <p14:creationId xmlns:p14="http://schemas.microsoft.com/office/powerpoint/2010/main" val="1754751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00000"/>
            </a:pPr>
            <a:r>
              <a:rPr lang="en-US"/>
              <a:t>One and two  stage cluster sampling</a:t>
            </a:r>
            <a:endParaRPr/>
          </a:p>
        </p:txBody>
      </p:sp>
      <p:sp>
        <p:nvSpPr>
          <p:cNvPr id="349" name="Google Shape;349;p43"/>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a:t>When all the components inside a cluster are taken as samples it is a one stage cluster. Suppose each ward of Dhaka city is considered as a cluster, in which case samples of all the people of the ward will be taken in one stage cluster.</a:t>
            </a:r>
            <a:endParaRPr/>
          </a:p>
          <a:p>
            <a:pPr marL="342900" indent="-342900" algn="just">
              <a:lnSpc>
                <a:spcPct val="100000"/>
              </a:lnSpc>
              <a:spcBef>
                <a:spcPts val="400"/>
              </a:spcBef>
              <a:buClr>
                <a:schemeClr val="dk1"/>
              </a:buClr>
              <a:buSzPts val="2000"/>
            </a:pPr>
            <a:r>
              <a:rPr lang="en-US" sz="2000"/>
              <a:t>In the case of two stage clustering, instead of taking everyone inside a cluster as a sample, a certain number of samples are selected by following a simple random sampling method. In other words, we want to take data of 100 people from each cluster so 100 people will be selected again from each cluster through simple random sampling.</a:t>
            </a:r>
            <a:endParaRPr/>
          </a:p>
        </p:txBody>
      </p:sp>
    </p:spTree>
    <p:extLst>
      <p:ext uri="{BB962C8B-B14F-4D97-AF65-F5344CB8AC3E}">
        <p14:creationId xmlns:p14="http://schemas.microsoft.com/office/powerpoint/2010/main" val="491563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Stratified Sampling</a:t>
            </a:r>
            <a:endParaRPr/>
          </a:p>
        </p:txBody>
      </p:sp>
      <p:sp>
        <p:nvSpPr>
          <p:cNvPr id="355" name="Google Shape;355;p44"/>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b="1"/>
              <a:t>Stratified Sampling </a:t>
            </a:r>
            <a:r>
              <a:rPr lang="en-US" sz="2000"/>
              <a:t>- Stratified sampling is a homogenous group based sampling method. All members of the same group usually have the same characteristics, such groups are called strata. </a:t>
            </a:r>
            <a:endParaRPr/>
          </a:p>
          <a:p>
            <a:pPr marL="342900" indent="-342900" algn="just">
              <a:lnSpc>
                <a:spcPct val="100000"/>
              </a:lnSpc>
              <a:spcBef>
                <a:spcPts val="400"/>
              </a:spcBef>
              <a:buClr>
                <a:schemeClr val="dk1"/>
              </a:buClr>
              <a:buSzPts val="2000"/>
            </a:pPr>
            <a:r>
              <a:rPr lang="en-US" sz="2000" b="1"/>
              <a:t>For example</a:t>
            </a:r>
            <a:r>
              <a:rPr lang="en-US" sz="2000"/>
              <a:t>, we want to </a:t>
            </a:r>
            <a:r>
              <a:rPr lang="en-US" sz="2000" b="1"/>
              <a:t>find out the average age</a:t>
            </a:r>
            <a:r>
              <a:rPr lang="en-US" sz="2000"/>
              <a:t> of students in a class. This is why we can </a:t>
            </a:r>
            <a:r>
              <a:rPr lang="en-US" sz="2000" b="1"/>
              <a:t>create two separate groups </a:t>
            </a:r>
            <a:r>
              <a:rPr lang="en-US" sz="2000"/>
              <a:t>of female students and male students, so that it is possible to </a:t>
            </a:r>
            <a:r>
              <a:rPr lang="en-US" sz="2000" b="1"/>
              <a:t>take separate samples from each homogenous group </a:t>
            </a:r>
            <a:r>
              <a:rPr lang="en-US" sz="2000"/>
              <a:t>and each sample represents a group whose members are all homogenous or possess the same characteristics.</a:t>
            </a:r>
            <a:endParaRPr sz="2000"/>
          </a:p>
        </p:txBody>
      </p:sp>
      <p:pic>
        <p:nvPicPr>
          <p:cNvPr id="356" name="Google Shape;356;p44"/>
          <p:cNvPicPr preferRelativeResize="0"/>
          <p:nvPr/>
        </p:nvPicPr>
        <p:blipFill rotWithShape="1">
          <a:blip r:embed="rId3">
            <a:alphaModFix/>
          </a:blip>
          <a:srcRect/>
          <a:stretch/>
        </p:blipFill>
        <p:spPr>
          <a:xfrm>
            <a:off x="4267200" y="4291013"/>
            <a:ext cx="4038600" cy="1968817"/>
          </a:xfrm>
          <a:prstGeom prst="rect">
            <a:avLst/>
          </a:prstGeom>
          <a:noFill/>
          <a:ln>
            <a:noFill/>
          </a:ln>
        </p:spPr>
      </p:pic>
    </p:spTree>
    <p:extLst>
      <p:ext uri="{BB962C8B-B14F-4D97-AF65-F5344CB8AC3E}">
        <p14:creationId xmlns:p14="http://schemas.microsoft.com/office/powerpoint/2010/main" val="2845368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Systematic Sampling</a:t>
            </a:r>
            <a:endParaRPr/>
          </a:p>
        </p:txBody>
      </p:sp>
      <p:sp>
        <p:nvSpPr>
          <p:cNvPr id="362" name="Google Shape;362;p45"/>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b="1"/>
              <a:t>Systematic Sampling </a:t>
            </a:r>
            <a:r>
              <a:rPr lang="en-US" sz="2400"/>
              <a:t>- Systematic sampling follows a specific sequence. For example, every 2, 3, 4 or any number of data is taken. For example, if a researcher wants to study the number of family members living in a ward of Dhaka city, he wants to collect data of 100 families through systematic sampling.</a:t>
            </a:r>
            <a:endParaRPr sz="2400"/>
          </a:p>
        </p:txBody>
      </p:sp>
      <p:pic>
        <p:nvPicPr>
          <p:cNvPr id="363" name="Google Shape;363;p45"/>
          <p:cNvPicPr preferRelativeResize="0"/>
          <p:nvPr/>
        </p:nvPicPr>
        <p:blipFill rotWithShape="1">
          <a:blip r:embed="rId3">
            <a:alphaModFix/>
          </a:blip>
          <a:srcRect/>
          <a:stretch/>
        </p:blipFill>
        <p:spPr>
          <a:xfrm>
            <a:off x="4191000" y="3581401"/>
            <a:ext cx="4419600" cy="2640711"/>
          </a:xfrm>
          <a:prstGeom prst="rect">
            <a:avLst/>
          </a:prstGeom>
          <a:noFill/>
          <a:ln>
            <a:noFill/>
          </a:ln>
        </p:spPr>
      </p:pic>
    </p:spTree>
    <p:extLst>
      <p:ext uri="{BB962C8B-B14F-4D97-AF65-F5344CB8AC3E}">
        <p14:creationId xmlns:p14="http://schemas.microsoft.com/office/powerpoint/2010/main" val="3233334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Types of Non-probability Sampling</a:t>
            </a:r>
            <a:endParaRPr/>
          </a:p>
        </p:txBody>
      </p:sp>
      <p:sp>
        <p:nvSpPr>
          <p:cNvPr id="369" name="Google Shape;369;p46"/>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ts val="3200"/>
            </a:pPr>
            <a:r>
              <a:rPr lang="en-US"/>
              <a:t>Judgmental Sampling</a:t>
            </a:r>
            <a:endParaRPr/>
          </a:p>
          <a:p>
            <a:pPr marL="342900" indent="-342900">
              <a:lnSpc>
                <a:spcPct val="100000"/>
              </a:lnSpc>
              <a:spcBef>
                <a:spcPts val="640"/>
              </a:spcBef>
              <a:buClr>
                <a:schemeClr val="dk1"/>
              </a:buClr>
              <a:buSzPts val="3200"/>
            </a:pPr>
            <a:r>
              <a:rPr lang="en-US"/>
              <a:t>Snow-Ball Sampling</a:t>
            </a:r>
            <a:endParaRPr/>
          </a:p>
          <a:p>
            <a:pPr marL="342900" indent="-342900">
              <a:lnSpc>
                <a:spcPct val="100000"/>
              </a:lnSpc>
              <a:spcBef>
                <a:spcPts val="640"/>
              </a:spcBef>
              <a:buClr>
                <a:schemeClr val="dk1"/>
              </a:buClr>
              <a:buSzPts val="3200"/>
            </a:pPr>
            <a:r>
              <a:rPr lang="en-US"/>
              <a:t>Convenience Sampling</a:t>
            </a:r>
            <a:endParaRPr/>
          </a:p>
          <a:p>
            <a:pPr marL="342900" indent="-342900">
              <a:lnSpc>
                <a:spcPct val="100000"/>
              </a:lnSpc>
              <a:spcBef>
                <a:spcPts val="640"/>
              </a:spcBef>
              <a:buClr>
                <a:schemeClr val="dk1"/>
              </a:buClr>
              <a:buSzPts val="3200"/>
            </a:pPr>
            <a:r>
              <a:rPr lang="en-US"/>
              <a:t>Quota Sampling</a:t>
            </a:r>
            <a:endParaRPr/>
          </a:p>
        </p:txBody>
      </p:sp>
    </p:spTree>
    <p:extLst>
      <p:ext uri="{BB962C8B-B14F-4D97-AF65-F5344CB8AC3E}">
        <p14:creationId xmlns:p14="http://schemas.microsoft.com/office/powerpoint/2010/main" val="2161816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Judgmental Sampling</a:t>
            </a:r>
            <a:endParaRPr/>
          </a:p>
        </p:txBody>
      </p:sp>
      <p:sp>
        <p:nvSpPr>
          <p:cNvPr id="375" name="Google Shape;375;p4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b="1"/>
              <a:t>Judgmental Sampling </a:t>
            </a:r>
            <a:r>
              <a:rPr lang="en-US" sz="2400"/>
              <a:t>- In judgmental sampling, the researcher selects samples from the population according to his own discretion.</a:t>
            </a:r>
            <a:endParaRPr sz="2400"/>
          </a:p>
        </p:txBody>
      </p:sp>
      <p:pic>
        <p:nvPicPr>
          <p:cNvPr id="376" name="Google Shape;376;p47"/>
          <p:cNvPicPr preferRelativeResize="0"/>
          <p:nvPr/>
        </p:nvPicPr>
        <p:blipFill rotWithShape="1">
          <a:blip r:embed="rId3">
            <a:alphaModFix/>
          </a:blip>
          <a:srcRect/>
          <a:stretch/>
        </p:blipFill>
        <p:spPr>
          <a:xfrm>
            <a:off x="3581400" y="2819401"/>
            <a:ext cx="5486400" cy="3285203"/>
          </a:xfrm>
          <a:prstGeom prst="rect">
            <a:avLst/>
          </a:prstGeom>
          <a:noFill/>
          <a:ln>
            <a:noFill/>
          </a:ln>
        </p:spPr>
      </p:pic>
    </p:spTree>
    <p:extLst>
      <p:ext uri="{BB962C8B-B14F-4D97-AF65-F5344CB8AC3E}">
        <p14:creationId xmlns:p14="http://schemas.microsoft.com/office/powerpoint/2010/main" val="1132424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8"/>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Snow-Ball Sampling</a:t>
            </a:r>
            <a:endParaRPr/>
          </a:p>
        </p:txBody>
      </p:sp>
      <p:sp>
        <p:nvSpPr>
          <p:cNvPr id="382" name="Google Shape;382;p48"/>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b="1"/>
              <a:t>Snow-Ball Sampling </a:t>
            </a:r>
            <a:r>
              <a:rPr lang="en-US" sz="2000"/>
              <a:t>- It usually takes samples that are difficult to reach in parts of the population. In this case a sample serves as a reference to the next sample. </a:t>
            </a:r>
            <a:endParaRPr/>
          </a:p>
          <a:p>
            <a:pPr marL="342900" indent="-342900" algn="just">
              <a:lnSpc>
                <a:spcPct val="100000"/>
              </a:lnSpc>
              <a:spcBef>
                <a:spcPts val="400"/>
              </a:spcBef>
              <a:buClr>
                <a:schemeClr val="dk1"/>
              </a:buClr>
              <a:buSzPts val="2000"/>
            </a:pPr>
            <a:r>
              <a:rPr lang="en-US" sz="2000" b="1"/>
              <a:t>For example</a:t>
            </a:r>
            <a:r>
              <a:rPr lang="en-US" sz="2000"/>
              <a:t>, it is naturally difficult to find HIV patients or drug addicts because in most cases such people hide their identities or find them difficult to find. In such cases samples are collected by means of snow-ball sampling, in which case the reference is passed from one person to another, thus gradually reaching the entire population.</a:t>
            </a:r>
            <a:endParaRPr sz="2000"/>
          </a:p>
        </p:txBody>
      </p:sp>
      <p:pic>
        <p:nvPicPr>
          <p:cNvPr id="383" name="Google Shape;383;p48"/>
          <p:cNvPicPr preferRelativeResize="0"/>
          <p:nvPr/>
        </p:nvPicPr>
        <p:blipFill rotWithShape="1">
          <a:blip r:embed="rId3">
            <a:alphaModFix/>
          </a:blip>
          <a:srcRect/>
          <a:stretch/>
        </p:blipFill>
        <p:spPr>
          <a:xfrm>
            <a:off x="4114801" y="4211898"/>
            <a:ext cx="4657725" cy="1969439"/>
          </a:xfrm>
          <a:prstGeom prst="rect">
            <a:avLst/>
          </a:prstGeom>
          <a:noFill/>
          <a:ln>
            <a:noFill/>
          </a:ln>
        </p:spPr>
      </p:pic>
    </p:spTree>
    <p:extLst>
      <p:ext uri="{BB962C8B-B14F-4D97-AF65-F5344CB8AC3E}">
        <p14:creationId xmlns:p14="http://schemas.microsoft.com/office/powerpoint/2010/main" val="2388108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1"/>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Statistics Introduction</a:t>
            </a:r>
            <a:endParaRPr/>
          </a:p>
        </p:txBody>
      </p:sp>
      <p:sp>
        <p:nvSpPr>
          <p:cNvPr id="275" name="Google Shape;275;p31"/>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3200"/>
            </a:pPr>
            <a:r>
              <a:rPr lang="en-US"/>
              <a:t>Statistics is the study of the collection, organization, analysis, interpretation, and presentation of data. No statistics are possible without data.</a:t>
            </a:r>
            <a:endParaRPr/>
          </a:p>
        </p:txBody>
      </p:sp>
    </p:spTree>
    <p:extLst>
      <p:ext uri="{BB962C8B-B14F-4D97-AF65-F5344CB8AC3E}">
        <p14:creationId xmlns:p14="http://schemas.microsoft.com/office/powerpoint/2010/main" val="1378631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9"/>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Convenience Sampling</a:t>
            </a:r>
            <a:endParaRPr/>
          </a:p>
        </p:txBody>
      </p:sp>
      <p:sp>
        <p:nvSpPr>
          <p:cNvPr id="389" name="Google Shape;389;p49"/>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b="1"/>
              <a:t>Convenience Sampling </a:t>
            </a:r>
            <a:r>
              <a:rPr lang="en-US" sz="2000"/>
              <a:t>– It allows the researcher to select a member from his or her hand or a relatively readily available sample. </a:t>
            </a:r>
            <a:endParaRPr/>
          </a:p>
          <a:p>
            <a:pPr marL="342900" indent="-342900" algn="just">
              <a:lnSpc>
                <a:spcPct val="100000"/>
              </a:lnSpc>
              <a:spcBef>
                <a:spcPts val="400"/>
              </a:spcBef>
              <a:buClr>
                <a:schemeClr val="dk1"/>
              </a:buClr>
              <a:buSzPts val="2000"/>
            </a:pPr>
            <a:r>
              <a:rPr lang="en-US" sz="2000" b="1"/>
              <a:t>For example</a:t>
            </a:r>
            <a:r>
              <a:rPr lang="en-US" sz="2000"/>
              <a:t>, if a company wants to give feedback to customers about a product that is newly marketed, then feedback is taken from the buyers who are available in the market.</a:t>
            </a:r>
            <a:endParaRPr sz="2000"/>
          </a:p>
        </p:txBody>
      </p:sp>
      <p:pic>
        <p:nvPicPr>
          <p:cNvPr id="390" name="Google Shape;390;p49"/>
          <p:cNvPicPr preferRelativeResize="0"/>
          <p:nvPr/>
        </p:nvPicPr>
        <p:blipFill rotWithShape="1">
          <a:blip r:embed="rId3">
            <a:alphaModFix/>
          </a:blip>
          <a:srcRect/>
          <a:stretch/>
        </p:blipFill>
        <p:spPr>
          <a:xfrm>
            <a:off x="4495800" y="3429000"/>
            <a:ext cx="4267200" cy="2549652"/>
          </a:xfrm>
          <a:prstGeom prst="rect">
            <a:avLst/>
          </a:prstGeom>
          <a:noFill/>
          <a:ln>
            <a:noFill/>
          </a:ln>
        </p:spPr>
      </p:pic>
    </p:spTree>
    <p:extLst>
      <p:ext uri="{BB962C8B-B14F-4D97-AF65-F5344CB8AC3E}">
        <p14:creationId xmlns:p14="http://schemas.microsoft.com/office/powerpoint/2010/main" val="1486721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Quota Sampling</a:t>
            </a:r>
            <a:endParaRPr/>
          </a:p>
        </p:txBody>
      </p:sp>
      <p:sp>
        <p:nvSpPr>
          <p:cNvPr id="396" name="Google Shape;396;p50"/>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b="1"/>
              <a:t>Quota Sampling </a:t>
            </a:r>
            <a:r>
              <a:rPr lang="en-US" sz="2000"/>
              <a:t>- In the case of quota sampling, usually a certain proportion or quota quota is followed in the sample selection. </a:t>
            </a:r>
            <a:endParaRPr/>
          </a:p>
          <a:p>
            <a:pPr marL="342900" indent="-342900" algn="just">
              <a:lnSpc>
                <a:spcPct val="100000"/>
              </a:lnSpc>
              <a:spcBef>
                <a:spcPts val="400"/>
              </a:spcBef>
              <a:buClr>
                <a:schemeClr val="dk1"/>
              </a:buClr>
              <a:buSzPts val="2000"/>
            </a:pPr>
            <a:r>
              <a:rPr lang="en-US" sz="2000" b="1"/>
              <a:t>For example</a:t>
            </a:r>
            <a:r>
              <a:rPr lang="en-US" sz="2000"/>
              <a:t>, if 80% of the population is male and 40% female, then the same ratio will be followed during sample selection.</a:t>
            </a:r>
            <a:endParaRPr sz="2000"/>
          </a:p>
        </p:txBody>
      </p:sp>
      <p:pic>
        <p:nvPicPr>
          <p:cNvPr id="397" name="Google Shape;397;p50"/>
          <p:cNvPicPr preferRelativeResize="0"/>
          <p:nvPr/>
        </p:nvPicPr>
        <p:blipFill rotWithShape="1">
          <a:blip r:embed="rId3">
            <a:alphaModFix/>
          </a:blip>
          <a:srcRect/>
          <a:stretch/>
        </p:blipFill>
        <p:spPr>
          <a:xfrm>
            <a:off x="3352800" y="3167743"/>
            <a:ext cx="4713726" cy="2338388"/>
          </a:xfrm>
          <a:prstGeom prst="rect">
            <a:avLst/>
          </a:prstGeom>
          <a:noFill/>
          <a:ln>
            <a:noFill/>
          </a:ln>
        </p:spPr>
      </p:pic>
    </p:spTree>
    <p:extLst>
      <p:ext uri="{BB962C8B-B14F-4D97-AF65-F5344CB8AC3E}">
        <p14:creationId xmlns:p14="http://schemas.microsoft.com/office/powerpoint/2010/main" val="238416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1"/>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Central Tendency</a:t>
            </a:r>
            <a:endParaRPr/>
          </a:p>
        </p:txBody>
      </p:sp>
      <p:sp>
        <p:nvSpPr>
          <p:cNvPr id="403" name="Google Shape;403;p51"/>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a:t>Mean, mode and median is a measure of the central tendency of any data. </a:t>
            </a:r>
            <a:endParaRPr/>
          </a:p>
          <a:p>
            <a:pPr marL="342900" indent="-342900" algn="just">
              <a:lnSpc>
                <a:spcPct val="100000"/>
              </a:lnSpc>
              <a:spcBef>
                <a:spcPts val="400"/>
              </a:spcBef>
              <a:buClr>
                <a:schemeClr val="dk1"/>
              </a:buClr>
              <a:buSzPts val="2000"/>
            </a:pPr>
            <a:r>
              <a:rPr lang="en-US" sz="2000"/>
              <a:t>Many of us look at the shape of a mountain peak, sand dune or bell shape when we format any data. Most of the data is concentrated in the middle. This tendency to have data in the middle is called central tendency.</a:t>
            </a:r>
            <a:endParaRPr sz="2000"/>
          </a:p>
        </p:txBody>
      </p:sp>
      <p:pic>
        <p:nvPicPr>
          <p:cNvPr id="404" name="Google Shape;404;p51"/>
          <p:cNvPicPr preferRelativeResize="0"/>
          <p:nvPr/>
        </p:nvPicPr>
        <p:blipFill rotWithShape="1">
          <a:blip r:embed="rId3">
            <a:alphaModFix/>
          </a:blip>
          <a:srcRect/>
          <a:stretch/>
        </p:blipFill>
        <p:spPr>
          <a:xfrm>
            <a:off x="4038600" y="3162082"/>
            <a:ext cx="4038600" cy="2527010"/>
          </a:xfrm>
          <a:prstGeom prst="rect">
            <a:avLst/>
          </a:prstGeom>
          <a:noFill/>
          <a:ln>
            <a:noFill/>
          </a:ln>
        </p:spPr>
      </p:pic>
    </p:spTree>
    <p:extLst>
      <p:ext uri="{BB962C8B-B14F-4D97-AF65-F5344CB8AC3E}">
        <p14:creationId xmlns:p14="http://schemas.microsoft.com/office/powerpoint/2010/main" val="3352290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2"/>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Mean</a:t>
            </a:r>
            <a:endParaRPr/>
          </a:p>
        </p:txBody>
      </p:sp>
      <p:sp>
        <p:nvSpPr>
          <p:cNvPr id="411" name="Google Shape;411;p52"/>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ts val="2000"/>
            </a:pPr>
            <a:r>
              <a:rPr lang="en-US" sz="2000" b="1"/>
              <a:t>Mean</a:t>
            </a:r>
            <a:r>
              <a:rPr lang="en-US" sz="2000"/>
              <a:t> - Mean is average. In simple words, the sum of all the numbers is divided by the total number of numbers. </a:t>
            </a:r>
            <a:endParaRPr/>
          </a:p>
          <a:p>
            <a:pPr marL="342900" indent="-342900">
              <a:lnSpc>
                <a:spcPct val="100000"/>
              </a:lnSpc>
              <a:spcBef>
                <a:spcPts val="400"/>
              </a:spcBef>
              <a:buClr>
                <a:schemeClr val="dk1"/>
              </a:buClr>
              <a:buSzPts val="2000"/>
            </a:pPr>
            <a:r>
              <a:rPr lang="en-US" sz="2000" b="1"/>
              <a:t>Suppose</a:t>
            </a:r>
            <a:r>
              <a:rPr lang="en-US" sz="2000"/>
              <a:t> the age of 10 students in a class is 14,13,11,14,15,12,16,17,11,14 respectively.</a:t>
            </a:r>
            <a:endParaRPr sz="2000"/>
          </a:p>
        </p:txBody>
      </p:sp>
      <p:pic>
        <p:nvPicPr>
          <p:cNvPr id="412" name="Google Shape;412;p52"/>
          <p:cNvPicPr preferRelativeResize="0"/>
          <p:nvPr/>
        </p:nvPicPr>
        <p:blipFill rotWithShape="1">
          <a:blip r:embed="rId3">
            <a:alphaModFix/>
          </a:blip>
          <a:srcRect t="27691"/>
          <a:stretch/>
        </p:blipFill>
        <p:spPr>
          <a:xfrm>
            <a:off x="2743200" y="3624943"/>
            <a:ext cx="6719888" cy="1307546"/>
          </a:xfrm>
          <a:prstGeom prst="rect">
            <a:avLst/>
          </a:prstGeom>
          <a:noFill/>
          <a:ln>
            <a:noFill/>
          </a:ln>
        </p:spPr>
      </p:pic>
      <p:sp>
        <p:nvSpPr>
          <p:cNvPr id="413" name="Google Shape;413;p52"/>
          <p:cNvSpPr/>
          <p:nvPr/>
        </p:nvSpPr>
        <p:spPr>
          <a:xfrm>
            <a:off x="2971800" y="3276600"/>
            <a:ext cx="838200" cy="304800"/>
          </a:xfrm>
          <a:prstGeom prst="roundRect">
            <a:avLst>
              <a:gd name="adj" fmla="val 16667"/>
            </a:avLst>
          </a:prstGeom>
          <a:gradFill>
            <a:gsLst>
              <a:gs pos="0">
                <a:srgbClr val="C86C1F"/>
              </a:gs>
              <a:gs pos="80000">
                <a:srgbClr val="FF8E29"/>
              </a:gs>
              <a:gs pos="100000">
                <a:srgbClr val="FF8D25"/>
              </a:gs>
            </a:gsLst>
            <a:lin ang="16200000" scaled="0"/>
          </a:gradFill>
          <a:ln w="9525" cap="flat" cmpd="sng">
            <a:solidFill>
              <a:srgbClr val="F5913F"/>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algn="ctr">
              <a:buClr>
                <a:srgbClr val="000000"/>
              </a:buClr>
              <a:buSzPts val="1800"/>
            </a:pPr>
            <a:r>
              <a:rPr lang="en-US">
                <a:solidFill>
                  <a:schemeClr val="lt1"/>
                </a:solidFill>
                <a:latin typeface="Calibri"/>
                <a:ea typeface="Calibri"/>
                <a:cs typeface="Calibri"/>
                <a:sym typeface="Calibri"/>
              </a:rPr>
              <a:t>Data</a:t>
            </a:r>
            <a:endParaRPr>
              <a:solidFill>
                <a:schemeClr val="lt1"/>
              </a:solidFill>
              <a:latin typeface="Calibri"/>
              <a:ea typeface="Calibri"/>
              <a:cs typeface="Calibri"/>
              <a:sym typeface="Calibri"/>
            </a:endParaRPr>
          </a:p>
        </p:txBody>
      </p:sp>
      <p:sp>
        <p:nvSpPr>
          <p:cNvPr id="414" name="Google Shape;414;p52"/>
          <p:cNvSpPr/>
          <p:nvPr/>
        </p:nvSpPr>
        <p:spPr>
          <a:xfrm>
            <a:off x="3390901" y="5089375"/>
            <a:ext cx="5171287" cy="492443"/>
          </a:xfrm>
          <a:prstGeom prst="rect">
            <a:avLst/>
          </a:prstGeom>
          <a:solidFill>
            <a:srgbClr val="F8F9FA"/>
          </a:solidFill>
          <a:ln>
            <a:noFill/>
          </a:ln>
        </p:spPr>
        <p:txBody>
          <a:bodyPr spcFirstLastPara="1" wrap="square" lIns="0" tIns="0" rIns="0" bIns="0" anchor="ctr" anchorCtr="0">
            <a:spAutoFit/>
          </a:bodyPr>
          <a:lstStyle/>
          <a:p>
            <a:pPr>
              <a:buClr>
                <a:srgbClr val="202124"/>
              </a:buClr>
              <a:buSzPts val="1600"/>
            </a:pPr>
            <a:r>
              <a:rPr lang="en-US" sz="1600">
                <a:solidFill>
                  <a:srgbClr val="202124"/>
                </a:solidFill>
                <a:latin typeface="Arial"/>
                <a:ea typeface="Arial"/>
                <a:cs typeface="Arial"/>
                <a:sym typeface="Arial"/>
              </a:rPr>
              <a:t>That means we can say that the average age of students</a:t>
            </a:r>
            <a:endParaRPr sz="1400">
              <a:solidFill>
                <a:srgbClr val="000000"/>
              </a:solidFill>
              <a:latin typeface="Arial"/>
              <a:ea typeface="Arial"/>
              <a:cs typeface="Arial"/>
              <a:sym typeface="Arial"/>
            </a:endParaRPr>
          </a:p>
          <a:p>
            <a:pPr>
              <a:buClr>
                <a:srgbClr val="202124"/>
              </a:buClr>
              <a:buSzPts val="1600"/>
            </a:pPr>
            <a:r>
              <a:rPr lang="en-US" sz="1600">
                <a:solidFill>
                  <a:srgbClr val="202124"/>
                </a:solidFill>
                <a:latin typeface="Arial"/>
                <a:ea typeface="Arial"/>
                <a:cs typeface="Arial"/>
                <a:sym typeface="Arial"/>
              </a:rPr>
              <a:t> in that class is 13.7 years.</a:t>
            </a:r>
            <a:r>
              <a:rPr lang="en-US" sz="5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683365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Mode</a:t>
            </a:r>
            <a:endParaRPr/>
          </a:p>
        </p:txBody>
      </p:sp>
      <p:sp>
        <p:nvSpPr>
          <p:cNvPr id="420" name="Google Shape;420;p53"/>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ts val="2000"/>
            </a:pPr>
            <a:r>
              <a:rPr lang="en-US" sz="2000" b="1"/>
              <a:t>Mode-</a:t>
            </a:r>
            <a:r>
              <a:rPr lang="en-US" sz="2000"/>
              <a:t> </a:t>
            </a:r>
            <a:r>
              <a:rPr lang="en-US" sz="2400"/>
              <a:t>Mode is the most common number or the number that comes up the most times.</a:t>
            </a:r>
            <a:endParaRPr sz="2400"/>
          </a:p>
        </p:txBody>
      </p:sp>
      <p:grpSp>
        <p:nvGrpSpPr>
          <p:cNvPr id="421" name="Google Shape;421;p53"/>
          <p:cNvGrpSpPr/>
          <p:nvPr/>
        </p:nvGrpSpPr>
        <p:grpSpPr>
          <a:xfrm>
            <a:off x="2857501" y="2819401"/>
            <a:ext cx="5716101" cy="3287375"/>
            <a:chOff x="1333500" y="2895600"/>
            <a:chExt cx="5716101" cy="3287375"/>
          </a:xfrm>
        </p:grpSpPr>
        <p:grpSp>
          <p:nvGrpSpPr>
            <p:cNvPr id="422" name="Google Shape;422;p53"/>
            <p:cNvGrpSpPr/>
            <p:nvPr/>
          </p:nvGrpSpPr>
          <p:grpSpPr>
            <a:xfrm>
              <a:off x="1333500" y="2895600"/>
              <a:ext cx="5716101" cy="3287375"/>
              <a:chOff x="1333500" y="2895600"/>
              <a:chExt cx="5716101" cy="3287375"/>
            </a:xfrm>
          </p:grpSpPr>
          <p:sp>
            <p:nvSpPr>
              <p:cNvPr id="423" name="Google Shape;423;p53"/>
              <p:cNvSpPr/>
              <p:nvPr/>
            </p:nvSpPr>
            <p:spPr>
              <a:xfrm>
                <a:off x="1447800" y="2895600"/>
                <a:ext cx="838200" cy="304800"/>
              </a:xfrm>
              <a:prstGeom prst="roundRect">
                <a:avLst>
                  <a:gd name="adj" fmla="val 16667"/>
                </a:avLst>
              </a:prstGeom>
              <a:gradFill>
                <a:gsLst>
                  <a:gs pos="0">
                    <a:srgbClr val="C86C1F"/>
                  </a:gs>
                  <a:gs pos="80000">
                    <a:srgbClr val="FF8E29"/>
                  </a:gs>
                  <a:gs pos="100000">
                    <a:srgbClr val="FF8D25"/>
                  </a:gs>
                </a:gsLst>
                <a:lin ang="16200000" scaled="0"/>
              </a:gradFill>
              <a:ln w="9525" cap="flat" cmpd="sng">
                <a:solidFill>
                  <a:srgbClr val="F5913F"/>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algn="ctr">
                  <a:buClr>
                    <a:srgbClr val="000000"/>
                  </a:buClr>
                  <a:buSzPts val="1800"/>
                </a:pPr>
                <a:r>
                  <a:rPr lang="en-US">
                    <a:solidFill>
                      <a:schemeClr val="lt1"/>
                    </a:solidFill>
                    <a:latin typeface="Calibri"/>
                    <a:ea typeface="Calibri"/>
                    <a:cs typeface="Calibri"/>
                    <a:sym typeface="Calibri"/>
                  </a:rPr>
                  <a:t>Data</a:t>
                </a:r>
                <a:endParaRPr>
                  <a:solidFill>
                    <a:schemeClr val="lt1"/>
                  </a:solidFill>
                  <a:latin typeface="Calibri"/>
                  <a:ea typeface="Calibri"/>
                  <a:cs typeface="Calibri"/>
                  <a:sym typeface="Calibri"/>
                </a:endParaRPr>
              </a:p>
            </p:txBody>
          </p:sp>
          <p:pic>
            <p:nvPicPr>
              <p:cNvPr id="424" name="Google Shape;424;p53"/>
              <p:cNvPicPr preferRelativeResize="0"/>
              <p:nvPr/>
            </p:nvPicPr>
            <p:blipFill rotWithShape="1">
              <a:blip r:embed="rId3">
                <a:alphaModFix/>
              </a:blip>
              <a:srcRect/>
              <a:stretch/>
            </p:blipFill>
            <p:spPr>
              <a:xfrm>
                <a:off x="1333500" y="3276600"/>
                <a:ext cx="5716101" cy="2906375"/>
              </a:xfrm>
              <a:prstGeom prst="rect">
                <a:avLst/>
              </a:prstGeom>
              <a:noFill/>
              <a:ln>
                <a:noFill/>
              </a:ln>
            </p:spPr>
          </p:pic>
        </p:grpSp>
        <p:sp>
          <p:nvSpPr>
            <p:cNvPr id="425" name="Google Shape;425;p53"/>
            <p:cNvSpPr/>
            <p:nvPr/>
          </p:nvSpPr>
          <p:spPr>
            <a:xfrm>
              <a:off x="1447800" y="3962401"/>
              <a:ext cx="685800" cy="304800"/>
            </a:xfrm>
            <a:prstGeom prst="roundRect">
              <a:avLst>
                <a:gd name="adj" fmla="val 16667"/>
              </a:avLst>
            </a:prstGeom>
            <a:gradFill>
              <a:gsLst>
                <a:gs pos="0">
                  <a:srgbClr val="C86C1F"/>
                </a:gs>
                <a:gs pos="80000">
                  <a:srgbClr val="FF8E29"/>
                </a:gs>
                <a:gs pos="100000">
                  <a:srgbClr val="FF8D25"/>
                </a:gs>
              </a:gsLst>
              <a:lin ang="16200000" scaled="0"/>
            </a:gradFill>
            <a:ln w="9525" cap="flat" cmpd="sng">
              <a:solidFill>
                <a:srgbClr val="F5913F"/>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algn="ctr">
                <a:buClr>
                  <a:srgbClr val="000000"/>
                </a:buClr>
                <a:buSzPts val="1400"/>
              </a:pPr>
              <a:r>
                <a:rPr lang="en-US" sz="1400">
                  <a:solidFill>
                    <a:schemeClr val="lt1"/>
                  </a:solidFill>
                  <a:latin typeface="Calibri"/>
                  <a:ea typeface="Calibri"/>
                  <a:cs typeface="Calibri"/>
                  <a:sym typeface="Calibri"/>
                </a:rPr>
                <a:t>Data</a:t>
              </a:r>
              <a:endParaRPr sz="1400">
                <a:solidFill>
                  <a:schemeClr val="lt1"/>
                </a:solidFill>
                <a:latin typeface="Calibri"/>
                <a:ea typeface="Calibri"/>
                <a:cs typeface="Calibri"/>
                <a:sym typeface="Calibri"/>
              </a:endParaRPr>
            </a:p>
          </p:txBody>
        </p:sp>
        <p:sp>
          <p:nvSpPr>
            <p:cNvPr id="426" name="Google Shape;426;p53"/>
            <p:cNvSpPr/>
            <p:nvPr/>
          </p:nvSpPr>
          <p:spPr>
            <a:xfrm>
              <a:off x="2166257" y="3962400"/>
              <a:ext cx="1447800" cy="304800"/>
            </a:xfrm>
            <a:prstGeom prst="roundRect">
              <a:avLst>
                <a:gd name="adj" fmla="val 16667"/>
              </a:avLst>
            </a:prstGeom>
            <a:gradFill>
              <a:gsLst>
                <a:gs pos="0">
                  <a:srgbClr val="C86C1F"/>
                </a:gs>
                <a:gs pos="80000">
                  <a:srgbClr val="FF8E29"/>
                </a:gs>
                <a:gs pos="100000">
                  <a:srgbClr val="FF8D25"/>
                </a:gs>
              </a:gsLst>
              <a:lin ang="16200000" scaled="0"/>
            </a:gradFill>
            <a:ln w="9525" cap="flat" cmpd="sng">
              <a:solidFill>
                <a:srgbClr val="F5913F"/>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algn="ctr">
                <a:buClr>
                  <a:srgbClr val="000000"/>
                </a:buClr>
                <a:buSzPts val="1400"/>
              </a:pPr>
              <a:r>
                <a:rPr lang="en-US" sz="1400">
                  <a:solidFill>
                    <a:schemeClr val="lt1"/>
                  </a:solidFill>
                  <a:latin typeface="Calibri"/>
                  <a:ea typeface="Calibri"/>
                  <a:cs typeface="Calibri"/>
                  <a:sym typeface="Calibri"/>
                </a:rPr>
                <a:t>Frequency</a:t>
              </a:r>
              <a:endParaRPr sz="1400">
                <a:solidFill>
                  <a:schemeClr val="lt1"/>
                </a:solidFill>
                <a:latin typeface="Calibri"/>
                <a:ea typeface="Calibri"/>
                <a:cs typeface="Calibri"/>
                <a:sym typeface="Calibri"/>
              </a:endParaRPr>
            </a:p>
          </p:txBody>
        </p:sp>
      </p:grpSp>
      <p:sp>
        <p:nvSpPr>
          <p:cNvPr id="427" name="Google Shape;427;p53"/>
          <p:cNvSpPr/>
          <p:nvPr/>
        </p:nvSpPr>
        <p:spPr>
          <a:xfrm>
            <a:off x="6096000" y="4139978"/>
            <a:ext cx="2590800" cy="923330"/>
          </a:xfrm>
          <a:prstGeom prst="rect">
            <a:avLst/>
          </a:prstGeom>
          <a:noFill/>
          <a:ln>
            <a:noFill/>
          </a:ln>
        </p:spPr>
        <p:txBody>
          <a:bodyPr spcFirstLastPara="1" wrap="square" lIns="91425" tIns="45700" rIns="91425" bIns="45700" anchor="t" anchorCtr="0">
            <a:spAutoFit/>
          </a:bodyPr>
          <a:lstStyle/>
          <a:p>
            <a:pPr>
              <a:buClr>
                <a:srgbClr val="000000"/>
              </a:buClr>
              <a:buSzPts val="1800"/>
            </a:pPr>
            <a:r>
              <a:rPr lang="en-US">
                <a:solidFill>
                  <a:schemeClr val="dk1"/>
                </a:solidFill>
                <a:latin typeface="Calibri"/>
                <a:ea typeface="Calibri"/>
                <a:cs typeface="Calibri"/>
                <a:sym typeface="Calibri"/>
              </a:rPr>
              <a:t>Number 14 comes up most (3 times). </a:t>
            </a:r>
            <a:endParaRPr sz="1400">
              <a:solidFill>
                <a:srgbClr val="000000"/>
              </a:solidFill>
              <a:latin typeface="Arial"/>
              <a:ea typeface="Arial"/>
              <a:cs typeface="Arial"/>
              <a:sym typeface="Arial"/>
            </a:endParaRPr>
          </a:p>
          <a:p>
            <a:pPr>
              <a:buClr>
                <a:srgbClr val="000000"/>
              </a:buClr>
              <a:buSzPts val="1800"/>
            </a:pPr>
            <a:r>
              <a:rPr lang="en-US">
                <a:solidFill>
                  <a:schemeClr val="dk1"/>
                </a:solidFill>
                <a:latin typeface="Calibri"/>
                <a:ea typeface="Calibri"/>
                <a:cs typeface="Calibri"/>
                <a:sym typeface="Calibri"/>
              </a:rPr>
              <a:t>So, Mode=14</a:t>
            </a: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14670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Median</a:t>
            </a:r>
            <a:endParaRPr/>
          </a:p>
        </p:txBody>
      </p:sp>
      <p:sp>
        <p:nvSpPr>
          <p:cNvPr id="433" name="Google Shape;433;p54"/>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b="1"/>
              <a:t>Median</a:t>
            </a:r>
            <a:r>
              <a:rPr lang="en-US" sz="2000"/>
              <a:t> - Median is called the middle value. Median is the middle value that is obtained by sorting the data. The median value is easily obtained if the total observation of the data is an odd number, but if the observation is an even number then the average of any two data in the middle is taken as median.</a:t>
            </a:r>
            <a:endParaRPr/>
          </a:p>
          <a:p>
            <a:pPr marL="342900" indent="-342900" algn="just">
              <a:lnSpc>
                <a:spcPct val="150000"/>
              </a:lnSpc>
              <a:spcBef>
                <a:spcPts val="400"/>
              </a:spcBef>
              <a:buClr>
                <a:schemeClr val="dk1"/>
              </a:buClr>
              <a:buSzPts val="2000"/>
            </a:pPr>
            <a:r>
              <a:rPr lang="en-US" sz="2000"/>
              <a:t>If the no. of observations are odd, then                      5</a:t>
            </a:r>
            <a:r>
              <a:rPr lang="en-US" sz="2000" baseline="30000"/>
              <a:t>th</a:t>
            </a:r>
            <a:r>
              <a:rPr lang="en-US" sz="2000"/>
              <a:t> data= 14</a:t>
            </a:r>
            <a:endParaRPr/>
          </a:p>
          <a:p>
            <a:pPr marL="342900" indent="-342900" algn="just">
              <a:lnSpc>
                <a:spcPct val="150000"/>
              </a:lnSpc>
              <a:spcBef>
                <a:spcPts val="400"/>
              </a:spcBef>
              <a:buClr>
                <a:schemeClr val="dk1"/>
              </a:buClr>
              <a:buSzPts val="2000"/>
            </a:pPr>
            <a:r>
              <a:rPr lang="en-US" sz="2000"/>
              <a:t>If the no. of observations are even, then</a:t>
            </a:r>
            <a:endParaRPr sz="2000"/>
          </a:p>
        </p:txBody>
      </p:sp>
      <p:grpSp>
        <p:nvGrpSpPr>
          <p:cNvPr id="434" name="Google Shape;434;p54"/>
          <p:cNvGrpSpPr/>
          <p:nvPr/>
        </p:nvGrpSpPr>
        <p:grpSpPr>
          <a:xfrm>
            <a:off x="3733800" y="4392487"/>
            <a:ext cx="4571999" cy="1198689"/>
            <a:chOff x="838201" y="3429000"/>
            <a:chExt cx="4571999" cy="1198689"/>
          </a:xfrm>
        </p:grpSpPr>
        <p:pic>
          <p:nvPicPr>
            <p:cNvPr id="435" name="Google Shape;435;p54"/>
            <p:cNvPicPr preferRelativeResize="0"/>
            <p:nvPr/>
          </p:nvPicPr>
          <p:blipFill rotWithShape="1">
            <a:blip r:embed="rId3">
              <a:alphaModFix/>
            </a:blip>
            <a:srcRect/>
            <a:stretch/>
          </p:blipFill>
          <p:spPr>
            <a:xfrm>
              <a:off x="838201" y="3678312"/>
              <a:ext cx="4571999" cy="949377"/>
            </a:xfrm>
            <a:prstGeom prst="rect">
              <a:avLst/>
            </a:prstGeom>
            <a:noFill/>
            <a:ln>
              <a:noFill/>
            </a:ln>
          </p:spPr>
        </p:pic>
        <p:sp>
          <p:nvSpPr>
            <p:cNvPr id="436" name="Google Shape;436;p54"/>
            <p:cNvSpPr/>
            <p:nvPr/>
          </p:nvSpPr>
          <p:spPr>
            <a:xfrm>
              <a:off x="914400" y="3429000"/>
              <a:ext cx="685800" cy="152400"/>
            </a:xfrm>
            <a:prstGeom prst="roundRect">
              <a:avLst>
                <a:gd name="adj" fmla="val 16667"/>
              </a:avLst>
            </a:prstGeom>
            <a:gradFill>
              <a:gsLst>
                <a:gs pos="0">
                  <a:srgbClr val="C86C1F"/>
                </a:gs>
                <a:gs pos="80000">
                  <a:srgbClr val="FF8E29"/>
                </a:gs>
                <a:gs pos="100000">
                  <a:srgbClr val="FF8D25"/>
                </a:gs>
              </a:gsLst>
              <a:lin ang="16200000" scaled="0"/>
            </a:gradFill>
            <a:ln w="9525" cap="flat" cmpd="sng">
              <a:solidFill>
                <a:srgbClr val="F5913F"/>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algn="ctr">
                <a:buClr>
                  <a:srgbClr val="000000"/>
                </a:buClr>
                <a:buSzPts val="1400"/>
              </a:pPr>
              <a:r>
                <a:rPr lang="en-US" sz="1400" b="1">
                  <a:solidFill>
                    <a:schemeClr val="lt1"/>
                  </a:solidFill>
                  <a:latin typeface="Calibri"/>
                  <a:ea typeface="Calibri"/>
                  <a:cs typeface="Calibri"/>
                  <a:sym typeface="Calibri"/>
                </a:rPr>
                <a:t>Data</a:t>
              </a:r>
              <a:endParaRPr sz="1400" b="1">
                <a:solidFill>
                  <a:schemeClr val="lt1"/>
                </a:solidFill>
                <a:latin typeface="Calibri"/>
                <a:ea typeface="Calibri"/>
                <a:cs typeface="Calibri"/>
                <a:sym typeface="Calibri"/>
              </a:endParaRPr>
            </a:p>
          </p:txBody>
        </p:sp>
        <p:sp>
          <p:nvSpPr>
            <p:cNvPr id="437" name="Google Shape;437;p54"/>
            <p:cNvSpPr/>
            <p:nvPr/>
          </p:nvSpPr>
          <p:spPr>
            <a:xfrm>
              <a:off x="914400" y="4153000"/>
              <a:ext cx="1181100" cy="152400"/>
            </a:xfrm>
            <a:prstGeom prst="roundRect">
              <a:avLst>
                <a:gd name="adj" fmla="val 16667"/>
              </a:avLst>
            </a:prstGeom>
            <a:gradFill>
              <a:gsLst>
                <a:gs pos="0">
                  <a:srgbClr val="C86C1F"/>
                </a:gs>
                <a:gs pos="80000">
                  <a:srgbClr val="FF8E29"/>
                </a:gs>
                <a:gs pos="100000">
                  <a:srgbClr val="FF8D25"/>
                </a:gs>
              </a:gsLst>
              <a:lin ang="16200000" scaled="0"/>
            </a:gradFill>
            <a:ln w="9525" cap="flat" cmpd="sng">
              <a:solidFill>
                <a:srgbClr val="F5913F"/>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algn="ctr">
                <a:buClr>
                  <a:srgbClr val="000000"/>
                </a:buClr>
                <a:buSzPts val="1400"/>
              </a:pPr>
              <a:r>
                <a:rPr lang="en-US" sz="1400" b="1">
                  <a:solidFill>
                    <a:schemeClr val="lt1"/>
                  </a:solidFill>
                  <a:latin typeface="Calibri"/>
                  <a:ea typeface="Calibri"/>
                  <a:cs typeface="Calibri"/>
                  <a:sym typeface="Calibri"/>
                </a:rPr>
                <a:t>Sorted Data</a:t>
              </a:r>
              <a:endParaRPr sz="1400" b="1">
                <a:solidFill>
                  <a:schemeClr val="lt1"/>
                </a:solidFill>
                <a:latin typeface="Calibri"/>
                <a:ea typeface="Calibri"/>
                <a:cs typeface="Calibri"/>
                <a:sym typeface="Calibri"/>
              </a:endParaRPr>
            </a:p>
          </p:txBody>
        </p:sp>
      </p:grpSp>
      <p:pic>
        <p:nvPicPr>
          <p:cNvPr id="438" name="Google Shape;438;p54"/>
          <p:cNvPicPr preferRelativeResize="0"/>
          <p:nvPr/>
        </p:nvPicPr>
        <p:blipFill rotWithShape="1">
          <a:blip r:embed="rId4">
            <a:alphaModFix/>
          </a:blip>
          <a:srcRect/>
          <a:stretch/>
        </p:blipFill>
        <p:spPr>
          <a:xfrm>
            <a:off x="6451910" y="3190842"/>
            <a:ext cx="1190791" cy="476316"/>
          </a:xfrm>
          <a:prstGeom prst="rect">
            <a:avLst/>
          </a:prstGeom>
          <a:noFill/>
          <a:ln>
            <a:noFill/>
          </a:ln>
        </p:spPr>
      </p:pic>
      <p:pic>
        <p:nvPicPr>
          <p:cNvPr id="439" name="Google Shape;439;p54"/>
          <p:cNvPicPr preferRelativeResize="0"/>
          <p:nvPr/>
        </p:nvPicPr>
        <p:blipFill rotWithShape="1">
          <a:blip r:embed="rId5">
            <a:alphaModFix/>
          </a:blip>
          <a:srcRect/>
          <a:stretch/>
        </p:blipFill>
        <p:spPr>
          <a:xfrm>
            <a:off x="6705600" y="3757120"/>
            <a:ext cx="2324456" cy="624481"/>
          </a:xfrm>
          <a:prstGeom prst="rect">
            <a:avLst/>
          </a:prstGeom>
          <a:noFill/>
          <a:ln>
            <a:noFill/>
          </a:ln>
        </p:spPr>
      </p:pic>
    </p:spTree>
    <p:extLst>
      <p:ext uri="{BB962C8B-B14F-4D97-AF65-F5344CB8AC3E}">
        <p14:creationId xmlns:p14="http://schemas.microsoft.com/office/powerpoint/2010/main" val="3658784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grpSp>
        <p:nvGrpSpPr>
          <p:cNvPr id="444" name="Google Shape;444;p55"/>
          <p:cNvGrpSpPr/>
          <p:nvPr/>
        </p:nvGrpSpPr>
        <p:grpSpPr>
          <a:xfrm>
            <a:off x="5539120" y="3886200"/>
            <a:ext cx="3071481" cy="2471714"/>
            <a:chOff x="2895600" y="3352800"/>
            <a:chExt cx="3670195" cy="2700314"/>
          </a:xfrm>
        </p:grpSpPr>
        <p:pic>
          <p:nvPicPr>
            <p:cNvPr id="445" name="Google Shape;445;p55"/>
            <p:cNvPicPr preferRelativeResize="0"/>
            <p:nvPr/>
          </p:nvPicPr>
          <p:blipFill rotWithShape="1">
            <a:blip r:embed="rId3">
              <a:alphaModFix/>
            </a:blip>
            <a:srcRect/>
            <a:stretch/>
          </p:blipFill>
          <p:spPr>
            <a:xfrm>
              <a:off x="2895600" y="3352800"/>
              <a:ext cx="3670195" cy="2700314"/>
            </a:xfrm>
            <a:prstGeom prst="rect">
              <a:avLst/>
            </a:prstGeom>
            <a:noFill/>
            <a:ln>
              <a:noFill/>
            </a:ln>
          </p:spPr>
        </p:pic>
        <p:sp>
          <p:nvSpPr>
            <p:cNvPr id="446" name="Google Shape;446;p55"/>
            <p:cNvSpPr/>
            <p:nvPr/>
          </p:nvSpPr>
          <p:spPr>
            <a:xfrm>
              <a:off x="3532974" y="4016829"/>
              <a:ext cx="962827" cy="304800"/>
            </a:xfrm>
            <a:prstGeom prst="roundRect">
              <a:avLst>
                <a:gd name="adj" fmla="val 16667"/>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algn="ctr">
                <a:buClr>
                  <a:srgbClr val="000000"/>
                </a:buClr>
                <a:buSzPts val="1400"/>
              </a:pPr>
              <a:r>
                <a:rPr lang="en-US" sz="1400" b="1">
                  <a:solidFill>
                    <a:schemeClr val="dk1"/>
                  </a:solidFill>
                  <a:latin typeface="Calibri"/>
                  <a:ea typeface="Calibri"/>
                  <a:cs typeface="Calibri"/>
                  <a:sym typeface="Calibri"/>
                </a:rPr>
                <a:t>Outlier</a:t>
              </a:r>
              <a:endParaRPr sz="1400" b="1">
                <a:solidFill>
                  <a:schemeClr val="dk1"/>
                </a:solidFill>
                <a:latin typeface="Calibri"/>
                <a:ea typeface="Calibri"/>
                <a:cs typeface="Calibri"/>
                <a:sym typeface="Calibri"/>
              </a:endParaRPr>
            </a:p>
          </p:txBody>
        </p:sp>
      </p:grpSp>
      <p:sp>
        <p:nvSpPr>
          <p:cNvPr id="447" name="Google Shape;447;p55"/>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Why need median when mean has</a:t>
            </a:r>
            <a:endParaRPr/>
          </a:p>
        </p:txBody>
      </p:sp>
      <p:sp>
        <p:nvSpPr>
          <p:cNvPr id="448" name="Google Shape;448;p55"/>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a:t>The question that may come to your mind is why do you need median again to have mean? </a:t>
            </a:r>
            <a:endParaRPr/>
          </a:p>
          <a:p>
            <a:pPr marL="342900" indent="-342900" algn="just">
              <a:lnSpc>
                <a:spcPct val="100000"/>
              </a:lnSpc>
              <a:spcBef>
                <a:spcPts val="400"/>
              </a:spcBef>
              <a:buClr>
                <a:schemeClr val="dk1"/>
              </a:buClr>
              <a:buSzPts val="2000"/>
            </a:pPr>
            <a:r>
              <a:rPr lang="en-US" sz="2000"/>
              <a:t>The median is not affected by outlier. </a:t>
            </a:r>
            <a:endParaRPr/>
          </a:p>
          <a:p>
            <a:pPr marL="342900" indent="-342900" algn="just">
              <a:lnSpc>
                <a:spcPct val="100000"/>
              </a:lnSpc>
              <a:spcBef>
                <a:spcPts val="400"/>
              </a:spcBef>
              <a:buClr>
                <a:schemeClr val="dk1"/>
              </a:buClr>
              <a:buSzPts val="2000"/>
            </a:pPr>
            <a:r>
              <a:rPr lang="en-US" sz="2000" b="1"/>
              <a:t>Outlier</a:t>
            </a:r>
            <a:r>
              <a:rPr lang="en-US" sz="2000"/>
              <a:t> - outlier is outsourced data, which means it is not like others. Whose value is much lower or much higher than most values. </a:t>
            </a:r>
            <a:endParaRPr/>
          </a:p>
          <a:p>
            <a:pPr marL="342900" indent="-342900" algn="just">
              <a:lnSpc>
                <a:spcPct val="100000"/>
              </a:lnSpc>
              <a:spcBef>
                <a:spcPts val="400"/>
              </a:spcBef>
              <a:buClr>
                <a:schemeClr val="dk1"/>
              </a:buClr>
              <a:buSzPts val="2000"/>
            </a:pPr>
            <a:r>
              <a:rPr lang="en-US" sz="2000"/>
              <a:t>Outliers may change the mean, that is, average values ​​may decrease or increase, but </a:t>
            </a:r>
            <a:r>
              <a:rPr lang="en-US" sz="2000" b="1"/>
              <a:t>outliers do not affect the median value</a:t>
            </a:r>
            <a:r>
              <a:rPr lang="en-US" sz="2000"/>
              <a:t>. That is why the media is needed.</a:t>
            </a:r>
            <a:endParaRPr sz="2000"/>
          </a:p>
        </p:txBody>
      </p:sp>
    </p:spTree>
    <p:extLst>
      <p:ext uri="{BB962C8B-B14F-4D97-AF65-F5344CB8AC3E}">
        <p14:creationId xmlns:p14="http://schemas.microsoft.com/office/powerpoint/2010/main" val="486505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Data Spread</a:t>
            </a:r>
            <a:endParaRPr/>
          </a:p>
        </p:txBody>
      </p:sp>
      <p:sp>
        <p:nvSpPr>
          <p:cNvPr id="454" name="Google Shape;454;p56"/>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b="1" dirty="0"/>
              <a:t>Range</a:t>
            </a:r>
            <a:r>
              <a:rPr lang="en-US" sz="2000" dirty="0"/>
              <a:t> - Range is the sum of the maximum and minimum values ​​of the data. </a:t>
            </a:r>
            <a:endParaRPr dirty="0"/>
          </a:p>
          <a:p>
            <a:pPr marL="342900" indent="-342900" algn="just">
              <a:lnSpc>
                <a:spcPct val="100000"/>
              </a:lnSpc>
              <a:spcBef>
                <a:spcPts val="400"/>
              </a:spcBef>
              <a:buClr>
                <a:schemeClr val="dk1"/>
              </a:buClr>
              <a:buSzPts val="2000"/>
            </a:pPr>
            <a:r>
              <a:rPr lang="en-US" sz="2000" dirty="0"/>
              <a:t>For example, the maximum value is 18 and the minimum value is 11 and the difference between them is 7, this is the range. This shows how much data is stored.</a:t>
            </a:r>
            <a:endParaRPr dirty="0"/>
          </a:p>
          <a:p>
            <a:pPr marL="342900" indent="-342900" algn="just">
              <a:lnSpc>
                <a:spcPct val="100000"/>
              </a:lnSpc>
              <a:spcBef>
                <a:spcPts val="400"/>
              </a:spcBef>
              <a:buClr>
                <a:schemeClr val="dk1"/>
              </a:buClr>
              <a:buSzPts val="2000"/>
            </a:pPr>
            <a:r>
              <a:rPr lang="en-US" sz="2000" dirty="0"/>
              <a:t>Range= Maximum-Minimum= 17-11=6</a:t>
            </a:r>
            <a:endParaRPr sz="2000" dirty="0"/>
          </a:p>
        </p:txBody>
      </p:sp>
      <p:grpSp>
        <p:nvGrpSpPr>
          <p:cNvPr id="455" name="Google Shape;455;p56"/>
          <p:cNvGrpSpPr/>
          <p:nvPr/>
        </p:nvGrpSpPr>
        <p:grpSpPr>
          <a:xfrm>
            <a:off x="3886201" y="3962401"/>
            <a:ext cx="4571999" cy="1198689"/>
            <a:chOff x="838201" y="3429000"/>
            <a:chExt cx="4571999" cy="1198689"/>
          </a:xfrm>
        </p:grpSpPr>
        <p:pic>
          <p:nvPicPr>
            <p:cNvPr id="456" name="Google Shape;456;p56"/>
            <p:cNvPicPr preferRelativeResize="0"/>
            <p:nvPr/>
          </p:nvPicPr>
          <p:blipFill rotWithShape="1">
            <a:blip r:embed="rId3">
              <a:alphaModFix/>
            </a:blip>
            <a:srcRect/>
            <a:stretch/>
          </p:blipFill>
          <p:spPr>
            <a:xfrm>
              <a:off x="838201" y="3678312"/>
              <a:ext cx="4571999" cy="949377"/>
            </a:xfrm>
            <a:prstGeom prst="rect">
              <a:avLst/>
            </a:prstGeom>
            <a:noFill/>
            <a:ln>
              <a:noFill/>
            </a:ln>
          </p:spPr>
        </p:pic>
        <p:sp>
          <p:nvSpPr>
            <p:cNvPr id="457" name="Google Shape;457;p56"/>
            <p:cNvSpPr/>
            <p:nvPr/>
          </p:nvSpPr>
          <p:spPr>
            <a:xfrm>
              <a:off x="914400" y="3429000"/>
              <a:ext cx="685800" cy="152400"/>
            </a:xfrm>
            <a:prstGeom prst="roundRect">
              <a:avLst>
                <a:gd name="adj" fmla="val 16667"/>
              </a:avLst>
            </a:prstGeom>
            <a:gradFill>
              <a:gsLst>
                <a:gs pos="0">
                  <a:srgbClr val="C86C1F"/>
                </a:gs>
                <a:gs pos="80000">
                  <a:srgbClr val="FF8E29"/>
                </a:gs>
                <a:gs pos="100000">
                  <a:srgbClr val="FF8D25"/>
                </a:gs>
              </a:gsLst>
              <a:lin ang="16200000" scaled="0"/>
            </a:gradFill>
            <a:ln w="9525" cap="flat" cmpd="sng">
              <a:solidFill>
                <a:srgbClr val="F5913F"/>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algn="ctr">
                <a:buClr>
                  <a:srgbClr val="000000"/>
                </a:buClr>
                <a:buSzPts val="1400"/>
              </a:pPr>
              <a:r>
                <a:rPr lang="en-US" sz="1400" b="1">
                  <a:solidFill>
                    <a:schemeClr val="lt1"/>
                  </a:solidFill>
                  <a:latin typeface="Calibri"/>
                  <a:ea typeface="Calibri"/>
                  <a:cs typeface="Calibri"/>
                  <a:sym typeface="Calibri"/>
                </a:rPr>
                <a:t>Data</a:t>
              </a:r>
              <a:endParaRPr sz="1400" b="1">
                <a:solidFill>
                  <a:schemeClr val="lt1"/>
                </a:solidFill>
                <a:latin typeface="Calibri"/>
                <a:ea typeface="Calibri"/>
                <a:cs typeface="Calibri"/>
                <a:sym typeface="Calibri"/>
              </a:endParaRPr>
            </a:p>
          </p:txBody>
        </p:sp>
        <p:sp>
          <p:nvSpPr>
            <p:cNvPr id="458" name="Google Shape;458;p56"/>
            <p:cNvSpPr/>
            <p:nvPr/>
          </p:nvSpPr>
          <p:spPr>
            <a:xfrm>
              <a:off x="914400" y="4153000"/>
              <a:ext cx="1181100" cy="152400"/>
            </a:xfrm>
            <a:prstGeom prst="roundRect">
              <a:avLst>
                <a:gd name="adj" fmla="val 16667"/>
              </a:avLst>
            </a:prstGeom>
            <a:gradFill>
              <a:gsLst>
                <a:gs pos="0">
                  <a:srgbClr val="C86C1F"/>
                </a:gs>
                <a:gs pos="80000">
                  <a:srgbClr val="FF8E29"/>
                </a:gs>
                <a:gs pos="100000">
                  <a:srgbClr val="FF8D25"/>
                </a:gs>
              </a:gsLst>
              <a:lin ang="16200000" scaled="0"/>
            </a:gradFill>
            <a:ln w="9525" cap="flat" cmpd="sng">
              <a:solidFill>
                <a:srgbClr val="F5913F"/>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algn="ctr">
                <a:buClr>
                  <a:srgbClr val="000000"/>
                </a:buClr>
                <a:buSzPts val="1400"/>
              </a:pPr>
              <a:r>
                <a:rPr lang="en-US" sz="1400" b="1">
                  <a:solidFill>
                    <a:schemeClr val="lt1"/>
                  </a:solidFill>
                  <a:latin typeface="Calibri"/>
                  <a:ea typeface="Calibri"/>
                  <a:cs typeface="Calibri"/>
                  <a:sym typeface="Calibri"/>
                </a:rPr>
                <a:t>Sorted Data</a:t>
              </a:r>
              <a:endParaRPr sz="1400" b="1">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497193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Data Spread</a:t>
            </a:r>
            <a:endParaRPr/>
          </a:p>
        </p:txBody>
      </p:sp>
      <p:sp>
        <p:nvSpPr>
          <p:cNvPr id="464" name="Google Shape;464;p5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b="1"/>
              <a:t>Quartiles and IQR </a:t>
            </a:r>
            <a:r>
              <a:rPr lang="en-US" sz="2000"/>
              <a:t>- Data is divided into </a:t>
            </a:r>
            <a:r>
              <a:rPr lang="en-US" sz="2000" b="1"/>
              <a:t>4 parts </a:t>
            </a:r>
            <a:r>
              <a:rPr lang="en-US" sz="2000"/>
              <a:t>by quartiles. Each section contains 25% data. It contains 50% data in the second quartiles and 25% data in the first and last quartiles.</a:t>
            </a:r>
            <a:endParaRPr/>
          </a:p>
          <a:p>
            <a:pPr marL="342900" indent="-342900" algn="just">
              <a:lnSpc>
                <a:spcPct val="100000"/>
              </a:lnSpc>
              <a:spcBef>
                <a:spcPts val="400"/>
              </a:spcBef>
              <a:buClr>
                <a:schemeClr val="dk1"/>
              </a:buClr>
              <a:buSzPts val="2000"/>
            </a:pPr>
            <a:r>
              <a:rPr lang="en-US" sz="2000"/>
              <a:t>The subtraction of 3rd quartile and 1st quartile is called inter quartile range or IQR.</a:t>
            </a:r>
            <a:endParaRPr sz="2000"/>
          </a:p>
        </p:txBody>
      </p:sp>
      <p:pic>
        <p:nvPicPr>
          <p:cNvPr id="465" name="Google Shape;465;p57"/>
          <p:cNvPicPr preferRelativeResize="0"/>
          <p:nvPr/>
        </p:nvPicPr>
        <p:blipFill rotWithShape="1">
          <a:blip r:embed="rId3">
            <a:alphaModFix/>
          </a:blip>
          <a:srcRect/>
          <a:stretch/>
        </p:blipFill>
        <p:spPr>
          <a:xfrm>
            <a:off x="4638675" y="3429000"/>
            <a:ext cx="2914650" cy="1504950"/>
          </a:xfrm>
          <a:prstGeom prst="rect">
            <a:avLst/>
          </a:prstGeom>
          <a:noFill/>
          <a:ln>
            <a:noFill/>
          </a:ln>
        </p:spPr>
      </p:pic>
    </p:spTree>
    <p:extLst>
      <p:ext uri="{BB962C8B-B14F-4D97-AF65-F5344CB8AC3E}">
        <p14:creationId xmlns:p14="http://schemas.microsoft.com/office/powerpoint/2010/main" val="2033128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8"/>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Box Plot</a:t>
            </a:r>
            <a:endParaRPr/>
          </a:p>
        </p:txBody>
      </p:sp>
      <p:sp>
        <p:nvSpPr>
          <p:cNvPr id="471" name="Google Shape;471;p58"/>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a:t>If a data box is plotted, maximum and minimum value of data, outlier, IQR etc. can be visualized.</a:t>
            </a:r>
            <a:endParaRPr sz="2400"/>
          </a:p>
        </p:txBody>
      </p:sp>
      <p:pic>
        <p:nvPicPr>
          <p:cNvPr id="472" name="Google Shape;472;p58"/>
          <p:cNvPicPr preferRelativeResize="0"/>
          <p:nvPr/>
        </p:nvPicPr>
        <p:blipFill rotWithShape="1">
          <a:blip r:embed="rId3">
            <a:alphaModFix/>
          </a:blip>
          <a:srcRect/>
          <a:stretch/>
        </p:blipFill>
        <p:spPr>
          <a:xfrm>
            <a:off x="4800600" y="2590801"/>
            <a:ext cx="2730852" cy="3286125"/>
          </a:xfrm>
          <a:prstGeom prst="rect">
            <a:avLst/>
          </a:prstGeom>
          <a:noFill/>
          <a:ln>
            <a:noFill/>
          </a:ln>
        </p:spPr>
      </p:pic>
    </p:spTree>
    <p:extLst>
      <p:ext uri="{BB962C8B-B14F-4D97-AF65-F5344CB8AC3E}">
        <p14:creationId xmlns:p14="http://schemas.microsoft.com/office/powerpoint/2010/main" val="124976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2"/>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Types of Statistics</a:t>
            </a:r>
            <a:endParaRPr/>
          </a:p>
        </p:txBody>
      </p:sp>
      <p:sp>
        <p:nvSpPr>
          <p:cNvPr id="281" name="Google Shape;281;p32"/>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ts val="3200"/>
            </a:pPr>
            <a:r>
              <a:rPr lang="en-US" b="1"/>
              <a:t>Descriptive Statistics: </a:t>
            </a:r>
            <a:r>
              <a:rPr lang="en-US"/>
              <a:t>The data is described by descriptive statistics.</a:t>
            </a:r>
            <a:endParaRPr/>
          </a:p>
          <a:p>
            <a:pPr marL="342900" indent="-342900" algn="just">
              <a:lnSpc>
                <a:spcPct val="100000"/>
              </a:lnSpc>
              <a:spcBef>
                <a:spcPts val="640"/>
              </a:spcBef>
              <a:buClr>
                <a:schemeClr val="dk1"/>
              </a:buClr>
              <a:buSzPts val="3200"/>
            </a:pPr>
            <a:r>
              <a:rPr lang="en-US" b="1"/>
              <a:t>Inferential Statistics: </a:t>
            </a:r>
            <a:r>
              <a:rPr lang="en-US"/>
              <a:t>Inferential statistics help in decision making by examining (Test of hypothesis) the project.</a:t>
            </a:r>
            <a:endParaRPr/>
          </a:p>
        </p:txBody>
      </p:sp>
    </p:spTree>
    <p:extLst>
      <p:ext uri="{BB962C8B-B14F-4D97-AF65-F5344CB8AC3E}">
        <p14:creationId xmlns:p14="http://schemas.microsoft.com/office/powerpoint/2010/main" val="1902700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Finding the Outliers of a Data Set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b="1" u="sng" dirty="0">
                <a:latin typeface="Times New Roman" panose="02020603050405020304" pitchFamily="18" charset="0"/>
                <a:cs typeface="Times New Roman" panose="02020603050405020304" pitchFamily="18" charset="0"/>
              </a:rPr>
              <a:t>Outlier: </a:t>
            </a:r>
            <a:r>
              <a:rPr lang="en-US" sz="2400" dirty="0">
                <a:latin typeface="Times New Roman" panose="02020603050405020304" pitchFamily="18" charset="0"/>
                <a:cs typeface="Times New Roman" panose="02020603050405020304" pitchFamily="18" charset="0"/>
              </a:rPr>
              <a:t>An outlier is an observation that lies an abnormal distance from other values in a random sample from a population. In a sense, this definition leaves it up to the analyst (or a consensus process) to decide what will be considered abnormal. Before abnormal observations can be singled out, it is necessary to characterize normal observations.</a:t>
            </a:r>
          </a:p>
        </p:txBody>
      </p:sp>
    </p:spTree>
    <p:extLst>
      <p:ext uri="{BB962C8B-B14F-4D97-AF65-F5344CB8AC3E}">
        <p14:creationId xmlns:p14="http://schemas.microsoft.com/office/powerpoint/2010/main" val="2623008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Finding the Outliers of a Data Set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table shows the heights in meters, of the tallest buildings in a city. If there are any outliers in the data, find their values.</a:t>
                </a:r>
              </a:p>
              <a:p>
                <a:pPr marL="3657600" lvl="8" indent="0">
                  <a:buNone/>
                </a:pPr>
                <a:endParaRPr lang="en-US" sz="2400" dirty="0">
                  <a:latin typeface="Times New Roman" panose="02020603050405020304" pitchFamily="18" charset="0"/>
                  <a:cs typeface="Times New Roman" panose="02020603050405020304" pitchFamily="18" charset="0"/>
                </a:endParaRPr>
              </a:p>
              <a:p>
                <a:pPr marL="3657600" lvl="8" indent="0">
                  <a:buNone/>
                </a:pPr>
                <a:r>
                  <a:rPr lang="en-US" sz="2000" dirty="0"/>
                  <a:t>607    630    762    685   714     561</a:t>
                </a:r>
              </a:p>
              <a:p>
                <a:pPr marL="3657600" lvl="8" indent="0">
                  <a:buNone/>
                </a:pPr>
                <a:r>
                  <a:rPr lang="en-US" sz="2000" dirty="0"/>
                  <a:t>678    662</a:t>
                </a:r>
                <a:r>
                  <a:rPr lang="en-US" sz="2000" baseline="0" dirty="0"/>
                  <a:t>    550    901   502     725</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can use the 1.5-times-IQR rule. An outlier 𝑥 would be less than 𝑄1 minus 1.5 times the IQR or, or the outlier would be greater than 𝑄3 plus 1.5 times IQR.</a:t>
                </a:r>
              </a:p>
              <a:p>
                <a:pPr marL="0" indent="0">
                  <a:buNone/>
                </a:pPr>
                <a:r>
                  <a:rPr lang="en-US" sz="2400" dirty="0">
                    <a:latin typeface="Times New Roman" panose="02020603050405020304" pitchFamily="18" charset="0"/>
                    <a:cs typeface="Times New Roman" panose="02020603050405020304" pitchFamily="18" charset="0"/>
                  </a:rPr>
                  <a:t>                                 1.5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𝐼𝑄𝑅</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𝑅𝑢𝑙𝑒</m:t>
                    </m:r>
                    <m:r>
                      <a:rPr lang="en-US" sz="2400" b="0" i="1" smtClean="0">
                        <a:latin typeface="Cambria Math" panose="02040503050406030204" pitchFamily="18" charset="0"/>
                        <a:ea typeface="Cambria Math" panose="02040503050406030204" pitchFamily="18" charset="0"/>
                      </a:rPr>
                      <m:t>:</m:t>
                    </m:r>
                  </m:oMath>
                </a14:m>
                <a:endParaRPr lang="en-US" sz="2400" b="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x &lt;Q1-1.5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𝐼𝑄𝑅</m:t>
                    </m:r>
                    <m:r>
                      <a:rPr lang="en-US" sz="2400" b="0" i="1" smtClean="0">
                        <a:latin typeface="Cambria Math" panose="02040503050406030204" pitchFamily="18" charset="0"/>
                        <a:ea typeface="Cambria Math" panose="02040503050406030204" pitchFamily="18" charset="0"/>
                      </a:rPr>
                      <m:t> </m:t>
                    </m:r>
                  </m:oMath>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x &gt;Q3+1.5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𝐼𝑄𝑅</m:t>
                    </m:r>
                    <m:r>
                      <a:rPr lang="en-US" sz="2400" b="0" i="1" smtClean="0">
                        <a:latin typeface="Cambria Math" panose="02040503050406030204" pitchFamily="18" charset="0"/>
                        <a:ea typeface="Cambria Math" panose="02040503050406030204" pitchFamily="18" charset="0"/>
                      </a:rPr>
                      <m:t> </m:t>
                    </m:r>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2" t="-1961" r="-348"/>
                </a:stretch>
              </a:blipFill>
            </p:spPr>
            <p:txBody>
              <a:bodyPr/>
              <a:lstStyle/>
              <a:p>
                <a:r>
                  <a:rPr lang="en-US">
                    <a:noFill/>
                  </a:rPr>
                  <a:t> </a:t>
                </a:r>
              </a:p>
            </p:txBody>
          </p:sp>
        </mc:Fallback>
      </mc:AlternateContent>
    </p:spTree>
    <p:extLst>
      <p:ext uri="{BB962C8B-B14F-4D97-AF65-F5344CB8AC3E}">
        <p14:creationId xmlns:p14="http://schemas.microsoft.com/office/powerpoint/2010/main" val="312862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Finding the Outliers of a Data Set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Our first step here is to calculate the interquartile range and find these boundaries. And to do that, the first thing we do is put the data in size order. </a:t>
            </a:r>
          </a:p>
          <a:p>
            <a:pPr marL="457200" indent="-457200" algn="ctr">
              <a:buAutoNum type="arabicPlain" startAt="502"/>
            </a:pPr>
            <a:r>
              <a:rPr lang="en-US" sz="2400" dirty="0">
                <a:latin typeface="Times New Roman" panose="02020603050405020304" pitchFamily="18" charset="0"/>
                <a:cs typeface="Times New Roman" panose="02020603050405020304" pitchFamily="18" charset="0"/>
              </a:rPr>
              <a:t>  550   561  </a:t>
            </a:r>
            <a:r>
              <a:rPr lang="en-US" sz="2400" dirty="0"/>
              <a:t>607   630   662   678   685   714  725   762   901</a:t>
            </a:r>
          </a:p>
          <a:p>
            <a:pPr marL="457200" indent="-457200" algn="ctr">
              <a:buAutoNum type="arabicPlain" startAt="502"/>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We also know that each quartile is 25 percent of the data. Quartile: 25%. Since we have 12 building heights, we can divide 12 by four, which is three. And that means our first quartile will occur after the third data point, our second quartile after the sixth data point, and our third quartile after the ninth data point.</a:t>
            </a:r>
          </a:p>
          <a:p>
            <a:pPr algn="just"/>
            <a:endParaRPr lang="en-US" sz="2400" dirty="0">
              <a:latin typeface="Times New Roman" panose="02020603050405020304" pitchFamily="18" charset="0"/>
              <a:cs typeface="Times New Roman" panose="02020603050405020304" pitchFamily="18" charset="0"/>
            </a:endParaRPr>
          </a:p>
          <a:p>
            <a:pPr marL="0" indent="0" algn="ctr">
              <a:buNone/>
            </a:pPr>
            <a:r>
              <a:rPr lang="en-US" sz="2400" dirty="0">
                <a:latin typeface="Times New Roman" panose="02020603050405020304" pitchFamily="18" charset="0"/>
                <a:cs typeface="Times New Roman" panose="02020603050405020304" pitchFamily="18" charset="0"/>
              </a:rPr>
              <a:t>502   550   561  </a:t>
            </a:r>
            <a:r>
              <a:rPr lang="en-US" sz="2400" dirty="0"/>
              <a:t>607   630   662   678   685   714  725   </a:t>
            </a:r>
            <a:r>
              <a:rPr lang="en-US" sz="2400" baseline="0" dirty="0"/>
              <a:t>762</a:t>
            </a:r>
            <a:r>
              <a:rPr lang="en-US" sz="2400" dirty="0"/>
              <a:t>   </a:t>
            </a:r>
            <a:r>
              <a:rPr lang="en-US" sz="2400" baseline="0" dirty="0"/>
              <a:t>901</a:t>
            </a:r>
            <a:endParaRPr lang="en-US" sz="2400" dirty="0"/>
          </a:p>
          <a:p>
            <a:pPr marL="0" indent="0" algn="just">
              <a:buNone/>
            </a:pPr>
            <a:endParaRPr lang="en-US" sz="2400" dirty="0"/>
          </a:p>
          <a:p>
            <a:pPr marL="0" indent="0" algn="just">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nvGraphicFramePr>
        <p:xfrm>
          <a:off x="2111828" y="5381896"/>
          <a:ext cx="7968343" cy="516051"/>
        </p:xfrm>
        <a:graphic>
          <a:graphicData uri="http://schemas.openxmlformats.org/drawingml/2006/table">
            <a:tbl>
              <a:tblPr firstRow="1" bandRow="1">
                <a:tableStyleId>{5C22544A-7EE6-4342-B048-85BDC9FD1C3A}</a:tableStyleId>
              </a:tblPr>
              <a:tblGrid>
                <a:gridCol w="2042161">
                  <a:extLst>
                    <a:ext uri="{9D8B030D-6E8A-4147-A177-3AD203B41FA5}">
                      <a16:colId xmlns:a16="http://schemas.microsoft.com/office/drawing/2014/main" val="2097791722"/>
                    </a:ext>
                  </a:extLst>
                </a:gridCol>
                <a:gridCol w="1972491">
                  <a:extLst>
                    <a:ext uri="{9D8B030D-6E8A-4147-A177-3AD203B41FA5}">
                      <a16:colId xmlns:a16="http://schemas.microsoft.com/office/drawing/2014/main" val="640608259"/>
                    </a:ext>
                  </a:extLst>
                </a:gridCol>
                <a:gridCol w="1972491">
                  <a:extLst>
                    <a:ext uri="{9D8B030D-6E8A-4147-A177-3AD203B41FA5}">
                      <a16:colId xmlns:a16="http://schemas.microsoft.com/office/drawing/2014/main" val="10900298"/>
                    </a:ext>
                  </a:extLst>
                </a:gridCol>
                <a:gridCol w="1981200">
                  <a:extLst>
                    <a:ext uri="{9D8B030D-6E8A-4147-A177-3AD203B41FA5}">
                      <a16:colId xmlns:a16="http://schemas.microsoft.com/office/drawing/2014/main" val="1564229080"/>
                    </a:ext>
                  </a:extLst>
                </a:gridCol>
              </a:tblGrid>
              <a:tr h="51605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3740143"/>
                  </a:ext>
                </a:extLst>
              </a:tr>
            </a:tbl>
          </a:graphicData>
        </a:graphic>
      </p:graphicFrame>
    </p:spTree>
    <p:extLst>
      <p:ext uri="{BB962C8B-B14F-4D97-AF65-F5344CB8AC3E}">
        <p14:creationId xmlns:p14="http://schemas.microsoft.com/office/powerpoint/2010/main" val="142050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Finding the Outliers of a Data Set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just">
                  <a:buNone/>
                </a:pPr>
                <a:endParaRPr lang="en-US" dirty="0">
                  <a:latin typeface="Times New Roman" panose="02020603050405020304" pitchFamily="18" charset="0"/>
                  <a:cs typeface="Times New Roman" panose="02020603050405020304" pitchFamily="18" charset="0"/>
                </a:endParaRPr>
              </a:p>
              <a:p>
                <a:pPr marL="0" indent="0" algn="ctr">
                  <a:buNone/>
                </a:pPr>
                <a:r>
                  <a:rPr lang="en-US" sz="2400" dirty="0">
                    <a:latin typeface="Times New Roman" panose="02020603050405020304" pitchFamily="18" charset="0"/>
                    <a:cs typeface="Times New Roman" panose="02020603050405020304" pitchFamily="18" charset="0"/>
                  </a:rPr>
                  <a:t>502   550   561 </a:t>
                </a:r>
                <a:r>
                  <a:rPr lang="en-US" sz="2400" dirty="0"/>
                  <a:t>607   630   662   678   685   714  725   762   901</a:t>
                </a:r>
              </a:p>
              <a:p>
                <a:pPr marL="0" indent="0" algn="ctr">
                  <a:buNone/>
                </a:pPr>
                <a:r>
                  <a:rPr lang="en-US" sz="2400" dirty="0"/>
                  <a:t>Q1=584                   Q2                    Q3=719.5</a:t>
                </a:r>
              </a:p>
              <a:p>
                <a:pPr marL="0" indent="0" algn="just">
                  <a:buNone/>
                </a:pPr>
                <a:r>
                  <a:rPr lang="en-US" sz="2400" dirty="0"/>
                  <a:t>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561+607</m:t>
                        </m:r>
                      </m:num>
                      <m:den>
                        <m:r>
                          <a:rPr lang="en-US" sz="2400" b="0" i="1" smtClean="0">
                            <a:latin typeface="Cambria Math" panose="02040503050406030204" pitchFamily="18" charset="0"/>
                          </a:rPr>
                          <m:t>2</m:t>
                        </m:r>
                      </m:den>
                    </m:f>
                  </m:oMath>
                </a14:m>
                <a:r>
                  <a:rPr lang="en-US" sz="2400" dirty="0"/>
                  <a:t>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714+725</m:t>
                        </m:r>
                      </m:num>
                      <m:den>
                        <m:r>
                          <a:rPr lang="en-US" sz="2400" b="0" i="1" smtClean="0">
                            <a:latin typeface="Cambria Math" panose="02040503050406030204" pitchFamily="18" charset="0"/>
                          </a:rPr>
                          <m:t>2</m:t>
                        </m:r>
                      </m:den>
                    </m:f>
                  </m:oMath>
                </a14:m>
                <a:endParaRPr lang="en-US" sz="2400" dirty="0"/>
              </a:p>
              <a:p>
                <a:pPr marL="0" indent="0" algn="just">
                  <a:buNone/>
                </a:pPr>
                <a:endParaRPr lang="en-US" sz="2400" dirty="0"/>
              </a:p>
              <a:p>
                <a:pPr marL="0" indent="0" algn="just">
                  <a:buNone/>
                </a:pPr>
                <a:r>
                  <a:rPr lang="en-US" sz="2400" dirty="0"/>
                  <a:t>                                                                  IQR=Q3-Q1</a:t>
                </a:r>
              </a:p>
              <a:p>
                <a:pPr marL="0" indent="0">
                  <a:buNone/>
                </a:pPr>
                <a:r>
                  <a:rPr lang="en-US" sz="2400" dirty="0"/>
                  <a:t>                                                                         = 719.5-584 </a:t>
                </a:r>
              </a:p>
              <a:p>
                <a:pPr marL="0" indent="0">
                  <a:buNone/>
                </a:pPr>
                <a:r>
                  <a:rPr lang="en-US" sz="2400" dirty="0"/>
                  <a:t>                                                                         = 135.5 </a:t>
                </a:r>
              </a:p>
              <a:p>
                <a:pPr marL="0" indent="0">
                  <a:buNone/>
                </a:pPr>
                <a:r>
                  <a:rPr lang="en-US" sz="2400" dirty="0"/>
                  <a:t>So, Q1 = 584, Q2 = 719.5, IQR = 135.5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b="-1261"/>
                </a:stretch>
              </a:blipFill>
            </p:spPr>
            <p:txBody>
              <a:bodyPr/>
              <a:lstStyle/>
              <a:p>
                <a:r>
                  <a:rPr lang="en-US">
                    <a:noFill/>
                  </a:rPr>
                  <a:t> </a:t>
                </a:r>
              </a:p>
            </p:txBody>
          </p:sp>
        </mc:Fallback>
      </mc:AlternateContent>
      <p:cxnSp>
        <p:nvCxnSpPr>
          <p:cNvPr id="8" name="Straight Connector 7"/>
          <p:cNvCxnSpPr/>
          <p:nvPr/>
        </p:nvCxnSpPr>
        <p:spPr>
          <a:xfrm flipV="1">
            <a:off x="4114801" y="4206241"/>
            <a:ext cx="4201885" cy="1306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V="1">
            <a:off x="4114801" y="3892733"/>
            <a:ext cx="0" cy="339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8316686" y="3879669"/>
            <a:ext cx="0" cy="339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2155372" y="2245225"/>
            <a:ext cx="1959429" cy="522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114801" y="2245225"/>
            <a:ext cx="1959429" cy="522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074230" y="2245225"/>
            <a:ext cx="1959429" cy="522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033659" y="2245225"/>
            <a:ext cx="1959429" cy="522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906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Finding the Outliers of a Data Set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731929"/>
              </a:xfrm>
            </p:spPr>
            <p:txBody>
              <a:bodyPr>
                <a:normAutofit fontScale="25000" lnSpcReduction="20000"/>
              </a:bodyPr>
              <a:lstStyle/>
              <a:p>
                <a:pPr algn="just"/>
                <a:r>
                  <a:rPr lang="en-US" sz="9600" dirty="0">
                    <a:latin typeface="Times New Roman" panose="02020603050405020304" pitchFamily="18" charset="0"/>
                    <a:cs typeface="Times New Roman" panose="02020603050405020304" pitchFamily="18" charset="0"/>
                  </a:rPr>
                  <a:t>We’re now ready to go back and use these rules to calculate the upper and lower bounds for outliers.</a:t>
                </a:r>
              </a:p>
              <a:p>
                <a:pPr algn="just"/>
                <a:r>
                  <a:rPr lang="en-US" sz="9600" dirty="0">
                    <a:latin typeface="Times New Roman" panose="02020603050405020304" pitchFamily="18" charset="0"/>
                    <a:cs typeface="Times New Roman" panose="02020603050405020304" pitchFamily="18" charset="0"/>
                  </a:rPr>
                  <a:t>Lower Bound for Outliers: </a:t>
                </a:r>
              </a:p>
              <a:p>
                <a:pPr marL="3200400" lvl="7" indent="0" algn="just">
                  <a:buNone/>
                </a:pPr>
                <a:r>
                  <a:rPr lang="en-US" sz="9600" dirty="0">
                    <a:latin typeface="Times New Roman" panose="02020603050405020304" pitchFamily="18" charset="0"/>
                    <a:cs typeface="Times New Roman" panose="02020603050405020304" pitchFamily="18" charset="0"/>
                  </a:rPr>
                  <a:t>x &lt; Q1-1.5 </a:t>
                </a:r>
                <a14:m>
                  <m:oMath xmlns:m="http://schemas.openxmlformats.org/officeDocument/2006/math">
                    <m:r>
                      <a:rPr lang="en-US" sz="9600" i="1">
                        <a:latin typeface="Cambria Math" panose="02040503050406030204" pitchFamily="18" charset="0"/>
                        <a:ea typeface="Cambria Math" panose="02040503050406030204" pitchFamily="18" charset="0"/>
                      </a:rPr>
                      <m:t>×</m:t>
                    </m:r>
                    <m:r>
                      <a:rPr lang="en-US" sz="9600" i="1">
                        <a:latin typeface="Cambria Math" panose="02040503050406030204" pitchFamily="18" charset="0"/>
                        <a:ea typeface="Cambria Math" panose="02040503050406030204" pitchFamily="18" charset="0"/>
                      </a:rPr>
                      <m:t>𝐼𝑄𝑅</m:t>
                    </m:r>
                    <m:r>
                      <a:rPr lang="en-US" sz="9600" i="1">
                        <a:latin typeface="Cambria Math" panose="02040503050406030204" pitchFamily="18" charset="0"/>
                        <a:ea typeface="Cambria Math" panose="02040503050406030204" pitchFamily="18" charset="0"/>
                      </a:rPr>
                      <m:t> </m:t>
                    </m:r>
                  </m:oMath>
                </a14:m>
                <a:endParaRPr lang="en-US" sz="9600" dirty="0">
                  <a:latin typeface="Times New Roman" panose="02020603050405020304" pitchFamily="18" charset="0"/>
                  <a:ea typeface="Cambria Math" panose="02040503050406030204" pitchFamily="18" charset="0"/>
                  <a:cs typeface="Times New Roman" panose="02020603050405020304" pitchFamily="18" charset="0"/>
                </a:endParaRPr>
              </a:p>
              <a:p>
                <a:pPr marL="3200400" lvl="7" indent="0" algn="just">
                  <a:buNone/>
                </a:pPr>
                <a:r>
                  <a:rPr lang="en-US" sz="9600" dirty="0">
                    <a:latin typeface="Times New Roman" panose="02020603050405020304" pitchFamily="18" charset="0"/>
                    <a:cs typeface="Times New Roman" panose="02020603050405020304" pitchFamily="18" charset="0"/>
                  </a:rPr>
                  <a:t>x &lt; 584-1.5 </a:t>
                </a:r>
                <a14:m>
                  <m:oMath xmlns:m="http://schemas.openxmlformats.org/officeDocument/2006/math">
                    <m:r>
                      <a:rPr lang="en-US" sz="9600" i="1">
                        <a:latin typeface="Cambria Math" panose="02040503050406030204" pitchFamily="18" charset="0"/>
                        <a:ea typeface="Cambria Math" panose="02040503050406030204" pitchFamily="18" charset="0"/>
                      </a:rPr>
                      <m:t>×</m:t>
                    </m:r>
                    <m:r>
                      <a:rPr lang="en-US" sz="9600" b="0" i="1" smtClean="0">
                        <a:latin typeface="Cambria Math" panose="02040503050406030204" pitchFamily="18" charset="0"/>
                        <a:ea typeface="Cambria Math" panose="02040503050406030204" pitchFamily="18" charset="0"/>
                      </a:rPr>
                      <m:t>135.5</m:t>
                    </m:r>
                  </m:oMath>
                </a14:m>
                <a:endParaRPr lang="en-US" sz="9600" b="0" dirty="0">
                  <a:latin typeface="Times New Roman" panose="02020603050405020304" pitchFamily="18" charset="0"/>
                  <a:ea typeface="Cambria Math" panose="02040503050406030204" pitchFamily="18" charset="0"/>
                  <a:cs typeface="Times New Roman" panose="02020603050405020304" pitchFamily="18" charset="0"/>
                </a:endParaRPr>
              </a:p>
              <a:p>
                <a:pPr marL="3200400" lvl="7" indent="0" algn="just">
                  <a:buNone/>
                </a:pPr>
                <a:r>
                  <a:rPr lang="en-US" sz="9600" dirty="0">
                    <a:latin typeface="Times New Roman" panose="02020603050405020304" pitchFamily="18" charset="0"/>
                    <a:cs typeface="Times New Roman" panose="02020603050405020304" pitchFamily="18" charset="0"/>
                  </a:rPr>
                  <a:t>x &lt; 380.75</a:t>
                </a:r>
              </a:p>
              <a:p>
                <a:pPr algn="just"/>
                <a:r>
                  <a:rPr lang="en-US" sz="9600" dirty="0">
                    <a:latin typeface="Times New Roman" panose="02020603050405020304" pitchFamily="18" charset="0"/>
                    <a:cs typeface="Times New Roman" panose="02020603050405020304" pitchFamily="18" charset="0"/>
                  </a:rPr>
                  <a:t>Upper Bound for Outliers:</a:t>
                </a:r>
              </a:p>
              <a:p>
                <a:pPr marL="2743200" lvl="6" indent="0" algn="just">
                  <a:buNone/>
                </a:pPr>
                <a:r>
                  <a:rPr lang="en-US" sz="9600" dirty="0">
                    <a:latin typeface="Times New Roman" panose="02020603050405020304" pitchFamily="18" charset="0"/>
                    <a:cs typeface="Times New Roman" panose="02020603050405020304" pitchFamily="18" charset="0"/>
                  </a:rPr>
                  <a:t>      x &gt; Q3+1.5 </a:t>
                </a:r>
                <a14:m>
                  <m:oMath xmlns:m="http://schemas.openxmlformats.org/officeDocument/2006/math">
                    <m:r>
                      <a:rPr lang="en-US" sz="9600" i="1">
                        <a:latin typeface="Cambria Math" panose="02040503050406030204" pitchFamily="18" charset="0"/>
                        <a:ea typeface="Cambria Math" panose="02040503050406030204" pitchFamily="18" charset="0"/>
                      </a:rPr>
                      <m:t>×</m:t>
                    </m:r>
                    <m:r>
                      <a:rPr lang="en-US" sz="9600" i="1">
                        <a:latin typeface="Cambria Math" panose="02040503050406030204" pitchFamily="18" charset="0"/>
                        <a:ea typeface="Cambria Math" panose="02040503050406030204" pitchFamily="18" charset="0"/>
                      </a:rPr>
                      <m:t>𝐼𝑄𝑅</m:t>
                    </m:r>
                    <m:r>
                      <a:rPr lang="en-US" sz="9600" i="1">
                        <a:latin typeface="Cambria Math" panose="02040503050406030204" pitchFamily="18" charset="0"/>
                        <a:ea typeface="Cambria Math" panose="02040503050406030204" pitchFamily="18" charset="0"/>
                      </a:rPr>
                      <m:t> </m:t>
                    </m:r>
                  </m:oMath>
                </a14:m>
                <a:endParaRPr lang="en-US" sz="9600" dirty="0">
                  <a:latin typeface="Times New Roman" panose="02020603050405020304" pitchFamily="18" charset="0"/>
                  <a:cs typeface="Times New Roman" panose="02020603050405020304" pitchFamily="18" charset="0"/>
                </a:endParaRPr>
              </a:p>
              <a:p>
                <a:pPr marL="2743200" lvl="6" indent="0" algn="just">
                  <a:buNone/>
                </a:pPr>
                <a:r>
                  <a:rPr lang="en-US" sz="9600" dirty="0">
                    <a:latin typeface="Times New Roman" panose="02020603050405020304" pitchFamily="18" charset="0"/>
                    <a:cs typeface="Times New Roman" panose="02020603050405020304" pitchFamily="18" charset="0"/>
                  </a:rPr>
                  <a:t>      x &gt; 719.5+1.5 </a:t>
                </a:r>
                <a14:m>
                  <m:oMath xmlns:m="http://schemas.openxmlformats.org/officeDocument/2006/math">
                    <m:r>
                      <a:rPr lang="en-US" sz="9600" i="1">
                        <a:latin typeface="Cambria Math" panose="02040503050406030204" pitchFamily="18" charset="0"/>
                        <a:ea typeface="Cambria Math" panose="02040503050406030204" pitchFamily="18" charset="0"/>
                      </a:rPr>
                      <m:t>×</m:t>
                    </m:r>
                    <m:r>
                      <a:rPr lang="en-US" sz="9600" b="0" i="1" smtClean="0">
                        <a:latin typeface="Cambria Math" panose="02040503050406030204" pitchFamily="18" charset="0"/>
                        <a:ea typeface="Cambria Math" panose="02040503050406030204" pitchFamily="18" charset="0"/>
                      </a:rPr>
                      <m:t>135.5</m:t>
                    </m:r>
                  </m:oMath>
                </a14:m>
                <a:endParaRPr lang="en-US" sz="9600" b="0" dirty="0">
                  <a:latin typeface="Times New Roman" panose="02020603050405020304" pitchFamily="18" charset="0"/>
                  <a:ea typeface="Cambria Math" panose="02040503050406030204" pitchFamily="18" charset="0"/>
                  <a:cs typeface="Times New Roman" panose="02020603050405020304" pitchFamily="18" charset="0"/>
                </a:endParaRPr>
              </a:p>
              <a:p>
                <a:pPr marL="2743200" lvl="6" indent="0" algn="just">
                  <a:buNone/>
                </a:pPr>
                <a:r>
                  <a:rPr lang="en-US" sz="9600" dirty="0">
                    <a:latin typeface="Times New Roman" panose="02020603050405020304" pitchFamily="18" charset="0"/>
                    <a:ea typeface="Cambria Math" panose="02040503050406030204" pitchFamily="18" charset="0"/>
                    <a:cs typeface="Times New Roman" panose="02020603050405020304" pitchFamily="18" charset="0"/>
                  </a:rPr>
                  <a:t>     x &gt; 922.75</a:t>
                </a:r>
                <a:endParaRPr lang="en-US" sz="9600" b="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buNone/>
                </a:pPr>
                <a:r>
                  <a:rPr lang="en-US" sz="9600" dirty="0">
                    <a:latin typeface="Times New Roman" panose="02020603050405020304" pitchFamily="18" charset="0"/>
                    <a:cs typeface="Times New Roman" panose="02020603050405020304" pitchFamily="18" charset="0"/>
                  </a:rPr>
                  <a:t>In order for there to be an outlier on the upper end, it would need to be greater than 922.75. Our largest data point is 901, which is less than this value. And since none of our data values are less than the lower bound for the outliers or greater than the upper bound for outliers, there are no outliers in this data set.</a:t>
                </a:r>
              </a:p>
              <a:p>
                <a:pPr marL="0" indent="0">
                  <a:buNone/>
                </a:pPr>
                <a:endParaRPr lang="en-US" sz="7400" dirty="0">
                  <a:latin typeface="Times New Roman" panose="02020603050405020304" pitchFamily="18" charset="0"/>
                  <a:cs typeface="Times New Roman" panose="02020603050405020304" pitchFamily="18" charset="0"/>
                </a:endParaRPr>
              </a:p>
              <a:p>
                <a:pPr marL="0" indent="0">
                  <a:buNone/>
                </a:pPr>
                <a:r>
                  <a:rPr lang="en-US" sz="7400" dirty="0">
                    <a:latin typeface="Times New Roman" panose="02020603050405020304" pitchFamily="18" charset="0"/>
                    <a:cs typeface="Times New Roman" panose="02020603050405020304" pitchFamily="18" charset="0"/>
                  </a:rPr>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731929"/>
              </a:xfrm>
              <a:blipFill>
                <a:blip r:embed="rId2"/>
                <a:stretch>
                  <a:fillRect l="-928" t="-3089" r="-870"/>
                </a:stretch>
              </a:blipFill>
            </p:spPr>
            <p:txBody>
              <a:bodyPr/>
              <a:lstStyle/>
              <a:p>
                <a:r>
                  <a:rPr lang="en-US">
                    <a:noFill/>
                  </a:rPr>
                  <a:t> </a:t>
                </a:r>
              </a:p>
            </p:txBody>
          </p:sp>
        </mc:Fallback>
      </mc:AlternateContent>
    </p:spTree>
    <p:extLst>
      <p:ext uri="{BB962C8B-B14F-4D97-AF65-F5344CB8AC3E}">
        <p14:creationId xmlns:p14="http://schemas.microsoft.com/office/powerpoint/2010/main" val="1248808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Finding the Outliers of a Data Set</a:t>
            </a:r>
            <a:endParaRPr lang="en-US" dirty="0"/>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Exercise: </a:t>
            </a:r>
          </a:p>
          <a:p>
            <a:pPr marL="0" indent="0">
              <a:buNone/>
            </a:pPr>
            <a:r>
              <a:rPr lang="en-US"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Find all possible outliers for the following set of data: </a:t>
            </a:r>
          </a:p>
          <a:p>
            <a:pPr marL="0" indent="0" algn="ctr">
              <a:buNone/>
            </a:pPr>
            <a:r>
              <a:rPr lang="en-US" sz="2400" dirty="0">
                <a:latin typeface="Times New Roman" panose="02020603050405020304" pitchFamily="18" charset="0"/>
                <a:cs typeface="Times New Roman" panose="02020603050405020304" pitchFamily="18" charset="0"/>
              </a:rPr>
              <a:t>108, 31, 75, 87, 79, 88, 89, 118, 51, 89, 174, 95, 51, 70, and 73.</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415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Types of Data used in statistics</a:t>
            </a:r>
            <a:endParaRPr/>
          </a:p>
        </p:txBody>
      </p:sp>
      <p:sp>
        <p:nvSpPr>
          <p:cNvPr id="287" name="Google Shape;287;p33"/>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ct val="100000"/>
            </a:pPr>
            <a:r>
              <a:rPr lang="en-US"/>
              <a:t>The data used in statistics can be of two types</a:t>
            </a:r>
            <a:endParaRPr/>
          </a:p>
          <a:p>
            <a:pPr marL="342900" indent="-342900" algn="just">
              <a:lnSpc>
                <a:spcPct val="100000"/>
              </a:lnSpc>
              <a:spcBef>
                <a:spcPts val="592"/>
              </a:spcBef>
              <a:buClr>
                <a:schemeClr val="dk1"/>
              </a:buClr>
              <a:buSzPct val="100000"/>
            </a:pPr>
            <a:r>
              <a:rPr lang="en-US" b="1"/>
              <a:t>Primary Data </a:t>
            </a:r>
            <a:r>
              <a:rPr lang="en-US"/>
              <a:t>- When a statistician collects data by himself or through his own team it is called primary data. </a:t>
            </a:r>
            <a:endParaRPr/>
          </a:p>
          <a:p>
            <a:pPr marL="342900" indent="-342900" algn="just">
              <a:lnSpc>
                <a:spcPct val="100000"/>
              </a:lnSpc>
              <a:spcBef>
                <a:spcPts val="592"/>
              </a:spcBef>
              <a:buClr>
                <a:schemeClr val="dk1"/>
              </a:buClr>
              <a:buSzPct val="100000"/>
            </a:pPr>
            <a:r>
              <a:rPr lang="en-US" b="1"/>
              <a:t>Secondary Data </a:t>
            </a:r>
            <a:r>
              <a:rPr lang="en-US"/>
              <a:t>- Secondary data are data collected from any other source. Secondary data is not collected by the statistician himself, but from any other statistic or source. Secondary data source is always to be mentioned.</a:t>
            </a:r>
            <a:endParaRPr/>
          </a:p>
        </p:txBody>
      </p:sp>
    </p:spTree>
    <p:extLst>
      <p:ext uri="{BB962C8B-B14F-4D97-AF65-F5344CB8AC3E}">
        <p14:creationId xmlns:p14="http://schemas.microsoft.com/office/powerpoint/2010/main" val="191409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Statistical Method</a:t>
            </a:r>
            <a:endParaRPr/>
          </a:p>
        </p:txBody>
      </p:sp>
      <p:pic>
        <p:nvPicPr>
          <p:cNvPr id="293" name="Google Shape;293;p34"/>
          <p:cNvPicPr preferRelativeResize="0">
            <a:picLocks noGrp="1"/>
          </p:cNvPicPr>
          <p:nvPr>
            <p:ph type="body" idx="1"/>
          </p:nvPr>
        </p:nvPicPr>
        <p:blipFill rotWithShape="1">
          <a:blip r:embed="rId3">
            <a:alphaModFix/>
          </a:blip>
          <a:srcRect/>
          <a:stretch/>
        </p:blipFill>
        <p:spPr>
          <a:xfrm>
            <a:off x="4343400" y="1600201"/>
            <a:ext cx="3886200" cy="4525963"/>
          </a:xfrm>
          <a:prstGeom prst="rect">
            <a:avLst/>
          </a:prstGeom>
          <a:noFill/>
          <a:ln>
            <a:noFill/>
          </a:ln>
        </p:spPr>
      </p:pic>
    </p:spTree>
    <p:extLst>
      <p:ext uri="{BB962C8B-B14F-4D97-AF65-F5344CB8AC3E}">
        <p14:creationId xmlns:p14="http://schemas.microsoft.com/office/powerpoint/2010/main" val="320506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5"/>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Population and Sample</a:t>
            </a:r>
            <a:endParaRPr/>
          </a:p>
        </p:txBody>
      </p:sp>
      <p:pic>
        <p:nvPicPr>
          <p:cNvPr id="299" name="Google Shape;299;p35"/>
          <p:cNvPicPr preferRelativeResize="0">
            <a:picLocks noGrp="1"/>
          </p:cNvPicPr>
          <p:nvPr>
            <p:ph type="body" idx="1"/>
          </p:nvPr>
        </p:nvPicPr>
        <p:blipFill rotWithShape="1">
          <a:blip r:embed="rId3">
            <a:alphaModFix/>
          </a:blip>
          <a:srcRect/>
          <a:stretch/>
        </p:blipFill>
        <p:spPr>
          <a:xfrm>
            <a:off x="1981200" y="1600201"/>
            <a:ext cx="8229600" cy="4525963"/>
          </a:xfrm>
          <a:prstGeom prst="rect">
            <a:avLst/>
          </a:prstGeom>
          <a:noFill/>
          <a:ln>
            <a:noFill/>
          </a:ln>
        </p:spPr>
      </p:pic>
    </p:spTree>
    <p:extLst>
      <p:ext uri="{BB962C8B-B14F-4D97-AF65-F5344CB8AC3E}">
        <p14:creationId xmlns:p14="http://schemas.microsoft.com/office/powerpoint/2010/main" val="12620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Sample from Population</a:t>
            </a:r>
            <a:endParaRPr/>
          </a:p>
        </p:txBody>
      </p:sp>
      <p:sp>
        <p:nvSpPr>
          <p:cNvPr id="305" name="Google Shape;305;p36"/>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a:t>The sample must be representative, that is, the sample must represent the whole population. </a:t>
            </a:r>
            <a:endParaRPr/>
          </a:p>
          <a:p>
            <a:pPr marL="342900" indent="-342900" algn="just">
              <a:lnSpc>
                <a:spcPct val="100000"/>
              </a:lnSpc>
              <a:spcBef>
                <a:spcPts val="480"/>
              </a:spcBef>
              <a:buClr>
                <a:schemeClr val="dk1"/>
              </a:buClr>
              <a:buSzPts val="2400"/>
            </a:pPr>
            <a:r>
              <a:rPr lang="en-US" sz="2400" b="1"/>
              <a:t>Example</a:t>
            </a:r>
            <a:r>
              <a:rPr lang="en-US" sz="2400"/>
              <a:t>: If an ordinary person is asked to pick a mango from a basket, he will only choose a big, fresh and ripe one. As a result, the collected specimens became one-sided, meaning that not all of these specimen represent different types of mango. So the sample has to be selected in such a way that there is no chance of bias.</a:t>
            </a:r>
            <a:endParaRPr/>
          </a:p>
          <a:p>
            <a:pPr marL="342900" indent="-342900" algn="just">
              <a:lnSpc>
                <a:spcPct val="100000"/>
              </a:lnSpc>
              <a:spcBef>
                <a:spcPts val="480"/>
              </a:spcBef>
              <a:buClr>
                <a:schemeClr val="dk1"/>
              </a:buClr>
              <a:buSzPts val="2400"/>
            </a:pPr>
            <a:r>
              <a:rPr lang="en-US" sz="2400"/>
              <a:t>If we </a:t>
            </a:r>
            <a:r>
              <a:rPr lang="en-US" sz="2400" b="1"/>
              <a:t>do not select the correct sample </a:t>
            </a:r>
            <a:r>
              <a:rPr lang="en-US" sz="2400"/>
              <a:t>then the results of the study will be </a:t>
            </a:r>
            <a:r>
              <a:rPr lang="en-US" sz="2400" b="1"/>
              <a:t>wrong</a:t>
            </a:r>
            <a:r>
              <a:rPr lang="en-US" sz="2400"/>
              <a:t>, so sampling is considered important in any study.</a:t>
            </a:r>
            <a:endParaRPr sz="2400"/>
          </a:p>
        </p:txBody>
      </p:sp>
    </p:spTree>
    <p:extLst>
      <p:ext uri="{BB962C8B-B14F-4D97-AF65-F5344CB8AC3E}">
        <p14:creationId xmlns:p14="http://schemas.microsoft.com/office/powerpoint/2010/main" val="3182927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Necessity of Sampling</a:t>
            </a:r>
            <a:endParaRPr/>
          </a:p>
        </p:txBody>
      </p:sp>
      <p:sp>
        <p:nvSpPr>
          <p:cNvPr id="311" name="Google Shape;311;p3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lnSpcReduction="10000"/>
          </a:bodyPr>
          <a:lstStyle/>
          <a:p>
            <a:pPr marL="342900" indent="-342900" algn="just">
              <a:lnSpc>
                <a:spcPct val="100000"/>
              </a:lnSpc>
              <a:spcBef>
                <a:spcPts val="0"/>
              </a:spcBef>
              <a:buClr>
                <a:schemeClr val="dk1"/>
              </a:buClr>
              <a:buSzPct val="100000"/>
            </a:pPr>
            <a:r>
              <a:rPr lang="en-US" sz="2400"/>
              <a:t>Suppose you want to know the average salary of all the IT professionals in Bangladesh, that is, all the IT professionals in Bangladesh are the </a:t>
            </a:r>
            <a:r>
              <a:rPr lang="en-US" sz="2400" b="1"/>
              <a:t>population</a:t>
            </a:r>
            <a:r>
              <a:rPr lang="en-US" sz="2400"/>
              <a:t>. </a:t>
            </a:r>
            <a:endParaRPr sz="2400"/>
          </a:p>
          <a:p>
            <a:pPr marL="342900" indent="-342900" algn="just">
              <a:lnSpc>
                <a:spcPct val="100000"/>
              </a:lnSpc>
              <a:spcBef>
                <a:spcPts val="444"/>
              </a:spcBef>
              <a:buClr>
                <a:schemeClr val="dk1"/>
              </a:buClr>
              <a:buSzPct val="100000"/>
            </a:pPr>
            <a:r>
              <a:rPr lang="en-US" sz="2400"/>
              <a:t>In that case you have to go to all the IT professionals in Bangladesh and find out their salary and the average that will be obtained from the data obtained will be the actual average. </a:t>
            </a:r>
            <a:endParaRPr sz="2400"/>
          </a:p>
          <a:p>
            <a:pPr marL="342900" indent="-342900" algn="just">
              <a:lnSpc>
                <a:spcPct val="100000"/>
              </a:lnSpc>
              <a:spcBef>
                <a:spcPts val="444"/>
              </a:spcBef>
              <a:buClr>
                <a:schemeClr val="dk1"/>
              </a:buClr>
              <a:buSzPct val="100000"/>
            </a:pPr>
            <a:r>
              <a:rPr lang="en-US" sz="2400"/>
              <a:t>When the data of all the members of the population is taken it is called </a:t>
            </a:r>
            <a:r>
              <a:rPr lang="en-US" sz="2400" b="1"/>
              <a:t>census survey</a:t>
            </a:r>
            <a:r>
              <a:rPr lang="en-US" sz="2400"/>
              <a:t>.</a:t>
            </a:r>
            <a:endParaRPr/>
          </a:p>
          <a:p>
            <a:pPr marL="342900" indent="-342900" algn="just">
              <a:lnSpc>
                <a:spcPct val="100000"/>
              </a:lnSpc>
              <a:spcBef>
                <a:spcPts val="444"/>
              </a:spcBef>
              <a:buClr>
                <a:schemeClr val="dk1"/>
              </a:buClr>
              <a:buSzPct val="100000"/>
            </a:pPr>
            <a:r>
              <a:rPr lang="en-US" sz="2400"/>
              <a:t>In fact, in most cases it is not possible to collect data from all members of the population. </a:t>
            </a:r>
            <a:r>
              <a:rPr lang="en-US" sz="2400" b="1"/>
              <a:t>Because it requires a lot of time, manpower and money.</a:t>
            </a:r>
            <a:r>
              <a:rPr lang="en-US" sz="2400"/>
              <a:t> That is why a </a:t>
            </a:r>
            <a:r>
              <a:rPr lang="en-US" sz="2400" b="1"/>
              <a:t>small part </a:t>
            </a:r>
            <a:r>
              <a:rPr lang="en-US" sz="2400"/>
              <a:t>representing the population is taken instead of the whole population.</a:t>
            </a:r>
            <a:endParaRPr sz="2400"/>
          </a:p>
        </p:txBody>
      </p:sp>
    </p:spTree>
    <p:extLst>
      <p:ext uri="{BB962C8B-B14F-4D97-AF65-F5344CB8AC3E}">
        <p14:creationId xmlns:p14="http://schemas.microsoft.com/office/powerpoint/2010/main" val="1727380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8"/>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Types of Sampling</a:t>
            </a:r>
            <a:endParaRPr/>
          </a:p>
        </p:txBody>
      </p:sp>
      <p:pic>
        <p:nvPicPr>
          <p:cNvPr id="317" name="Google Shape;317;p38"/>
          <p:cNvPicPr preferRelativeResize="0">
            <a:picLocks noGrp="1"/>
          </p:cNvPicPr>
          <p:nvPr>
            <p:ph type="body" idx="1"/>
          </p:nvPr>
        </p:nvPicPr>
        <p:blipFill rotWithShape="1">
          <a:blip r:embed="rId3">
            <a:alphaModFix/>
          </a:blip>
          <a:srcRect b="12690"/>
          <a:stretch/>
        </p:blipFill>
        <p:spPr>
          <a:xfrm>
            <a:off x="2350900" y="1600200"/>
            <a:ext cx="7526100" cy="4385100"/>
          </a:xfrm>
          <a:prstGeom prst="rect">
            <a:avLst/>
          </a:prstGeom>
          <a:noFill/>
          <a:ln>
            <a:noFill/>
          </a:ln>
        </p:spPr>
      </p:pic>
    </p:spTree>
    <p:extLst>
      <p:ext uri="{BB962C8B-B14F-4D97-AF65-F5344CB8AC3E}">
        <p14:creationId xmlns:p14="http://schemas.microsoft.com/office/powerpoint/2010/main" val="1506220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2171</Words>
  <Application>Microsoft Office PowerPoint</Application>
  <PresentationFormat>Widescreen</PresentationFormat>
  <Paragraphs>145</Paragraphs>
  <Slides>35</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 Math</vt:lpstr>
      <vt:lpstr>Times New Roman</vt:lpstr>
      <vt:lpstr>Office Theme</vt:lpstr>
      <vt:lpstr>CSE315:Introduction to Data Science</vt:lpstr>
      <vt:lpstr>Statistics Introduction</vt:lpstr>
      <vt:lpstr>Types of Statistics</vt:lpstr>
      <vt:lpstr>Types of Data used in statistics</vt:lpstr>
      <vt:lpstr>Statistical Method</vt:lpstr>
      <vt:lpstr>Population and Sample</vt:lpstr>
      <vt:lpstr>Sample from Population</vt:lpstr>
      <vt:lpstr>Necessity of Sampling</vt:lpstr>
      <vt:lpstr>Types of Sampling</vt:lpstr>
      <vt:lpstr>Probability and Non-probability Sampling</vt:lpstr>
      <vt:lpstr>Types of Probability Sampling</vt:lpstr>
      <vt:lpstr>Simple Random Sampling</vt:lpstr>
      <vt:lpstr>Cluster Sampling</vt:lpstr>
      <vt:lpstr>One and two  stage cluster sampling</vt:lpstr>
      <vt:lpstr>Stratified Sampling</vt:lpstr>
      <vt:lpstr>Systematic Sampling</vt:lpstr>
      <vt:lpstr>Types of Non-probability Sampling</vt:lpstr>
      <vt:lpstr>Judgmental Sampling</vt:lpstr>
      <vt:lpstr>Snow-Ball Sampling</vt:lpstr>
      <vt:lpstr>Convenience Sampling</vt:lpstr>
      <vt:lpstr>Quota Sampling</vt:lpstr>
      <vt:lpstr>Central Tendency</vt:lpstr>
      <vt:lpstr>Mean</vt:lpstr>
      <vt:lpstr>Mode</vt:lpstr>
      <vt:lpstr>Median</vt:lpstr>
      <vt:lpstr>Why need median when mean has</vt:lpstr>
      <vt:lpstr>Data Spread</vt:lpstr>
      <vt:lpstr>Data Spread</vt:lpstr>
      <vt:lpstr>Box Plot</vt:lpstr>
      <vt:lpstr>Finding the Outliers of a Data Set</vt:lpstr>
      <vt:lpstr>Finding the Outliers of a Data Set</vt:lpstr>
      <vt:lpstr>Finding the Outliers of a Data Set</vt:lpstr>
      <vt:lpstr>Finding the Outliers of a Data Set</vt:lpstr>
      <vt:lpstr>Finding the Outliers of a Data Set</vt:lpstr>
      <vt:lpstr>Finding the Outliers of a Data 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CSE315:Introduction to Data Science</dc:title>
  <dc:creator>RAKA-PC</dc:creator>
  <cp:lastModifiedBy>Motasem Billah Asik</cp:lastModifiedBy>
  <cp:revision>6</cp:revision>
  <dcterms:created xsi:type="dcterms:W3CDTF">2024-01-23T07:13:02Z</dcterms:created>
  <dcterms:modified xsi:type="dcterms:W3CDTF">2024-03-30T18:43:10Z</dcterms:modified>
</cp:coreProperties>
</file>