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7" r:id="rId20"/>
    <p:sldId id="275" r:id="rId21"/>
    <p:sldId id="274" r:id="rId22"/>
    <p:sldId id="278"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C50FC-4EAA-4263-8B1F-DAD60A56865C}"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5C079-9E03-401D-90EA-638CE0C90984}" type="slidenum">
              <a:rPr lang="en-US" smtClean="0"/>
              <a:t>‹#›</a:t>
            </a:fld>
            <a:endParaRPr lang="en-US"/>
          </a:p>
        </p:txBody>
      </p:sp>
    </p:spTree>
    <p:extLst>
      <p:ext uri="{BB962C8B-B14F-4D97-AF65-F5344CB8AC3E}">
        <p14:creationId xmlns:p14="http://schemas.microsoft.com/office/powerpoint/2010/main" val="36715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152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9" name="Google Shape;539;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799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6" name="Google Shape;546;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9484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2" name="Google Shape;552;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7634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0" name="Google Shape;560;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8886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7" name="Google Shape;567;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7468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3" name="Google Shape;573;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1413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0" name="Google Shape;580;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18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8" name="Google Shape;588;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169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2" name="Google Shape;48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4904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039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8" name="Google Shape;498;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54833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5" name="Google Shape;50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8763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2" name="Google Shape;512;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460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8" name="Google Shape;518;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346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4" name="Google Shape;524;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9622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4241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1675B8-23A6-4F60-8144-3E9DE4112A9E}"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94839-385C-4781-84C1-94F5CEB2AB0F}" type="slidenum">
              <a:rPr lang="en-US" smtClean="0"/>
              <a:t>‹#›</a:t>
            </a:fld>
            <a:endParaRPr lang="en-US"/>
          </a:p>
        </p:txBody>
      </p:sp>
    </p:spTree>
    <p:extLst>
      <p:ext uri="{BB962C8B-B14F-4D97-AF65-F5344CB8AC3E}">
        <p14:creationId xmlns:p14="http://schemas.microsoft.com/office/powerpoint/2010/main" val="266735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675B8-23A6-4F60-8144-3E9DE4112A9E}"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94839-385C-4781-84C1-94F5CEB2AB0F}" type="slidenum">
              <a:rPr lang="en-US" smtClean="0"/>
              <a:t>‹#›</a:t>
            </a:fld>
            <a:endParaRPr lang="en-US"/>
          </a:p>
        </p:txBody>
      </p:sp>
    </p:spTree>
    <p:extLst>
      <p:ext uri="{BB962C8B-B14F-4D97-AF65-F5344CB8AC3E}">
        <p14:creationId xmlns:p14="http://schemas.microsoft.com/office/powerpoint/2010/main" val="330971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675B8-23A6-4F60-8144-3E9DE4112A9E}"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94839-385C-4781-84C1-94F5CEB2AB0F}" type="slidenum">
              <a:rPr lang="en-US" smtClean="0"/>
              <a:t>‹#›</a:t>
            </a:fld>
            <a:endParaRPr lang="en-US"/>
          </a:p>
        </p:txBody>
      </p:sp>
    </p:spTree>
    <p:extLst>
      <p:ext uri="{BB962C8B-B14F-4D97-AF65-F5344CB8AC3E}">
        <p14:creationId xmlns:p14="http://schemas.microsoft.com/office/powerpoint/2010/main" val="412837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675B8-23A6-4F60-8144-3E9DE4112A9E}"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94839-385C-4781-84C1-94F5CEB2AB0F}" type="slidenum">
              <a:rPr lang="en-US" smtClean="0"/>
              <a:t>‹#›</a:t>
            </a:fld>
            <a:endParaRPr lang="en-US"/>
          </a:p>
        </p:txBody>
      </p:sp>
    </p:spTree>
    <p:extLst>
      <p:ext uri="{BB962C8B-B14F-4D97-AF65-F5344CB8AC3E}">
        <p14:creationId xmlns:p14="http://schemas.microsoft.com/office/powerpoint/2010/main" val="287453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1675B8-23A6-4F60-8144-3E9DE4112A9E}"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894839-385C-4781-84C1-94F5CEB2AB0F}" type="slidenum">
              <a:rPr lang="en-US" smtClean="0"/>
              <a:t>‹#›</a:t>
            </a:fld>
            <a:endParaRPr lang="en-US"/>
          </a:p>
        </p:txBody>
      </p:sp>
    </p:spTree>
    <p:extLst>
      <p:ext uri="{BB962C8B-B14F-4D97-AF65-F5344CB8AC3E}">
        <p14:creationId xmlns:p14="http://schemas.microsoft.com/office/powerpoint/2010/main" val="112150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1675B8-23A6-4F60-8144-3E9DE4112A9E}"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94839-385C-4781-84C1-94F5CEB2AB0F}" type="slidenum">
              <a:rPr lang="en-US" smtClean="0"/>
              <a:t>‹#›</a:t>
            </a:fld>
            <a:endParaRPr lang="en-US"/>
          </a:p>
        </p:txBody>
      </p:sp>
    </p:spTree>
    <p:extLst>
      <p:ext uri="{BB962C8B-B14F-4D97-AF65-F5344CB8AC3E}">
        <p14:creationId xmlns:p14="http://schemas.microsoft.com/office/powerpoint/2010/main" val="57568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1675B8-23A6-4F60-8144-3E9DE4112A9E}"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894839-385C-4781-84C1-94F5CEB2AB0F}" type="slidenum">
              <a:rPr lang="en-US" smtClean="0"/>
              <a:t>‹#›</a:t>
            </a:fld>
            <a:endParaRPr lang="en-US"/>
          </a:p>
        </p:txBody>
      </p:sp>
    </p:spTree>
    <p:extLst>
      <p:ext uri="{BB962C8B-B14F-4D97-AF65-F5344CB8AC3E}">
        <p14:creationId xmlns:p14="http://schemas.microsoft.com/office/powerpoint/2010/main" val="1433686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1675B8-23A6-4F60-8144-3E9DE4112A9E}"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894839-385C-4781-84C1-94F5CEB2AB0F}" type="slidenum">
              <a:rPr lang="en-US" smtClean="0"/>
              <a:t>‹#›</a:t>
            </a:fld>
            <a:endParaRPr lang="en-US"/>
          </a:p>
        </p:txBody>
      </p:sp>
    </p:spTree>
    <p:extLst>
      <p:ext uri="{BB962C8B-B14F-4D97-AF65-F5344CB8AC3E}">
        <p14:creationId xmlns:p14="http://schemas.microsoft.com/office/powerpoint/2010/main" val="321582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675B8-23A6-4F60-8144-3E9DE4112A9E}"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894839-385C-4781-84C1-94F5CEB2AB0F}" type="slidenum">
              <a:rPr lang="en-US" smtClean="0"/>
              <a:t>‹#›</a:t>
            </a:fld>
            <a:endParaRPr lang="en-US"/>
          </a:p>
        </p:txBody>
      </p:sp>
    </p:spTree>
    <p:extLst>
      <p:ext uri="{BB962C8B-B14F-4D97-AF65-F5344CB8AC3E}">
        <p14:creationId xmlns:p14="http://schemas.microsoft.com/office/powerpoint/2010/main" val="3410701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1675B8-23A6-4F60-8144-3E9DE4112A9E}"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94839-385C-4781-84C1-94F5CEB2AB0F}" type="slidenum">
              <a:rPr lang="en-US" smtClean="0"/>
              <a:t>‹#›</a:t>
            </a:fld>
            <a:endParaRPr lang="en-US"/>
          </a:p>
        </p:txBody>
      </p:sp>
    </p:spTree>
    <p:extLst>
      <p:ext uri="{BB962C8B-B14F-4D97-AF65-F5344CB8AC3E}">
        <p14:creationId xmlns:p14="http://schemas.microsoft.com/office/powerpoint/2010/main" val="302227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1675B8-23A6-4F60-8144-3E9DE4112A9E}"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894839-385C-4781-84C1-94F5CEB2AB0F}" type="slidenum">
              <a:rPr lang="en-US" smtClean="0"/>
              <a:t>‹#›</a:t>
            </a:fld>
            <a:endParaRPr lang="en-US"/>
          </a:p>
        </p:txBody>
      </p:sp>
    </p:spTree>
    <p:extLst>
      <p:ext uri="{BB962C8B-B14F-4D97-AF65-F5344CB8AC3E}">
        <p14:creationId xmlns:p14="http://schemas.microsoft.com/office/powerpoint/2010/main" val="368158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675B8-23A6-4F60-8144-3E9DE4112A9E}" type="datetimeFigureOut">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94839-385C-4781-84C1-94F5CEB2AB0F}" type="slidenum">
              <a:rPr lang="en-US" smtClean="0"/>
              <a:t>‹#›</a:t>
            </a:fld>
            <a:endParaRPr lang="en-US"/>
          </a:p>
        </p:txBody>
      </p:sp>
    </p:spTree>
    <p:extLst>
      <p:ext uri="{BB962C8B-B14F-4D97-AF65-F5344CB8AC3E}">
        <p14:creationId xmlns:p14="http://schemas.microsoft.com/office/powerpoint/2010/main" val="1211079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CSE315:Introduction to Data Science</a:t>
            </a:r>
          </a:p>
        </p:txBody>
      </p:sp>
      <p:sp>
        <p:nvSpPr>
          <p:cNvPr id="3" name="Subtitle 2"/>
          <p:cNvSpPr>
            <a:spLocks noGrp="1"/>
          </p:cNvSpPr>
          <p:nvPr>
            <p:ph type="subTitle" idx="1"/>
          </p:nvPr>
        </p:nvSpPr>
        <p:spPr/>
        <p:txBody>
          <a:bodyPr>
            <a:normAutofit/>
          </a:bodyPr>
          <a:lstStyle/>
          <a:p>
            <a:r>
              <a:rPr lang="en-US" sz="3600" dirty="0" smtClean="0"/>
              <a:t>WEEK-4</a:t>
            </a:r>
            <a:endParaRPr lang="en-US" sz="3600" dirty="0"/>
          </a:p>
        </p:txBody>
      </p:sp>
    </p:spTree>
    <p:extLst>
      <p:ext uri="{BB962C8B-B14F-4D97-AF65-F5344CB8AC3E}">
        <p14:creationId xmlns:p14="http://schemas.microsoft.com/office/powerpoint/2010/main" val="215782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Covariance</a:t>
            </a:r>
            <a:endParaRPr/>
          </a:p>
        </p:txBody>
      </p:sp>
      <p:sp>
        <p:nvSpPr>
          <p:cNvPr id="534" name="Google Shape;534;p6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We will apply the formula of sample covariance to determine the covariance of temperature and quantity of ice cream sales in our ice cream sales sample data.</a:t>
            </a:r>
            <a:endParaRPr sz="2000"/>
          </a:p>
        </p:txBody>
      </p:sp>
      <p:pic>
        <p:nvPicPr>
          <p:cNvPr id="535" name="Google Shape;535;p67"/>
          <p:cNvPicPr preferRelativeResize="0"/>
          <p:nvPr/>
        </p:nvPicPr>
        <p:blipFill rotWithShape="1">
          <a:blip r:embed="rId3">
            <a:alphaModFix/>
          </a:blip>
          <a:srcRect/>
          <a:stretch/>
        </p:blipFill>
        <p:spPr>
          <a:xfrm>
            <a:off x="2438401" y="2732314"/>
            <a:ext cx="4105275" cy="3810000"/>
          </a:xfrm>
          <a:prstGeom prst="rect">
            <a:avLst/>
          </a:prstGeom>
          <a:noFill/>
          <a:ln>
            <a:noFill/>
          </a:ln>
        </p:spPr>
      </p:pic>
      <p:sp>
        <p:nvSpPr>
          <p:cNvPr id="536" name="Google Shape;536;p67"/>
          <p:cNvSpPr/>
          <p:nvPr/>
        </p:nvSpPr>
        <p:spPr>
          <a:xfrm>
            <a:off x="6781800" y="2667000"/>
            <a:ext cx="3200400" cy="3539430"/>
          </a:xfrm>
          <a:prstGeom prst="rect">
            <a:avLst/>
          </a:prstGeom>
          <a:noFill/>
          <a:ln>
            <a:noFill/>
          </a:ln>
        </p:spPr>
        <p:txBody>
          <a:bodyPr spcFirstLastPara="1" wrap="square" lIns="91425" tIns="45700" rIns="91425" bIns="45700" anchor="t" anchorCtr="0">
            <a:spAutoFit/>
          </a:bodyPr>
          <a:lstStyle/>
          <a:p>
            <a:pPr marL="285750" indent="-285750" algn="just">
              <a:buClr>
                <a:schemeClr val="dk1"/>
              </a:buClr>
              <a:buSzPts val="1600"/>
              <a:buFont typeface="Arial"/>
              <a:buChar char="•"/>
            </a:pPr>
            <a:r>
              <a:rPr lang="en-US" sz="1600">
                <a:solidFill>
                  <a:schemeClr val="dk1"/>
                </a:solidFill>
                <a:latin typeface="Calibri"/>
                <a:ea typeface="Calibri"/>
                <a:cs typeface="Calibri"/>
                <a:sym typeface="Calibri"/>
              </a:rPr>
              <a:t>By subtracting the above, we know that the ice cream sales volume and temperature coverage is 484.09. </a:t>
            </a:r>
            <a:endParaRPr sz="1400">
              <a:solidFill>
                <a:srgbClr val="000000"/>
              </a:solidFill>
              <a:latin typeface="Arial"/>
              <a:ea typeface="Arial"/>
              <a:cs typeface="Arial"/>
              <a:sym typeface="Arial"/>
            </a:endParaRPr>
          </a:p>
          <a:p>
            <a:pPr marL="285750" indent="-285750" algn="just">
              <a:buClr>
                <a:schemeClr val="dk1"/>
              </a:buClr>
              <a:buSzPts val="1600"/>
              <a:buFont typeface="Arial"/>
              <a:buChar char="•"/>
            </a:pPr>
            <a:r>
              <a:rPr lang="en-US" sz="1600">
                <a:solidFill>
                  <a:schemeClr val="dk1"/>
                </a:solidFill>
                <a:latin typeface="Calibri"/>
                <a:ea typeface="Calibri"/>
                <a:cs typeface="Calibri"/>
                <a:sym typeface="Calibri"/>
              </a:rPr>
              <a:t>There is no scale of covariance value, the value of variable changes with the value of covariance. </a:t>
            </a:r>
            <a:endParaRPr sz="1400">
              <a:solidFill>
                <a:srgbClr val="000000"/>
              </a:solidFill>
              <a:latin typeface="Arial"/>
              <a:ea typeface="Arial"/>
              <a:cs typeface="Arial"/>
              <a:sym typeface="Arial"/>
            </a:endParaRPr>
          </a:p>
          <a:p>
            <a:pPr marL="285750" indent="-285750" algn="just">
              <a:buClr>
                <a:schemeClr val="dk1"/>
              </a:buClr>
              <a:buSzPts val="1600"/>
              <a:buFont typeface="Arial"/>
              <a:buChar char="•"/>
            </a:pPr>
            <a:r>
              <a:rPr lang="en-US" sz="1600">
                <a:solidFill>
                  <a:schemeClr val="dk1"/>
                </a:solidFill>
                <a:latin typeface="Calibri"/>
                <a:ea typeface="Calibri"/>
                <a:cs typeface="Calibri"/>
                <a:sym typeface="Calibri"/>
              </a:rPr>
              <a:t>So many times it becomes difficult to come to a conclusion from covariance. </a:t>
            </a:r>
            <a:endParaRPr sz="1400">
              <a:solidFill>
                <a:srgbClr val="000000"/>
              </a:solidFill>
              <a:latin typeface="Arial"/>
              <a:ea typeface="Arial"/>
              <a:cs typeface="Arial"/>
              <a:sym typeface="Arial"/>
            </a:endParaRPr>
          </a:p>
          <a:p>
            <a:pPr marL="285750" indent="-285750" algn="just">
              <a:buClr>
                <a:schemeClr val="dk1"/>
              </a:buClr>
              <a:buSzPts val="1600"/>
              <a:buFont typeface="Arial"/>
              <a:buChar char="•"/>
            </a:pPr>
            <a:r>
              <a:rPr lang="en-US" sz="1600">
                <a:solidFill>
                  <a:schemeClr val="dk1"/>
                </a:solidFill>
                <a:latin typeface="Calibri"/>
                <a:ea typeface="Calibri"/>
                <a:cs typeface="Calibri"/>
                <a:sym typeface="Calibri"/>
              </a:rPr>
              <a:t>So we'll get to know another measurement, that is </a:t>
            </a:r>
            <a:r>
              <a:rPr lang="en-US" sz="1600" b="1">
                <a:solidFill>
                  <a:schemeClr val="dk1"/>
                </a:solidFill>
                <a:latin typeface="Calibri"/>
                <a:ea typeface="Calibri"/>
                <a:cs typeface="Calibri"/>
                <a:sym typeface="Calibri"/>
              </a:rPr>
              <a:t>correlation</a:t>
            </a: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7767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Correlation</a:t>
            </a:r>
            <a:endParaRPr/>
          </a:p>
        </p:txBody>
      </p:sp>
      <p:sp>
        <p:nvSpPr>
          <p:cNvPr id="542" name="Google Shape;542;p6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Correlation-</a:t>
            </a:r>
            <a:r>
              <a:rPr lang="en-US" sz="2000"/>
              <a:t> Correlation is a measure of the relationship between two variables. That is, if the value of one variable increases or decreases, the measure of how much the value of the other variable increases or decreases is expressed through correlation. </a:t>
            </a:r>
            <a:endParaRPr/>
          </a:p>
          <a:p>
            <a:pPr marL="342900" indent="-342900" algn="just">
              <a:lnSpc>
                <a:spcPct val="100000"/>
              </a:lnSpc>
              <a:spcBef>
                <a:spcPts val="400"/>
              </a:spcBef>
              <a:buClr>
                <a:schemeClr val="dk1"/>
              </a:buClr>
              <a:buSzPts val="2000"/>
            </a:pPr>
            <a:r>
              <a:rPr lang="en-US" sz="2000"/>
              <a:t>The value of correlation is scaled, ranging from -1 to 1. The closer to 1 the stronger the relationship between the two variables, the weaker the relationship closer to 0.</a:t>
            </a:r>
            <a:endParaRPr/>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342900" algn="just">
              <a:lnSpc>
                <a:spcPct val="100000"/>
              </a:lnSpc>
              <a:spcBef>
                <a:spcPts val="400"/>
              </a:spcBef>
              <a:buClr>
                <a:schemeClr val="dk1"/>
              </a:buClr>
              <a:buSzPts val="2000"/>
            </a:pPr>
            <a:r>
              <a:rPr lang="en-US" sz="2000"/>
              <a:t>The above equation is Pearson correlation equation, expressed by r.</a:t>
            </a:r>
            <a:endParaRPr sz="2000"/>
          </a:p>
        </p:txBody>
      </p:sp>
      <p:pic>
        <p:nvPicPr>
          <p:cNvPr id="543" name="Google Shape;543;p68"/>
          <p:cNvPicPr preferRelativeResize="0"/>
          <p:nvPr/>
        </p:nvPicPr>
        <p:blipFill rotWithShape="1">
          <a:blip r:embed="rId3">
            <a:alphaModFix/>
          </a:blip>
          <a:srcRect/>
          <a:stretch/>
        </p:blipFill>
        <p:spPr>
          <a:xfrm>
            <a:off x="4648200" y="4038600"/>
            <a:ext cx="3048000" cy="1123532"/>
          </a:xfrm>
          <a:prstGeom prst="rect">
            <a:avLst/>
          </a:prstGeom>
          <a:noFill/>
          <a:ln>
            <a:noFill/>
          </a:ln>
        </p:spPr>
      </p:pic>
    </p:spTree>
    <p:extLst>
      <p:ext uri="{BB962C8B-B14F-4D97-AF65-F5344CB8AC3E}">
        <p14:creationId xmlns:p14="http://schemas.microsoft.com/office/powerpoint/2010/main" val="270354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Pearson correlation</a:t>
            </a:r>
            <a:endParaRPr/>
          </a:p>
        </p:txBody>
      </p:sp>
      <p:pic>
        <p:nvPicPr>
          <p:cNvPr id="549" name="Google Shape;549;p69"/>
          <p:cNvPicPr preferRelativeResize="0">
            <a:picLocks noGrp="1"/>
          </p:cNvPicPr>
          <p:nvPr>
            <p:ph type="body" idx="1"/>
          </p:nvPr>
        </p:nvPicPr>
        <p:blipFill rotWithShape="1">
          <a:blip r:embed="rId3">
            <a:alphaModFix/>
          </a:blip>
          <a:srcRect/>
          <a:stretch/>
        </p:blipFill>
        <p:spPr>
          <a:xfrm>
            <a:off x="3067050" y="1886745"/>
            <a:ext cx="6057900" cy="3952875"/>
          </a:xfrm>
          <a:prstGeom prst="rect">
            <a:avLst/>
          </a:prstGeom>
          <a:noFill/>
          <a:ln>
            <a:noFill/>
          </a:ln>
        </p:spPr>
      </p:pic>
    </p:spTree>
    <p:extLst>
      <p:ext uri="{BB962C8B-B14F-4D97-AF65-F5344CB8AC3E}">
        <p14:creationId xmlns:p14="http://schemas.microsoft.com/office/powerpoint/2010/main" val="705261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Pearson correlation</a:t>
            </a:r>
            <a:endParaRPr/>
          </a:p>
        </p:txBody>
      </p:sp>
      <p:sp>
        <p:nvSpPr>
          <p:cNvPr id="555" name="Google Shape;555;p7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2000"/>
            </a:pPr>
            <a:r>
              <a:rPr lang="en-US" sz="2000"/>
              <a:t>According to Pearson's method, we see that the relationship between ice cream sales and temperature is 0.95, which is a very strong correlation.</a:t>
            </a:r>
            <a:endParaRPr/>
          </a:p>
          <a:p>
            <a:pPr marL="342900" indent="-215900">
              <a:lnSpc>
                <a:spcPct val="100000"/>
              </a:lnSpc>
              <a:spcBef>
                <a:spcPts val="400"/>
              </a:spcBef>
              <a:buClr>
                <a:schemeClr val="dk1"/>
              </a:buClr>
              <a:buSzPts val="2000"/>
              <a:buNone/>
            </a:pPr>
            <a:endParaRPr sz="2000"/>
          </a:p>
        </p:txBody>
      </p:sp>
      <p:pic>
        <p:nvPicPr>
          <p:cNvPr id="556" name="Google Shape;556;p70"/>
          <p:cNvPicPr preferRelativeResize="0"/>
          <p:nvPr/>
        </p:nvPicPr>
        <p:blipFill rotWithShape="1">
          <a:blip r:embed="rId3">
            <a:alphaModFix/>
          </a:blip>
          <a:srcRect/>
          <a:stretch/>
        </p:blipFill>
        <p:spPr>
          <a:xfrm>
            <a:off x="2664960" y="2514601"/>
            <a:ext cx="7252605" cy="1450521"/>
          </a:xfrm>
          <a:prstGeom prst="rect">
            <a:avLst/>
          </a:prstGeom>
          <a:noFill/>
          <a:ln>
            <a:noFill/>
          </a:ln>
        </p:spPr>
      </p:pic>
      <p:pic>
        <p:nvPicPr>
          <p:cNvPr id="557" name="Google Shape;557;p70"/>
          <p:cNvPicPr preferRelativeResize="0"/>
          <p:nvPr/>
        </p:nvPicPr>
        <p:blipFill rotWithShape="1">
          <a:blip r:embed="rId4">
            <a:alphaModFix/>
          </a:blip>
          <a:srcRect/>
          <a:stretch/>
        </p:blipFill>
        <p:spPr>
          <a:xfrm>
            <a:off x="4114801" y="4343401"/>
            <a:ext cx="4352925" cy="1802623"/>
          </a:xfrm>
          <a:prstGeom prst="rect">
            <a:avLst/>
          </a:prstGeom>
          <a:noFill/>
          <a:ln>
            <a:noFill/>
          </a:ln>
        </p:spPr>
      </p:pic>
    </p:spTree>
    <p:extLst>
      <p:ext uri="{BB962C8B-B14F-4D97-AF65-F5344CB8AC3E}">
        <p14:creationId xmlns:p14="http://schemas.microsoft.com/office/powerpoint/2010/main" val="919957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Normal Distribution</a:t>
            </a:r>
            <a:endParaRPr/>
          </a:p>
        </p:txBody>
      </p:sp>
      <p:pic>
        <p:nvPicPr>
          <p:cNvPr id="563" name="Google Shape;563;p71"/>
          <p:cNvPicPr preferRelativeResize="0">
            <a:picLocks noGrp="1"/>
          </p:cNvPicPr>
          <p:nvPr>
            <p:ph type="body" idx="1"/>
          </p:nvPr>
        </p:nvPicPr>
        <p:blipFill rotWithShape="1">
          <a:blip r:embed="rId3">
            <a:alphaModFix/>
          </a:blip>
          <a:srcRect/>
          <a:stretch/>
        </p:blipFill>
        <p:spPr>
          <a:xfrm>
            <a:off x="2286000" y="1752601"/>
            <a:ext cx="7848600" cy="2233341"/>
          </a:xfrm>
          <a:prstGeom prst="rect">
            <a:avLst/>
          </a:prstGeom>
          <a:noFill/>
          <a:ln>
            <a:noFill/>
          </a:ln>
        </p:spPr>
      </p:pic>
      <p:sp>
        <p:nvSpPr>
          <p:cNvPr id="564" name="Google Shape;564;p71"/>
          <p:cNvSpPr/>
          <p:nvPr/>
        </p:nvSpPr>
        <p:spPr>
          <a:xfrm>
            <a:off x="2438400" y="4343401"/>
            <a:ext cx="7620000" cy="2031325"/>
          </a:xfrm>
          <a:prstGeom prst="rect">
            <a:avLst/>
          </a:prstGeom>
          <a:noFill/>
          <a:ln>
            <a:noFill/>
          </a:ln>
        </p:spPr>
        <p:txBody>
          <a:bodyPr spcFirstLastPara="1" wrap="square" lIns="91425" tIns="45700" rIns="91425" bIns="45700" anchor="t" anchorCtr="0">
            <a:spAutoFit/>
          </a:bodyPr>
          <a:lstStyle/>
          <a:p>
            <a:pPr marL="285750" indent="-285750" algn="just">
              <a:buClr>
                <a:schemeClr val="dk1"/>
              </a:buClr>
              <a:buSzPts val="1800"/>
              <a:buFont typeface="Arial"/>
              <a:buChar char="•"/>
            </a:pPr>
            <a:r>
              <a:rPr lang="en-US">
                <a:solidFill>
                  <a:schemeClr val="dk1"/>
                </a:solidFill>
                <a:latin typeface="Calibri"/>
                <a:ea typeface="Calibri"/>
                <a:cs typeface="Calibri"/>
                <a:sym typeface="Calibri"/>
              </a:rPr>
              <a:t>The appearance of real life data can be varied. However, sometimes the appearance of the data is a lot like the shape of a bell or a bell shape. </a:t>
            </a:r>
            <a:endParaRPr sz="1400">
              <a:solidFill>
                <a:srgbClr val="000000"/>
              </a:solidFill>
              <a:latin typeface="Arial"/>
              <a:ea typeface="Arial"/>
              <a:cs typeface="Arial"/>
              <a:sym typeface="Arial"/>
            </a:endParaRPr>
          </a:p>
          <a:p>
            <a:pPr marL="285750" indent="-285750" algn="just">
              <a:buClr>
                <a:schemeClr val="dk1"/>
              </a:buClr>
              <a:buSzPts val="1800"/>
              <a:buFont typeface="Arial"/>
              <a:buChar char="•"/>
            </a:pPr>
            <a:r>
              <a:rPr lang="en-US">
                <a:solidFill>
                  <a:schemeClr val="dk1"/>
                </a:solidFill>
                <a:latin typeface="Calibri"/>
                <a:ea typeface="Calibri"/>
                <a:cs typeface="Calibri"/>
                <a:sym typeface="Calibri"/>
              </a:rPr>
              <a:t>If the data looks like a bell shape of a data distribution plot, then it is called normal distribution.</a:t>
            </a:r>
            <a:endParaRPr sz="1400">
              <a:solidFill>
                <a:srgbClr val="000000"/>
              </a:solidFill>
              <a:latin typeface="Arial"/>
              <a:ea typeface="Arial"/>
              <a:cs typeface="Arial"/>
              <a:sym typeface="Arial"/>
            </a:endParaRPr>
          </a:p>
          <a:p>
            <a:pPr marL="285750" indent="-285750" algn="just">
              <a:buClr>
                <a:schemeClr val="dk1"/>
              </a:buClr>
              <a:buSzPts val="1800"/>
              <a:buFont typeface="Arial"/>
              <a:buChar char="•"/>
            </a:pPr>
            <a:r>
              <a:rPr lang="en-US" b="1">
                <a:solidFill>
                  <a:schemeClr val="dk1"/>
                </a:solidFill>
                <a:latin typeface="Calibri"/>
                <a:ea typeface="Calibri"/>
                <a:cs typeface="Calibri"/>
                <a:sym typeface="Calibri"/>
              </a:rPr>
              <a:t>In the perfect normal distribution, the data mean, mode and median are exactly in the middle and the values ​​of all are equal.</a:t>
            </a:r>
            <a:r>
              <a:rPr lang="en-US">
                <a:solidFill>
                  <a:schemeClr val="dk1"/>
                </a:solidFill>
                <a:latin typeface="Calibri"/>
                <a:ea typeface="Calibri"/>
                <a:cs typeface="Calibri"/>
                <a:sym typeface="Calibri"/>
              </a:rPr>
              <a:t> Distribution consists of 50% data on both sides, i.e. data distribution is symmetric.</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4384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Examples of Normal Distribution</a:t>
            </a:r>
            <a:endParaRPr/>
          </a:p>
        </p:txBody>
      </p:sp>
      <p:sp>
        <p:nvSpPr>
          <p:cNvPr id="570" name="Google Shape;570;p7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0" indent="0">
              <a:lnSpc>
                <a:spcPct val="100000"/>
              </a:lnSpc>
              <a:spcBef>
                <a:spcPts val="0"/>
              </a:spcBef>
              <a:buClr>
                <a:schemeClr val="dk1"/>
              </a:buClr>
              <a:buSzPts val="2800"/>
              <a:buNone/>
            </a:pPr>
            <a:r>
              <a:rPr lang="en-US"/>
              <a:t>Some examples of normal distribution in real life, </a:t>
            </a:r>
            <a:endParaRPr/>
          </a:p>
          <a:p>
            <a:pPr marL="342900" indent="-342900">
              <a:lnSpc>
                <a:spcPct val="100000"/>
              </a:lnSpc>
              <a:spcBef>
                <a:spcPts val="560"/>
              </a:spcBef>
              <a:buClr>
                <a:schemeClr val="dk1"/>
              </a:buClr>
              <a:buSzPts val="2800"/>
            </a:pPr>
            <a:r>
              <a:rPr lang="en-US"/>
              <a:t>The weight of the newborn baby </a:t>
            </a:r>
            <a:endParaRPr/>
          </a:p>
          <a:p>
            <a:pPr marL="342900" indent="-342900">
              <a:lnSpc>
                <a:spcPct val="100000"/>
              </a:lnSpc>
              <a:spcBef>
                <a:spcPts val="560"/>
              </a:spcBef>
              <a:buClr>
                <a:schemeClr val="dk1"/>
              </a:buClr>
              <a:buSzPts val="2800"/>
            </a:pPr>
            <a:r>
              <a:rPr lang="en-US"/>
              <a:t>Income distribution </a:t>
            </a:r>
            <a:endParaRPr/>
          </a:p>
          <a:p>
            <a:pPr marL="342900" indent="-342900">
              <a:lnSpc>
                <a:spcPct val="100000"/>
              </a:lnSpc>
              <a:spcBef>
                <a:spcPts val="560"/>
              </a:spcBef>
              <a:buClr>
                <a:schemeClr val="dk1"/>
              </a:buClr>
              <a:buSzPts val="2800"/>
            </a:pPr>
            <a:r>
              <a:rPr lang="en-US"/>
              <a:t>The height of man </a:t>
            </a:r>
            <a:endParaRPr/>
          </a:p>
          <a:p>
            <a:pPr marL="342900" indent="-342900">
              <a:lnSpc>
                <a:spcPct val="100000"/>
              </a:lnSpc>
              <a:spcBef>
                <a:spcPts val="560"/>
              </a:spcBef>
              <a:buClr>
                <a:schemeClr val="dk1"/>
              </a:buClr>
              <a:buSzPts val="2800"/>
            </a:pPr>
            <a:r>
              <a:rPr lang="en-US"/>
              <a:t>IQ </a:t>
            </a:r>
            <a:endParaRPr/>
          </a:p>
          <a:p>
            <a:pPr marL="342900" indent="-342900">
              <a:lnSpc>
                <a:spcPct val="100000"/>
              </a:lnSpc>
              <a:spcBef>
                <a:spcPts val="560"/>
              </a:spcBef>
              <a:buClr>
                <a:schemeClr val="dk1"/>
              </a:buClr>
              <a:buSzPts val="2800"/>
            </a:pPr>
            <a:r>
              <a:rPr lang="en-US"/>
              <a:t>Blood pressure </a:t>
            </a:r>
            <a:endParaRPr/>
          </a:p>
          <a:p>
            <a:pPr marL="342900" indent="-342900">
              <a:lnSpc>
                <a:spcPct val="100000"/>
              </a:lnSpc>
              <a:spcBef>
                <a:spcPts val="560"/>
              </a:spcBef>
              <a:buClr>
                <a:schemeClr val="dk1"/>
              </a:buClr>
              <a:buSzPts val="2800"/>
            </a:pPr>
            <a:r>
              <a:rPr lang="en-US"/>
              <a:t>Exam results </a:t>
            </a:r>
            <a:endParaRPr/>
          </a:p>
          <a:p>
            <a:pPr marL="342900" indent="-342900">
              <a:lnSpc>
                <a:spcPct val="100000"/>
              </a:lnSpc>
              <a:spcBef>
                <a:spcPts val="560"/>
              </a:spcBef>
              <a:buClr>
                <a:schemeClr val="dk1"/>
              </a:buClr>
              <a:buSzPts val="2800"/>
            </a:pPr>
            <a:r>
              <a:rPr lang="en-US"/>
              <a:t>The amount of error of any measurement</a:t>
            </a:r>
            <a:endParaRPr/>
          </a:p>
        </p:txBody>
      </p:sp>
    </p:spTree>
    <p:extLst>
      <p:ext uri="{BB962C8B-B14F-4D97-AF65-F5344CB8AC3E}">
        <p14:creationId xmlns:p14="http://schemas.microsoft.com/office/powerpoint/2010/main" val="1067609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Empirical law of distributions</a:t>
            </a:r>
            <a:endParaRPr/>
          </a:p>
        </p:txBody>
      </p:sp>
      <p:sp>
        <p:nvSpPr>
          <p:cNvPr id="576" name="Google Shape;576;p7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0" indent="0" algn="just">
              <a:lnSpc>
                <a:spcPct val="100000"/>
              </a:lnSpc>
              <a:spcBef>
                <a:spcPts val="0"/>
              </a:spcBef>
              <a:buClr>
                <a:schemeClr val="dk1"/>
              </a:buClr>
              <a:buSzPts val="2000"/>
              <a:buNone/>
            </a:pPr>
            <a:r>
              <a:rPr lang="en-US" sz="2000"/>
              <a:t>There is a nice thing about normal distribution, it's called empirical Law of Distribution. </a:t>
            </a:r>
            <a:endParaRPr/>
          </a:p>
          <a:p>
            <a:pPr marL="342900" indent="-342900" algn="just">
              <a:lnSpc>
                <a:spcPct val="100000"/>
              </a:lnSpc>
              <a:spcBef>
                <a:spcPts val="400"/>
              </a:spcBef>
              <a:buClr>
                <a:schemeClr val="dk1"/>
              </a:buClr>
              <a:buSzPts val="2000"/>
            </a:pPr>
            <a:r>
              <a:rPr lang="en-US" sz="2000"/>
              <a:t>68% of the data in a normal distribution is within the standard deviation 1. </a:t>
            </a:r>
            <a:endParaRPr/>
          </a:p>
          <a:p>
            <a:pPr marL="342900" indent="-342900" algn="just">
              <a:lnSpc>
                <a:spcPct val="100000"/>
              </a:lnSpc>
              <a:spcBef>
                <a:spcPts val="400"/>
              </a:spcBef>
              <a:buClr>
                <a:schemeClr val="dk1"/>
              </a:buClr>
              <a:buSzPts val="2000"/>
            </a:pPr>
            <a:r>
              <a:rPr lang="en-US" sz="2000"/>
              <a:t>95% of data is within standard deviation 2 and </a:t>
            </a:r>
            <a:endParaRPr/>
          </a:p>
          <a:p>
            <a:pPr marL="342900" indent="-342900" algn="just">
              <a:lnSpc>
                <a:spcPct val="100000"/>
              </a:lnSpc>
              <a:spcBef>
                <a:spcPts val="400"/>
              </a:spcBef>
              <a:buClr>
                <a:schemeClr val="dk1"/>
              </a:buClr>
              <a:buSzPts val="2000"/>
            </a:pPr>
            <a:r>
              <a:rPr lang="en-US" sz="2000"/>
              <a:t>99.7% of data is within standard deviation 3.</a:t>
            </a:r>
            <a:endParaRPr sz="2000"/>
          </a:p>
        </p:txBody>
      </p:sp>
      <p:pic>
        <p:nvPicPr>
          <p:cNvPr id="577" name="Google Shape;577;p73"/>
          <p:cNvPicPr preferRelativeResize="0"/>
          <p:nvPr/>
        </p:nvPicPr>
        <p:blipFill rotWithShape="1">
          <a:blip r:embed="rId3">
            <a:alphaModFix/>
          </a:blip>
          <a:srcRect/>
          <a:stretch/>
        </p:blipFill>
        <p:spPr>
          <a:xfrm>
            <a:off x="4331925" y="3841851"/>
            <a:ext cx="3867150" cy="2596129"/>
          </a:xfrm>
          <a:prstGeom prst="rect">
            <a:avLst/>
          </a:prstGeom>
          <a:noFill/>
          <a:ln>
            <a:noFill/>
          </a:ln>
        </p:spPr>
      </p:pic>
    </p:spTree>
    <p:extLst>
      <p:ext uri="{BB962C8B-B14F-4D97-AF65-F5344CB8AC3E}">
        <p14:creationId xmlns:p14="http://schemas.microsoft.com/office/powerpoint/2010/main" val="820623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dirty="0"/>
              <a:t>Skewness</a:t>
            </a:r>
            <a:endParaRPr dirty="0"/>
          </a:p>
        </p:txBody>
      </p:sp>
      <p:sp>
        <p:nvSpPr>
          <p:cNvPr id="583" name="Google Shape;583;p7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Normal distribution data is symmetrical, meaning that there is an equal amount of data on both sides. When a curve moves slightly to the right or left it is no longer symmetric, such a curve is called asymmetric. </a:t>
            </a:r>
            <a:endParaRPr/>
          </a:p>
          <a:p>
            <a:pPr marL="342900" indent="-342900" algn="just">
              <a:lnSpc>
                <a:spcPct val="100000"/>
              </a:lnSpc>
              <a:spcBef>
                <a:spcPts val="400"/>
              </a:spcBef>
              <a:buClr>
                <a:schemeClr val="dk1"/>
              </a:buClr>
              <a:buSzPts val="2000"/>
            </a:pPr>
            <a:r>
              <a:rPr lang="en-US" sz="2000" b="1"/>
              <a:t>Skewness</a:t>
            </a:r>
            <a:r>
              <a:rPr lang="en-US" sz="2000"/>
              <a:t> is a measure of the degree of asymmetry of a distribution curve. If the curve is tilted to the right compared to the normal curve then it is called negative skewed curve, whereas if the curve is tilted to the left from the normal curve then it is called positive skewed curve.</a:t>
            </a:r>
            <a:endParaRPr sz="2000"/>
          </a:p>
        </p:txBody>
      </p:sp>
      <p:pic>
        <p:nvPicPr>
          <p:cNvPr id="584" name="Google Shape;584;p74"/>
          <p:cNvPicPr preferRelativeResize="0"/>
          <p:nvPr/>
        </p:nvPicPr>
        <p:blipFill rotWithShape="1">
          <a:blip r:embed="rId3">
            <a:alphaModFix/>
          </a:blip>
          <a:srcRect/>
          <a:stretch/>
        </p:blipFill>
        <p:spPr>
          <a:xfrm>
            <a:off x="5791200" y="4267200"/>
            <a:ext cx="4703536" cy="1619250"/>
          </a:xfrm>
          <a:prstGeom prst="rect">
            <a:avLst/>
          </a:prstGeom>
          <a:noFill/>
          <a:ln>
            <a:noFill/>
          </a:ln>
        </p:spPr>
      </p:pic>
      <p:graphicFrame>
        <p:nvGraphicFramePr>
          <p:cNvPr id="585" name="Google Shape;585;p74"/>
          <p:cNvGraphicFramePr/>
          <p:nvPr/>
        </p:nvGraphicFramePr>
        <p:xfrm>
          <a:off x="2133600" y="4256314"/>
          <a:ext cx="3276600" cy="1483400"/>
        </p:xfrm>
        <a:graphic>
          <a:graphicData uri="http://schemas.openxmlformats.org/drawingml/2006/table">
            <a:tbl>
              <a:tblPr firstRow="1" bandRow="1">
                <a:noFill/>
              </a:tblPr>
              <a:tblGrid>
                <a:gridCol w="1295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Skewness</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Type</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600"/>
                        <a:buFont typeface="Calibri"/>
                        <a:buNone/>
                      </a:pPr>
                      <a:r>
                        <a:rPr lang="en-US" sz="1600" u="none" strike="noStrike" cap="none"/>
                        <a:t>Skewness&lt;0</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Negatively Skewed</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600"/>
                        <a:buFont typeface="Calibri"/>
                        <a:buNone/>
                      </a:pPr>
                      <a:r>
                        <a:rPr lang="en-US" sz="1600" u="none" strike="noStrike" cap="none"/>
                        <a:t>Skewness=0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No Skewed</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600"/>
                        <a:buFont typeface="Calibri"/>
                        <a:buNone/>
                      </a:pPr>
                      <a:r>
                        <a:rPr lang="en-US" sz="1600" u="none" strike="noStrike" cap="none"/>
                        <a:t>Skewness&gt;0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Positively Skewed</a:t>
                      </a:r>
                      <a:endParaRPr sz="18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81292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Skewness Example</a:t>
            </a:r>
            <a:endParaRPr lang="en-US" dirty="0"/>
          </a:p>
        </p:txBody>
      </p:sp>
      <p:sp>
        <p:nvSpPr>
          <p:cNvPr id="3" name="Content Placeholder 2"/>
          <p:cNvSpPr>
            <a:spLocks noGrp="1"/>
          </p:cNvSpPr>
          <p:nvPr>
            <p:ph idx="1"/>
          </p:nvPr>
        </p:nvSpPr>
        <p:spPr/>
        <p:txBody>
          <a:bodyPr/>
          <a:lstStyle/>
          <a:p>
            <a:pPr marL="0" indent="0">
              <a:buNone/>
            </a:pPr>
            <a:r>
              <a:rPr lang="en-US" dirty="0"/>
              <a:t>Negative Skewness (Long Tail to the Left</a:t>
            </a:r>
            <a:r>
              <a:rPr lang="en-US" dirty="0" smtClean="0"/>
              <a:t>):</a:t>
            </a:r>
          </a:p>
          <a:p>
            <a:pPr algn="just"/>
            <a:r>
              <a:rPr lang="en-US" sz="2400" b="1" dirty="0"/>
              <a:t>Test Scores: </a:t>
            </a:r>
            <a:r>
              <a:rPr lang="en-US" sz="2400" dirty="0"/>
              <a:t>In a well-designed test, most students score around the average, with fewer scoring very high or very low. This creates a negative skew, with a tail extending towards lower scores.</a:t>
            </a:r>
          </a:p>
          <a:p>
            <a:pPr algn="just"/>
            <a:r>
              <a:rPr lang="en-US" sz="2400" b="1" dirty="0"/>
              <a:t>Number of Customers Entering a Store: </a:t>
            </a:r>
            <a:r>
              <a:rPr lang="en-US" sz="2400" dirty="0"/>
              <a:t>On a typical day, a store might see a larger number of customers during peak hours and fewer throughout the rest of the day. This can result in a negatively skewed distribution of customer arrivals.</a:t>
            </a:r>
          </a:p>
          <a:p>
            <a:pPr marL="0" indent="0">
              <a:buNone/>
            </a:pPr>
            <a:endParaRPr lang="en-US" dirty="0"/>
          </a:p>
        </p:txBody>
      </p:sp>
    </p:spTree>
    <p:extLst>
      <p:ext uri="{BB962C8B-B14F-4D97-AF65-F5344CB8AC3E}">
        <p14:creationId xmlns:p14="http://schemas.microsoft.com/office/powerpoint/2010/main" val="708495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Skewness Example</a:t>
            </a:r>
            <a:endParaRPr lang="en-US" dirty="0"/>
          </a:p>
        </p:txBody>
      </p:sp>
      <p:sp>
        <p:nvSpPr>
          <p:cNvPr id="3" name="Content Placeholder 2"/>
          <p:cNvSpPr>
            <a:spLocks noGrp="1"/>
          </p:cNvSpPr>
          <p:nvPr>
            <p:ph idx="1"/>
          </p:nvPr>
        </p:nvSpPr>
        <p:spPr/>
        <p:txBody>
          <a:bodyPr/>
          <a:lstStyle/>
          <a:p>
            <a:pPr marL="0" indent="0">
              <a:buNone/>
            </a:pPr>
            <a:r>
              <a:rPr lang="en-US" dirty="0"/>
              <a:t>No Skew (Symmetrical Distribution</a:t>
            </a:r>
            <a:r>
              <a:rPr lang="en-US" dirty="0" smtClean="0"/>
              <a:t>):</a:t>
            </a:r>
            <a:endParaRPr lang="en-US" sz="2400" b="1" dirty="0"/>
          </a:p>
          <a:p>
            <a:pPr algn="just"/>
            <a:r>
              <a:rPr lang="en-US" sz="2400" b="1" dirty="0"/>
              <a:t>Dice Rolls: </a:t>
            </a:r>
            <a:r>
              <a:rPr lang="en-US" sz="2400" dirty="0"/>
              <a:t>When you roll a fair die, each number (1 to 6) has an equal probability of landing. This results in a perfectly symmetrical distribution with no skew</a:t>
            </a:r>
            <a:r>
              <a:rPr lang="en-US" sz="2400" dirty="0" smtClean="0"/>
              <a:t>.</a:t>
            </a:r>
            <a:endParaRPr lang="en-US" sz="2400" dirty="0"/>
          </a:p>
          <a:p>
            <a:pPr algn="just"/>
            <a:r>
              <a:rPr lang="en-US" sz="2400" b="1" dirty="0"/>
              <a:t>Heights of Adults: </a:t>
            </a:r>
            <a:r>
              <a:rPr lang="en-US" sz="2400" dirty="0"/>
              <a:t>While individual heights can vary, the overall distribution of adult heights in a population often approximates a normal curve with no significant skew.</a:t>
            </a:r>
          </a:p>
          <a:p>
            <a:pPr marL="0" indent="0">
              <a:buNone/>
            </a:pPr>
            <a:endParaRPr lang="en-US" dirty="0"/>
          </a:p>
        </p:txBody>
      </p:sp>
    </p:spTree>
    <p:extLst>
      <p:ext uri="{BB962C8B-B14F-4D97-AF65-F5344CB8AC3E}">
        <p14:creationId xmlns:p14="http://schemas.microsoft.com/office/powerpoint/2010/main" val="381903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Data Spread</a:t>
            </a:r>
            <a:endParaRPr/>
          </a:p>
        </p:txBody>
      </p:sp>
      <p:sp>
        <p:nvSpPr>
          <p:cNvPr id="478" name="Google Shape;478;p5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Variation</a:t>
            </a:r>
            <a:r>
              <a:rPr lang="en-US" sz="2000"/>
              <a:t> - Variation is a measure of how far the data in a data set is from its average value. The range determines the extent of the data, but this is only the sum of the maximum and minimum values. So the whole data image by range is not available. How far or near the average value of the data is located is measured by variance. </a:t>
            </a:r>
            <a:endParaRPr/>
          </a:p>
          <a:p>
            <a:pPr marL="342900" indent="-342900" algn="just">
              <a:lnSpc>
                <a:spcPct val="100000"/>
              </a:lnSpc>
              <a:spcBef>
                <a:spcPts val="400"/>
              </a:spcBef>
              <a:buClr>
                <a:schemeClr val="dk1"/>
              </a:buClr>
              <a:buSzPts val="2000"/>
            </a:pPr>
            <a:r>
              <a:rPr lang="en-US" sz="2000"/>
              <a:t>Mathematical equations for determining variance in terms of population and sample data</a:t>
            </a:r>
            <a:endParaRPr sz="2000"/>
          </a:p>
        </p:txBody>
      </p:sp>
      <p:pic>
        <p:nvPicPr>
          <p:cNvPr id="479" name="Google Shape;479;p59"/>
          <p:cNvPicPr preferRelativeResize="0"/>
          <p:nvPr/>
        </p:nvPicPr>
        <p:blipFill rotWithShape="1">
          <a:blip r:embed="rId3">
            <a:alphaModFix/>
          </a:blip>
          <a:srcRect/>
          <a:stretch/>
        </p:blipFill>
        <p:spPr>
          <a:xfrm>
            <a:off x="4648200" y="3657600"/>
            <a:ext cx="3810000" cy="2563606"/>
          </a:xfrm>
          <a:prstGeom prst="rect">
            <a:avLst/>
          </a:prstGeom>
          <a:noFill/>
          <a:ln>
            <a:noFill/>
          </a:ln>
        </p:spPr>
      </p:pic>
    </p:spTree>
    <p:extLst>
      <p:ext uri="{BB962C8B-B14F-4D97-AF65-F5344CB8AC3E}">
        <p14:creationId xmlns:p14="http://schemas.microsoft.com/office/powerpoint/2010/main" val="131381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Skewness Example</a:t>
            </a:r>
            <a:endParaRPr lang="en-US" dirty="0"/>
          </a:p>
        </p:txBody>
      </p:sp>
      <p:sp>
        <p:nvSpPr>
          <p:cNvPr id="3" name="Content Placeholder 2"/>
          <p:cNvSpPr>
            <a:spLocks noGrp="1"/>
          </p:cNvSpPr>
          <p:nvPr>
            <p:ph idx="1"/>
          </p:nvPr>
        </p:nvSpPr>
        <p:spPr/>
        <p:txBody>
          <a:bodyPr/>
          <a:lstStyle/>
          <a:p>
            <a:pPr marL="0" indent="0">
              <a:buNone/>
            </a:pPr>
            <a:r>
              <a:rPr lang="en-US" dirty="0"/>
              <a:t>Positive Skewness (Long Tail to the Right</a:t>
            </a:r>
            <a:r>
              <a:rPr lang="en-US" dirty="0" smtClean="0"/>
              <a:t>):</a:t>
            </a:r>
          </a:p>
          <a:p>
            <a:pPr algn="just"/>
            <a:r>
              <a:rPr lang="en-US" sz="2400" b="1" dirty="0"/>
              <a:t>Household Income: </a:t>
            </a:r>
            <a:r>
              <a:rPr lang="en-US" sz="2400" dirty="0"/>
              <a:t>This is a classic example of positive skewness. Most people earn a modest income, while a few individuals have significantly higher incomes (millionaires and billionaires). This creates a long tail on the right side of the distribution.</a:t>
            </a:r>
          </a:p>
          <a:p>
            <a:pPr algn="just"/>
            <a:r>
              <a:rPr lang="en-US" sz="2400" b="1" dirty="0"/>
              <a:t>Waiting Times at a Coffee Shop: </a:t>
            </a:r>
            <a:r>
              <a:rPr lang="en-US" sz="2400" dirty="0"/>
              <a:t>The time it takes to get your coffee at a busy shop can also be positively skewed. While most customers wait a few minutes, some might encounter longer wait times due to complex orders, unexpected delays, etc.</a:t>
            </a:r>
          </a:p>
          <a:p>
            <a:pPr marL="0" indent="0">
              <a:buNone/>
            </a:pPr>
            <a:endParaRPr lang="en-US" dirty="0"/>
          </a:p>
        </p:txBody>
      </p:sp>
    </p:spTree>
    <p:extLst>
      <p:ext uri="{BB962C8B-B14F-4D97-AF65-F5344CB8AC3E}">
        <p14:creationId xmlns:p14="http://schemas.microsoft.com/office/powerpoint/2010/main" val="520524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Kurtosis</a:t>
            </a:r>
            <a:endParaRPr/>
          </a:p>
        </p:txBody>
      </p:sp>
      <p:sp>
        <p:nvSpPr>
          <p:cNvPr id="591" name="Google Shape;591;p75"/>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Even if a distribution is symmetrical, it can be pointed or slightly dull. </a:t>
            </a:r>
            <a:endParaRPr/>
          </a:p>
          <a:p>
            <a:pPr marL="342900" indent="-342900" algn="just">
              <a:lnSpc>
                <a:spcPct val="100000"/>
              </a:lnSpc>
              <a:spcBef>
                <a:spcPts val="480"/>
              </a:spcBef>
              <a:buClr>
                <a:schemeClr val="dk1"/>
              </a:buClr>
              <a:buSzPts val="2400"/>
            </a:pPr>
            <a:r>
              <a:rPr lang="en-US" sz="2400"/>
              <a:t>Kurtosis is a measure of how pointed or blunt the shape of a distribution curve is. </a:t>
            </a:r>
            <a:endParaRPr/>
          </a:p>
          <a:p>
            <a:pPr marL="342900" indent="-342900" algn="just">
              <a:lnSpc>
                <a:spcPct val="100000"/>
              </a:lnSpc>
              <a:spcBef>
                <a:spcPts val="480"/>
              </a:spcBef>
              <a:buClr>
                <a:schemeClr val="dk1"/>
              </a:buClr>
              <a:buSzPts val="2400"/>
            </a:pPr>
            <a:r>
              <a:rPr lang="en-US" sz="2400"/>
              <a:t>If a symmetric distribution curve is pointed, it is called Leptokurtic, and if the curve is blunt in shape, it is called Platykurtic. The curve of normal shape is called mesokurtic.</a:t>
            </a:r>
            <a:endParaRPr sz="2400"/>
          </a:p>
        </p:txBody>
      </p:sp>
      <p:pic>
        <p:nvPicPr>
          <p:cNvPr id="592" name="Google Shape;592;p75"/>
          <p:cNvPicPr preferRelativeResize="0"/>
          <p:nvPr/>
        </p:nvPicPr>
        <p:blipFill rotWithShape="1">
          <a:blip r:embed="rId3">
            <a:alphaModFix/>
          </a:blip>
          <a:srcRect/>
          <a:stretch/>
        </p:blipFill>
        <p:spPr>
          <a:xfrm>
            <a:off x="6858000" y="4648201"/>
            <a:ext cx="2857500" cy="1362075"/>
          </a:xfrm>
          <a:prstGeom prst="rect">
            <a:avLst/>
          </a:prstGeom>
          <a:noFill/>
          <a:ln>
            <a:noFill/>
          </a:ln>
        </p:spPr>
      </p:pic>
      <p:graphicFrame>
        <p:nvGraphicFramePr>
          <p:cNvPr id="593" name="Google Shape;593;p75"/>
          <p:cNvGraphicFramePr/>
          <p:nvPr/>
        </p:nvGraphicFramePr>
        <p:xfrm>
          <a:off x="2590800" y="4648200"/>
          <a:ext cx="3505200" cy="1483400"/>
        </p:xfrm>
        <a:graphic>
          <a:graphicData uri="http://schemas.openxmlformats.org/drawingml/2006/table">
            <a:tbl>
              <a:tblPr firstRow="1" bandRow="1">
                <a:noFil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Kurtosis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Type</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Kurtosis&lt;0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Platykurtic</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Kurtosis=0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Mesokurtic</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Kurtosis&gt;0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Leptokurtic</a:t>
                      </a:r>
                      <a:endParaRPr sz="18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92953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Kurtosis Example</a:t>
            </a:r>
            <a:endParaRPr lang="en-US" dirty="0"/>
          </a:p>
        </p:txBody>
      </p:sp>
      <p:sp>
        <p:nvSpPr>
          <p:cNvPr id="3" name="Content Placeholder 2"/>
          <p:cNvSpPr>
            <a:spLocks noGrp="1"/>
          </p:cNvSpPr>
          <p:nvPr>
            <p:ph idx="1"/>
          </p:nvPr>
        </p:nvSpPr>
        <p:spPr/>
        <p:txBody>
          <a:bodyPr/>
          <a:lstStyle/>
          <a:p>
            <a:r>
              <a:rPr lang="en-US" sz="2400" b="1" dirty="0" smtClean="0"/>
              <a:t>Normal </a:t>
            </a:r>
            <a:r>
              <a:rPr lang="en-US" sz="2400" b="1" dirty="0"/>
              <a:t>Distribution (</a:t>
            </a:r>
            <a:r>
              <a:rPr lang="en-US" sz="2400" b="1" dirty="0" err="1"/>
              <a:t>Mesokurtic</a:t>
            </a:r>
            <a:r>
              <a:rPr lang="en-US" sz="2400" b="1" dirty="0" smtClean="0"/>
              <a:t>): </a:t>
            </a:r>
            <a:r>
              <a:rPr lang="en-US" sz="2400" dirty="0"/>
              <a:t>Imagine a perfect bell curve, like the one representing heights of adults. This is a </a:t>
            </a:r>
            <a:r>
              <a:rPr lang="en-US" sz="2400" dirty="0" err="1"/>
              <a:t>mesokurtic</a:t>
            </a:r>
            <a:r>
              <a:rPr lang="en-US" sz="2400" dirty="0"/>
              <a:t> </a:t>
            </a:r>
            <a:r>
              <a:rPr lang="en-US" sz="2400" dirty="0" smtClean="0"/>
              <a:t>distribution</a:t>
            </a:r>
            <a:r>
              <a:rPr lang="en-US" sz="2400" dirty="0"/>
              <a:t>, with a kurtosis value of 3</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The </a:t>
            </a:r>
            <a:r>
              <a:rPr lang="en-US" sz="2400" dirty="0"/>
              <a:t>tails gradually taper off without any extreme outliers, and most of the data points cluster around the central peak.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681" y="2833879"/>
            <a:ext cx="2849267" cy="2279414"/>
          </a:xfrm>
          <a:prstGeom prst="rect">
            <a:avLst/>
          </a:prstGeom>
        </p:spPr>
      </p:pic>
    </p:spTree>
    <p:extLst>
      <p:ext uri="{BB962C8B-B14F-4D97-AF65-F5344CB8AC3E}">
        <p14:creationId xmlns:p14="http://schemas.microsoft.com/office/powerpoint/2010/main" val="3159884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Kurtosis Example</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sz="2400" b="1" dirty="0"/>
              <a:t>Leptokurtic Distribution (Heavy Tails</a:t>
            </a:r>
            <a:r>
              <a:rPr lang="en-US" sz="2400" b="1" dirty="0" smtClean="0"/>
              <a:t>): </a:t>
            </a:r>
            <a:r>
              <a:rPr lang="en-US" sz="2400" dirty="0"/>
              <a:t>Think of exam scores in a really tough class. This could be a leptokurtic distribution, with kurtosis exceeding 3</a:t>
            </a:r>
            <a:r>
              <a:rPr lang="en-US" sz="2400" dirty="0" smtClean="0"/>
              <a:t>.</a:t>
            </a:r>
          </a:p>
          <a:p>
            <a:pPr algn="just"/>
            <a:endParaRPr lang="en-US" sz="2400" dirty="0"/>
          </a:p>
          <a:p>
            <a:pPr algn="just"/>
            <a:endParaRPr lang="en-US" sz="2400" dirty="0" smtClean="0"/>
          </a:p>
          <a:p>
            <a:pPr algn="just"/>
            <a:endParaRPr lang="en-US" sz="2400" dirty="0"/>
          </a:p>
          <a:p>
            <a:pPr algn="just"/>
            <a:endParaRPr lang="en-US" sz="2400" dirty="0" smtClean="0"/>
          </a:p>
          <a:p>
            <a:pPr marL="0" indent="0" algn="just">
              <a:buNone/>
            </a:pPr>
            <a:endParaRPr lang="en-US" sz="2400" dirty="0" smtClean="0"/>
          </a:p>
          <a:p>
            <a:pPr marL="0" indent="0" algn="just">
              <a:buNone/>
            </a:pPr>
            <a:endParaRPr lang="en-US" sz="2400" dirty="0"/>
          </a:p>
          <a:p>
            <a:pPr marL="0" indent="0" algn="just">
              <a:buNone/>
            </a:pPr>
            <a:r>
              <a:rPr lang="en-US" sz="2400" dirty="0" smtClean="0"/>
              <a:t>The </a:t>
            </a:r>
            <a:r>
              <a:rPr lang="en-US" sz="2400" dirty="0"/>
              <a:t>tails are much thicker and extend further out compared to a normal distribution. This means there are more extreme values (both very high and very low scores) than we'd expect in a normal curve.</a:t>
            </a:r>
          </a:p>
          <a:p>
            <a:pPr marL="0" indent="0">
              <a:buNone/>
            </a:pPr>
            <a:endParaRPr lang="en-US" dirty="0" smtClean="0"/>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8359" y="2685507"/>
            <a:ext cx="2893150" cy="2314520"/>
          </a:xfrm>
          <a:prstGeom prst="rect">
            <a:avLst/>
          </a:prstGeom>
        </p:spPr>
      </p:pic>
    </p:spTree>
    <p:extLst>
      <p:ext uri="{BB962C8B-B14F-4D97-AF65-F5344CB8AC3E}">
        <p14:creationId xmlns:p14="http://schemas.microsoft.com/office/powerpoint/2010/main" val="3886486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Kurtosis Example</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b="1" dirty="0" err="1"/>
              <a:t>Platykurtic</a:t>
            </a:r>
            <a:r>
              <a:rPr lang="en-US" sz="2400" b="1" dirty="0"/>
              <a:t> Distribution (Light Tails</a:t>
            </a:r>
            <a:r>
              <a:rPr lang="en-US" sz="2400" b="1" dirty="0" smtClean="0"/>
              <a:t>): </a:t>
            </a:r>
            <a:r>
              <a:rPr lang="en-US" sz="2400" dirty="0"/>
              <a:t>Picture the waiting times at a bank with multiple tellers. This might be a </a:t>
            </a:r>
            <a:r>
              <a:rPr lang="en-US" sz="2400" dirty="0" err="1"/>
              <a:t>platykurtic</a:t>
            </a:r>
            <a:r>
              <a:rPr lang="en-US" sz="2400" dirty="0"/>
              <a:t> distribution, with kurtosis less than 3. </a:t>
            </a: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smtClean="0"/>
          </a:p>
          <a:p>
            <a:pPr marL="0" indent="0" algn="just">
              <a:buNone/>
            </a:pPr>
            <a:r>
              <a:rPr lang="en-US" sz="2400" dirty="0" smtClean="0"/>
              <a:t>The </a:t>
            </a:r>
            <a:r>
              <a:rPr lang="en-US" sz="2400" dirty="0"/>
              <a:t>tails are flatter and thinner than in a normal distribution. This indicates fewer outliers and a more concentrated central mass, meaning most customers wait for a moderate amount of time.</a:t>
            </a:r>
          </a:p>
          <a:p>
            <a:pPr marL="0" indent="0">
              <a:buNone/>
            </a:pPr>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860" y="2659379"/>
            <a:ext cx="2540453" cy="2032362"/>
          </a:xfrm>
          <a:prstGeom prst="rect">
            <a:avLst/>
          </a:prstGeom>
        </p:spPr>
      </p:pic>
    </p:spTree>
    <p:extLst>
      <p:ext uri="{BB962C8B-B14F-4D97-AF65-F5344CB8AC3E}">
        <p14:creationId xmlns:p14="http://schemas.microsoft.com/office/powerpoint/2010/main" val="2305880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Variance</a:t>
            </a:r>
            <a:endParaRPr/>
          </a:p>
        </p:txBody>
      </p:sp>
      <p:sp>
        <p:nvSpPr>
          <p:cNvPr id="485" name="Google Shape;485;p60"/>
          <p:cNvSpPr txBox="1">
            <a:spLocks noGrp="1"/>
          </p:cNvSpPr>
          <p:nvPr>
            <p:ph type="body" idx="1"/>
          </p:nvPr>
        </p:nvSpPr>
        <p:spPr>
          <a:xfrm>
            <a:off x="1981200" y="1600200"/>
            <a:ext cx="8229600" cy="4953000"/>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Suppose the height of 5 dogs of different breeds is 60 cm, 47 cm, 17 cm, 43 cm and 30 cm respectively, so the average height of dogs is 39.4 cm. </a:t>
            </a:r>
            <a:endParaRPr/>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342900" algn="just">
              <a:lnSpc>
                <a:spcPct val="100000"/>
              </a:lnSpc>
              <a:spcBef>
                <a:spcPts val="400"/>
              </a:spcBef>
              <a:buClr>
                <a:schemeClr val="dk1"/>
              </a:buClr>
              <a:buSzPts val="2000"/>
            </a:pPr>
            <a:r>
              <a:rPr lang="en-US" sz="2000"/>
              <a:t>Determining the population variance of the height of different breeds of dogs…</a:t>
            </a:r>
            <a:endParaRPr/>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342900" algn="just">
              <a:lnSpc>
                <a:spcPct val="100000"/>
              </a:lnSpc>
              <a:spcBef>
                <a:spcPts val="400"/>
              </a:spcBef>
              <a:buClr>
                <a:schemeClr val="dk1"/>
              </a:buClr>
              <a:buSzPts val="2000"/>
            </a:pPr>
            <a:r>
              <a:rPr lang="en-US" sz="2000"/>
              <a:t>So we understand that the height of dogs can vary by 217.04 cm from their average value.</a:t>
            </a:r>
            <a:endParaRPr sz="2000"/>
          </a:p>
        </p:txBody>
      </p:sp>
      <p:pic>
        <p:nvPicPr>
          <p:cNvPr id="486" name="Google Shape;486;p60"/>
          <p:cNvPicPr preferRelativeResize="0"/>
          <p:nvPr/>
        </p:nvPicPr>
        <p:blipFill rotWithShape="1">
          <a:blip r:embed="rId3">
            <a:alphaModFix/>
          </a:blip>
          <a:srcRect/>
          <a:stretch/>
        </p:blipFill>
        <p:spPr>
          <a:xfrm>
            <a:off x="3733800" y="2438400"/>
            <a:ext cx="4514850" cy="1504950"/>
          </a:xfrm>
          <a:prstGeom prst="rect">
            <a:avLst/>
          </a:prstGeom>
          <a:noFill/>
          <a:ln>
            <a:noFill/>
          </a:ln>
        </p:spPr>
      </p:pic>
      <p:pic>
        <p:nvPicPr>
          <p:cNvPr id="487" name="Google Shape;487;p60"/>
          <p:cNvPicPr preferRelativeResize="0"/>
          <p:nvPr/>
        </p:nvPicPr>
        <p:blipFill rotWithShape="1">
          <a:blip r:embed="rId4">
            <a:alphaModFix/>
          </a:blip>
          <a:srcRect/>
          <a:stretch/>
        </p:blipFill>
        <p:spPr>
          <a:xfrm>
            <a:off x="3048001" y="4582886"/>
            <a:ext cx="6744641" cy="695422"/>
          </a:xfrm>
          <a:prstGeom prst="rect">
            <a:avLst/>
          </a:prstGeom>
          <a:noFill/>
          <a:ln>
            <a:noFill/>
          </a:ln>
        </p:spPr>
      </p:pic>
    </p:spTree>
    <p:extLst>
      <p:ext uri="{BB962C8B-B14F-4D97-AF65-F5344CB8AC3E}">
        <p14:creationId xmlns:p14="http://schemas.microsoft.com/office/powerpoint/2010/main" val="123028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Standard Deviation</a:t>
            </a:r>
            <a:endParaRPr/>
          </a:p>
        </p:txBody>
      </p:sp>
      <p:sp>
        <p:nvSpPr>
          <p:cNvPr id="493" name="Google Shape;493;p61"/>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The value of the variance may vary from case to case, with the variance being much lower if the height of the dogs were measured on a "foot" scale. So many times it becomes difficult to decide from variance, that's why we use another method called standard deviation.</a:t>
            </a:r>
            <a:endParaRPr/>
          </a:p>
          <a:p>
            <a:pPr marL="342900" indent="-342900" algn="just">
              <a:lnSpc>
                <a:spcPct val="100000"/>
              </a:lnSpc>
              <a:spcBef>
                <a:spcPts val="400"/>
              </a:spcBef>
              <a:buClr>
                <a:schemeClr val="dk1"/>
              </a:buClr>
              <a:buSzPts val="2000"/>
            </a:pPr>
            <a:r>
              <a:rPr lang="en-US" sz="2000" b="1"/>
              <a:t>Standard Deviation </a:t>
            </a:r>
            <a:r>
              <a:rPr lang="en-US" sz="2000"/>
              <a:t>- The standard deviation is obtained by rooting the value of the variance.</a:t>
            </a:r>
            <a:endParaRPr sz="2000"/>
          </a:p>
        </p:txBody>
      </p:sp>
      <p:pic>
        <p:nvPicPr>
          <p:cNvPr id="494" name="Google Shape;494;p61"/>
          <p:cNvPicPr preferRelativeResize="0"/>
          <p:nvPr/>
        </p:nvPicPr>
        <p:blipFill rotWithShape="1">
          <a:blip r:embed="rId3">
            <a:alphaModFix/>
          </a:blip>
          <a:srcRect/>
          <a:stretch/>
        </p:blipFill>
        <p:spPr>
          <a:xfrm>
            <a:off x="4867104" y="5029201"/>
            <a:ext cx="2457793" cy="543001"/>
          </a:xfrm>
          <a:prstGeom prst="rect">
            <a:avLst/>
          </a:prstGeom>
          <a:noFill/>
          <a:ln>
            <a:noFill/>
          </a:ln>
        </p:spPr>
      </p:pic>
      <p:pic>
        <p:nvPicPr>
          <p:cNvPr id="495" name="Google Shape;495;p61"/>
          <p:cNvPicPr preferRelativeResize="0"/>
          <p:nvPr/>
        </p:nvPicPr>
        <p:blipFill rotWithShape="1">
          <a:blip r:embed="rId4">
            <a:alphaModFix/>
          </a:blip>
          <a:srcRect/>
          <a:stretch/>
        </p:blipFill>
        <p:spPr>
          <a:xfrm>
            <a:off x="3048001" y="4038600"/>
            <a:ext cx="6744641" cy="695422"/>
          </a:xfrm>
          <a:prstGeom prst="rect">
            <a:avLst/>
          </a:prstGeom>
          <a:noFill/>
          <a:ln>
            <a:noFill/>
          </a:ln>
        </p:spPr>
      </p:pic>
    </p:spTree>
    <p:extLst>
      <p:ext uri="{BB962C8B-B14F-4D97-AF65-F5344CB8AC3E}">
        <p14:creationId xmlns:p14="http://schemas.microsoft.com/office/powerpoint/2010/main" val="4030221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00000"/>
            </a:pPr>
            <a:r>
              <a:rPr lang="en-US"/>
              <a:t>What do I understand by standard deviation?</a:t>
            </a:r>
            <a:endParaRPr/>
          </a:p>
        </p:txBody>
      </p:sp>
      <p:sp>
        <p:nvSpPr>
          <p:cNvPr id="501" name="Google Shape;501;p6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We saw earlier that the </a:t>
            </a:r>
            <a:r>
              <a:rPr lang="en-US" sz="2000" b="1"/>
              <a:t>average height</a:t>
            </a:r>
            <a:r>
              <a:rPr lang="en-US" sz="2000"/>
              <a:t> of 5 different breeds of dogs was 39.4 cm and their </a:t>
            </a:r>
            <a:r>
              <a:rPr lang="en-US" sz="2000" b="1"/>
              <a:t>standard deviation</a:t>
            </a:r>
            <a:r>
              <a:rPr lang="en-US" sz="2000"/>
              <a:t> was 14.73 cm. This means that the height of the dogs will be within</a:t>
            </a:r>
            <a:r>
              <a:rPr lang="en-US" sz="2000" b="1"/>
              <a:t> 39.4 cm + - 14.73</a:t>
            </a:r>
            <a:r>
              <a:rPr lang="en-US" sz="2000"/>
              <a:t> cm or (24.67 mm or 54.13 cm).</a:t>
            </a:r>
            <a:endParaRPr/>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215900" algn="just">
              <a:lnSpc>
                <a:spcPct val="100000"/>
              </a:lnSpc>
              <a:spcBef>
                <a:spcPts val="400"/>
              </a:spcBef>
              <a:buClr>
                <a:schemeClr val="dk1"/>
              </a:buClr>
              <a:buSzPts val="2000"/>
              <a:buNone/>
            </a:pPr>
            <a:endParaRPr sz="2000"/>
          </a:p>
          <a:p>
            <a:pPr marL="342900" indent="-342900" algn="just">
              <a:lnSpc>
                <a:spcPct val="100000"/>
              </a:lnSpc>
              <a:spcBef>
                <a:spcPts val="400"/>
              </a:spcBef>
              <a:buClr>
                <a:schemeClr val="dk1"/>
              </a:buClr>
              <a:buSzPts val="2000"/>
            </a:pPr>
            <a:r>
              <a:rPr lang="en-US" sz="2000"/>
              <a:t>If the standard deviation of a data is less then most of the values ​​are near the center i.e. the variation is less. Again, standard deviation means more variation in data.</a:t>
            </a:r>
            <a:endParaRPr sz="2000"/>
          </a:p>
        </p:txBody>
      </p:sp>
      <p:pic>
        <p:nvPicPr>
          <p:cNvPr id="502" name="Google Shape;502;p62"/>
          <p:cNvPicPr preferRelativeResize="0"/>
          <p:nvPr/>
        </p:nvPicPr>
        <p:blipFill rotWithShape="1">
          <a:blip r:embed="rId3">
            <a:alphaModFix/>
          </a:blip>
          <a:srcRect/>
          <a:stretch/>
        </p:blipFill>
        <p:spPr>
          <a:xfrm>
            <a:off x="4146349" y="2819401"/>
            <a:ext cx="3554615" cy="1571625"/>
          </a:xfrm>
          <a:prstGeom prst="rect">
            <a:avLst/>
          </a:prstGeom>
          <a:noFill/>
          <a:ln>
            <a:noFill/>
          </a:ln>
        </p:spPr>
      </p:pic>
    </p:spTree>
    <p:extLst>
      <p:ext uri="{BB962C8B-B14F-4D97-AF65-F5344CB8AC3E}">
        <p14:creationId xmlns:p14="http://schemas.microsoft.com/office/powerpoint/2010/main" val="428651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Meaning from curve</a:t>
            </a:r>
            <a:endParaRPr/>
          </a:p>
        </p:txBody>
      </p:sp>
      <p:sp>
        <p:nvSpPr>
          <p:cNvPr id="508" name="Google Shape;508;p6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Suppose the curve of the lower standard deviation above is the distribution of the run of the batsman "A" and the curve of the higher standard deviation is the distribution of the run of the batsman "B". </a:t>
            </a:r>
            <a:endParaRPr/>
          </a:p>
          <a:p>
            <a:pPr marL="342900" indent="-342900" algn="just">
              <a:lnSpc>
                <a:spcPct val="100000"/>
              </a:lnSpc>
              <a:spcBef>
                <a:spcPts val="400"/>
              </a:spcBef>
              <a:buClr>
                <a:schemeClr val="dk1"/>
              </a:buClr>
              <a:buSzPts val="2000"/>
            </a:pPr>
            <a:r>
              <a:rPr lang="en-US" sz="2000"/>
              <a:t>From this it is clear that the "A" batsman is more reliable, he has run close in most of the matches. On the other hand, "B" is a lot of unpredictable variations of his runs, in some matches he has scored a lot of runs and in some matches he has scored very few runs.</a:t>
            </a:r>
            <a:endParaRPr/>
          </a:p>
          <a:p>
            <a:pPr marL="342900" indent="-215900" algn="just">
              <a:lnSpc>
                <a:spcPct val="100000"/>
              </a:lnSpc>
              <a:spcBef>
                <a:spcPts val="400"/>
              </a:spcBef>
              <a:buClr>
                <a:schemeClr val="dk1"/>
              </a:buClr>
              <a:buSzPts val="2000"/>
              <a:buNone/>
            </a:pPr>
            <a:endParaRPr sz="2000"/>
          </a:p>
        </p:txBody>
      </p:sp>
      <p:pic>
        <p:nvPicPr>
          <p:cNvPr id="509" name="Google Shape;509;p63"/>
          <p:cNvPicPr preferRelativeResize="0"/>
          <p:nvPr/>
        </p:nvPicPr>
        <p:blipFill rotWithShape="1">
          <a:blip r:embed="rId3">
            <a:alphaModFix/>
          </a:blip>
          <a:srcRect/>
          <a:stretch/>
        </p:blipFill>
        <p:spPr>
          <a:xfrm>
            <a:off x="4495800" y="4038600"/>
            <a:ext cx="3467100" cy="2143824"/>
          </a:xfrm>
          <a:prstGeom prst="rect">
            <a:avLst/>
          </a:prstGeom>
          <a:noFill/>
          <a:ln>
            <a:noFill/>
          </a:ln>
        </p:spPr>
      </p:pic>
    </p:spTree>
    <p:extLst>
      <p:ext uri="{BB962C8B-B14F-4D97-AF65-F5344CB8AC3E}">
        <p14:creationId xmlns:p14="http://schemas.microsoft.com/office/powerpoint/2010/main" val="384456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Covariance and Correlation</a:t>
            </a:r>
            <a:endParaRPr/>
          </a:p>
        </p:txBody>
      </p:sp>
      <p:sp>
        <p:nvSpPr>
          <p:cNvPr id="515" name="Google Shape;515;p6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Suppose you want to know if ice cream selling has any relation with daily temperature? </a:t>
            </a:r>
            <a:endParaRPr/>
          </a:p>
          <a:p>
            <a:pPr marL="342900" indent="-342900" algn="just">
              <a:lnSpc>
                <a:spcPct val="100000"/>
              </a:lnSpc>
              <a:spcBef>
                <a:spcPts val="480"/>
              </a:spcBef>
              <a:buClr>
                <a:schemeClr val="dk1"/>
              </a:buClr>
              <a:buSzPts val="2400"/>
            </a:pPr>
            <a:r>
              <a:rPr lang="en-US" sz="2400"/>
              <a:t>To do this, you took a few days 'worth of ice cream sales data from a store next to your home and took data on those days' temperature. </a:t>
            </a:r>
            <a:endParaRPr/>
          </a:p>
          <a:p>
            <a:pPr marL="342900" indent="-342900" algn="just">
              <a:lnSpc>
                <a:spcPct val="100000"/>
              </a:lnSpc>
              <a:spcBef>
                <a:spcPts val="480"/>
              </a:spcBef>
              <a:buClr>
                <a:schemeClr val="dk1"/>
              </a:buClr>
              <a:buSzPts val="2400"/>
            </a:pPr>
            <a:r>
              <a:rPr lang="en-US" sz="2400"/>
              <a:t>Selling ice cream and scattering the temperature clearly shows that as the temperature rises, so does the sale of ice cream. If the temperature goes down again, the sales of ice cream also go down.</a:t>
            </a:r>
            <a:endParaRPr sz="2400"/>
          </a:p>
        </p:txBody>
      </p:sp>
    </p:spTree>
    <p:extLst>
      <p:ext uri="{BB962C8B-B14F-4D97-AF65-F5344CB8AC3E}">
        <p14:creationId xmlns:p14="http://schemas.microsoft.com/office/powerpoint/2010/main" val="1871683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Ice Cream Sales Data</a:t>
            </a:r>
            <a:endParaRPr/>
          </a:p>
        </p:txBody>
      </p:sp>
      <p:pic>
        <p:nvPicPr>
          <p:cNvPr id="521" name="Google Shape;521;p65"/>
          <p:cNvPicPr preferRelativeResize="0">
            <a:picLocks noGrp="1"/>
          </p:cNvPicPr>
          <p:nvPr>
            <p:ph type="body" idx="1"/>
          </p:nvPr>
        </p:nvPicPr>
        <p:blipFill rotWithShape="1">
          <a:blip r:embed="rId3">
            <a:alphaModFix/>
          </a:blip>
          <a:srcRect/>
          <a:stretch/>
        </p:blipFill>
        <p:spPr>
          <a:xfrm>
            <a:off x="2456189" y="1600201"/>
            <a:ext cx="7279623" cy="4525963"/>
          </a:xfrm>
          <a:prstGeom prst="rect">
            <a:avLst/>
          </a:prstGeom>
          <a:noFill/>
          <a:ln>
            <a:noFill/>
          </a:ln>
        </p:spPr>
      </p:pic>
    </p:spTree>
    <p:extLst>
      <p:ext uri="{BB962C8B-B14F-4D97-AF65-F5344CB8AC3E}">
        <p14:creationId xmlns:p14="http://schemas.microsoft.com/office/powerpoint/2010/main" val="15324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Covariance</a:t>
            </a:r>
            <a:endParaRPr/>
          </a:p>
        </p:txBody>
      </p:sp>
      <p:sp>
        <p:nvSpPr>
          <p:cNvPr id="527" name="Google Shape;527;p6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b="1"/>
              <a:t>Covariance</a:t>
            </a:r>
            <a:r>
              <a:rPr lang="en-US" sz="2000"/>
              <a:t> - Covariance is the measure of the simultaneous change of two variables. Covariance shows how much two variables change together, how much relation exists between one variable and another variable.</a:t>
            </a:r>
            <a:endParaRPr/>
          </a:p>
          <a:p>
            <a:pPr marL="342900" indent="-342900" algn="just">
              <a:lnSpc>
                <a:spcPct val="100000"/>
              </a:lnSpc>
              <a:spcBef>
                <a:spcPts val="400"/>
              </a:spcBef>
              <a:buClr>
                <a:schemeClr val="dk1"/>
              </a:buClr>
              <a:buSzPts val="2000"/>
            </a:pPr>
            <a:r>
              <a:rPr lang="en-US" sz="2000"/>
              <a:t>To determine the </a:t>
            </a:r>
            <a:r>
              <a:rPr lang="en-US" sz="2000" b="1"/>
              <a:t>population covariance</a:t>
            </a:r>
            <a:r>
              <a:rPr lang="en-US" sz="2000"/>
              <a:t>, two variables have to divide the product of their average value subtraction by the total number of observations n. </a:t>
            </a:r>
            <a:r>
              <a:rPr lang="en-US" sz="2000" b="1"/>
              <a:t>Sample covariance</a:t>
            </a:r>
            <a:r>
              <a:rPr lang="en-US" sz="2000"/>
              <a:t>, on the other hand, has to be divided by n-1 in the same way.</a:t>
            </a:r>
            <a:endParaRPr sz="2000"/>
          </a:p>
        </p:txBody>
      </p:sp>
      <p:pic>
        <p:nvPicPr>
          <p:cNvPr id="528" name="Google Shape;528;p66"/>
          <p:cNvPicPr preferRelativeResize="0"/>
          <p:nvPr/>
        </p:nvPicPr>
        <p:blipFill rotWithShape="1">
          <a:blip r:embed="rId3">
            <a:alphaModFix/>
          </a:blip>
          <a:srcRect/>
          <a:stretch/>
        </p:blipFill>
        <p:spPr>
          <a:xfrm>
            <a:off x="3429000" y="4114801"/>
            <a:ext cx="5634038" cy="1112221"/>
          </a:xfrm>
          <a:prstGeom prst="rect">
            <a:avLst/>
          </a:prstGeom>
          <a:noFill/>
          <a:ln>
            <a:noFill/>
          </a:ln>
        </p:spPr>
      </p:pic>
    </p:spTree>
    <p:extLst>
      <p:ext uri="{BB962C8B-B14F-4D97-AF65-F5344CB8AC3E}">
        <p14:creationId xmlns:p14="http://schemas.microsoft.com/office/powerpoint/2010/main" val="3677290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1660</Words>
  <Application>Microsoft Office PowerPoint</Application>
  <PresentationFormat>Widescreen</PresentationFormat>
  <Paragraphs>136</Paragraphs>
  <Slides>24</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CSE315:Introduction to Data Science</vt:lpstr>
      <vt:lpstr>Data Spread</vt:lpstr>
      <vt:lpstr>Variance</vt:lpstr>
      <vt:lpstr>Standard Deviation</vt:lpstr>
      <vt:lpstr>What do I understand by standard deviation?</vt:lpstr>
      <vt:lpstr>Meaning from curve</vt:lpstr>
      <vt:lpstr>Covariance and Correlation</vt:lpstr>
      <vt:lpstr>Ice Cream Sales Data</vt:lpstr>
      <vt:lpstr>Covariance</vt:lpstr>
      <vt:lpstr>Covariance</vt:lpstr>
      <vt:lpstr>Correlation</vt:lpstr>
      <vt:lpstr>Pearson correlation</vt:lpstr>
      <vt:lpstr>Pearson correlation</vt:lpstr>
      <vt:lpstr>Normal Distribution</vt:lpstr>
      <vt:lpstr>Examples of Normal Distribution</vt:lpstr>
      <vt:lpstr>Empirical law of distributions</vt:lpstr>
      <vt:lpstr>Skewness</vt:lpstr>
      <vt:lpstr>Skewness Example</vt:lpstr>
      <vt:lpstr>Skewness Example</vt:lpstr>
      <vt:lpstr>Skewness Example</vt:lpstr>
      <vt:lpstr>Kurtosis</vt:lpstr>
      <vt:lpstr>Kurtosis Example</vt:lpstr>
      <vt:lpstr>Kurtosis Example</vt:lpstr>
      <vt:lpstr>Kurtosis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CSE315:Introduction to Data Science</dc:title>
  <dc:creator>RAKA-PC</dc:creator>
  <cp:lastModifiedBy>RAKA-PC</cp:lastModifiedBy>
  <cp:revision>5</cp:revision>
  <dcterms:created xsi:type="dcterms:W3CDTF">2024-01-23T07:16:42Z</dcterms:created>
  <dcterms:modified xsi:type="dcterms:W3CDTF">2024-01-23T09:18:38Z</dcterms:modified>
</cp:coreProperties>
</file>