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Libre Franklin"/>
      <p:regular r:id="rId34"/>
      <p:bold r:id="rId35"/>
      <p:italic r:id="rId36"/>
      <p:boldItalic r:id="rId37"/>
    </p:embeddedFont>
    <p:embeddedFont>
      <p:font typeface="Courgette"/>
      <p:regular r:id="rId38"/>
    </p:embeddedFont>
    <p:embeddedFont>
      <p:font typeface="Century Schoolbook"/>
      <p:regular r:id="rId39"/>
      <p:bold r:id="rId40"/>
      <p:italic r:id="rId41"/>
      <p:boldItalic r:id="rId42"/>
    </p:embeddedFont>
    <p:embeddedFont>
      <p:font typeface="Libre Baskerville"/>
      <p:regular r:id="rId43"/>
      <p:bold r:id="rId44"/>
      <p: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6" roundtripDataSignature="AMtx7mgKNNWVcLROFdHjjqugQfIlC6SN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Schoolbook-bold.fntdata"/><Relationship Id="rId20" Type="http://schemas.openxmlformats.org/officeDocument/2006/relationships/slide" Target="slides/slide15.xml"/><Relationship Id="rId42" Type="http://schemas.openxmlformats.org/officeDocument/2006/relationships/font" Target="fonts/CenturySchoolbook-boldItalic.fntdata"/><Relationship Id="rId41" Type="http://schemas.openxmlformats.org/officeDocument/2006/relationships/font" Target="fonts/CenturySchoolbook-italic.fntdata"/><Relationship Id="rId22" Type="http://schemas.openxmlformats.org/officeDocument/2006/relationships/slide" Target="slides/slide17.xml"/><Relationship Id="rId44" Type="http://schemas.openxmlformats.org/officeDocument/2006/relationships/font" Target="fonts/LibreBaskerville-bold.fntdata"/><Relationship Id="rId21" Type="http://schemas.openxmlformats.org/officeDocument/2006/relationships/slide" Target="slides/slide16.xml"/><Relationship Id="rId43" Type="http://schemas.openxmlformats.org/officeDocument/2006/relationships/font" Target="fonts/LibreBaskerville-regular.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LibreBaskervill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ibreFranklin-bold.fntdata"/><Relationship Id="rId12" Type="http://schemas.openxmlformats.org/officeDocument/2006/relationships/slide" Target="slides/slide7.xml"/><Relationship Id="rId34" Type="http://schemas.openxmlformats.org/officeDocument/2006/relationships/font" Target="fonts/LibreFranklin-regular.fntdata"/><Relationship Id="rId15" Type="http://schemas.openxmlformats.org/officeDocument/2006/relationships/slide" Target="slides/slide10.xml"/><Relationship Id="rId37" Type="http://schemas.openxmlformats.org/officeDocument/2006/relationships/font" Target="fonts/LibreFranklin-boldItalic.fntdata"/><Relationship Id="rId14" Type="http://schemas.openxmlformats.org/officeDocument/2006/relationships/slide" Target="slides/slide9.xml"/><Relationship Id="rId36" Type="http://schemas.openxmlformats.org/officeDocument/2006/relationships/font" Target="fonts/LibreFranklin-italic.fntdata"/><Relationship Id="rId17" Type="http://schemas.openxmlformats.org/officeDocument/2006/relationships/slide" Target="slides/slide12.xml"/><Relationship Id="rId39" Type="http://schemas.openxmlformats.org/officeDocument/2006/relationships/font" Target="fonts/CenturySchoolbook-regular.fntdata"/><Relationship Id="rId16" Type="http://schemas.openxmlformats.org/officeDocument/2006/relationships/slide" Target="slides/slide11.xml"/><Relationship Id="rId38" Type="http://schemas.openxmlformats.org/officeDocument/2006/relationships/font" Target="fonts/Courgett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3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30"/>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30"/>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30"/>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30"/>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30"/>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30"/>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9"/>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3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40"/>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0"/>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4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3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6" name="Google Shape;36;p3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7" name="Google Shape;37;p32"/>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3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Google Shape;42;p32"/>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Google Shape;43;p32"/>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Google Shape;44;p32"/>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33"/>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33"/>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34"/>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4"/>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34"/>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3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34"/>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34"/>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3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Google Shape;72;p37"/>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Google Shape;73;p37"/>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3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37"/>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8"/>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8"/>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3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8"/>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38"/>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Google Shape;86;p38"/>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38"/>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Google Shape;88;p38"/>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2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2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investopedia.com/terms/i/inventory.asp" TargetMode="External"/><Relationship Id="rId4" Type="http://schemas.openxmlformats.org/officeDocument/2006/relationships/hyperlink" Target="http://www.investopedia.com/terms/a/assetmanagement.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SzPts val="3400"/>
              <a:buNone/>
            </a:pPr>
            <a:r>
              <a:rPr b="1" i="0" lang="en-US" sz="4000">
                <a:solidFill>
                  <a:srgbClr val="B00D15"/>
                </a:solidFill>
                <a:latin typeface="Arial"/>
                <a:ea typeface="Arial"/>
                <a:cs typeface="Arial"/>
                <a:sym typeface="Arial"/>
              </a:rPr>
              <a:t>Cost Terms, Concepts,</a:t>
            </a:r>
            <a:br>
              <a:rPr b="1" i="0" lang="en-US" sz="4000">
                <a:solidFill>
                  <a:srgbClr val="B00D15"/>
                </a:solidFill>
                <a:latin typeface="Arial"/>
                <a:ea typeface="Arial"/>
                <a:cs typeface="Arial"/>
                <a:sym typeface="Arial"/>
              </a:rPr>
            </a:br>
            <a:r>
              <a:rPr b="1" i="0" lang="en-US" sz="4000">
                <a:solidFill>
                  <a:srgbClr val="B00D15"/>
                </a:solidFill>
                <a:latin typeface="Arial"/>
                <a:ea typeface="Arial"/>
                <a:cs typeface="Arial"/>
                <a:sym typeface="Arial"/>
              </a:rPr>
              <a:t>and Classifications</a:t>
            </a:r>
            <a:r>
              <a:rPr lang="en-US" sz="4000"/>
              <a:t> </a:t>
            </a:r>
            <a:br>
              <a:rPr lang="en-US"/>
            </a:br>
            <a:endParaRPr/>
          </a:p>
        </p:txBody>
      </p:sp>
      <p:sp>
        <p:nvSpPr>
          <p:cNvPr id="106" name="Google Shape;106;p1"/>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b="1" lang="en-US"/>
              <a:t>Management Accounting</a:t>
            </a:r>
            <a:endParaRPr b="1"/>
          </a:p>
        </p:txBody>
      </p:sp>
      <p:sp>
        <p:nvSpPr>
          <p:cNvPr id="107" name="Google Shape;107;p1"/>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rgbClr val="575F6D"/>
              </a:buClr>
              <a:buSzPts val="3000"/>
              <a:buFont typeface="Century Schoolbook"/>
              <a:buNone/>
            </a:pPr>
            <a:r>
              <a:rPr b="1" lang="en-US" sz="3000" cap="small">
                <a:solidFill>
                  <a:srgbClr val="575F6D"/>
                </a:solidFill>
                <a:latin typeface="Century Schoolbook"/>
                <a:ea typeface="Century Schoolbook"/>
                <a:cs typeface="Century Schoolbook"/>
                <a:sym typeface="Century Schoolbook"/>
              </a:rPr>
              <a:t>Non-manufacturing Cost Or Period Cost</a:t>
            </a:r>
            <a:endParaRPr/>
          </a:p>
        </p:txBody>
      </p:sp>
      <p:sp>
        <p:nvSpPr>
          <p:cNvPr id="170" name="Google Shape;170;p1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Clr>
                <a:srgbClr val="FE8637"/>
              </a:buClr>
              <a:buSzPts val="1680"/>
              <a:buFont typeface="Noto Sans Symbols"/>
              <a:buNone/>
            </a:pPr>
            <a:r>
              <a:t/>
            </a:r>
            <a:endParaRPr b="1" sz="2400">
              <a:solidFill>
                <a:srgbClr val="000000"/>
              </a:solidFill>
              <a:latin typeface="Century Schoolbook"/>
              <a:ea typeface="Century Schoolbook"/>
              <a:cs typeface="Century Schoolbook"/>
              <a:sym typeface="Century Schoolbook"/>
            </a:endParaRPr>
          </a:p>
          <a:p>
            <a:pPr indent="-274320" lvl="0" marL="274320" rtl="0" algn="l">
              <a:spcBef>
                <a:spcPts val="600"/>
              </a:spcBef>
              <a:spcAft>
                <a:spcPts val="0"/>
              </a:spcAft>
              <a:buClr>
                <a:srgbClr val="FE8637"/>
              </a:buClr>
              <a:buSzPts val="1680"/>
              <a:buFont typeface="Noto Sans Symbols"/>
              <a:buChar char="🞆"/>
            </a:pPr>
            <a:r>
              <a:rPr b="1" lang="en-US" sz="2400">
                <a:solidFill>
                  <a:srgbClr val="000000"/>
                </a:solidFill>
                <a:latin typeface="Century Schoolbook"/>
                <a:ea typeface="Century Schoolbook"/>
                <a:cs typeface="Century Schoolbook"/>
                <a:sym typeface="Century Schoolbook"/>
              </a:rPr>
              <a:t>Period costs </a:t>
            </a:r>
            <a:r>
              <a:rPr lang="en-US" sz="2400">
                <a:solidFill>
                  <a:srgbClr val="000000"/>
                </a:solidFill>
                <a:latin typeface="Century Schoolbook"/>
                <a:ea typeface="Century Schoolbook"/>
                <a:cs typeface="Century Schoolbook"/>
                <a:sym typeface="Century Schoolbook"/>
              </a:rPr>
              <a:t>are costs that are matched with the revenue of a specific time period rather than included as part of the cost of a salable product. These are also called nonmanufacturing costs. </a:t>
            </a:r>
            <a:endParaRPr sz="2400">
              <a:solidFill>
                <a:srgbClr val="000000"/>
              </a:solidFill>
              <a:latin typeface="Century Schoolbook"/>
              <a:ea typeface="Century Schoolbook"/>
              <a:cs typeface="Century Schoolbook"/>
              <a:sym typeface="Century Schoolbook"/>
            </a:endParaRPr>
          </a:p>
          <a:p>
            <a:pPr indent="-274320" lvl="0" marL="274320" rtl="0" algn="l">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Nonmanufacturing costs are often divided into two categories: (1) selling costs and (2) administrative costs. </a:t>
            </a:r>
            <a:endParaRPr/>
          </a:p>
          <a:p>
            <a:pPr indent="-274320" lvl="0" marL="274320" rtl="0" algn="l">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 In order to determine net income, companies deduct these costs from revenues in the period in which they are incurred. </a:t>
            </a:r>
            <a:endParaRPr/>
          </a:p>
        </p:txBody>
      </p:sp>
      <p:sp>
        <p:nvSpPr>
          <p:cNvPr id="171" name="Google Shape;171;p10"/>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Period Costs</a:t>
            </a:r>
            <a:endParaRPr/>
          </a:p>
        </p:txBody>
      </p:sp>
      <p:sp>
        <p:nvSpPr>
          <p:cNvPr id="177" name="Google Shape;177;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7500" lnSpcReduction="20000"/>
          </a:bodyPr>
          <a:lstStyle/>
          <a:p>
            <a:pPr indent="-165560" lvl="0" marL="274320" rtl="0" algn="l">
              <a:spcBef>
                <a:spcPts val="0"/>
              </a:spcBef>
              <a:spcAft>
                <a:spcPts val="0"/>
              </a:spcAft>
              <a:buSzPct val="85000"/>
              <a:buNone/>
            </a:pPr>
            <a:r>
              <a:t/>
            </a:r>
            <a:endParaRPr b="1"/>
          </a:p>
          <a:p>
            <a:pPr indent="-274320" lvl="0" marL="274320" rtl="0" algn="l">
              <a:spcBef>
                <a:spcPts val="580"/>
              </a:spcBef>
              <a:spcAft>
                <a:spcPts val="0"/>
              </a:spcAft>
              <a:buSzPct val="85000"/>
              <a:buChar char="⚫"/>
            </a:pPr>
            <a:r>
              <a:rPr b="1" lang="en-US"/>
              <a:t>Selling costs </a:t>
            </a:r>
            <a:r>
              <a:rPr lang="en-US"/>
              <a:t>include all costs that are incurred to secure customer orders and get the finished product to the customer. These costs are sometimes called </a:t>
            </a:r>
            <a:r>
              <a:rPr i="1" lang="en-US"/>
              <a:t>order-getting </a:t>
            </a:r>
            <a:r>
              <a:rPr lang="en-US"/>
              <a:t>and </a:t>
            </a:r>
            <a:r>
              <a:rPr i="1" lang="en-US"/>
              <a:t>order-filling </a:t>
            </a:r>
            <a:r>
              <a:rPr lang="en-US"/>
              <a:t>costs. </a:t>
            </a:r>
            <a:endParaRPr/>
          </a:p>
          <a:p>
            <a:pPr indent="-274320" lvl="0" marL="274320" rtl="0" algn="l">
              <a:spcBef>
                <a:spcPts val="580"/>
              </a:spcBef>
              <a:spcAft>
                <a:spcPts val="0"/>
              </a:spcAft>
              <a:buSzPct val="85000"/>
              <a:buChar char="⚫"/>
            </a:pPr>
            <a:r>
              <a:rPr lang="en-US"/>
              <a:t>Examples of selling costs include advertising, shipping, sales travel, sales commissions, sales salaries, and costs of finished goods warehouses.</a:t>
            </a:r>
            <a:br>
              <a:rPr lang="en-US"/>
            </a:br>
            <a:endParaRPr/>
          </a:p>
          <a:p>
            <a:pPr indent="-274320" lvl="0" marL="274320" rtl="0" algn="l">
              <a:spcBef>
                <a:spcPts val="580"/>
              </a:spcBef>
              <a:spcAft>
                <a:spcPts val="0"/>
              </a:spcAft>
              <a:buSzPct val="85000"/>
              <a:buChar char="⚫"/>
            </a:pPr>
            <a:r>
              <a:rPr b="1" lang="en-US"/>
              <a:t>Administrative costs </a:t>
            </a:r>
            <a:r>
              <a:rPr lang="en-US"/>
              <a:t>include all executive, organizational, and clerical costs associated with the </a:t>
            </a:r>
            <a:r>
              <a:rPr i="1" lang="en-US"/>
              <a:t>general management </a:t>
            </a:r>
            <a:r>
              <a:rPr lang="en-US"/>
              <a:t>of an organization rather than with manufacturing or selling.</a:t>
            </a:r>
            <a:br>
              <a:rPr lang="en-US"/>
            </a:br>
            <a:endParaRPr/>
          </a:p>
          <a:p>
            <a:pPr indent="-274320" lvl="0" marL="274320" rtl="0" algn="l">
              <a:spcBef>
                <a:spcPts val="580"/>
              </a:spcBef>
              <a:spcAft>
                <a:spcPts val="0"/>
              </a:spcAft>
              <a:buSzPct val="85000"/>
              <a:buChar char="⚫"/>
            </a:pPr>
            <a:r>
              <a:rPr lang="en-US"/>
              <a:t>Examples of administrative costs include executive compensation, general accounting, secretarial, public relations, and similar costs involved in the overall, general administration of the organization </a:t>
            </a:r>
            <a:r>
              <a:rPr i="1" lang="en-US"/>
              <a:t>as a whole.</a:t>
            </a:r>
            <a:r>
              <a:rPr lang="en-US"/>
              <a:t> </a:t>
            </a:r>
            <a:endParaRPr/>
          </a:p>
        </p:txBody>
      </p:sp>
      <p:sp>
        <p:nvSpPr>
          <p:cNvPr id="178" name="Google Shape;178;p11"/>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b="1" i="1" lang="en-US"/>
              <a:t>Prime Cost and Conversion Cost</a:t>
            </a:r>
            <a:r>
              <a:rPr lang="en-US"/>
              <a:t> </a:t>
            </a:r>
            <a:br>
              <a:rPr lang="en-US"/>
            </a:br>
            <a:endParaRPr/>
          </a:p>
        </p:txBody>
      </p:sp>
      <p:sp>
        <p:nvSpPr>
          <p:cNvPr id="184" name="Google Shape;184;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b="1" lang="en-US"/>
              <a:t>Prime cost </a:t>
            </a:r>
            <a:r>
              <a:rPr lang="en-US"/>
              <a:t>is the sum of direct</a:t>
            </a:r>
            <a:br>
              <a:rPr lang="en-US"/>
            </a:br>
            <a:r>
              <a:rPr lang="en-US"/>
              <a:t>materials cost and direct labor cost. </a:t>
            </a:r>
            <a:endParaRPr/>
          </a:p>
          <a:p>
            <a:pPr indent="-274320" lvl="0" marL="274320" rtl="0" algn="l">
              <a:spcBef>
                <a:spcPts val="580"/>
              </a:spcBef>
              <a:spcAft>
                <a:spcPts val="0"/>
              </a:spcAft>
              <a:buSzPts val="2210"/>
              <a:buChar char="⚫"/>
            </a:pPr>
            <a:r>
              <a:rPr lang="en-US"/>
              <a:t>(DM+DL)</a:t>
            </a:r>
            <a:endParaRPr/>
          </a:p>
          <a:p>
            <a:pPr indent="-133985" lvl="0" marL="274320" rtl="0" algn="l">
              <a:spcBef>
                <a:spcPts val="580"/>
              </a:spcBef>
              <a:spcAft>
                <a:spcPts val="0"/>
              </a:spcAft>
              <a:buSzPts val="2210"/>
              <a:buNone/>
            </a:pPr>
            <a:r>
              <a:t/>
            </a:r>
            <a:endParaRPr/>
          </a:p>
          <a:p>
            <a:pPr indent="-274320" lvl="0" marL="274320" rtl="0" algn="l">
              <a:spcBef>
                <a:spcPts val="580"/>
              </a:spcBef>
              <a:spcAft>
                <a:spcPts val="0"/>
              </a:spcAft>
              <a:buSzPts val="2210"/>
              <a:buChar char="⚫"/>
            </a:pPr>
            <a:r>
              <a:rPr b="1" lang="en-US"/>
              <a:t>Conversion cost </a:t>
            </a:r>
            <a:r>
              <a:rPr lang="en-US"/>
              <a:t>is the sum of direct labor cost and manufacturing overhead cost. </a:t>
            </a:r>
            <a:br>
              <a:rPr lang="en-US"/>
            </a:br>
            <a:r>
              <a:rPr lang="en-US"/>
              <a:t>(DL+MOH)</a:t>
            </a:r>
            <a:endParaRPr/>
          </a:p>
        </p:txBody>
      </p:sp>
      <p:sp>
        <p:nvSpPr>
          <p:cNvPr id="185" name="Google Shape;185;p12"/>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b="1" lang="en-US"/>
              <a:t>Cost Classifications for Predicting Cost Behavior</a:t>
            </a:r>
            <a:r>
              <a:rPr lang="en-US"/>
              <a:t> </a:t>
            </a:r>
            <a:endParaRPr/>
          </a:p>
        </p:txBody>
      </p:sp>
      <p:sp>
        <p:nvSpPr>
          <p:cNvPr id="191" name="Google Shape;191;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b="1" i="0" lang="en-US">
                <a:solidFill>
                  <a:srgbClr val="231F20"/>
                </a:solidFill>
                <a:latin typeface="Times"/>
                <a:ea typeface="Times"/>
                <a:cs typeface="Times"/>
                <a:sym typeface="Times"/>
              </a:rPr>
              <a:t>Cost behavior </a:t>
            </a:r>
            <a:r>
              <a:rPr b="0" i="0" lang="en-US">
                <a:solidFill>
                  <a:srgbClr val="231F20"/>
                </a:solidFill>
                <a:latin typeface="Times"/>
                <a:ea typeface="Times"/>
                <a:cs typeface="Times"/>
                <a:sym typeface="Times"/>
              </a:rPr>
              <a:t>refers to how a cost reacts to changes in the level of activity. As the activity level rises and falls, a particular cost may rise and fall as well—or it may remain constant.</a:t>
            </a:r>
            <a:r>
              <a:rPr lang="en-US"/>
              <a:t> </a:t>
            </a:r>
            <a:br>
              <a:rPr lang="en-US"/>
            </a:br>
            <a:endParaRPr/>
          </a:p>
          <a:p>
            <a:pPr indent="-274320" lvl="0" marL="274320" rtl="0" algn="l">
              <a:spcBef>
                <a:spcPts val="580"/>
              </a:spcBef>
              <a:spcAft>
                <a:spcPts val="0"/>
              </a:spcAft>
              <a:buSzPts val="2210"/>
              <a:buChar char="⚫"/>
            </a:pPr>
            <a:r>
              <a:rPr b="0" i="0" lang="en-US">
                <a:solidFill>
                  <a:srgbClr val="231F20"/>
                </a:solidFill>
                <a:latin typeface="Times"/>
                <a:ea typeface="Times"/>
                <a:cs typeface="Times"/>
                <a:sym typeface="Times"/>
              </a:rPr>
              <a:t>To help make such distinctions, costs are often categorized as variable or fixed.</a:t>
            </a:r>
            <a:r>
              <a:rPr lang="en-US"/>
              <a:t> </a:t>
            </a:r>
            <a:br>
              <a:rPr lang="en-US"/>
            </a:br>
            <a:endParaRPr/>
          </a:p>
        </p:txBody>
      </p:sp>
      <p:sp>
        <p:nvSpPr>
          <p:cNvPr id="192" name="Google Shape;192;p13"/>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b="1" i="1" lang="en-US"/>
              <a:t>Variable Cost</a:t>
            </a:r>
            <a:endParaRPr/>
          </a:p>
        </p:txBody>
      </p:sp>
      <p:sp>
        <p:nvSpPr>
          <p:cNvPr id="198" name="Google Shape;198;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None/>
            </a:pPr>
            <a:br>
              <a:rPr lang="en-US"/>
            </a:br>
            <a:r>
              <a:rPr lang="en-US"/>
              <a:t>A </a:t>
            </a:r>
            <a:r>
              <a:rPr b="1" lang="en-US"/>
              <a:t>variable cost </a:t>
            </a:r>
            <a:r>
              <a:rPr lang="en-US"/>
              <a:t>is a cost that varies, in total, in direct proportion to changes in the level</a:t>
            </a:r>
            <a:br>
              <a:rPr lang="en-US"/>
            </a:br>
            <a:r>
              <a:rPr lang="en-US"/>
              <a:t>of activity. The activity can be expressed in many ways, such as units produced, units</a:t>
            </a:r>
            <a:br>
              <a:rPr lang="en-US"/>
            </a:br>
            <a:r>
              <a:rPr lang="en-US"/>
              <a:t>sold, miles driven, beds occupied, lines of print, hours worked, and so forth. A good example of a variable cost is direct materials. </a:t>
            </a:r>
            <a:br>
              <a:rPr lang="en-US"/>
            </a:br>
            <a:endParaRPr/>
          </a:p>
        </p:txBody>
      </p:sp>
      <p:sp>
        <p:nvSpPr>
          <p:cNvPr id="199" name="Google Shape;199;p14"/>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b="1" i="1" lang="en-US"/>
              <a:t>Fixed Cost</a:t>
            </a:r>
            <a:r>
              <a:rPr lang="en-US"/>
              <a:t> </a:t>
            </a:r>
            <a:br>
              <a:rPr lang="en-US"/>
            </a:br>
            <a:endParaRPr/>
          </a:p>
        </p:txBody>
      </p:sp>
      <p:sp>
        <p:nvSpPr>
          <p:cNvPr id="205" name="Google Shape;205;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Char char="⚫"/>
            </a:pPr>
            <a:r>
              <a:rPr b="0" i="0" lang="en-US">
                <a:solidFill>
                  <a:srgbClr val="231F20"/>
                </a:solidFill>
                <a:latin typeface="Times"/>
                <a:ea typeface="Times"/>
                <a:cs typeface="Times"/>
                <a:sym typeface="Times"/>
              </a:rPr>
              <a:t>A </a:t>
            </a:r>
            <a:r>
              <a:rPr b="1" i="0" lang="en-US">
                <a:solidFill>
                  <a:srgbClr val="231F20"/>
                </a:solidFill>
                <a:latin typeface="Times"/>
                <a:ea typeface="Times"/>
                <a:cs typeface="Times"/>
                <a:sym typeface="Times"/>
              </a:rPr>
              <a:t>fixed cost </a:t>
            </a:r>
            <a:r>
              <a:rPr b="0" i="0" lang="en-US">
                <a:solidFill>
                  <a:srgbClr val="231F20"/>
                </a:solidFill>
                <a:latin typeface="Times"/>
                <a:ea typeface="Times"/>
                <a:cs typeface="Times"/>
                <a:sym typeface="Times"/>
              </a:rPr>
              <a:t>is a cost that remains constant, in total, regardless of changes in the level of activity. Unlike variable costs, fixed costs are not affected by changes in activity. Consequently, as the activity level rises and falls, total fixed costs remain constant unless influenced by some outside force, such as a price change.</a:t>
            </a:r>
            <a:endParaRPr/>
          </a:p>
          <a:p>
            <a:pPr indent="-155035" lvl="0" marL="274320" rtl="0" algn="l">
              <a:spcBef>
                <a:spcPts val="580"/>
              </a:spcBef>
              <a:spcAft>
                <a:spcPts val="0"/>
              </a:spcAft>
              <a:buSzPct val="85000"/>
              <a:buNone/>
            </a:pPr>
            <a:r>
              <a:t/>
            </a:r>
            <a:endParaRPr b="0" i="0">
              <a:solidFill>
                <a:srgbClr val="231F20"/>
              </a:solidFill>
              <a:latin typeface="Times"/>
              <a:ea typeface="Times"/>
              <a:cs typeface="Times"/>
              <a:sym typeface="Times"/>
            </a:endParaRPr>
          </a:p>
          <a:p>
            <a:pPr indent="-274320" lvl="0" marL="274320" rtl="0" algn="l">
              <a:spcBef>
                <a:spcPts val="580"/>
              </a:spcBef>
              <a:spcAft>
                <a:spcPts val="0"/>
              </a:spcAft>
              <a:buSzPct val="85000"/>
              <a:buChar char="⚫"/>
            </a:pPr>
            <a:r>
              <a:rPr b="0" i="0" lang="en-US">
                <a:solidFill>
                  <a:srgbClr val="231F20"/>
                </a:solidFill>
                <a:latin typeface="Times"/>
                <a:ea typeface="Times"/>
                <a:cs typeface="Times"/>
                <a:sym typeface="Times"/>
              </a:rPr>
              <a:t>Rent is a good example of a fixed cost. Suppose the </a:t>
            </a:r>
            <a:r>
              <a:rPr b="0" i="0" lang="en-US">
                <a:solidFill>
                  <a:srgbClr val="EE1D23"/>
                </a:solidFill>
                <a:latin typeface="Times"/>
                <a:ea typeface="Times"/>
                <a:cs typeface="Times"/>
                <a:sym typeface="Times"/>
              </a:rPr>
              <a:t>Mayo Clinic </a:t>
            </a:r>
            <a:r>
              <a:rPr b="0" i="0" lang="en-US">
                <a:solidFill>
                  <a:srgbClr val="231F20"/>
                </a:solidFill>
                <a:latin typeface="Times"/>
                <a:ea typeface="Times"/>
                <a:cs typeface="Times"/>
                <a:sym typeface="Times"/>
              </a:rPr>
              <a:t>rents a machine for $8,000 per month that tests blood samples for the presence of leukemia cells. The $8,000 monthly rental cost will be incurred regardless of the number of tests that may be performed during the month.</a:t>
            </a:r>
            <a:r>
              <a:rPr lang="en-US"/>
              <a:t> </a:t>
            </a:r>
            <a:br>
              <a:rPr lang="en-US"/>
            </a:br>
            <a:endParaRPr/>
          </a:p>
        </p:txBody>
      </p:sp>
      <p:sp>
        <p:nvSpPr>
          <p:cNvPr id="206" name="Google Shape;206;p15"/>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b="1" lang="en-US"/>
              <a:t>Perpetual and Periodic Inventory Systems</a:t>
            </a:r>
            <a:endParaRPr/>
          </a:p>
        </p:txBody>
      </p:sp>
      <p:sp>
        <p:nvSpPr>
          <p:cNvPr id="212" name="Google Shape;212;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Clr>
                <a:srgbClr val="FE8637"/>
              </a:buClr>
              <a:buSzPts val="1680"/>
              <a:buFont typeface="Noto Sans Symbols"/>
              <a:buChar char="🞆"/>
            </a:pPr>
            <a:r>
              <a:rPr b="1" lang="en-US" sz="2400" u="sng">
                <a:solidFill>
                  <a:srgbClr val="E65C01"/>
                </a:solidFill>
                <a:latin typeface="Century Schoolbook"/>
                <a:ea typeface="Century Schoolbook"/>
                <a:cs typeface="Century Schoolbook"/>
                <a:sym typeface="Century Schoolbook"/>
              </a:rPr>
              <a:t>Inventory</a:t>
            </a:r>
            <a:r>
              <a:rPr lang="en-US" sz="2400">
                <a:solidFill>
                  <a:srgbClr val="000000"/>
                </a:solidFill>
                <a:latin typeface="Century Schoolbook"/>
                <a:ea typeface="Century Schoolbook"/>
                <a:cs typeface="Century Schoolbook"/>
                <a:sym typeface="Century Schoolbook"/>
              </a:rPr>
              <a:t>: Inventory is the </a:t>
            </a:r>
            <a:r>
              <a:rPr i="1" lang="en-US" sz="2400">
                <a:solidFill>
                  <a:srgbClr val="000000"/>
                </a:solidFill>
                <a:latin typeface="Century Schoolbook"/>
                <a:ea typeface="Century Schoolbook"/>
                <a:cs typeface="Century Schoolbook"/>
                <a:sym typeface="Century Schoolbook"/>
              </a:rPr>
              <a:t>raw materials</a:t>
            </a:r>
            <a:r>
              <a:rPr lang="en-US" sz="2400">
                <a:solidFill>
                  <a:srgbClr val="000000"/>
                </a:solidFill>
                <a:latin typeface="Century Schoolbook"/>
                <a:ea typeface="Century Schoolbook"/>
                <a:cs typeface="Century Schoolbook"/>
                <a:sym typeface="Century Schoolbook"/>
              </a:rPr>
              <a:t>, </a:t>
            </a:r>
            <a:r>
              <a:rPr i="1" lang="en-US" sz="2400">
                <a:solidFill>
                  <a:srgbClr val="000000"/>
                </a:solidFill>
                <a:latin typeface="Century Schoolbook"/>
                <a:ea typeface="Century Schoolbook"/>
                <a:cs typeface="Century Schoolbook"/>
                <a:sym typeface="Century Schoolbook"/>
              </a:rPr>
              <a:t>work-in-process</a:t>
            </a:r>
            <a:r>
              <a:rPr lang="en-US" sz="2400">
                <a:solidFill>
                  <a:srgbClr val="000000"/>
                </a:solidFill>
                <a:latin typeface="Century Schoolbook"/>
                <a:ea typeface="Century Schoolbook"/>
                <a:cs typeface="Century Schoolbook"/>
                <a:sym typeface="Century Schoolbook"/>
              </a:rPr>
              <a:t> products and </a:t>
            </a:r>
            <a:r>
              <a:rPr i="1" lang="en-US" sz="2400">
                <a:solidFill>
                  <a:srgbClr val="000000"/>
                </a:solidFill>
                <a:latin typeface="Century Schoolbook"/>
                <a:ea typeface="Century Schoolbook"/>
                <a:cs typeface="Century Schoolbook"/>
                <a:sym typeface="Century Schoolbook"/>
              </a:rPr>
              <a:t>finished goods </a:t>
            </a:r>
            <a:r>
              <a:rPr lang="en-US" sz="2400">
                <a:solidFill>
                  <a:srgbClr val="000000"/>
                </a:solidFill>
                <a:latin typeface="Century Schoolbook"/>
                <a:ea typeface="Century Schoolbook"/>
                <a:cs typeface="Century Schoolbook"/>
                <a:sym typeface="Century Schoolbook"/>
              </a:rPr>
              <a:t>that are considered to be the portion of a business's assets that are ready or will be ready for sale. </a:t>
            </a:r>
            <a:endParaRPr/>
          </a:p>
          <a:p>
            <a:pPr indent="-274320" lvl="0" marL="274320" rtl="0" algn="l">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Perpetual inventory is a method of accounting for </a:t>
            </a:r>
            <a:r>
              <a:rPr lang="en-US" sz="2400" u="sng">
                <a:solidFill>
                  <a:srgbClr val="000000"/>
                </a:solidFill>
                <a:latin typeface="Century Schoolbook"/>
                <a:ea typeface="Century Schoolbook"/>
                <a:cs typeface="Century Schoolbook"/>
                <a:sym typeface="Century Schoolbook"/>
                <a:hlinkClick r:id="rId3">
                  <a:extLst>
                    <a:ext uri="{A12FA001-AC4F-418D-AE19-62706E023703}">
                      <ahyp:hlinkClr val="tx"/>
                    </a:ext>
                  </a:extLst>
                </a:hlinkClick>
              </a:rPr>
              <a:t>inventory</a:t>
            </a:r>
            <a:r>
              <a:rPr lang="en-US" sz="2400">
                <a:solidFill>
                  <a:srgbClr val="000000"/>
                </a:solidFill>
                <a:latin typeface="Century Schoolbook"/>
                <a:ea typeface="Century Schoolbook"/>
                <a:cs typeface="Century Schoolbook"/>
                <a:sym typeface="Century Schoolbook"/>
              </a:rPr>
              <a:t> that records the sale or purchase of inventory immediately through the use of computerized point-of-sale systems and enterprise </a:t>
            </a:r>
            <a:r>
              <a:rPr lang="en-US" sz="2400" u="sng">
                <a:solidFill>
                  <a:srgbClr val="000000"/>
                </a:solidFill>
                <a:latin typeface="Century Schoolbook"/>
                <a:ea typeface="Century Schoolbook"/>
                <a:cs typeface="Century Schoolbook"/>
                <a:sym typeface="Century Schoolbook"/>
                <a:hlinkClick r:id="rId4">
                  <a:extLst>
                    <a:ext uri="{A12FA001-AC4F-418D-AE19-62706E023703}">
                      <ahyp:hlinkClr val="tx"/>
                    </a:ext>
                  </a:extLst>
                </a:hlinkClick>
              </a:rPr>
              <a:t>asset management</a:t>
            </a:r>
            <a:r>
              <a:rPr lang="en-US" sz="2400">
                <a:solidFill>
                  <a:srgbClr val="000000"/>
                </a:solidFill>
                <a:latin typeface="Century Schoolbook"/>
                <a:ea typeface="Century Schoolbook"/>
                <a:cs typeface="Century Schoolbook"/>
                <a:sym typeface="Century Schoolbook"/>
              </a:rPr>
              <a:t> software. </a:t>
            </a:r>
            <a:endParaRPr/>
          </a:p>
          <a:p>
            <a:pPr indent="-274320" lvl="0" marL="274320" rtl="0" algn="l">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Periodic inventory is a method of inventory valuation                      for financial reporting purposes where a physical count of the inventory is performed at specific intervals.</a:t>
            </a:r>
            <a:endParaRPr/>
          </a:p>
        </p:txBody>
      </p:sp>
      <p:sp>
        <p:nvSpPr>
          <p:cNvPr id="213" name="Google Shape;213;p16"/>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Exercise</a:t>
            </a:r>
            <a:endParaRPr/>
          </a:p>
        </p:txBody>
      </p:sp>
      <p:sp>
        <p:nvSpPr>
          <p:cNvPr id="219" name="Google Shape;219;p17"/>
          <p:cNvSpPr txBox="1"/>
          <p:nvPr>
            <p:ph idx="1" type="body"/>
          </p:nvPr>
        </p:nvSpPr>
        <p:spPr>
          <a:xfrm>
            <a:off x="914400" y="1105075"/>
            <a:ext cx="7772400" cy="5752800"/>
          </a:xfrm>
          <a:prstGeom prst="rect">
            <a:avLst/>
          </a:prstGeom>
          <a:noFill/>
          <a:ln>
            <a:noFill/>
          </a:ln>
        </p:spPr>
        <p:txBody>
          <a:bodyPr anchorCtr="0" anchor="t" bIns="45700" lIns="91425" spcFirstLastPara="1" rIns="91425" wrap="square" tIns="45700">
            <a:normAutofit fontScale="25000" lnSpcReduction="20000"/>
          </a:bodyPr>
          <a:lstStyle/>
          <a:p>
            <a:pPr indent="-274320" lvl="0" marL="274320" rtl="0" algn="l">
              <a:spcBef>
                <a:spcPts val="0"/>
              </a:spcBef>
              <a:spcAft>
                <a:spcPts val="0"/>
              </a:spcAft>
              <a:buSzPct val="85000"/>
              <a:buNone/>
            </a:pPr>
            <a:br>
              <a:rPr lang="en-US" sz="8000"/>
            </a:br>
            <a:r>
              <a:rPr lang="en-US" sz="8800"/>
              <a:t>1. The tables are made of wood that costs $100 per table.</a:t>
            </a:r>
            <a:br>
              <a:rPr lang="en-US" sz="8800"/>
            </a:br>
            <a:r>
              <a:rPr lang="en-US" sz="8800"/>
              <a:t>2. The tables are assembled by workers, at a wage cost of $40 per table.</a:t>
            </a:r>
            <a:br>
              <a:rPr lang="en-US" sz="8800"/>
            </a:br>
            <a:r>
              <a:rPr lang="en-US" sz="8800"/>
              <a:t>3. Workers making the tables are supervised by a factory supervisor who is paid $38,000 per year.</a:t>
            </a:r>
            <a:br>
              <a:rPr lang="en-US" sz="8800"/>
            </a:br>
            <a:r>
              <a:rPr lang="en-US" sz="8800"/>
              <a:t>4. Electrical costs are $2 per machine-hour. Four machine-hours are required to produce a table.</a:t>
            </a:r>
            <a:br>
              <a:rPr lang="en-US" sz="8800"/>
            </a:br>
            <a:r>
              <a:rPr lang="en-US" sz="8800"/>
              <a:t>5. The depreciation on the machines used to make the tables totals $10,000 per year. The machines</a:t>
            </a:r>
            <a:br>
              <a:rPr lang="en-US" sz="8800"/>
            </a:br>
            <a:r>
              <a:rPr lang="en-US" sz="8800"/>
              <a:t>have no resale value and do not wear out through use.</a:t>
            </a:r>
            <a:br>
              <a:rPr lang="en-US" sz="8800"/>
            </a:br>
            <a:r>
              <a:rPr lang="en-US" sz="8800"/>
              <a:t>6. The salary of the president of the company is $100,000 per year.</a:t>
            </a:r>
            <a:br>
              <a:rPr lang="en-US" sz="8800"/>
            </a:br>
            <a:r>
              <a:rPr lang="en-US" sz="8800"/>
              <a:t>7. The company spends $250,000 per year to advertise its products.</a:t>
            </a:r>
            <a:br>
              <a:rPr lang="en-US" sz="8800"/>
            </a:br>
            <a:r>
              <a:rPr lang="en-US" sz="8800"/>
              <a:t>8. Salespersons are paid a commission of $30 for each table sold.</a:t>
            </a:r>
            <a:br>
              <a:rPr lang="en-US" sz="8800"/>
            </a:br>
            <a:r>
              <a:rPr lang="en-US" sz="8800"/>
              <a:t>9. Instead of producing the tables, the company could rent its factory space for $50,000 per year</a:t>
            </a:r>
            <a:r>
              <a:rPr lang="en-US" sz="8000"/>
              <a:t>. </a:t>
            </a:r>
            <a:endParaRPr/>
          </a:p>
        </p:txBody>
      </p:sp>
      <p:sp>
        <p:nvSpPr>
          <p:cNvPr id="220" name="Google Shape;220;p17"/>
          <p:cNvSpPr txBox="1"/>
          <p:nvPr>
            <p:ph idx="11" type="ftr"/>
          </p:nvPr>
        </p:nvSpPr>
        <p:spPr>
          <a:xfrm>
            <a:off x="6553200" y="64008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Exercise</a:t>
            </a:r>
            <a:endParaRPr/>
          </a:p>
        </p:txBody>
      </p:sp>
      <p:sp>
        <p:nvSpPr>
          <p:cNvPr id="226" name="Google Shape;226;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85000"/>
              <a:buChar char="⚫"/>
            </a:pPr>
            <a:r>
              <a:rPr lang="en-US"/>
              <a:t>1. Rent on manufacturing equipment $2,000/month</a:t>
            </a:r>
            <a:endParaRPr/>
          </a:p>
          <a:p>
            <a:pPr indent="-274320" lvl="0" marL="274320" rtl="0" algn="l">
              <a:spcBef>
                <a:spcPts val="580"/>
              </a:spcBef>
              <a:spcAft>
                <a:spcPts val="0"/>
              </a:spcAft>
              <a:buSzPct val="85000"/>
              <a:buChar char="⚫"/>
            </a:pPr>
            <a:r>
              <a:rPr lang="en-US"/>
              <a:t>2. Insurance on manufacturing building $750/month</a:t>
            </a:r>
            <a:endParaRPr/>
          </a:p>
          <a:p>
            <a:pPr indent="-274320" lvl="0" marL="274320" rtl="0" algn="l">
              <a:spcBef>
                <a:spcPts val="580"/>
              </a:spcBef>
              <a:spcAft>
                <a:spcPts val="0"/>
              </a:spcAft>
              <a:buSzPct val="85000"/>
              <a:buChar char="⚫"/>
            </a:pPr>
            <a:r>
              <a:rPr lang="en-US"/>
              <a:t>3. Raw materials (frames, tires, etc.) $80/bicycle</a:t>
            </a:r>
            <a:endParaRPr/>
          </a:p>
          <a:p>
            <a:pPr indent="-274320" lvl="0" marL="274320" rtl="0" algn="l">
              <a:spcBef>
                <a:spcPts val="580"/>
              </a:spcBef>
              <a:spcAft>
                <a:spcPts val="0"/>
              </a:spcAft>
              <a:buSzPct val="85000"/>
              <a:buChar char="⚫"/>
            </a:pPr>
            <a:r>
              <a:rPr lang="en-US"/>
              <a:t>4. Utility costs for manufacturing facility $1,000/month</a:t>
            </a:r>
            <a:endParaRPr/>
          </a:p>
          <a:p>
            <a:pPr indent="-274320" lvl="0" marL="274320" rtl="0" algn="l">
              <a:spcBef>
                <a:spcPts val="580"/>
              </a:spcBef>
              <a:spcAft>
                <a:spcPts val="0"/>
              </a:spcAft>
              <a:buSzPct val="85000"/>
              <a:buChar char="⚫"/>
            </a:pPr>
            <a:r>
              <a:rPr lang="en-US"/>
              <a:t>5. Supplies for administrative office $800/month</a:t>
            </a:r>
            <a:endParaRPr/>
          </a:p>
          <a:p>
            <a:pPr indent="-274320" lvl="0" marL="274320" rtl="0" algn="l">
              <a:spcBef>
                <a:spcPts val="580"/>
              </a:spcBef>
              <a:spcAft>
                <a:spcPts val="0"/>
              </a:spcAft>
              <a:buSzPct val="85000"/>
              <a:buChar char="⚫"/>
            </a:pPr>
            <a:r>
              <a:rPr lang="en-US"/>
              <a:t>6. Wages for assembly line workers in manufacturing facility $30/bicycle</a:t>
            </a:r>
            <a:endParaRPr/>
          </a:p>
          <a:p>
            <a:pPr indent="-274320" lvl="0" marL="274320" rtl="0" algn="l">
              <a:spcBef>
                <a:spcPts val="580"/>
              </a:spcBef>
              <a:spcAft>
                <a:spcPts val="0"/>
              </a:spcAft>
              <a:buSzPct val="85000"/>
              <a:buChar char="⚫"/>
            </a:pPr>
            <a:r>
              <a:rPr lang="en-US"/>
              <a:t>7. Depreciation on office equipment $650/month</a:t>
            </a:r>
            <a:endParaRPr/>
          </a:p>
          <a:p>
            <a:pPr indent="-274320" lvl="0" marL="274320" rtl="0" algn="l">
              <a:spcBef>
                <a:spcPts val="580"/>
              </a:spcBef>
              <a:spcAft>
                <a:spcPts val="0"/>
              </a:spcAft>
              <a:buSzPct val="85000"/>
              <a:buChar char="⚫"/>
            </a:pPr>
            <a:r>
              <a:rPr lang="en-US"/>
              <a:t>8. Miscellaneous materials (lubricants, solders, etc.) $1.20/bicycle</a:t>
            </a:r>
            <a:endParaRPr/>
          </a:p>
          <a:p>
            <a:pPr indent="-274320" lvl="0" marL="274320" rtl="0" algn="l">
              <a:spcBef>
                <a:spcPts val="580"/>
              </a:spcBef>
              <a:spcAft>
                <a:spcPts val="0"/>
              </a:spcAft>
              <a:buSzPct val="85000"/>
              <a:buChar char="⚫"/>
            </a:pPr>
            <a:r>
              <a:rPr lang="en-US"/>
              <a:t>9. Property taxes on manufacturing building $2,400/year</a:t>
            </a:r>
            <a:endParaRPr/>
          </a:p>
          <a:p>
            <a:pPr indent="-274320" lvl="0" marL="274320" rtl="0" algn="l">
              <a:spcBef>
                <a:spcPts val="580"/>
              </a:spcBef>
              <a:spcAft>
                <a:spcPts val="0"/>
              </a:spcAft>
              <a:buSzPct val="85000"/>
              <a:buChar char="⚫"/>
            </a:pPr>
            <a:r>
              <a:rPr lang="en-US"/>
              <a:t>10. Manufacturing supervisor’s salary $3,000/month</a:t>
            </a:r>
            <a:endParaRPr/>
          </a:p>
          <a:p>
            <a:pPr indent="-274320" lvl="0" marL="274320" rtl="0" algn="l">
              <a:spcBef>
                <a:spcPts val="580"/>
              </a:spcBef>
              <a:spcAft>
                <a:spcPts val="0"/>
              </a:spcAft>
              <a:buSzPct val="85000"/>
              <a:buChar char="⚫"/>
            </a:pPr>
            <a:r>
              <a:rPr lang="en-US"/>
              <a:t>11. Advertising for bicycles $30,000/year</a:t>
            </a:r>
            <a:endParaRPr/>
          </a:p>
          <a:p>
            <a:pPr indent="-274320" lvl="0" marL="274320" rtl="0" algn="l">
              <a:spcBef>
                <a:spcPts val="580"/>
              </a:spcBef>
              <a:spcAft>
                <a:spcPts val="0"/>
              </a:spcAft>
              <a:buSzPct val="85000"/>
              <a:buChar char="⚫"/>
            </a:pPr>
            <a:r>
              <a:rPr lang="en-US"/>
              <a:t>12. Sales commissions $10/bicycle</a:t>
            </a:r>
            <a:endParaRPr/>
          </a:p>
          <a:p>
            <a:pPr indent="-274320" lvl="0" marL="274320" rtl="0" algn="l">
              <a:spcBef>
                <a:spcPts val="580"/>
              </a:spcBef>
              <a:spcAft>
                <a:spcPts val="0"/>
              </a:spcAft>
              <a:buSzPct val="85000"/>
              <a:buChar char="⚫"/>
            </a:pPr>
            <a:r>
              <a:rPr lang="en-US"/>
              <a:t>13. Depreciation on manufacturing building $1,500/month</a:t>
            </a:r>
            <a:endParaRPr/>
          </a:p>
          <a:p>
            <a:pPr indent="0" lvl="0" marL="0" rtl="0" algn="l">
              <a:spcBef>
                <a:spcPts val="580"/>
              </a:spcBef>
              <a:spcAft>
                <a:spcPts val="0"/>
              </a:spcAft>
              <a:buSzPct val="85000"/>
              <a:buNone/>
            </a:pPr>
            <a:r>
              <a:rPr lang="en-US"/>
              <a:t>Find out the manufacturing or Product Cost</a:t>
            </a:r>
            <a:endParaRPr/>
          </a:p>
          <a:p>
            <a:pPr indent="-176085" lvl="0" marL="274320" rtl="0" algn="l">
              <a:spcBef>
                <a:spcPts val="580"/>
              </a:spcBef>
              <a:spcAft>
                <a:spcPts val="0"/>
              </a:spcAft>
              <a:buSzPct val="85000"/>
              <a:buNone/>
            </a:pPr>
            <a:r>
              <a:t/>
            </a:r>
            <a:endParaRPr/>
          </a:p>
        </p:txBody>
      </p:sp>
      <p:sp>
        <p:nvSpPr>
          <p:cNvPr id="227" name="Google Shape;227;p18"/>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lang="en-US"/>
              <a:t>Merchandising And Manufacturing</a:t>
            </a:r>
            <a:endParaRPr/>
          </a:p>
        </p:txBody>
      </p:sp>
      <p:sp>
        <p:nvSpPr>
          <p:cNvPr id="233" name="Google Shape;233;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10"/>
              <a:buNone/>
            </a:pPr>
            <a:r>
              <a:rPr lang="en-US"/>
              <a:t>A merchandiser buys completed goods for resale to customers at a sufficiently high selling price to more than cover the purchase cost plus operating expenses.</a:t>
            </a:r>
            <a:endParaRPr/>
          </a:p>
          <a:p>
            <a:pPr indent="0" lvl="0" marL="0" rtl="0" algn="l">
              <a:spcBef>
                <a:spcPts val="580"/>
              </a:spcBef>
              <a:spcAft>
                <a:spcPts val="0"/>
              </a:spcAft>
              <a:buSzPts val="2210"/>
              <a:buNone/>
            </a:pPr>
            <a:r>
              <a:t/>
            </a:r>
            <a:endParaRPr/>
          </a:p>
          <a:p>
            <a:pPr indent="0" lvl="0" marL="0" rtl="0" algn="l">
              <a:spcBef>
                <a:spcPts val="580"/>
              </a:spcBef>
              <a:spcAft>
                <a:spcPts val="0"/>
              </a:spcAft>
              <a:buSzPts val="2210"/>
              <a:buNone/>
            </a:pPr>
            <a:r>
              <a:rPr lang="en-US"/>
              <a:t>A manufacturer buys materials from various suppliers and converts them into finished goods through the use of direct labor and factory overhead costs</a:t>
            </a:r>
            <a:endParaRPr/>
          </a:p>
        </p:txBody>
      </p:sp>
      <p:sp>
        <p:nvSpPr>
          <p:cNvPr id="234" name="Google Shape;234;p19"/>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pic>
        <p:nvPicPr>
          <p:cNvPr id="114" name="Google Shape;114;p2"/>
          <p:cNvPicPr preferRelativeResize="0"/>
          <p:nvPr>
            <p:ph idx="1" type="body"/>
          </p:nvPr>
        </p:nvPicPr>
        <p:blipFill rotWithShape="1">
          <a:blip r:embed="rId3">
            <a:alphaModFix/>
          </a:blip>
          <a:srcRect b="12803" l="1980" r="13861" t="13270"/>
          <a:stretch/>
        </p:blipFill>
        <p:spPr>
          <a:xfrm>
            <a:off x="1066800" y="1676400"/>
            <a:ext cx="7239000" cy="4267200"/>
          </a:xfrm>
          <a:prstGeom prst="rect">
            <a:avLst/>
          </a:prstGeom>
          <a:noFill/>
          <a:ln>
            <a:noFill/>
          </a:ln>
        </p:spPr>
      </p:pic>
      <p:sp>
        <p:nvSpPr>
          <p:cNvPr id="115" name="Google Shape;115;p2"/>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pic>
        <p:nvPicPr>
          <p:cNvPr id="240" name="Google Shape;240;p20"/>
          <p:cNvPicPr preferRelativeResize="0"/>
          <p:nvPr>
            <p:ph idx="1" type="body"/>
          </p:nvPr>
        </p:nvPicPr>
        <p:blipFill rotWithShape="1">
          <a:blip r:embed="rId3">
            <a:alphaModFix/>
          </a:blip>
          <a:srcRect b="12452" l="18432" r="23483" t="18520"/>
          <a:stretch/>
        </p:blipFill>
        <p:spPr>
          <a:xfrm>
            <a:off x="914400" y="609601"/>
            <a:ext cx="6781800" cy="5768008"/>
          </a:xfrm>
          <a:prstGeom prst="rect">
            <a:avLst/>
          </a:prstGeom>
          <a:noFill/>
          <a:ln>
            <a:noFill/>
          </a:ln>
        </p:spPr>
      </p:pic>
      <p:sp>
        <p:nvSpPr>
          <p:cNvPr id="241" name="Google Shape;241;p20"/>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pic>
        <p:nvPicPr>
          <p:cNvPr id="247" name="Google Shape;247;p21"/>
          <p:cNvPicPr preferRelativeResize="0"/>
          <p:nvPr>
            <p:ph idx="1" type="body"/>
          </p:nvPr>
        </p:nvPicPr>
        <p:blipFill rotWithShape="1">
          <a:blip r:embed="rId3">
            <a:alphaModFix/>
          </a:blip>
          <a:srcRect b="9084" l="7067" r="15907" t="11785"/>
          <a:stretch/>
        </p:blipFill>
        <p:spPr>
          <a:xfrm>
            <a:off x="0" y="-228600"/>
            <a:ext cx="9144000" cy="6629400"/>
          </a:xfrm>
          <a:prstGeom prst="rect">
            <a:avLst/>
          </a:prstGeom>
          <a:noFill/>
          <a:ln>
            <a:noFill/>
          </a:ln>
        </p:spPr>
      </p:pic>
      <p:sp>
        <p:nvSpPr>
          <p:cNvPr id="248" name="Google Shape;248;p21"/>
          <p:cNvSpPr txBox="1"/>
          <p:nvPr>
            <p:ph idx="11" type="ftr"/>
          </p:nvPr>
        </p:nvSpPr>
        <p:spPr>
          <a:xfrm>
            <a:off x="6629400" y="64008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b="1" i="1" lang="en-US"/>
              <a:t>Schedule of Cost of Goods Manufactured</a:t>
            </a:r>
            <a:r>
              <a:rPr lang="en-US"/>
              <a:t> </a:t>
            </a:r>
            <a:endParaRPr/>
          </a:p>
        </p:txBody>
      </p:sp>
      <p:pic>
        <p:nvPicPr>
          <p:cNvPr id="254" name="Google Shape;254;p22"/>
          <p:cNvPicPr preferRelativeResize="0"/>
          <p:nvPr>
            <p:ph idx="1" type="body"/>
          </p:nvPr>
        </p:nvPicPr>
        <p:blipFill rotWithShape="1">
          <a:blip r:embed="rId3">
            <a:alphaModFix/>
          </a:blip>
          <a:srcRect b="12451" l="8330" r="9592" t="10102"/>
          <a:stretch/>
        </p:blipFill>
        <p:spPr>
          <a:xfrm>
            <a:off x="872987" y="1295400"/>
            <a:ext cx="7214152" cy="5105400"/>
          </a:xfrm>
          <a:prstGeom prst="rect">
            <a:avLst/>
          </a:prstGeom>
          <a:noFill/>
          <a:ln>
            <a:noFill/>
          </a:ln>
        </p:spPr>
      </p:pic>
      <p:sp>
        <p:nvSpPr>
          <p:cNvPr id="255" name="Google Shape;255;p22"/>
          <p:cNvSpPr txBox="1"/>
          <p:nvPr>
            <p:ph idx="11" type="ftr"/>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Example</a:t>
            </a:r>
            <a:endParaRPr/>
          </a:p>
        </p:txBody>
      </p:sp>
      <p:pic>
        <p:nvPicPr>
          <p:cNvPr id="261" name="Google Shape;261;p23"/>
          <p:cNvPicPr preferRelativeResize="0"/>
          <p:nvPr>
            <p:ph idx="1" type="body"/>
          </p:nvPr>
        </p:nvPicPr>
        <p:blipFill rotWithShape="1">
          <a:blip r:embed="rId3">
            <a:alphaModFix/>
          </a:blip>
          <a:srcRect b="13333" l="25000" r="13749" t="11667"/>
          <a:stretch/>
        </p:blipFill>
        <p:spPr>
          <a:xfrm>
            <a:off x="1066800" y="1447800"/>
            <a:ext cx="6934200" cy="5029200"/>
          </a:xfrm>
          <a:prstGeom prst="rect">
            <a:avLst/>
          </a:prstGeom>
          <a:noFill/>
          <a:ln>
            <a:noFill/>
          </a:ln>
        </p:spPr>
      </p:pic>
      <p:sp>
        <p:nvSpPr>
          <p:cNvPr id="262" name="Google Shape;262;p23"/>
          <p:cNvSpPr txBox="1"/>
          <p:nvPr>
            <p:ph idx="11" type="ftr"/>
          </p:nvPr>
        </p:nvSpPr>
        <p:spPr>
          <a:xfrm>
            <a:off x="6553200" y="64008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Exercise</a:t>
            </a:r>
            <a:endParaRPr/>
          </a:p>
        </p:txBody>
      </p:sp>
      <p:pic>
        <p:nvPicPr>
          <p:cNvPr id="268" name="Google Shape;268;p24"/>
          <p:cNvPicPr preferRelativeResize="0"/>
          <p:nvPr>
            <p:ph idx="1" type="body"/>
          </p:nvPr>
        </p:nvPicPr>
        <p:blipFill rotWithShape="1">
          <a:blip r:embed="rId3">
            <a:alphaModFix/>
          </a:blip>
          <a:srcRect b="14135" l="7068" r="4541" t="15153"/>
          <a:stretch/>
        </p:blipFill>
        <p:spPr>
          <a:xfrm>
            <a:off x="781050" y="1076325"/>
            <a:ext cx="7493100" cy="4495800"/>
          </a:xfrm>
          <a:prstGeom prst="rect">
            <a:avLst/>
          </a:prstGeom>
          <a:noFill/>
          <a:ln>
            <a:noFill/>
          </a:ln>
        </p:spPr>
      </p:pic>
      <p:sp>
        <p:nvSpPr>
          <p:cNvPr id="269" name="Google Shape;269;p24"/>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Exercise cont.</a:t>
            </a:r>
            <a:endParaRPr/>
          </a:p>
        </p:txBody>
      </p:sp>
      <p:sp>
        <p:nvSpPr>
          <p:cNvPr id="275" name="Google Shape;275;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US"/>
              <a:t>Management wants these data organized in a better format so that financial statements can be prepared for the year.</a:t>
            </a:r>
            <a:br>
              <a:rPr lang="en-US"/>
            </a:br>
            <a:r>
              <a:rPr i="1" lang="en-US"/>
              <a:t>Required:</a:t>
            </a:r>
            <a:br>
              <a:rPr i="1" lang="en-US"/>
            </a:br>
            <a:r>
              <a:rPr lang="en-US"/>
              <a:t>1. Prepare a schedule of cost of goods manufactured</a:t>
            </a:r>
            <a:br>
              <a:rPr lang="en-US"/>
            </a:br>
            <a:r>
              <a:rPr lang="en-US"/>
              <a:t>2. Compute the cost of goods sold </a:t>
            </a:r>
            <a:br>
              <a:rPr lang="en-US"/>
            </a:br>
            <a:r>
              <a:rPr lang="en-US"/>
              <a:t>3. Prepare an income statement. </a:t>
            </a:r>
            <a:br>
              <a:rPr lang="en-US"/>
            </a:br>
            <a:endParaRPr/>
          </a:p>
        </p:txBody>
      </p:sp>
      <p:sp>
        <p:nvSpPr>
          <p:cNvPr id="276" name="Google Shape;276;p25"/>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Exercise</a:t>
            </a:r>
            <a:endParaRPr/>
          </a:p>
        </p:txBody>
      </p:sp>
      <p:pic>
        <p:nvPicPr>
          <p:cNvPr id="282" name="Google Shape;282;p26"/>
          <p:cNvPicPr preferRelativeResize="0"/>
          <p:nvPr>
            <p:ph idx="1" type="body"/>
          </p:nvPr>
        </p:nvPicPr>
        <p:blipFill rotWithShape="1">
          <a:blip r:embed="rId3">
            <a:alphaModFix/>
          </a:blip>
          <a:srcRect b="12451" l="10102" r="2770" t="28621"/>
          <a:stretch/>
        </p:blipFill>
        <p:spPr>
          <a:xfrm>
            <a:off x="635726" y="1447800"/>
            <a:ext cx="8112034" cy="4114800"/>
          </a:xfrm>
          <a:prstGeom prst="rect">
            <a:avLst/>
          </a:prstGeom>
          <a:noFill/>
          <a:ln>
            <a:noFill/>
          </a:ln>
        </p:spPr>
      </p:pic>
      <p:sp>
        <p:nvSpPr>
          <p:cNvPr id="283" name="Google Shape;283;p26"/>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Exercise</a:t>
            </a:r>
            <a:endParaRPr/>
          </a:p>
        </p:txBody>
      </p:sp>
      <p:pic>
        <p:nvPicPr>
          <p:cNvPr id="289" name="Google Shape;289;p27"/>
          <p:cNvPicPr preferRelativeResize="0"/>
          <p:nvPr>
            <p:ph idx="1" type="body"/>
          </p:nvPr>
        </p:nvPicPr>
        <p:blipFill rotWithShape="1">
          <a:blip r:embed="rId3">
            <a:alphaModFix/>
          </a:blip>
          <a:srcRect b="13333" l="12500" r="24999" t="18333"/>
          <a:stretch/>
        </p:blipFill>
        <p:spPr>
          <a:xfrm>
            <a:off x="990600" y="1524000"/>
            <a:ext cx="6858000" cy="5105400"/>
          </a:xfrm>
          <a:prstGeom prst="rect">
            <a:avLst/>
          </a:prstGeom>
          <a:noFill/>
          <a:ln>
            <a:noFill/>
          </a:ln>
        </p:spPr>
      </p:pic>
      <p:sp>
        <p:nvSpPr>
          <p:cNvPr id="290" name="Google Shape;290;p27"/>
          <p:cNvSpPr txBox="1"/>
          <p:nvPr>
            <p:ph idx="11" type="ftr"/>
          </p:nvPr>
        </p:nvSpPr>
        <p:spPr>
          <a:xfrm>
            <a:off x="6858000" y="64008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rgbClr val="000000"/>
              </a:buClr>
              <a:buSzPts val="2000"/>
              <a:buFont typeface="Libre Franklin"/>
              <a:buNone/>
            </a:pPr>
            <a:r>
              <a:rPr lang="en-US" sz="2000">
                <a:solidFill>
                  <a:srgbClr val="000000"/>
                </a:solidFill>
              </a:rPr>
              <a:t>The following selected account balances for the year ended December 31 are provided for Valenko Company: </a:t>
            </a:r>
            <a:endParaRPr/>
          </a:p>
        </p:txBody>
      </p:sp>
      <p:pic>
        <p:nvPicPr>
          <p:cNvPr id="296" name="Google Shape;296;p28"/>
          <p:cNvPicPr preferRelativeResize="0"/>
          <p:nvPr>
            <p:ph idx="1" type="body"/>
          </p:nvPr>
        </p:nvPicPr>
        <p:blipFill rotWithShape="1">
          <a:blip r:embed="rId3">
            <a:alphaModFix/>
          </a:blip>
          <a:srcRect b="18333" l="16250" r="31250" t="11667"/>
          <a:stretch/>
        </p:blipFill>
        <p:spPr>
          <a:xfrm>
            <a:off x="838200" y="1295400"/>
            <a:ext cx="6705600" cy="5257800"/>
          </a:xfrm>
          <a:prstGeom prst="rect">
            <a:avLst/>
          </a:prstGeom>
          <a:noFill/>
          <a:ln>
            <a:noFill/>
          </a:ln>
        </p:spPr>
      </p:pic>
      <p:sp>
        <p:nvSpPr>
          <p:cNvPr id="297" name="Google Shape;297;p28"/>
          <p:cNvSpPr txBox="1"/>
          <p:nvPr>
            <p:ph idx="11" type="ftr"/>
          </p:nvPr>
        </p:nvSpPr>
        <p:spPr>
          <a:xfrm>
            <a:off x="6934200" y="64008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rgbClr val="8B7B57"/>
              </a:buClr>
              <a:buSzPts val="4000"/>
              <a:buFont typeface="Libre Franklin"/>
              <a:buNone/>
            </a:pPr>
            <a:r>
              <a:rPr b="1" i="1" lang="en-US">
                <a:solidFill>
                  <a:srgbClr val="8B7B57"/>
                </a:solidFill>
              </a:rPr>
              <a:t>Definition of Cost</a:t>
            </a:r>
            <a:endParaRPr b="1" i="1">
              <a:solidFill>
                <a:srgbClr val="8B7B57"/>
              </a:solidFill>
            </a:endParaRPr>
          </a:p>
        </p:txBody>
      </p:sp>
      <p:sp>
        <p:nvSpPr>
          <p:cNvPr id="121" name="Google Shape;121;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US"/>
              <a:t>An amount that has to be paid or given up in order to get something.</a:t>
            </a:r>
            <a:br>
              <a:rPr lang="en-US"/>
            </a:br>
            <a:br>
              <a:rPr lang="en-US"/>
            </a:br>
            <a:r>
              <a:rPr lang="en-US"/>
              <a:t>In business, cost is usually a monetary valuation of (1) effort, (2) material, (3) resources, (4) time and utilities consumed, (5) risks incurred, and (6) opportunity forgone in production and delivery of a good or service. All expenses are costs, but not all costs (such as those incurred in acquisition of an income-generating asset) are expenses.</a:t>
            </a:r>
            <a:endParaRPr/>
          </a:p>
          <a:p>
            <a:pPr indent="-133985" lvl="0" marL="274320" rtl="0" algn="l">
              <a:spcBef>
                <a:spcPts val="580"/>
              </a:spcBef>
              <a:spcAft>
                <a:spcPts val="0"/>
              </a:spcAft>
              <a:buSzPts val="2210"/>
              <a:buNone/>
            </a:pPr>
            <a:r>
              <a:t/>
            </a:r>
            <a:endParaRPr/>
          </a:p>
        </p:txBody>
      </p:sp>
      <p:sp>
        <p:nvSpPr>
          <p:cNvPr id="122" name="Google Shape;122;p3"/>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pic>
        <p:nvPicPr>
          <p:cNvPr id="128" name="Google Shape;128;p4"/>
          <p:cNvPicPr preferRelativeResize="0"/>
          <p:nvPr>
            <p:ph idx="1" type="body"/>
          </p:nvPr>
        </p:nvPicPr>
        <p:blipFill rotWithShape="1">
          <a:blip r:embed="rId3">
            <a:alphaModFix/>
          </a:blip>
          <a:srcRect b="16666" l="3750" r="13750" t="21667"/>
          <a:stretch/>
        </p:blipFill>
        <p:spPr>
          <a:xfrm>
            <a:off x="304800" y="1143000"/>
            <a:ext cx="8458200" cy="4953000"/>
          </a:xfrm>
          <a:prstGeom prst="rect">
            <a:avLst/>
          </a:prstGeom>
          <a:noFill/>
          <a:ln>
            <a:noFill/>
          </a:ln>
        </p:spPr>
      </p:pic>
      <p:sp>
        <p:nvSpPr>
          <p:cNvPr id="129" name="Google Shape;129;p4"/>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pic>
        <p:nvPicPr>
          <p:cNvPr id="135" name="Google Shape;135;p5"/>
          <p:cNvPicPr preferRelativeResize="0"/>
          <p:nvPr>
            <p:ph idx="1" type="body"/>
          </p:nvPr>
        </p:nvPicPr>
        <p:blipFill rotWithShape="1">
          <a:blip r:embed="rId3">
            <a:alphaModFix/>
          </a:blip>
          <a:srcRect b="15818" l="2017" r="5804" t="13469"/>
          <a:stretch/>
        </p:blipFill>
        <p:spPr>
          <a:xfrm>
            <a:off x="1066800" y="1600200"/>
            <a:ext cx="6754585" cy="3886200"/>
          </a:xfrm>
          <a:prstGeom prst="rect">
            <a:avLst/>
          </a:prstGeom>
          <a:noFill/>
          <a:ln>
            <a:noFill/>
          </a:ln>
        </p:spPr>
      </p:pic>
      <p:sp>
        <p:nvSpPr>
          <p:cNvPr id="136" name="Google Shape;136;p5"/>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b="1" i="1" lang="en-US"/>
              <a:t>Manufacturing/Product Costs</a:t>
            </a:r>
            <a:r>
              <a:rPr lang="en-US"/>
              <a:t> </a:t>
            </a:r>
            <a:br>
              <a:rPr lang="en-US"/>
            </a:br>
            <a:endParaRPr/>
          </a:p>
        </p:txBody>
      </p:sp>
      <p:sp>
        <p:nvSpPr>
          <p:cNvPr id="142" name="Google Shape;142;p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Clr>
                <a:srgbClr val="FE8637"/>
              </a:buClr>
              <a:buSzPct val="70000"/>
              <a:buFont typeface="Noto Sans Symbols"/>
              <a:buChar char="🞆"/>
            </a:pPr>
            <a:r>
              <a:rPr b="0" i="0" lang="en-US" sz="2400">
                <a:solidFill>
                  <a:srgbClr val="231F20"/>
                </a:solidFill>
                <a:latin typeface="Times"/>
                <a:ea typeface="Times"/>
                <a:cs typeface="Times"/>
                <a:sym typeface="Times"/>
              </a:rPr>
              <a:t>Most manufacturing companies separate manufacturing costs into </a:t>
            </a:r>
            <a:r>
              <a:rPr b="1" i="0" lang="en-US" sz="2400">
                <a:solidFill>
                  <a:srgbClr val="FF0000"/>
                </a:solidFill>
                <a:latin typeface="Times"/>
                <a:ea typeface="Times"/>
                <a:cs typeface="Times"/>
                <a:sym typeface="Times"/>
              </a:rPr>
              <a:t>three broad categories</a:t>
            </a:r>
            <a:r>
              <a:rPr b="0" i="0" lang="en-US" sz="2400">
                <a:solidFill>
                  <a:srgbClr val="231F20"/>
                </a:solidFill>
                <a:latin typeface="Times"/>
                <a:ea typeface="Times"/>
                <a:cs typeface="Times"/>
                <a:sym typeface="Times"/>
              </a:rPr>
              <a:t>: </a:t>
            </a:r>
            <a:r>
              <a:rPr b="1" i="1" lang="en-US" sz="2400">
                <a:solidFill>
                  <a:srgbClr val="231F20"/>
                </a:solidFill>
                <a:latin typeface="Times"/>
                <a:ea typeface="Times"/>
                <a:cs typeface="Times"/>
                <a:sym typeface="Times"/>
              </a:rPr>
              <a:t>direct materials, direct labor, and manufacturing overhead</a:t>
            </a:r>
            <a:r>
              <a:rPr b="0" i="0" lang="en-US" sz="2400">
                <a:solidFill>
                  <a:srgbClr val="231F20"/>
                </a:solidFill>
                <a:latin typeface="Times"/>
                <a:ea typeface="Times"/>
                <a:cs typeface="Times"/>
                <a:sym typeface="Times"/>
              </a:rPr>
              <a:t>.</a:t>
            </a:r>
            <a:r>
              <a:rPr lang="en-US" sz="2400"/>
              <a:t> </a:t>
            </a:r>
            <a:endParaRPr/>
          </a:p>
          <a:p>
            <a:pPr indent="-175641" lvl="0" marL="274320" rtl="0" algn="l">
              <a:spcBef>
                <a:spcPts val="600"/>
              </a:spcBef>
              <a:spcAft>
                <a:spcPts val="0"/>
              </a:spcAft>
              <a:buClr>
                <a:srgbClr val="FE8637"/>
              </a:buClr>
              <a:buSzPct val="70000"/>
              <a:buFont typeface="Noto Sans Symbols"/>
              <a:buNone/>
            </a:pPr>
            <a:r>
              <a:t/>
            </a:r>
            <a:endParaRPr sz="2400"/>
          </a:p>
          <a:p>
            <a:pPr indent="-274320" lvl="0" marL="274320" rtl="0" algn="l">
              <a:spcBef>
                <a:spcPts val="600"/>
              </a:spcBef>
              <a:spcAft>
                <a:spcPts val="0"/>
              </a:spcAft>
              <a:buClr>
                <a:srgbClr val="FE8637"/>
              </a:buClr>
              <a:buSzPct val="70000"/>
              <a:buFont typeface="Noto Sans Symbols"/>
              <a:buChar char="🞆"/>
            </a:pPr>
            <a:r>
              <a:rPr b="1" i="1" lang="en-US" sz="2400" u="sng">
                <a:solidFill>
                  <a:srgbClr val="231F20"/>
                </a:solidFill>
                <a:latin typeface="Times"/>
                <a:ea typeface="Times"/>
                <a:cs typeface="Times"/>
                <a:sym typeface="Times"/>
              </a:rPr>
              <a:t>Direct Materials: </a:t>
            </a:r>
            <a:r>
              <a:rPr lang="en-US" sz="2400">
                <a:solidFill>
                  <a:srgbClr val="231F20"/>
                </a:solidFill>
                <a:latin typeface="Times"/>
                <a:ea typeface="Times"/>
                <a:cs typeface="Times"/>
                <a:sym typeface="Times"/>
              </a:rPr>
              <a:t>Direct or Raw materials are the basic materials and parts used in the manufacturing process. </a:t>
            </a:r>
            <a:endParaRPr sz="2400">
              <a:solidFill>
                <a:srgbClr val="231F20"/>
              </a:solidFill>
              <a:latin typeface="Times"/>
              <a:ea typeface="Times"/>
              <a:cs typeface="Times"/>
              <a:sym typeface="Times"/>
            </a:endParaRPr>
          </a:p>
          <a:p>
            <a:pPr indent="-274320" lvl="0" marL="274320" rtl="0" algn="l">
              <a:spcBef>
                <a:spcPts val="600"/>
              </a:spcBef>
              <a:spcAft>
                <a:spcPts val="0"/>
              </a:spcAft>
              <a:buClr>
                <a:srgbClr val="FE8637"/>
              </a:buClr>
              <a:buSzPct val="70000"/>
              <a:buFont typeface="Noto Sans Symbols"/>
              <a:buChar char="🞆"/>
            </a:pPr>
            <a:r>
              <a:rPr lang="en-US" sz="2400">
                <a:solidFill>
                  <a:srgbClr val="231F20"/>
                </a:solidFill>
                <a:latin typeface="Times"/>
                <a:ea typeface="Times"/>
                <a:cs typeface="Times"/>
                <a:sym typeface="Times"/>
              </a:rPr>
              <a:t>The materials that go into the final product are called raw materials. </a:t>
            </a:r>
            <a:endParaRPr/>
          </a:p>
          <a:p>
            <a:pPr indent="-274320" lvl="0" marL="274320" rtl="0" algn="l">
              <a:spcBef>
                <a:spcPts val="600"/>
              </a:spcBef>
              <a:spcAft>
                <a:spcPts val="0"/>
              </a:spcAft>
              <a:buClr>
                <a:srgbClr val="FE8637"/>
              </a:buClr>
              <a:buSzPct val="70000"/>
              <a:buFont typeface="Noto Sans Symbols"/>
              <a:buChar char="🞆"/>
            </a:pPr>
            <a:r>
              <a:rPr i="1" lang="en-US" sz="2400">
                <a:solidFill>
                  <a:srgbClr val="231F20"/>
                </a:solidFill>
                <a:latin typeface="Times"/>
                <a:ea typeface="Times"/>
                <a:cs typeface="Times"/>
                <a:sym typeface="Times"/>
              </a:rPr>
              <a:t>For example, the plastics produced by Du Pont are a raw material used by Compaq Computer in its personal computers. </a:t>
            </a:r>
            <a:br>
              <a:rPr lang="en-US" sz="2400"/>
            </a:br>
            <a:endParaRPr sz="2400">
              <a:solidFill>
                <a:srgbClr val="000000"/>
              </a:solidFill>
              <a:latin typeface="Century Schoolbook"/>
              <a:ea typeface="Century Schoolbook"/>
              <a:cs typeface="Century Schoolbook"/>
              <a:sym typeface="Century Schoolbook"/>
            </a:endParaRPr>
          </a:p>
        </p:txBody>
      </p:sp>
      <p:sp>
        <p:nvSpPr>
          <p:cNvPr id="143" name="Google Shape;143;p6"/>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sp>
        <p:nvSpPr>
          <p:cNvPr id="149" name="Google Shape;149;p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Clr>
                <a:srgbClr val="FE8637"/>
              </a:buClr>
              <a:buSzPts val="1820"/>
              <a:buFont typeface="Noto Sans Symbols"/>
              <a:buChar char="🞆"/>
            </a:pPr>
            <a:r>
              <a:rPr b="1" lang="en-US">
                <a:solidFill>
                  <a:srgbClr val="000000"/>
                </a:solidFill>
                <a:latin typeface="Century Schoolbook"/>
                <a:ea typeface="Century Schoolbook"/>
                <a:cs typeface="Century Schoolbook"/>
                <a:sym typeface="Century Schoolbook"/>
              </a:rPr>
              <a:t>Indirect Materials: </a:t>
            </a:r>
            <a:r>
              <a:rPr b="1" lang="en-US">
                <a:solidFill>
                  <a:srgbClr val="E65C01"/>
                </a:solidFill>
                <a:latin typeface="Century Schoolbook"/>
                <a:ea typeface="Century Schoolbook"/>
                <a:cs typeface="Century Schoolbook"/>
                <a:sym typeface="Century Schoolbook"/>
              </a:rPr>
              <a:t>Indirect materials </a:t>
            </a:r>
            <a:r>
              <a:rPr lang="en-US">
                <a:solidFill>
                  <a:srgbClr val="000000"/>
                </a:solidFill>
                <a:latin typeface="Century Schoolbook"/>
                <a:ea typeface="Century Schoolbook"/>
                <a:cs typeface="Century Schoolbook"/>
                <a:sym typeface="Century Schoolbook"/>
              </a:rPr>
              <a:t>have mainly two characteristics:</a:t>
            </a:r>
            <a:endParaRPr/>
          </a:p>
          <a:p>
            <a:pPr indent="-274320" lvl="0" marL="274320" rtl="0" algn="l">
              <a:spcBef>
                <a:spcPts val="600"/>
              </a:spcBef>
              <a:spcAft>
                <a:spcPts val="0"/>
              </a:spcAft>
              <a:buClr>
                <a:srgbClr val="FE8637"/>
              </a:buClr>
              <a:buSzPts val="1820"/>
              <a:buFont typeface="Noto Sans Symbols"/>
              <a:buChar char="🞆"/>
            </a:pPr>
            <a:r>
              <a:rPr lang="en-US">
                <a:solidFill>
                  <a:srgbClr val="000000"/>
                </a:solidFill>
                <a:latin typeface="Century Schoolbook"/>
                <a:ea typeface="Century Schoolbook"/>
                <a:cs typeface="Century Schoolbook"/>
                <a:sym typeface="Century Schoolbook"/>
              </a:rPr>
              <a:t> 1. They do not physically become part of the finished product (such as lubricants and polishing compounds). Or </a:t>
            </a:r>
            <a:endParaRPr/>
          </a:p>
          <a:p>
            <a:pPr indent="-274320" lvl="0" marL="274320" rtl="0" algn="l">
              <a:spcBef>
                <a:spcPts val="600"/>
              </a:spcBef>
              <a:spcAft>
                <a:spcPts val="0"/>
              </a:spcAft>
              <a:buClr>
                <a:srgbClr val="FE8637"/>
              </a:buClr>
              <a:buSzPts val="1820"/>
              <a:buFont typeface="Noto Sans Symbols"/>
              <a:buChar char="🞆"/>
            </a:pPr>
            <a:r>
              <a:rPr lang="en-US">
                <a:solidFill>
                  <a:srgbClr val="000000"/>
                </a:solidFill>
                <a:latin typeface="Century Schoolbook"/>
                <a:ea typeface="Century Schoolbook"/>
                <a:cs typeface="Century Schoolbook"/>
                <a:sym typeface="Century Schoolbook"/>
              </a:rPr>
              <a:t> 2. They cannot be traced because their physical association with the finished product is too small in terms of cost (such as accessories for machines: cotter pins and lock washers).</a:t>
            </a:r>
            <a:endParaRPr/>
          </a:p>
          <a:p>
            <a:pPr indent="-133985" lvl="0" marL="274320" rtl="0" algn="l">
              <a:spcBef>
                <a:spcPts val="580"/>
              </a:spcBef>
              <a:spcAft>
                <a:spcPts val="0"/>
              </a:spcAft>
              <a:buSzPts val="2210"/>
              <a:buNone/>
            </a:pPr>
            <a:r>
              <a:t/>
            </a:r>
            <a:endParaRPr/>
          </a:p>
        </p:txBody>
      </p:sp>
      <p:sp>
        <p:nvSpPr>
          <p:cNvPr id="150" name="Google Shape;150;p7"/>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Labor</a:t>
            </a:r>
            <a:endParaRPr/>
          </a:p>
        </p:txBody>
      </p:sp>
      <p:sp>
        <p:nvSpPr>
          <p:cNvPr id="156" name="Google Shape;156;p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Clr>
                <a:srgbClr val="FE8637"/>
              </a:buClr>
              <a:buSzPts val="1680"/>
              <a:buFont typeface="Noto Sans Symbols"/>
              <a:buNone/>
            </a:pPr>
            <a:r>
              <a:t/>
            </a:r>
            <a:endParaRPr b="1" sz="2400">
              <a:solidFill>
                <a:srgbClr val="E65C01"/>
              </a:solidFill>
              <a:latin typeface="Century Schoolbook"/>
              <a:ea typeface="Century Schoolbook"/>
              <a:cs typeface="Century Schoolbook"/>
              <a:sym typeface="Century Schoolbook"/>
            </a:endParaRPr>
          </a:p>
          <a:p>
            <a:pPr indent="-274320" lvl="0" marL="274320" rtl="0" algn="l">
              <a:spcBef>
                <a:spcPts val="600"/>
              </a:spcBef>
              <a:spcAft>
                <a:spcPts val="0"/>
              </a:spcAft>
              <a:buClr>
                <a:srgbClr val="FE8637"/>
              </a:buClr>
              <a:buSzPts val="1680"/>
              <a:buFont typeface="Noto Sans Symbols"/>
              <a:buChar char="🞆"/>
            </a:pPr>
            <a:r>
              <a:rPr b="1" lang="en-US" sz="2400">
                <a:solidFill>
                  <a:srgbClr val="E65C01"/>
                </a:solidFill>
                <a:latin typeface="Century Schoolbook"/>
                <a:ea typeface="Century Schoolbook"/>
                <a:cs typeface="Century Schoolbook"/>
                <a:sym typeface="Century Schoolbook"/>
              </a:rPr>
              <a:t>Direct Labor</a:t>
            </a:r>
            <a:r>
              <a:rPr lang="en-US" sz="2400">
                <a:solidFill>
                  <a:srgbClr val="000000"/>
                </a:solidFill>
                <a:latin typeface="Century Schoolbook"/>
                <a:ea typeface="Century Schoolbook"/>
                <a:cs typeface="Century Schoolbook"/>
                <a:sym typeface="Century Schoolbook"/>
              </a:rPr>
              <a:t>: The work of factory employees that can be physically and directly associated with converting raw materials into finished goods is </a:t>
            </a:r>
            <a:r>
              <a:rPr b="1" lang="en-US" sz="2400">
                <a:solidFill>
                  <a:srgbClr val="000000"/>
                </a:solidFill>
                <a:latin typeface="Century Schoolbook"/>
                <a:ea typeface="Century Schoolbook"/>
                <a:cs typeface="Century Schoolbook"/>
                <a:sym typeface="Century Schoolbook"/>
              </a:rPr>
              <a:t>direct labor</a:t>
            </a:r>
            <a:r>
              <a:rPr lang="en-US" sz="2400">
                <a:solidFill>
                  <a:srgbClr val="000000"/>
                </a:solidFill>
                <a:latin typeface="Century Schoolbook"/>
                <a:ea typeface="Century Schoolbook"/>
                <a:cs typeface="Century Schoolbook"/>
                <a:sym typeface="Century Schoolbook"/>
              </a:rPr>
              <a:t>. </a:t>
            </a:r>
            <a:endParaRPr/>
          </a:p>
          <a:p>
            <a:pPr indent="-274320" lvl="0" marL="274320" rtl="0" algn="l">
              <a:spcBef>
                <a:spcPts val="600"/>
              </a:spcBef>
              <a:spcAft>
                <a:spcPts val="0"/>
              </a:spcAft>
              <a:buClr>
                <a:srgbClr val="FE8637"/>
              </a:buClr>
              <a:buSzPts val="1680"/>
              <a:buFont typeface="Noto Sans Symbols"/>
              <a:buChar char="🞆"/>
            </a:pPr>
            <a:r>
              <a:rPr b="1" lang="en-US" sz="2400">
                <a:solidFill>
                  <a:srgbClr val="E65C01"/>
                </a:solidFill>
                <a:latin typeface="Century Schoolbook"/>
                <a:ea typeface="Century Schoolbook"/>
                <a:cs typeface="Century Schoolbook"/>
                <a:sym typeface="Century Schoolbook"/>
              </a:rPr>
              <a:t>Indirect Labor</a:t>
            </a:r>
            <a:r>
              <a:rPr lang="en-US" sz="2400">
                <a:solidFill>
                  <a:srgbClr val="000000"/>
                </a:solidFill>
                <a:latin typeface="Century Schoolbook"/>
                <a:ea typeface="Century Schoolbook"/>
                <a:cs typeface="Century Schoolbook"/>
                <a:sym typeface="Century Schoolbook"/>
              </a:rPr>
              <a:t>: </a:t>
            </a:r>
            <a:r>
              <a:rPr b="1" lang="en-US" sz="2400">
                <a:solidFill>
                  <a:srgbClr val="000000"/>
                </a:solidFill>
                <a:latin typeface="Century Schoolbook"/>
                <a:ea typeface="Century Schoolbook"/>
                <a:cs typeface="Century Schoolbook"/>
                <a:sym typeface="Century Schoolbook"/>
              </a:rPr>
              <a:t>Indirect labor </a:t>
            </a:r>
            <a:r>
              <a:rPr lang="en-US" sz="2400">
                <a:solidFill>
                  <a:srgbClr val="000000"/>
                </a:solidFill>
                <a:latin typeface="Century Schoolbook"/>
                <a:ea typeface="Century Schoolbook"/>
                <a:cs typeface="Century Schoolbook"/>
                <a:sym typeface="Century Schoolbook"/>
              </a:rPr>
              <a:t>refers to the work of employees that has no physical association with the finished product, or for which it is impractical to trace costs to the goods produced. </a:t>
            </a:r>
            <a:endParaRPr/>
          </a:p>
        </p:txBody>
      </p:sp>
      <p:sp>
        <p:nvSpPr>
          <p:cNvPr id="157" name="Google Shape;157;p8"/>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rgbClr val="E65C01"/>
              </a:buClr>
              <a:buSzPts val="4000"/>
              <a:buFont typeface="Century Schoolbook"/>
              <a:buNone/>
            </a:pPr>
            <a:r>
              <a:rPr b="1" lang="en-US">
                <a:solidFill>
                  <a:srgbClr val="E65C01"/>
                </a:solidFill>
                <a:latin typeface="Century Schoolbook"/>
                <a:ea typeface="Century Schoolbook"/>
                <a:cs typeface="Century Schoolbook"/>
                <a:sym typeface="Century Schoolbook"/>
              </a:rPr>
              <a:t>Manufacturing overhead:</a:t>
            </a:r>
            <a:r>
              <a:rPr b="1" lang="en-US">
                <a:solidFill>
                  <a:srgbClr val="000000"/>
                </a:solidFill>
                <a:latin typeface="Century Schoolbook"/>
                <a:ea typeface="Century Schoolbook"/>
                <a:cs typeface="Century Schoolbook"/>
                <a:sym typeface="Century Schoolbook"/>
              </a:rPr>
              <a:t> </a:t>
            </a:r>
            <a:endParaRPr/>
          </a:p>
        </p:txBody>
      </p:sp>
      <p:sp>
        <p:nvSpPr>
          <p:cNvPr id="163" name="Google Shape;163;p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Clr>
                <a:srgbClr val="FE8637"/>
              </a:buClr>
              <a:buSzPts val="1680"/>
              <a:buFont typeface="Noto Sans Symbols"/>
              <a:buNone/>
            </a:pPr>
            <a:r>
              <a:t/>
            </a:r>
            <a:endParaRPr b="1" sz="2400">
              <a:solidFill>
                <a:srgbClr val="E65C01"/>
              </a:solidFill>
              <a:latin typeface="Century Schoolbook"/>
              <a:ea typeface="Century Schoolbook"/>
              <a:cs typeface="Century Schoolbook"/>
              <a:sym typeface="Century Schoolbook"/>
            </a:endParaRPr>
          </a:p>
          <a:p>
            <a:pPr indent="-167640" lvl="0" marL="274320" rtl="0" algn="l">
              <a:spcBef>
                <a:spcPts val="600"/>
              </a:spcBef>
              <a:spcAft>
                <a:spcPts val="0"/>
              </a:spcAft>
              <a:buClr>
                <a:srgbClr val="FE8637"/>
              </a:buClr>
              <a:buSzPts val="1680"/>
              <a:buFont typeface="Noto Sans Symbols"/>
              <a:buNone/>
            </a:pPr>
            <a:r>
              <a:t/>
            </a:r>
            <a:endParaRPr b="1" sz="2400">
              <a:solidFill>
                <a:srgbClr val="000000"/>
              </a:solidFill>
              <a:latin typeface="Century Schoolbook"/>
              <a:ea typeface="Century Schoolbook"/>
              <a:cs typeface="Century Schoolbook"/>
              <a:sym typeface="Century Schoolbook"/>
            </a:endParaRPr>
          </a:p>
          <a:p>
            <a:pPr indent="-274320" lvl="0" marL="274320" rtl="0" algn="l">
              <a:spcBef>
                <a:spcPts val="600"/>
              </a:spcBef>
              <a:spcAft>
                <a:spcPts val="0"/>
              </a:spcAft>
              <a:buClr>
                <a:srgbClr val="FE8637"/>
              </a:buClr>
              <a:buSzPts val="1680"/>
              <a:buFont typeface="Noto Sans Symbols"/>
              <a:buChar char="🞆"/>
            </a:pPr>
            <a:r>
              <a:rPr b="1" lang="en-US" sz="2400">
                <a:solidFill>
                  <a:srgbClr val="000000"/>
                </a:solidFill>
                <a:latin typeface="Century Schoolbook"/>
                <a:ea typeface="Century Schoolbook"/>
                <a:cs typeface="Century Schoolbook"/>
                <a:sym typeface="Century Schoolbook"/>
              </a:rPr>
              <a:t>Manufacturing overhead </a:t>
            </a:r>
            <a:r>
              <a:rPr lang="en-US" sz="2400">
                <a:solidFill>
                  <a:srgbClr val="000000"/>
                </a:solidFill>
                <a:latin typeface="Century Schoolbook"/>
                <a:ea typeface="Century Schoolbook"/>
                <a:cs typeface="Century Schoolbook"/>
                <a:sym typeface="Century Schoolbook"/>
              </a:rPr>
              <a:t>consists of costs that are indirectly associated with the manufacture of the finished product. </a:t>
            </a:r>
            <a:endParaRPr/>
          </a:p>
          <a:p>
            <a:pPr indent="-274320" lvl="0" marL="274320" rtl="0" algn="l">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Manufacturing overhead includes indirect materials, indirect labor, depreciation on factory buildings and machines, and insurance, taxes, and maintenance on factory facilities</a:t>
            </a:r>
            <a:endParaRPr/>
          </a:p>
        </p:txBody>
      </p:sp>
      <p:sp>
        <p:nvSpPr>
          <p:cNvPr id="164" name="Google Shape;164;p9"/>
          <p:cNvSpPr txBox="1"/>
          <p:nvPr>
            <p:ph idx="11" type="ftr"/>
          </p:nvPr>
        </p:nvSpPr>
        <p:spPr>
          <a:xfrm>
            <a:off x="6553200" y="6096000"/>
            <a:ext cx="19050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Courgette"/>
                <a:ea typeface="Courgette"/>
                <a:cs typeface="Courgette"/>
                <a:sym typeface="Courgette"/>
              </a:rPr>
              <a:t>Prepared by Agnishwar Nath</a:t>
            </a:r>
            <a:endParaRPr>
              <a:latin typeface="Courgette"/>
              <a:ea typeface="Courgette"/>
              <a:cs typeface="Courgette"/>
              <a:sym typeface="Courgette"/>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2018-11-27T20:46:49Z</dcterms:created>
  <dc:creator>other</dc:creator>
</cp:coreProperties>
</file>