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26" r:id="rId2"/>
    <p:sldId id="445" r:id="rId3"/>
    <p:sldId id="433" r:id="rId4"/>
    <p:sldId id="434" r:id="rId5"/>
    <p:sldId id="435" r:id="rId6"/>
    <p:sldId id="436" r:id="rId7"/>
    <p:sldId id="440" r:id="rId8"/>
    <p:sldId id="441" r:id="rId9"/>
    <p:sldId id="489" r:id="rId10"/>
    <p:sldId id="490" r:id="rId11"/>
    <p:sldId id="442" r:id="rId12"/>
    <p:sldId id="493" r:id="rId13"/>
    <p:sldId id="444" r:id="rId14"/>
    <p:sldId id="494" r:id="rId15"/>
    <p:sldId id="496" r:id="rId16"/>
    <p:sldId id="497" r:id="rId17"/>
    <p:sldId id="498" r:id="rId18"/>
    <p:sldId id="499" r:id="rId19"/>
    <p:sldId id="500" r:id="rId20"/>
    <p:sldId id="501" r:id="rId21"/>
    <p:sldId id="387" r:id="rId22"/>
    <p:sldId id="388" r:id="rId23"/>
    <p:sldId id="389" r:id="rId24"/>
    <p:sldId id="390" r:id="rId25"/>
    <p:sldId id="521" r:id="rId26"/>
    <p:sldId id="517" r:id="rId27"/>
    <p:sldId id="522" r:id="rId28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4664395-FF94-4E43-8F37-4955B2A8AEA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502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502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1BC5DCD-A460-45E6-9E36-13E04A269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0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C3CD-BFAB-4398-87AF-C47065590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AA0E0-B710-434B-A149-3507F1A8E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E210-C56E-4A02-88F0-71EC549B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7786-3F8B-4903-A52B-251900F9EC32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5540-1A63-4E26-9A2C-57C7107B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AE3C-12E3-49B5-810F-3AB870ED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14D-9899-44C7-BDE7-286258DF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47EF0-0ECE-4241-B444-3B48DC07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D8BC-7F1F-45C0-AF21-2CD7FFA7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9091-7EDF-4944-95C8-7D9A3E90B26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4C9C-5F30-412F-9D71-563E6AE3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E2DC-1CE5-4C94-B99E-546ED42E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1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3E915-082A-41DA-A845-33DB66B26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0E6A-B208-461A-A57C-332582D4F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7D4A-F8F5-4002-94CE-E1F704B8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4EE0-95C2-480F-B8DC-7E47D9A56372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A45E-735C-4F0B-8810-5475C2E9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5D1E-55E3-4B49-BDFE-FB5217D2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3E1-5E65-4575-A3E0-2FB5C80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2FEF-DE72-4EF3-9C30-74E6DB58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5457-16BB-43D3-A628-CA5C9E8C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D11-D26D-4240-8A98-9EDD5376AAD6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2FB0-3490-4584-A64E-6797752A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7108-520A-409B-B744-EC321F67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8B8F-754A-4FA9-BA11-7CA68C70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714-202D-4D0A-A504-0606AC32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9D88-C7E4-4354-9F03-9B04E6D0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0515-AAD3-40D7-8495-489DC1EFA1C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589E-6A93-48CE-9467-7133BDCA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A857-0FD9-41A5-A5FF-51391CD0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4E47-0ACD-4A49-8B20-05F8C801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3C78-8134-4EC2-BD39-34F81365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73769-C049-425F-BDE1-E079DB36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C101C-AD33-49A1-B324-5B601EC5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EF81-73F7-4D91-8D38-E5BFC4C749D9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97C9-A1FD-4564-A4BA-65462FDA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BBC4-F782-4732-9651-DE76B297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B233-39FD-4EB9-A222-BB21A9C4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D3B4-20E4-479D-9B17-0E9116D8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6CF7E-7A05-4C28-8A28-860B255BB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DBF12-0310-4583-9215-F78C9178C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26BA8-219B-4F23-857A-A0271C8C8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5E048-6FAD-4081-997A-FD144796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833-006A-4040-B272-BBC85F3209BE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CEDCA-831A-40C7-AE9A-45B1560E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AB5D0-513A-4A24-B2C1-1C8A3F49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ECFE-8AB4-4610-A091-8144BE27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00141-D23D-4FB6-A127-67D2632C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7471-143A-493C-950F-35FE665CA220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3C0AC-EB76-47B5-AF7E-EC11B9CC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6AD7B-134A-4A6D-8639-56377402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39B2B-14DF-4862-A22E-94B18CDE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1888-4D12-4CDB-B898-B0A7425FDD7A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81E1B-F392-4C2D-BC03-9137FE21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B1CBE-0FD9-4852-9C36-DB7DCBE1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C10-D9B5-4DFE-B058-505FCC95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37C0-CFA1-4336-B432-11155EE7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06E0-7482-4CC6-8CD6-8E1927D8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5F0A-BEB3-49C0-ADF0-91FD3158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AC7F-4D62-4716-A51C-960E4D065CC5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6F18-600F-453B-83B4-3C133E5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8EF89-0D2D-4BFD-88AF-2E93F138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F4EA-D6D8-4229-9DFB-90239981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07E5E-AC72-469F-9002-F286A7DB1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B94A4-C052-4615-8D73-E9E57EB3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3E95E-9364-421A-8A6D-945BF264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DC83-6A60-4469-9993-80A17E520A6A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73010-B060-45C8-BF2A-B471C293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MultipleLinearRegEx2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7B3BD-6881-4021-8149-D6CE1EB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BC35C-2B5D-4EF9-84DA-B2B0CA74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414CC-8033-4109-BD3A-B49A8BEC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850B-A7D8-4582-A8CE-F67693143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333D-8C7A-4733-8881-B7945A03CD2D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A5C3-AA6E-4E8A-8A25-722E14867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MultipleLinearRegEx2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CEC2-3899-403D-A9F1-8F5067E14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783F-7C90-43F1-9379-1AD18186B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18AACF2D-1B73-45F6-B4F5-344B66E65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685D6E3-541B-4BD1-BC3A-3CFB1177A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6EB5ED5A-082F-4426-B932-C20258ABF9EE}" type="slidenum">
              <a:rPr lang="en-US" altLang="en-US" sz="1000"/>
              <a:pPr/>
              <a:t>1</a:t>
            </a:fld>
            <a:endParaRPr lang="en-US" altLang="en-US" sz="1000" dirty="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6CB3D06B-215E-4B87-8279-F2953E5DB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1" y="436563"/>
            <a:ext cx="7078663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 dirty="0"/>
              <a:t>Multiple Regression Equation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59C28746-D738-4739-9D4A-3AF1D0E9E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35150"/>
            <a:ext cx="8077200" cy="8318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The coefficients of the multiple regression model are estimated using sample data</a:t>
            </a:r>
          </a:p>
        </p:txBody>
      </p:sp>
      <p:sp>
        <p:nvSpPr>
          <p:cNvPr id="6150" name="Line 8">
            <a:extLst>
              <a:ext uri="{FF2B5EF4-FFF2-40B4-BE49-F238E27FC236}">
                <a16:creationId xmlns:a16="http://schemas.microsoft.com/office/drawing/2014/main" id="{C36ACA41-38DC-41B0-B414-D1FC6D907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065588"/>
            <a:ext cx="76200" cy="3540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9">
            <a:extLst>
              <a:ext uri="{FF2B5EF4-FFF2-40B4-BE49-F238E27FC236}">
                <a16:creationId xmlns:a16="http://schemas.microsoft.com/office/drawing/2014/main" id="{FFCCB7BE-52CD-415A-ACF8-FAA7DC76F5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836988"/>
            <a:ext cx="1371600" cy="6588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10">
            <a:extLst>
              <a:ext uri="{FF2B5EF4-FFF2-40B4-BE49-F238E27FC236}">
                <a16:creationId xmlns:a16="http://schemas.microsoft.com/office/drawing/2014/main" id="{EB10E51F-D9A2-44C3-9ADE-C33C520BF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836988"/>
            <a:ext cx="1066800" cy="6588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1">
            <a:extLst>
              <a:ext uri="{FF2B5EF4-FFF2-40B4-BE49-F238E27FC236}">
                <a16:creationId xmlns:a16="http://schemas.microsoft.com/office/drawing/2014/main" id="{4655E7C7-7C07-4A63-92D1-202DA1BF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836988"/>
            <a:ext cx="304800" cy="6588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4" name="Object 14">
            <a:extLst>
              <a:ext uri="{FF2B5EF4-FFF2-40B4-BE49-F238E27FC236}">
                <a16:creationId xmlns:a16="http://schemas.microsoft.com/office/drawing/2014/main" id="{5B14AAE1-81C6-4D1D-AA46-1337FE6AC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343401"/>
          <a:ext cx="7456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0" imgH="228600" progId="Equation.3">
                  <p:embed/>
                </p:oleObj>
              </mc:Choice>
              <mc:Fallback>
                <p:oleObj name="Equation" r:id="rId3" imgW="2032000" imgH="228600" progId="Equation.3">
                  <p:embed/>
                  <p:pic>
                    <p:nvPicPr>
                      <p:cNvPr id="6154" name="Object 14">
                        <a:extLst>
                          <a:ext uri="{FF2B5EF4-FFF2-40B4-BE49-F238E27FC236}">
                            <a16:creationId xmlns:a16="http://schemas.microsoft.com/office/drawing/2014/main" id="{5B14AAE1-81C6-4D1D-AA46-1337FE6AC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1"/>
                        <a:ext cx="74564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Line 19">
            <a:extLst>
              <a:ext uri="{FF2B5EF4-FFF2-40B4-BE49-F238E27FC236}">
                <a16:creationId xmlns:a16="http://schemas.microsoft.com/office/drawing/2014/main" id="{ED624352-5C6D-434E-BACD-43C7040D85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913188"/>
            <a:ext cx="533400" cy="58261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20">
            <a:extLst>
              <a:ext uri="{FF2B5EF4-FFF2-40B4-BE49-F238E27FC236}">
                <a16:creationId xmlns:a16="http://schemas.microsoft.com/office/drawing/2014/main" id="{F8C57B9F-FB7E-4777-B09A-49B8F5CF2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79788"/>
            <a:ext cx="1447800" cy="733534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Estimated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600"/>
              <a:t>(or predicted)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en-US" sz="1600"/>
              <a:t>value of y</a:t>
            </a:r>
          </a:p>
        </p:txBody>
      </p:sp>
      <p:sp>
        <p:nvSpPr>
          <p:cNvPr id="6157" name="Rectangle 21">
            <a:extLst>
              <a:ext uri="{FF2B5EF4-FFF2-40B4-BE49-F238E27FC236}">
                <a16:creationId xmlns:a16="http://schemas.microsoft.com/office/drawing/2014/main" id="{37B89FDF-B0F7-4308-A43E-B0C17556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32189"/>
            <a:ext cx="2743200" cy="333375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Estimated slope coefficients</a:t>
            </a:r>
          </a:p>
        </p:txBody>
      </p:sp>
      <p:sp>
        <p:nvSpPr>
          <p:cNvPr id="6158" name="Rectangle 22">
            <a:extLst>
              <a:ext uri="{FF2B5EF4-FFF2-40B4-BE49-F238E27FC236}">
                <a16:creationId xmlns:a16="http://schemas.microsoft.com/office/drawing/2014/main" id="{7D16409C-731D-4754-A56A-75C3AC14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22588"/>
            <a:ext cx="8153400" cy="3937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Multiple regression equation with k independent variables:</a:t>
            </a:r>
          </a:p>
        </p:txBody>
      </p:sp>
      <p:sp>
        <p:nvSpPr>
          <p:cNvPr id="6159" name="Rectangle 23">
            <a:extLst>
              <a:ext uri="{FF2B5EF4-FFF2-40B4-BE49-F238E27FC236}">
                <a16:creationId xmlns:a16="http://schemas.microsoft.com/office/drawing/2014/main" id="{EF346649-94ED-4662-87E8-5D227193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55989"/>
            <a:ext cx="1143000" cy="542713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Estimated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600"/>
              <a:t>intercept</a:t>
            </a:r>
          </a:p>
        </p:txBody>
      </p:sp>
      <p:sp>
        <p:nvSpPr>
          <p:cNvPr id="6160" name="Rectangle 28">
            <a:extLst>
              <a:ext uri="{FF2B5EF4-FFF2-40B4-BE49-F238E27FC236}">
                <a16:creationId xmlns:a16="http://schemas.microsoft.com/office/drawing/2014/main" id="{FE18CCAE-67DA-452D-9953-15D12BBFC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29" y="5446713"/>
            <a:ext cx="8969071" cy="8284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dirty="0"/>
              <a:t>we will always use a computer to obtain the regression slope coefficients and other regression summary measures.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D9603F61-1674-4307-B36D-21F404BF8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FB2D01E6-B372-4456-8FA1-854A11655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04957F1F-7A16-4443-A87A-623DABB984C5}" type="slidenum">
              <a:rPr lang="en-US" altLang="en-US" sz="1000"/>
              <a:pPr/>
              <a:t>10</a:t>
            </a:fld>
            <a:endParaRPr lang="en-US" altLang="en-US" sz="1000" dirty="0"/>
          </a:p>
        </p:txBody>
      </p:sp>
      <p:graphicFrame>
        <p:nvGraphicFramePr>
          <p:cNvPr id="380038" name="Group 134">
            <a:extLst>
              <a:ext uri="{FF2B5EF4-FFF2-40B4-BE49-F238E27FC236}">
                <a16:creationId xmlns:a16="http://schemas.microsoft.com/office/drawing/2014/main" id="{719435AB-F300-4F60-BF66-49D086E4900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676400"/>
          <a:ext cx="8763000" cy="4632768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52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0.52148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0.44172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47.46341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8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29460.027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14730.013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6.53861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0.01201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27033.306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2252.776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56493.333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31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306.52619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114.25389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2.68285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0.01993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57.58835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555.46404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-24.97509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-2.30565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0.03979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-48.57626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-1.37392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74.13096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25.96732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2.85478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0.01449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17.55303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130.70888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5488" name="Object 126">
            <a:extLst>
              <a:ext uri="{FF2B5EF4-FFF2-40B4-BE49-F238E27FC236}">
                <a16:creationId xmlns:a16="http://schemas.microsoft.com/office/drawing/2014/main" id="{5F9DCB3C-9242-441E-9D4B-39BF64A17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8575" y="2038351"/>
          <a:ext cx="15573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241195" progId="Equation.3">
                  <p:embed/>
                </p:oleObj>
              </mc:Choice>
              <mc:Fallback>
                <p:oleObj name="Equation" r:id="rId2" imgW="812447" imgH="241195" progId="Equation.3">
                  <p:embed/>
                  <p:pic>
                    <p:nvPicPr>
                      <p:cNvPr id="15488" name="Object 126">
                        <a:extLst>
                          <a:ext uri="{FF2B5EF4-FFF2-40B4-BE49-F238E27FC236}">
                            <a16:creationId xmlns:a16="http://schemas.microsoft.com/office/drawing/2014/main" id="{5F9DCB3C-9242-441E-9D4B-39BF64A17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2038351"/>
                        <a:ext cx="1557338" cy="4619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89" name="Line 127">
            <a:extLst>
              <a:ext uri="{FF2B5EF4-FFF2-40B4-BE49-F238E27FC236}">
                <a16:creationId xmlns:a16="http://schemas.microsoft.com/office/drawing/2014/main" id="{FD7D714D-81E8-46ED-BA53-3699F7461E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813" y="2368550"/>
            <a:ext cx="512762" cy="554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90" name="Text Box 128">
            <a:extLst>
              <a:ext uri="{FF2B5EF4-FFF2-40B4-BE49-F238E27FC236}">
                <a16:creationId xmlns:a16="http://schemas.microsoft.com/office/drawing/2014/main" id="{5200D764-3567-46FC-A7AE-37CF895A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8" y="2551114"/>
            <a:ext cx="3365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</a:rPr>
              <a:t>The magnitude of this value can be compared to the average y value</a:t>
            </a:r>
          </a:p>
        </p:txBody>
      </p:sp>
      <p:sp>
        <p:nvSpPr>
          <p:cNvPr id="15491" name="Rectangle 129">
            <a:extLst>
              <a:ext uri="{FF2B5EF4-FFF2-40B4-BE49-F238E27FC236}">
                <a16:creationId xmlns:a16="http://schemas.microsoft.com/office/drawing/2014/main" id="{C0E4043B-3F34-48C7-B403-A04D736D8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36525"/>
            <a:ext cx="7793038" cy="106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Standard Error, s</a:t>
            </a:r>
            <a:r>
              <a:rPr lang="en-US" altLang="en-US" baseline="-25000"/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98C00F25-936B-48E9-BDE3-A1D9E70193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2382FFF5-5CAA-4B4D-87AC-B72A5C5CD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E66E124E-C180-4234-AF4C-1D538FD2FDDA}" type="slidenum">
              <a:rPr lang="en-US" altLang="en-US" sz="1000"/>
              <a:pPr/>
              <a:t>11</a:t>
            </a:fld>
            <a:endParaRPr lang="en-US" altLang="en-US" sz="1000" dirty="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0894537-4DD6-4BE1-987E-F4113A6E6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4988" y="317500"/>
            <a:ext cx="9962984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u="sng" dirty="0"/>
              <a:t>Adjusted Coefficient of Determination,</a:t>
            </a:r>
            <a:endParaRPr lang="en-US" altLang="en-US" sz="3600" u="sng" baseline="30000" dirty="0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27C6CF9-5F0B-432D-B726-A6A4CC0B1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137" y="1574358"/>
            <a:ext cx="8992263" cy="47502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  never decreases when a new  X  variable is added to the model, even if the new variable is not an important predictor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This can be a disadvantage when comparing models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folHlink"/>
                </a:solidFill>
              </a:rPr>
              <a:t>What is the net effect of adding a new variable?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We lose a degree of freedom when a new  X variable is added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Did the new  X  variable add enough explanatory power to offset the loss of one degree of freedom?</a:t>
            </a:r>
          </a:p>
        </p:txBody>
      </p:sp>
      <p:graphicFrame>
        <p:nvGraphicFramePr>
          <p:cNvPr id="16390" name="Object 5">
            <a:extLst>
              <a:ext uri="{FF2B5EF4-FFF2-40B4-BE49-F238E27FC236}">
                <a16:creationId xmlns:a16="http://schemas.microsoft.com/office/drawing/2014/main" id="{E055E9B6-6D9F-42CF-86B8-3FF253011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31341"/>
              </p:ext>
            </p:extLst>
          </p:nvPr>
        </p:nvGraphicFramePr>
        <p:xfrm>
          <a:off x="9950919" y="553244"/>
          <a:ext cx="6223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1157" imgH="182833" progId="Equation.3">
                  <p:embed/>
                </p:oleObj>
              </mc:Choice>
              <mc:Fallback>
                <p:oleObj name="Equation" r:id="rId2" imgW="221157" imgH="182833" progId="Equation.3">
                  <p:embed/>
                  <p:pic>
                    <p:nvPicPr>
                      <p:cNvPr id="16390" name="Object 5">
                        <a:extLst>
                          <a:ext uri="{FF2B5EF4-FFF2-40B4-BE49-F238E27FC236}">
                            <a16:creationId xmlns:a16="http://schemas.microsoft.com/office/drawing/2014/main" id="{E055E9B6-6D9F-42CF-86B8-3FF253011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0919" y="553244"/>
                        <a:ext cx="6223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9AF4A331-B929-491E-813F-1D1D6BC07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F8419486-9E51-404B-9B69-31000E249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10FD8C83-F700-4077-BCCA-C1EBFDBA67FE}" type="slidenum">
              <a:rPr lang="en-US" altLang="en-US" sz="1000"/>
              <a:pPr/>
              <a:t>12</a:t>
            </a:fld>
            <a:endParaRPr lang="en-US" altLang="en-US" sz="1000" dirty="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5ABEA06-C483-4DFC-9555-0827573FC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00201"/>
            <a:ext cx="8382000" cy="50847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Used to correct for the fact that adding non-relevant independent variables will still reduce the error sum of squares </a:t>
            </a:r>
          </a:p>
          <a:p>
            <a:pPr eaLnBrk="1" hangingPunct="1"/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  </a:t>
            </a:r>
            <a:r>
              <a:rPr lang="en-US" altLang="en-US" sz="2000" dirty="0"/>
              <a:t>(where n = sample size, K = number of independent variables)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Adjusted R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provides a better comparison between multiple regression models with different numbers of independent variables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Penalize excessive use of unimportant independent variables</a:t>
            </a:r>
          </a:p>
          <a:p>
            <a:pPr lvl="1" eaLnBrk="1" hangingPunct="1"/>
            <a:r>
              <a:rPr lang="en-US" altLang="en-US" dirty="0"/>
              <a:t>Smaller than R</a:t>
            </a:r>
            <a:r>
              <a:rPr lang="en-US" altLang="en-US" baseline="30000" dirty="0"/>
              <a:t>2</a:t>
            </a: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23B5FA7E-C40F-4A82-96E1-28F48280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2396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74684B83-00FC-42B8-B2EC-7C6DBF6D6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4257" y="317500"/>
            <a:ext cx="8489343" cy="990600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Adjusted Coefficient of Determination,</a:t>
            </a:r>
            <a:r>
              <a:rPr lang="en-US" altLang="en-US" sz="3600"/>
              <a:t> </a:t>
            </a:r>
          </a:p>
        </p:txBody>
      </p:sp>
      <p:graphicFrame>
        <p:nvGraphicFramePr>
          <p:cNvPr id="17415" name="Object 6">
            <a:extLst>
              <a:ext uri="{FF2B5EF4-FFF2-40B4-BE49-F238E27FC236}">
                <a16:creationId xmlns:a16="http://schemas.microsoft.com/office/drawing/2014/main" id="{258433AE-8914-4B31-81B8-261031FEE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329158"/>
              </p:ext>
            </p:extLst>
          </p:nvPr>
        </p:nvGraphicFramePr>
        <p:xfrm>
          <a:off x="9197180" y="509588"/>
          <a:ext cx="6270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1157" imgH="182833" progId="Equation.3">
                  <p:embed/>
                </p:oleObj>
              </mc:Choice>
              <mc:Fallback>
                <p:oleObj name="Equation" r:id="rId2" imgW="221157" imgH="182833" progId="Equation.3">
                  <p:embed/>
                  <p:pic>
                    <p:nvPicPr>
                      <p:cNvPr id="17415" name="Object 6">
                        <a:extLst>
                          <a:ext uri="{FF2B5EF4-FFF2-40B4-BE49-F238E27FC236}">
                            <a16:creationId xmlns:a16="http://schemas.microsoft.com/office/drawing/2014/main" id="{258433AE-8914-4B31-81B8-261031FEEF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7180" y="509588"/>
                        <a:ext cx="6270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>
            <a:extLst>
              <a:ext uri="{FF2B5EF4-FFF2-40B4-BE49-F238E27FC236}">
                <a16:creationId xmlns:a16="http://schemas.microsoft.com/office/drawing/2014/main" id="{7994FEE7-B88D-4799-B023-D36CCDAA9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51220"/>
              </p:ext>
            </p:extLst>
          </p:nvPr>
        </p:nvGraphicFramePr>
        <p:xfrm>
          <a:off x="4130248" y="2293427"/>
          <a:ext cx="32908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431800" progId="Equation.3">
                  <p:embed/>
                </p:oleObj>
              </mc:Choice>
              <mc:Fallback>
                <p:oleObj name="Equation" r:id="rId4" imgW="1600200" imgH="431800" progId="Equation.3">
                  <p:embed/>
                  <p:pic>
                    <p:nvPicPr>
                      <p:cNvPr id="17416" name="Object 7">
                        <a:extLst>
                          <a:ext uri="{FF2B5EF4-FFF2-40B4-BE49-F238E27FC236}">
                            <a16:creationId xmlns:a16="http://schemas.microsoft.com/office/drawing/2014/main" id="{7994FEE7-B88D-4799-B023-D36CCDAA9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248" y="2293427"/>
                        <a:ext cx="3290887" cy="8890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A1AADB79-BBAF-445E-9B8C-E7E7595D46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8E5AE255-7735-4941-BB03-4ABF8D4DC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BBC7AE00-10BC-4D33-B2EB-10B854A13C76}" type="slidenum">
              <a:rPr lang="en-US" altLang="en-US" sz="1000"/>
              <a:pPr/>
              <a:t>13</a:t>
            </a:fld>
            <a:endParaRPr lang="en-US" altLang="en-US" sz="1000" dirty="0"/>
          </a:p>
        </p:txBody>
      </p:sp>
      <p:graphicFrame>
        <p:nvGraphicFramePr>
          <p:cNvPr id="321538" name="Group 2">
            <a:extLst>
              <a:ext uri="{FF2B5EF4-FFF2-40B4-BE49-F238E27FC236}">
                <a16:creationId xmlns:a16="http://schemas.microsoft.com/office/drawing/2014/main" id="{B0AB84E4-9266-4415-94AE-583BC4C3D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36796"/>
              </p:ext>
            </p:extLst>
          </p:nvPr>
        </p:nvGraphicFramePr>
        <p:xfrm>
          <a:off x="1009817" y="779228"/>
          <a:ext cx="10002740" cy="5529938"/>
        </p:xfrm>
        <a:graphic>
          <a:graphicData uri="http://schemas.openxmlformats.org/drawingml/2006/table">
            <a:tbl>
              <a:tblPr/>
              <a:tblGrid>
                <a:gridCol w="194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5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4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62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0.52148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0.44172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47.46341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5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29460.027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14730.013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6.53861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0.01201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27033.306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2252.776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56493.333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665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306.52619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114.25389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2.68285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0.01993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57.58835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555.46404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-24.97509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-2.30565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0.03979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-48.57626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-1.37392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6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74.13096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25.96732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2.85478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0.01449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17.55303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130.70888</a:t>
                      </a:r>
                      <a:endParaRPr kumimoji="0" lang="en-US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560" name="Object 126">
            <a:extLst>
              <a:ext uri="{FF2B5EF4-FFF2-40B4-BE49-F238E27FC236}">
                <a16:creationId xmlns:a16="http://schemas.microsoft.com/office/drawing/2014/main" id="{A81496DF-CCD5-4A3A-8BA7-367D61DC6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83125"/>
              </p:ext>
            </p:extLst>
          </p:nvPr>
        </p:nvGraphicFramePr>
        <p:xfrm>
          <a:off x="5029200" y="1097639"/>
          <a:ext cx="2120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531" imgH="190417" progId="Equation.3">
                  <p:embed/>
                </p:oleObj>
              </mc:Choice>
              <mc:Fallback>
                <p:oleObj name="Equation" r:id="rId2" imgW="850531" imgH="190417" progId="Equation.3">
                  <p:embed/>
                  <p:pic>
                    <p:nvPicPr>
                      <p:cNvPr id="18560" name="Object 126">
                        <a:extLst>
                          <a:ext uri="{FF2B5EF4-FFF2-40B4-BE49-F238E27FC236}">
                            <a16:creationId xmlns:a16="http://schemas.microsoft.com/office/drawing/2014/main" id="{A81496DF-CCD5-4A3A-8BA7-367D61DC6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97639"/>
                        <a:ext cx="2120900" cy="4730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61" name="Line 127">
            <a:extLst>
              <a:ext uri="{FF2B5EF4-FFF2-40B4-BE49-F238E27FC236}">
                <a16:creationId xmlns:a16="http://schemas.microsoft.com/office/drawing/2014/main" id="{528866DD-135D-4A0B-820F-B892FA0DC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3583" y="1455089"/>
            <a:ext cx="820972" cy="572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62" name="Text Box 128">
            <a:extLst>
              <a:ext uri="{FF2B5EF4-FFF2-40B4-BE49-F238E27FC236}">
                <a16:creationId xmlns:a16="http://schemas.microsoft.com/office/drawing/2014/main" id="{753A7BEF-43DC-4341-BD93-72583F7A8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555" y="1718145"/>
            <a:ext cx="5486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folHlink"/>
                </a:solidFill>
              </a:rPr>
              <a:t>44.2% of the variation in pie sales is explained by the variation in price and advertising, taking into account the sample size and number of independent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1942E6BF-4098-48EB-88FC-C334B5BB6C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7EB3F004-140F-4109-A18E-3AB5E7708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8EECF3AD-3924-47E1-951F-5ED798B331F6}" type="slidenum">
              <a:rPr lang="en-US" altLang="en-US" sz="1000"/>
              <a:pPr/>
              <a:t>14</a:t>
            </a:fld>
            <a:endParaRPr lang="en-US" altLang="en-US" sz="1000" dirty="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7B4226C-DD72-4DA0-A699-8936BAD0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073" y="317500"/>
            <a:ext cx="8165327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Coefficient of Multiple Correlation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4FD134C4-9E1E-4F0F-A439-43A4C9E65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65190"/>
            <a:ext cx="9601200" cy="48086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The </a:t>
            </a:r>
            <a:r>
              <a:rPr lang="en-US" altLang="en-US" sz="2400" dirty="0">
                <a:solidFill>
                  <a:schemeClr val="folHlink"/>
                </a:solidFill>
                <a:sym typeface="Symbol" panose="05050102010706020507" pitchFamily="18" charset="2"/>
              </a:rPr>
              <a:t>coefficient of multiple correlation</a:t>
            </a:r>
            <a:r>
              <a:rPr lang="en-US" altLang="en-US" sz="2400" dirty="0">
                <a:sym typeface="Symbol" panose="05050102010706020507" pitchFamily="18" charset="2"/>
              </a:rPr>
              <a:t> is the correlation between the predicted value and the observed value of the dependent variable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Is the square root of the multiple coefficient of determination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Used as another measure of the strength of the linear relationship between the dependent variable and the independent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Comparable to the correlation between Y and X in simple regression</a:t>
            </a:r>
            <a:endParaRPr lang="en-US" altLang="en-US" sz="2400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A2CC04B0-9FE9-42AB-82A1-69014A38D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9763" y="2952750"/>
          <a:ext cx="29210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66584" progId="Equation.3">
                  <p:embed/>
                </p:oleObj>
              </mc:Choice>
              <mc:Fallback>
                <p:oleObj name="Equation" r:id="rId2" imgW="1091726" imgH="266584" progId="Equation.3">
                  <p:embed/>
                  <p:pic>
                    <p:nvPicPr>
                      <p:cNvPr id="19462" name="Object 4">
                        <a:extLst>
                          <a:ext uri="{FF2B5EF4-FFF2-40B4-BE49-F238E27FC236}">
                            <a16:creationId xmlns:a16="http://schemas.microsoft.com/office/drawing/2014/main" id="{A2CC04B0-9FE9-42AB-82A1-69014A38D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2952750"/>
                        <a:ext cx="2921000" cy="7127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8B98CE72-8830-4099-86EF-C55726B01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5364EE98-41E7-4325-8BDD-4F4EA8EB1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A614E50E-24A4-47F2-AFFA-3119651A721B}" type="slidenum">
              <a:rPr lang="en-US" altLang="en-US" sz="1000"/>
              <a:pPr/>
              <a:t>15</a:t>
            </a:fld>
            <a:endParaRPr lang="en-US" altLang="en-US" sz="1000" dirty="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9C6FBD3-96BF-4BB3-8DC2-DD592F28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14800"/>
            <a:ext cx="6858000" cy="1447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798058F-123C-4F11-AE52-8C8E6FFD4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5819" y="247650"/>
            <a:ext cx="9414344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Evaluating Individual Regression Coefficients</a:t>
            </a: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1A56FC38-09B6-4F21-9FEA-766D955B5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1837" y="1314450"/>
            <a:ext cx="9165203" cy="50863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Use t-tests for individual coefficients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Shows if a specific independent variable is conditionally important</a:t>
            </a:r>
          </a:p>
          <a:p>
            <a:pPr eaLnBrk="1" hangingPunct="1">
              <a:spcBef>
                <a:spcPct val="40000"/>
              </a:spcBef>
            </a:pPr>
            <a:endParaRPr lang="en-US" altLang="en-US" dirty="0"/>
          </a:p>
          <a:p>
            <a:pPr eaLnBrk="1" hangingPunct="1">
              <a:spcBef>
                <a:spcPct val="40000"/>
              </a:spcBef>
            </a:pPr>
            <a:endParaRPr lang="en-US" altLang="en-US" sz="1200" dirty="0"/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Hypotheses: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         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: </a:t>
            </a:r>
            <a:r>
              <a:rPr lang="el-GR" altLang="en-US" sz="2800" dirty="0">
                <a:cs typeface="Arial" panose="020B0604020202020204" pitchFamily="34" charset="0"/>
              </a:rPr>
              <a:t>β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 = 0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Xj</a:t>
            </a:r>
            <a:r>
              <a:rPr lang="en-US" altLang="en-US" sz="1800" dirty="0"/>
              <a:t> has no linear influence on y)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        H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: </a:t>
            </a:r>
            <a:r>
              <a:rPr lang="el-GR" altLang="en-US" sz="2800" dirty="0">
                <a:cs typeface="Arial" panose="020B0604020202020204" pitchFamily="34" charset="0"/>
              </a:rPr>
              <a:t>β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 </a:t>
            </a:r>
            <a:r>
              <a:rPr lang="en-US" altLang="en-US" sz="2800" dirty="0">
                <a:cs typeface="Arial" panose="020B0604020202020204" pitchFamily="34" charset="0"/>
              </a:rPr>
              <a:t>≠</a:t>
            </a:r>
            <a:r>
              <a:rPr lang="en-US" altLang="en-US" sz="2800" dirty="0"/>
              <a:t> 0  (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has linear influence on 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E7A155DD-F632-4D11-968F-D7C353BF91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DE062F67-3A70-42BA-98E3-DAE642001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C9BE3DDB-26E2-4999-8752-FCA607A1A13F}" type="slidenum">
              <a:rPr lang="en-US" altLang="en-US" sz="1000"/>
              <a:pPr/>
              <a:t>16</a:t>
            </a:fld>
            <a:endParaRPr lang="en-US" altLang="en-US" sz="1000" dirty="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3BE30D47-EA70-43EE-9E06-A825D57F8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868488"/>
            <a:ext cx="8305800" cy="4532312"/>
          </a:xfrm>
        </p:spPr>
        <p:txBody>
          <a:bodyPr/>
          <a:lstStyle/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: </a:t>
            </a:r>
            <a:r>
              <a:rPr lang="el-GR" altLang="en-US" sz="2800" dirty="0">
                <a:cs typeface="Arial" panose="020B0604020202020204" pitchFamily="34" charset="0"/>
              </a:rPr>
              <a:t>β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 = 0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Xj</a:t>
            </a:r>
            <a:r>
              <a:rPr lang="en-US" altLang="en-US" sz="1800" dirty="0"/>
              <a:t> has no linear influence on y)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800" dirty="0"/>
              <a:t>        H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: </a:t>
            </a:r>
            <a:r>
              <a:rPr lang="el-GR" altLang="en-US" sz="2800" dirty="0">
                <a:cs typeface="Arial" panose="020B0604020202020204" pitchFamily="34" charset="0"/>
              </a:rPr>
              <a:t>β</a:t>
            </a:r>
            <a:r>
              <a:rPr lang="en-US" altLang="en-US" sz="2800" baseline="-25000" dirty="0"/>
              <a:t>j</a:t>
            </a:r>
            <a:r>
              <a:rPr lang="en-US" altLang="en-US" sz="2800" dirty="0"/>
              <a:t> </a:t>
            </a:r>
            <a:r>
              <a:rPr lang="en-US" altLang="en-US" sz="2800" dirty="0">
                <a:cs typeface="Arial" panose="020B0604020202020204" pitchFamily="34" charset="0"/>
              </a:rPr>
              <a:t>≠</a:t>
            </a:r>
            <a:r>
              <a:rPr lang="en-US" altLang="en-US" sz="2800" dirty="0"/>
              <a:t> 0  (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has linear influence on y)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Test Statistic: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						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</a:t>
            </a:r>
            <a:endParaRPr lang="en-US" altLang="en-US" sz="2500" dirty="0"/>
          </a:p>
        </p:txBody>
      </p:sp>
      <p:graphicFrame>
        <p:nvGraphicFramePr>
          <p:cNvPr id="21510" name="Object 5">
            <a:extLst>
              <a:ext uri="{FF2B5EF4-FFF2-40B4-BE49-F238E27FC236}">
                <a16:creationId xmlns:a16="http://schemas.microsoft.com/office/drawing/2014/main" id="{E62ED6E4-01ED-42BC-A9AF-3C4DDBD64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535020"/>
              </p:ext>
            </p:extLst>
          </p:nvPr>
        </p:nvGraphicFramePr>
        <p:xfrm>
          <a:off x="3140075" y="4192588"/>
          <a:ext cx="4081463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723600" progId="Equation.DSMT4">
                  <p:embed/>
                </p:oleObj>
              </mc:Choice>
              <mc:Fallback>
                <p:oleObj name="Equation" r:id="rId2" imgW="2019240" imgH="723600" progId="Equation.DSMT4">
                  <p:embed/>
                  <p:pic>
                    <p:nvPicPr>
                      <p:cNvPr id="21510" name="Object 5">
                        <a:extLst>
                          <a:ext uri="{FF2B5EF4-FFF2-40B4-BE49-F238E27FC236}">
                            <a16:creationId xmlns:a16="http://schemas.microsoft.com/office/drawing/2014/main" id="{E62ED6E4-01ED-42BC-A9AF-3C4DDBD64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192588"/>
                        <a:ext cx="4081463" cy="146843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6">
            <a:extLst>
              <a:ext uri="{FF2B5EF4-FFF2-40B4-BE49-F238E27FC236}">
                <a16:creationId xmlns:a16="http://schemas.microsoft.com/office/drawing/2014/main" id="{6C6352F2-A8C8-4DA4-8762-D8D219E5C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2396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1D6B97EC-8636-43E7-B104-8557D5584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3141" y="317500"/>
            <a:ext cx="7980459" cy="9906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Evaluating Individual Regression Coefficients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BC1D9E80-D8A0-42AB-8461-0CE9DAC1D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A61819F9-7842-404C-9B76-6D736FAAB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D39D7C6A-9940-4822-90D7-B7869BF53954}" type="slidenum">
              <a:rPr lang="en-US" altLang="en-US" sz="1000"/>
              <a:pPr/>
              <a:t>17</a:t>
            </a:fld>
            <a:endParaRPr lang="en-US" altLang="en-US" sz="1000" dirty="0"/>
          </a:p>
        </p:txBody>
      </p:sp>
      <p:sp>
        <p:nvSpPr>
          <p:cNvPr id="22532" name="Line 2">
            <a:extLst>
              <a:ext uri="{FF2B5EF4-FFF2-40B4-BE49-F238E27FC236}">
                <a16:creationId xmlns:a16="http://schemas.microsoft.com/office/drawing/2014/main" id="{6E3B65B4-F5FD-4E60-AE63-6BB19142B2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429000"/>
            <a:ext cx="0" cy="25146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8099" name="Group 3">
            <a:extLst>
              <a:ext uri="{FF2B5EF4-FFF2-40B4-BE49-F238E27FC236}">
                <a16:creationId xmlns:a16="http://schemas.microsoft.com/office/drawing/2014/main" id="{44075AA6-A290-4900-9357-90939938AA39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676400"/>
          <a:ext cx="8763000" cy="4632768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52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0.52148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0.44172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47.46341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8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29460.027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14730.013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6.53861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0.01201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27033.306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2252.776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56493.333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31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306.52619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114.25389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2.68285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0.01993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57.58835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555.46404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-24.97509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-2.30565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0.03979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-48.57626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-1.37392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74.13096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25.96732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2.85478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0.01449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17.55303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130.70888</a:t>
                      </a:r>
                      <a:endParaRPr kumimoji="0" lang="en-US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2656" name="Text Box 127">
            <a:extLst>
              <a:ext uri="{FF2B5EF4-FFF2-40B4-BE49-F238E27FC236}">
                <a16:creationId xmlns:a16="http://schemas.microsoft.com/office/drawing/2014/main" id="{6B1BD9A9-37B4-4269-B76C-A3E4D127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599" y="1752601"/>
            <a:ext cx="5638799" cy="94641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en-US" sz="1800" b="1" dirty="0">
                <a:solidFill>
                  <a:schemeClr val="folHlink"/>
                </a:solidFill>
              </a:rPr>
              <a:t>t-value for Price is  t = -2.306, with p-value .0398</a:t>
            </a:r>
          </a:p>
          <a:p>
            <a:pPr eaLnBrk="1" hangingPunct="1">
              <a:spcBef>
                <a:spcPct val="25000"/>
              </a:spcBef>
            </a:pPr>
            <a:endParaRPr lang="en-US" altLang="en-US" sz="1400" b="1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en-US" sz="1600" b="1" dirty="0">
                <a:solidFill>
                  <a:schemeClr val="folHlink"/>
                </a:solidFill>
              </a:rPr>
              <a:t>t-value for Advertising is t = 2.855, with p-value .0145</a:t>
            </a:r>
          </a:p>
        </p:txBody>
      </p:sp>
      <p:sp>
        <p:nvSpPr>
          <p:cNvPr id="22657" name="Text Box 128">
            <a:extLst>
              <a:ext uri="{FF2B5EF4-FFF2-40B4-BE49-F238E27FC236}">
                <a16:creationId xmlns:a16="http://schemas.microsoft.com/office/drawing/2014/main" id="{55F79BC8-077E-4DFB-A33A-3B6BC2B93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2396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2658" name="Rectangle 130">
            <a:extLst>
              <a:ext uri="{FF2B5EF4-FFF2-40B4-BE49-F238E27FC236}">
                <a16:creationId xmlns:a16="http://schemas.microsoft.com/office/drawing/2014/main" id="{E9A9F859-90A2-446F-8905-6E4C63BC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15000"/>
            <a:ext cx="1752600" cy="609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FF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59" name="Rectangle 132">
            <a:extLst>
              <a:ext uri="{FF2B5EF4-FFF2-40B4-BE49-F238E27FC236}">
                <a16:creationId xmlns:a16="http://schemas.microsoft.com/office/drawing/2014/main" id="{07C731BB-F277-4D2C-9B64-B60E14C06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317500"/>
            <a:ext cx="7078662" cy="990600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Evaluating Individual </a:t>
            </a:r>
            <a:br>
              <a:rPr lang="en-US" altLang="en-US"/>
            </a:br>
            <a:r>
              <a:rPr lang="en-US" altLang="en-US"/>
              <a:t>Regression Coefficients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09B76E3C-D45F-49DE-B7AA-6361668F2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F71F6049-05B5-4F78-8B27-E409AE9AF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FDAE8AF5-FCD1-43B4-BA92-FCF0653DC289}" type="slidenum">
              <a:rPr lang="en-US" altLang="en-US" sz="1000"/>
              <a:pPr/>
              <a:t>18</a:t>
            </a:fld>
            <a:endParaRPr lang="en-US" altLang="en-US" sz="1000" dirty="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F4154218-7621-4EED-8F52-CF0C7F002A1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28800" y="2971801"/>
            <a:ext cx="1828800" cy="1076325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d.f. = 15-2-1 = 12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a"/>
            </a:pPr>
            <a:r>
              <a:rPr lang="en-US" altLang="en-US" sz="1600" b="1">
                <a:sym typeface="Symbol" panose="05050102010706020507" pitchFamily="18" charset="2"/>
              </a:rPr>
              <a:t> = .05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en-US" sz="1600" b="1">
                <a:sym typeface="Symbol" panose="05050102010706020507" pitchFamily="18" charset="2"/>
              </a:rPr>
              <a:t>t</a:t>
            </a:r>
            <a:r>
              <a:rPr lang="en-US" altLang="en-US" sz="1600" b="1" baseline="-25000">
                <a:sym typeface="Symbol" panose="05050102010706020507" pitchFamily="18" charset="2"/>
              </a:rPr>
              <a:t>12, .025 </a:t>
            </a:r>
            <a:r>
              <a:rPr lang="en-US" altLang="en-US" sz="1600" b="1">
                <a:sym typeface="Symbol" panose="05050102010706020507" pitchFamily="18" charset="2"/>
              </a:rPr>
              <a:t>= 2.1788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0FB7573C-01B5-42C8-9E77-18D7C17FDB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828800"/>
            <a:ext cx="1752600" cy="1066800"/>
          </a:xfrm>
          <a:solidFill>
            <a:srgbClr val="FDE0B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0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/>
              <a:t>j</a:t>
            </a:r>
            <a:r>
              <a:rPr lang="en-US" altLang="en-US" sz="2400"/>
              <a:t>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1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/>
              <a:t>j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2400"/>
              <a:t> 0</a:t>
            </a: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B223F64C-8881-436E-BFEA-B70425124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5562600" cy="838200"/>
          </a:xfrm>
          <a:prstGeom prst="rect">
            <a:avLst/>
          </a:prstGeom>
          <a:solidFill>
            <a:srgbClr val="C7DAF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5188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0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 test statistic for each variable falls in the rejection region (p-values &lt; .05)</a:t>
            </a:r>
            <a:endParaRPr lang="en-US" altLang="en-US" b="1">
              <a:solidFill>
                <a:schemeClr val="hlink"/>
              </a:solidFill>
            </a:endParaRPr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1C31C7FC-7672-49D9-B49F-883B3617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5334000"/>
            <a:ext cx="3971925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There is evidence that both Price and Advertising affect pie sales at </a:t>
            </a:r>
            <a:r>
              <a:rPr lang="en-US" altLang="en-US" b="1">
                <a:sym typeface="Symbol" panose="05050102010706020507" pitchFamily="18" charset="2"/>
              </a:rPr>
              <a:t></a:t>
            </a:r>
            <a:r>
              <a:rPr lang="en-US" altLang="en-US">
                <a:sym typeface="Symbol" panose="05050102010706020507" pitchFamily="18" charset="2"/>
              </a:rPr>
              <a:t> = .05</a:t>
            </a:r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918C5FB6-2340-47AA-9941-CE2E14D5C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1600200"/>
            <a:ext cx="3667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From Excel output: </a:t>
            </a:r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23CC5098-B0CC-4193-BD7F-C55D4695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4572000"/>
            <a:ext cx="39719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Reject H</a:t>
            </a:r>
            <a:r>
              <a:rPr lang="en-US" altLang="en-US" baseline="-25000"/>
              <a:t>0 </a:t>
            </a:r>
            <a:r>
              <a:rPr lang="en-US" altLang="en-US"/>
              <a:t>for each variable</a:t>
            </a:r>
          </a:p>
        </p:txBody>
      </p:sp>
      <p:graphicFrame>
        <p:nvGraphicFramePr>
          <p:cNvPr id="389129" name="Group 9">
            <a:extLst>
              <a:ext uri="{FF2B5EF4-FFF2-40B4-BE49-F238E27FC236}">
                <a16:creationId xmlns:a16="http://schemas.microsoft.com/office/drawing/2014/main" id="{F6307B87-97ED-4783-ADD7-DA388B8A96FC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2133600"/>
          <a:ext cx="6400800" cy="100647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492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-24.97509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10.83213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-2.30565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0.03979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74.13096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25.96732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2.85478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0.01449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9" marB="45749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88" name="Rectangle 35">
            <a:extLst>
              <a:ext uri="{FF2B5EF4-FFF2-40B4-BE49-F238E27FC236}">
                <a16:creationId xmlns:a16="http://schemas.microsoft.com/office/drawing/2014/main" id="{6F9528BB-06BC-4222-B006-E0775AF7E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14801"/>
            <a:ext cx="4572000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/>
              <a:t>Decision: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800" b="1"/>
              <a:t>Conclusion:</a:t>
            </a:r>
          </a:p>
        </p:txBody>
      </p:sp>
      <p:sp>
        <p:nvSpPr>
          <p:cNvPr id="23589" name="Rectangle 36">
            <a:extLst>
              <a:ext uri="{FF2B5EF4-FFF2-40B4-BE49-F238E27FC236}">
                <a16:creationId xmlns:a16="http://schemas.microsoft.com/office/drawing/2014/main" id="{B734DAA5-ADBE-4F36-84A4-187BA682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248400"/>
            <a:ext cx="914400" cy="2286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0" name="Rectangle 37">
            <a:extLst>
              <a:ext uri="{FF2B5EF4-FFF2-40B4-BE49-F238E27FC236}">
                <a16:creationId xmlns:a16="http://schemas.microsoft.com/office/drawing/2014/main" id="{E3927432-5509-48F3-9D00-F2885980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48400"/>
            <a:ext cx="1066800" cy="2286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1" name="Text Box 38">
            <a:extLst>
              <a:ext uri="{FF2B5EF4-FFF2-40B4-BE49-F238E27FC236}">
                <a16:creationId xmlns:a16="http://schemas.microsoft.com/office/drawing/2014/main" id="{379A6D00-06E3-4698-9CDA-2D4E38C2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sp>
        <p:nvSpPr>
          <p:cNvPr id="23592" name="Text Box 39">
            <a:extLst>
              <a:ext uri="{FF2B5EF4-FFF2-40B4-BE49-F238E27FC236}">
                <a16:creationId xmlns:a16="http://schemas.microsoft.com/office/drawing/2014/main" id="{61AC325F-5252-4E22-9312-258960801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15000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sp>
        <p:nvSpPr>
          <p:cNvPr id="23593" name="Freeform 40">
            <a:extLst>
              <a:ext uri="{FF2B5EF4-FFF2-40B4-BE49-F238E27FC236}">
                <a16:creationId xmlns:a16="http://schemas.microsoft.com/office/drawing/2014/main" id="{1757C82E-DA95-4F4D-BAE4-BABCDE1396A5}"/>
              </a:ext>
            </a:extLst>
          </p:cNvPr>
          <p:cNvSpPr>
            <a:spLocks/>
          </p:cNvSpPr>
          <p:nvPr/>
        </p:nvSpPr>
        <p:spPr bwMode="auto">
          <a:xfrm>
            <a:off x="4338638" y="4927601"/>
            <a:ext cx="850900" cy="561975"/>
          </a:xfrm>
          <a:custGeom>
            <a:avLst/>
            <a:gdLst>
              <a:gd name="T0" fmla="*/ 850900 w 536"/>
              <a:gd name="T1" fmla="*/ 557213 h 354"/>
              <a:gd name="T2" fmla="*/ 849313 w 536"/>
              <a:gd name="T3" fmla="*/ 495300 h 354"/>
              <a:gd name="T4" fmla="*/ 500063 w 536"/>
              <a:gd name="T5" fmla="*/ 433388 h 354"/>
              <a:gd name="T6" fmla="*/ 298450 w 536"/>
              <a:gd name="T7" fmla="*/ 330200 h 354"/>
              <a:gd name="T8" fmla="*/ 185738 w 536"/>
              <a:gd name="T9" fmla="*/ 242888 h 354"/>
              <a:gd name="T10" fmla="*/ 4763 w 536"/>
              <a:gd name="T11" fmla="*/ 0 h 354"/>
              <a:gd name="T12" fmla="*/ 0 w 536"/>
              <a:gd name="T13" fmla="*/ 561975 h 354"/>
              <a:gd name="T14" fmla="*/ 836613 w 536"/>
              <a:gd name="T15" fmla="*/ 557213 h 354"/>
              <a:gd name="T16" fmla="*/ 836613 w 536"/>
              <a:gd name="T17" fmla="*/ 550863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Freeform 41">
            <a:extLst>
              <a:ext uri="{FF2B5EF4-FFF2-40B4-BE49-F238E27FC236}">
                <a16:creationId xmlns:a16="http://schemas.microsoft.com/office/drawing/2014/main" id="{087AF30A-3334-4EB6-8A1E-8B968D492F6E}"/>
              </a:ext>
            </a:extLst>
          </p:cNvPr>
          <p:cNvSpPr>
            <a:spLocks/>
          </p:cNvSpPr>
          <p:nvPr/>
        </p:nvSpPr>
        <p:spPr bwMode="auto">
          <a:xfrm>
            <a:off x="2041526" y="4994275"/>
            <a:ext cx="854075" cy="495300"/>
          </a:xfrm>
          <a:custGeom>
            <a:avLst/>
            <a:gdLst>
              <a:gd name="T0" fmla="*/ 0 w 538"/>
              <a:gd name="T1" fmla="*/ 495300 h 312"/>
              <a:gd name="T2" fmla="*/ 0 w 538"/>
              <a:gd name="T3" fmla="*/ 423863 h 312"/>
              <a:gd name="T4" fmla="*/ 347663 w 538"/>
              <a:gd name="T5" fmla="*/ 373063 h 312"/>
              <a:gd name="T6" fmla="*/ 523875 w 538"/>
              <a:gd name="T7" fmla="*/ 301625 h 312"/>
              <a:gd name="T8" fmla="*/ 639763 w 538"/>
              <a:gd name="T9" fmla="*/ 223838 h 312"/>
              <a:gd name="T10" fmla="*/ 852488 w 538"/>
              <a:gd name="T11" fmla="*/ 0 h 312"/>
              <a:gd name="T12" fmla="*/ 854075 w 538"/>
              <a:gd name="T13" fmla="*/ 490538 h 312"/>
              <a:gd name="T14" fmla="*/ 28575 w 538"/>
              <a:gd name="T15" fmla="*/ 490538 h 312"/>
              <a:gd name="T16" fmla="*/ 28575 w 538"/>
              <a:gd name="T17" fmla="*/ 484188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Freeform 42">
            <a:extLst>
              <a:ext uri="{FF2B5EF4-FFF2-40B4-BE49-F238E27FC236}">
                <a16:creationId xmlns:a16="http://schemas.microsoft.com/office/drawing/2014/main" id="{B458D349-ED6B-40A7-9F13-806821A13F65}"/>
              </a:ext>
            </a:extLst>
          </p:cNvPr>
          <p:cNvSpPr>
            <a:spLocks/>
          </p:cNvSpPr>
          <p:nvPr/>
        </p:nvSpPr>
        <p:spPr bwMode="auto">
          <a:xfrm>
            <a:off x="2057400" y="4114800"/>
            <a:ext cx="1600200" cy="1295400"/>
          </a:xfrm>
          <a:custGeom>
            <a:avLst/>
            <a:gdLst>
              <a:gd name="T0" fmla="*/ 0 w 600"/>
              <a:gd name="T1" fmla="*/ 1293151 h 576"/>
              <a:gd name="T2" fmla="*/ 168021 w 600"/>
              <a:gd name="T3" fmla="*/ 1281906 h 576"/>
              <a:gd name="T4" fmla="*/ 253365 w 600"/>
              <a:gd name="T5" fmla="*/ 1263915 h 576"/>
              <a:gd name="T6" fmla="*/ 338709 w 600"/>
              <a:gd name="T7" fmla="*/ 1243674 h 576"/>
              <a:gd name="T8" fmla="*/ 421386 w 600"/>
              <a:gd name="T9" fmla="*/ 1214438 h 576"/>
              <a:gd name="T10" fmla="*/ 506730 w 600"/>
              <a:gd name="T11" fmla="*/ 1171707 h 576"/>
              <a:gd name="T12" fmla="*/ 592074 w 600"/>
              <a:gd name="T13" fmla="*/ 1119981 h 576"/>
              <a:gd name="T14" fmla="*/ 757428 w 600"/>
              <a:gd name="T15" fmla="*/ 971550 h 576"/>
              <a:gd name="T16" fmla="*/ 925449 w 600"/>
              <a:gd name="T17" fmla="*/ 760148 h 576"/>
              <a:gd name="T18" fmla="*/ 1093470 w 600"/>
              <a:gd name="T19" fmla="*/ 503767 h 576"/>
              <a:gd name="T20" fmla="*/ 1176147 w 600"/>
              <a:gd name="T21" fmla="*/ 375576 h 576"/>
              <a:gd name="T22" fmla="*/ 1261491 w 600"/>
              <a:gd name="T23" fmla="*/ 256381 h 576"/>
              <a:gd name="T24" fmla="*/ 1346835 w 600"/>
              <a:gd name="T25" fmla="*/ 150680 h 576"/>
              <a:gd name="T26" fmla="*/ 1426845 w 600"/>
              <a:gd name="T27" fmla="*/ 69718 h 576"/>
              <a:gd name="T28" fmla="*/ 1512189 w 600"/>
              <a:gd name="T29" fmla="*/ 17992 h 576"/>
              <a:gd name="T30" fmla="*/ 1597533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Freeform 43">
            <a:extLst>
              <a:ext uri="{FF2B5EF4-FFF2-40B4-BE49-F238E27FC236}">
                <a16:creationId xmlns:a16="http://schemas.microsoft.com/office/drawing/2014/main" id="{71C9850A-D437-4354-A4B3-593FF3CDD3D1}"/>
              </a:ext>
            </a:extLst>
          </p:cNvPr>
          <p:cNvSpPr>
            <a:spLocks/>
          </p:cNvSpPr>
          <p:nvPr/>
        </p:nvSpPr>
        <p:spPr bwMode="auto">
          <a:xfrm>
            <a:off x="3657600" y="4114800"/>
            <a:ext cx="1524000" cy="1295400"/>
          </a:xfrm>
          <a:custGeom>
            <a:avLst/>
            <a:gdLst>
              <a:gd name="T0" fmla="*/ 1521354 w 576"/>
              <a:gd name="T1" fmla="*/ 1293151 h 576"/>
              <a:gd name="T2" fmla="*/ 1362604 w 576"/>
              <a:gd name="T3" fmla="*/ 1281906 h 576"/>
              <a:gd name="T4" fmla="*/ 1280583 w 576"/>
              <a:gd name="T5" fmla="*/ 1263915 h 576"/>
              <a:gd name="T6" fmla="*/ 1203854 w 576"/>
              <a:gd name="T7" fmla="*/ 1243674 h 576"/>
              <a:gd name="T8" fmla="*/ 1121833 w 576"/>
              <a:gd name="T9" fmla="*/ 1214438 h 576"/>
              <a:gd name="T10" fmla="*/ 1039813 w 576"/>
              <a:gd name="T11" fmla="*/ 1171707 h 576"/>
              <a:gd name="T12" fmla="*/ 963083 w 576"/>
              <a:gd name="T13" fmla="*/ 1119981 h 576"/>
              <a:gd name="T14" fmla="*/ 801688 w 576"/>
              <a:gd name="T15" fmla="*/ 971550 h 576"/>
              <a:gd name="T16" fmla="*/ 640292 w 576"/>
              <a:gd name="T17" fmla="*/ 760148 h 576"/>
              <a:gd name="T18" fmla="*/ 481542 w 576"/>
              <a:gd name="T19" fmla="*/ 503767 h 576"/>
              <a:gd name="T20" fmla="*/ 399521 w 576"/>
              <a:gd name="T21" fmla="*/ 375576 h 576"/>
              <a:gd name="T22" fmla="*/ 317500 w 576"/>
              <a:gd name="T23" fmla="*/ 256381 h 576"/>
              <a:gd name="T24" fmla="*/ 240771 w 576"/>
              <a:gd name="T25" fmla="*/ 150680 h 576"/>
              <a:gd name="T26" fmla="*/ 158750 w 576"/>
              <a:gd name="T27" fmla="*/ 69718 h 576"/>
              <a:gd name="T28" fmla="*/ 79375 w 576"/>
              <a:gd name="T29" fmla="*/ 17992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44">
            <a:extLst>
              <a:ext uri="{FF2B5EF4-FFF2-40B4-BE49-F238E27FC236}">
                <a16:creationId xmlns:a16="http://schemas.microsoft.com/office/drawing/2014/main" id="{26E7C25A-F431-4812-8360-FE86824FA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864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Line 45">
            <a:extLst>
              <a:ext uri="{FF2B5EF4-FFF2-40B4-BE49-F238E27FC236}">
                <a16:creationId xmlns:a16="http://schemas.microsoft.com/office/drawing/2014/main" id="{C9983E31-79DC-46A5-90BE-0E2F8B8AB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9530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Rectangle 46">
            <a:extLst>
              <a:ext uri="{FF2B5EF4-FFF2-40B4-BE49-F238E27FC236}">
                <a16:creationId xmlns:a16="http://schemas.microsoft.com/office/drawing/2014/main" id="{4C4FEDCB-ABD3-4A03-853B-8F4D3EECA8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05000" y="4648201"/>
            <a:ext cx="1066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Symbol" panose="05050102010706020507" pitchFamily="18" charset="2"/>
              </a:rPr>
              <a:t>a</a:t>
            </a:r>
            <a:r>
              <a:rPr lang="en-US" altLang="en-US" sz="1600"/>
              <a:t>/2=.025</a:t>
            </a:r>
          </a:p>
        </p:txBody>
      </p:sp>
      <p:sp>
        <p:nvSpPr>
          <p:cNvPr id="23600" name="Line 47">
            <a:extLst>
              <a:ext uri="{FF2B5EF4-FFF2-40B4-BE49-F238E27FC236}">
                <a16:creationId xmlns:a16="http://schemas.microsoft.com/office/drawing/2014/main" id="{3EE35B66-B53D-494D-B2A2-3324534C6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148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601" name="Line 48">
            <a:extLst>
              <a:ext uri="{FF2B5EF4-FFF2-40B4-BE49-F238E27FC236}">
                <a16:creationId xmlns:a16="http://schemas.microsoft.com/office/drawing/2014/main" id="{759B24DC-B1A1-4F81-8EDE-36F6C1005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562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Text Box 49">
            <a:extLst>
              <a:ext uri="{FF2B5EF4-FFF2-40B4-BE49-F238E27FC236}">
                <a16:creationId xmlns:a16="http://schemas.microsoft.com/office/drawing/2014/main" id="{EA649060-6E03-4A15-A404-9FCE33AE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1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-t</a:t>
            </a:r>
            <a:r>
              <a:rPr lang="el-GR" altLang="en-US" sz="2000" baseline="-25000">
                <a:cs typeface="Arial" panose="020B0604020202020204" pitchFamily="34" charset="0"/>
              </a:rPr>
              <a:t>α</a:t>
            </a:r>
            <a:r>
              <a:rPr lang="en-US" altLang="en-US" sz="2000" baseline="-25000">
                <a:cs typeface="Arial" panose="020B0604020202020204" pitchFamily="34" charset="0"/>
              </a:rPr>
              <a:t>/2</a:t>
            </a:r>
            <a:endParaRPr lang="el-GR" altLang="en-US" sz="2000" baseline="-25000">
              <a:cs typeface="Arial" panose="020B0604020202020204" pitchFamily="34" charset="0"/>
            </a:endParaRPr>
          </a:p>
        </p:txBody>
      </p:sp>
      <p:sp>
        <p:nvSpPr>
          <p:cNvPr id="23603" name="Line 50">
            <a:extLst>
              <a:ext uri="{FF2B5EF4-FFF2-40B4-BE49-F238E27FC236}">
                <a16:creationId xmlns:a16="http://schemas.microsoft.com/office/drawing/2014/main" id="{EADC1FE5-8904-48DA-BDEE-F9DE8832F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715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4" name="Text Box 51">
            <a:extLst>
              <a:ext uri="{FF2B5EF4-FFF2-40B4-BE49-F238E27FC236}">
                <a16:creationId xmlns:a16="http://schemas.microsoft.com/office/drawing/2014/main" id="{2B136E03-9444-4A01-8031-521379ED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15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/>
              <a:t>Do not reject H</a:t>
            </a:r>
            <a:r>
              <a:rPr lang="en-US" altLang="en-US" sz="1400" baseline="-25000"/>
              <a:t>0</a:t>
            </a:r>
          </a:p>
        </p:txBody>
      </p:sp>
      <p:sp>
        <p:nvSpPr>
          <p:cNvPr id="23605" name="Line 52">
            <a:extLst>
              <a:ext uri="{FF2B5EF4-FFF2-40B4-BE49-F238E27FC236}">
                <a16:creationId xmlns:a16="http://schemas.microsoft.com/office/drawing/2014/main" id="{2FD23680-091F-44F5-A43F-A87FFED78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715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Text Box 53">
            <a:extLst>
              <a:ext uri="{FF2B5EF4-FFF2-40B4-BE49-F238E27FC236}">
                <a16:creationId xmlns:a16="http://schemas.microsoft.com/office/drawing/2014/main" id="{3D0B7A21-4D97-41D3-94AD-F5F028B0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943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0</a:t>
            </a:r>
            <a:endParaRPr lang="el-GR" altLang="en-US" sz="1800" baseline="-25000">
              <a:cs typeface="Arial" panose="020B0604020202020204" pitchFamily="34" charset="0"/>
            </a:endParaRPr>
          </a:p>
        </p:txBody>
      </p:sp>
      <p:sp>
        <p:nvSpPr>
          <p:cNvPr id="23607" name="Text Box 54">
            <a:extLst>
              <a:ext uri="{FF2B5EF4-FFF2-40B4-BE49-F238E27FC236}">
                <a16:creationId xmlns:a16="http://schemas.microsoft.com/office/drawing/2014/main" id="{995F1238-C31F-4B9D-8C4F-6537064C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91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t</a:t>
            </a:r>
            <a:r>
              <a:rPr lang="el-GR" altLang="en-US" sz="2000" baseline="-25000">
                <a:cs typeface="Arial" panose="020B0604020202020204" pitchFamily="34" charset="0"/>
              </a:rPr>
              <a:t>α</a:t>
            </a:r>
            <a:r>
              <a:rPr lang="en-US" altLang="en-US" sz="2000" baseline="-25000">
                <a:cs typeface="Arial" panose="020B0604020202020204" pitchFamily="34" charset="0"/>
              </a:rPr>
              <a:t>/2</a:t>
            </a:r>
            <a:endParaRPr lang="el-GR" altLang="en-US" sz="2000" baseline="-25000">
              <a:cs typeface="Arial" panose="020B0604020202020204" pitchFamily="34" charset="0"/>
            </a:endParaRPr>
          </a:p>
        </p:txBody>
      </p:sp>
      <p:sp>
        <p:nvSpPr>
          <p:cNvPr id="23608" name="Line 55">
            <a:extLst>
              <a:ext uri="{FF2B5EF4-FFF2-40B4-BE49-F238E27FC236}">
                <a16:creationId xmlns:a16="http://schemas.microsoft.com/office/drawing/2014/main" id="{EFBF6342-4360-4719-A00A-FE41FBF0B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62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Freeform 56">
            <a:extLst>
              <a:ext uri="{FF2B5EF4-FFF2-40B4-BE49-F238E27FC236}">
                <a16:creationId xmlns:a16="http://schemas.microsoft.com/office/drawing/2014/main" id="{79CF2306-441C-4B8D-BB19-D335ECB6B14C}"/>
              </a:ext>
            </a:extLst>
          </p:cNvPr>
          <p:cNvSpPr>
            <a:spLocks/>
          </p:cNvSpPr>
          <p:nvPr/>
        </p:nvSpPr>
        <p:spPr bwMode="auto">
          <a:xfrm>
            <a:off x="4495800" y="4922838"/>
            <a:ext cx="204788" cy="411162"/>
          </a:xfrm>
          <a:custGeom>
            <a:avLst/>
            <a:gdLst>
              <a:gd name="T0" fmla="*/ 204788 w 48"/>
              <a:gd name="T1" fmla="*/ 0 h 249"/>
              <a:gd name="T2" fmla="*/ 0 w 48"/>
              <a:gd name="T3" fmla="*/ 411162 h 2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0" name="Rectangle 57">
            <a:extLst>
              <a:ext uri="{FF2B5EF4-FFF2-40B4-BE49-F238E27FC236}">
                <a16:creationId xmlns:a16="http://schemas.microsoft.com/office/drawing/2014/main" id="{4044138E-9FD0-4AB1-8BCE-387F651C60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9600" y="4648201"/>
            <a:ext cx="1219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Symbol" panose="05050102010706020507" pitchFamily="18" charset="2"/>
              </a:rPr>
              <a:t>a</a:t>
            </a:r>
            <a:r>
              <a:rPr lang="en-US" altLang="en-US" sz="1600"/>
              <a:t>/2=.025</a:t>
            </a:r>
          </a:p>
        </p:txBody>
      </p:sp>
      <p:sp>
        <p:nvSpPr>
          <p:cNvPr id="23611" name="Rectangle 58">
            <a:extLst>
              <a:ext uri="{FF2B5EF4-FFF2-40B4-BE49-F238E27FC236}">
                <a16:creationId xmlns:a16="http://schemas.microsoft.com/office/drawing/2014/main" id="{C599CF2A-9B72-4451-A36D-C329BB182E3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6000" y="6172200"/>
            <a:ext cx="1219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-2.1788</a:t>
            </a:r>
          </a:p>
        </p:txBody>
      </p:sp>
      <p:sp>
        <p:nvSpPr>
          <p:cNvPr id="23612" name="Rectangle 59">
            <a:extLst>
              <a:ext uri="{FF2B5EF4-FFF2-40B4-BE49-F238E27FC236}">
                <a16:creationId xmlns:a16="http://schemas.microsoft.com/office/drawing/2014/main" id="{043A1A9F-4784-4CD8-8EF0-0B676E9754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86200" y="6172200"/>
            <a:ext cx="1219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2.1788</a:t>
            </a:r>
          </a:p>
        </p:txBody>
      </p:sp>
      <p:sp>
        <p:nvSpPr>
          <p:cNvPr id="23613" name="Line 60">
            <a:extLst>
              <a:ext uri="{FF2B5EF4-FFF2-40B4-BE49-F238E27FC236}">
                <a16:creationId xmlns:a16="http://schemas.microsoft.com/office/drawing/2014/main" id="{D3F42F63-8270-4376-A438-2E4193216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715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14" name="Oval 61">
            <a:extLst>
              <a:ext uri="{FF2B5EF4-FFF2-40B4-BE49-F238E27FC236}">
                <a16:creationId xmlns:a16="http://schemas.microsoft.com/office/drawing/2014/main" id="{D0CFDFD5-1A69-4A58-9553-5DA5A9A5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981200"/>
            <a:ext cx="1066800" cy="1371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15" name="Oval 62">
            <a:extLst>
              <a:ext uri="{FF2B5EF4-FFF2-40B4-BE49-F238E27FC236}">
                <a16:creationId xmlns:a16="http://schemas.microsoft.com/office/drawing/2014/main" id="{4907CD78-4BD7-4BDB-A0F6-54955ECF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981200"/>
            <a:ext cx="1066800" cy="1371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16" name="Rectangle 63">
            <a:extLst>
              <a:ext uri="{FF2B5EF4-FFF2-40B4-BE49-F238E27FC236}">
                <a16:creationId xmlns:a16="http://schemas.microsoft.com/office/drawing/2014/main" id="{EE12AA6C-8F4B-45AC-9ADB-758648C0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7650"/>
            <a:ext cx="77930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 anchor="b"/>
          <a:lstStyle>
            <a:lvl1pPr defTabSz="852488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 defTabSz="8524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 defTabSz="852488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 defTabSz="852488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Example: Evaluating Individual </a:t>
            </a:r>
            <a:br>
              <a:rPr lang="en-US" altLang="en-US" sz="4000">
                <a:solidFill>
                  <a:schemeClr val="tx2"/>
                </a:solidFill>
              </a:rPr>
            </a:br>
            <a:r>
              <a:rPr lang="en-US" altLang="en-US" sz="4000">
                <a:solidFill>
                  <a:schemeClr val="tx2"/>
                </a:solidFill>
              </a:rPr>
              <a:t>Regression Coefficients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442921B2-EA2B-43FA-BA80-B656A743C8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9C7CC823-BE24-43BF-B165-4E78B8F62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D120795F-129A-4D0A-8C21-637EFBAE4872}" type="slidenum">
              <a:rPr lang="en-US" altLang="en-US" sz="1000"/>
              <a:pPr/>
              <a:t>19</a:t>
            </a:fld>
            <a:endParaRPr lang="en-US" altLang="en-US" sz="1000" dirty="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E434E36-9F61-48AA-A0C5-EE37CD97F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4765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Confidence Interval Estimate </a:t>
            </a:r>
            <a:br>
              <a:rPr lang="en-US" altLang="en-US"/>
            </a:br>
            <a:r>
              <a:rPr lang="en-US" altLang="en-US"/>
              <a:t>for the Slope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FA4F7FB-1B18-48E6-BB9D-75BE37D0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1524000"/>
            <a:ext cx="73136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Confidence interval limits for the population slope 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 baseline="-25000"/>
              <a:t>j </a:t>
            </a:r>
            <a:endParaRPr lang="en-US" altLang="en-US"/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2904491C-D5C6-4A9E-9A6F-D6E31C4F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00600"/>
            <a:ext cx="7696200" cy="16256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</a:rPr>
              <a:t>Example:</a:t>
            </a:r>
            <a:r>
              <a:rPr lang="en-US" altLang="en-US" sz="2000"/>
              <a:t> Form a 95% confidence interval for the effect of changes in price (x</a:t>
            </a:r>
            <a:r>
              <a:rPr lang="en-US" altLang="en-US" sz="2000" baseline="-25000"/>
              <a:t>1</a:t>
            </a:r>
            <a:r>
              <a:rPr lang="en-US" altLang="en-US" sz="2000"/>
              <a:t>) on pie sales:</a:t>
            </a:r>
          </a:p>
          <a:p>
            <a:pPr algn="ctr">
              <a:spcBef>
                <a:spcPct val="50000"/>
              </a:spcBef>
            </a:pPr>
            <a:r>
              <a:rPr lang="en-US" altLang="en-US" sz="2000"/>
              <a:t>-24.975 </a:t>
            </a:r>
            <a:r>
              <a:rPr lang="en-US" altLang="en-US" sz="2000">
                <a:cs typeface="Arial" panose="020B0604020202020204" pitchFamily="34" charset="0"/>
              </a:rPr>
              <a:t>± (2.1788)(10.832)</a:t>
            </a:r>
          </a:p>
          <a:p>
            <a:pPr algn="ctr">
              <a:spcBef>
                <a:spcPct val="50000"/>
              </a:spcBef>
            </a:pPr>
            <a:r>
              <a:rPr lang="en-US" altLang="en-US" sz="2000">
                <a:cs typeface="Arial" panose="020B0604020202020204" pitchFamily="34" charset="0"/>
              </a:rPr>
              <a:t>So the interval is    -48.576 &lt; </a:t>
            </a:r>
            <a:r>
              <a:rPr lang="el-GR" altLang="en-US" sz="2000">
                <a:cs typeface="Arial" panose="020B0604020202020204" pitchFamily="34" charset="0"/>
              </a:rPr>
              <a:t>β</a:t>
            </a:r>
            <a:r>
              <a:rPr lang="en-US" altLang="en-US" sz="2000" baseline="-25000">
                <a:cs typeface="Arial" panose="020B0604020202020204" pitchFamily="34" charset="0"/>
              </a:rPr>
              <a:t>1</a:t>
            </a:r>
            <a:r>
              <a:rPr lang="en-US" altLang="en-US" sz="2000">
                <a:cs typeface="Arial" panose="020B0604020202020204" pitchFamily="34" charset="0"/>
              </a:rPr>
              <a:t> &lt; -1.374</a:t>
            </a:r>
          </a:p>
        </p:txBody>
      </p:sp>
      <p:graphicFrame>
        <p:nvGraphicFramePr>
          <p:cNvPr id="24583" name="Object 5">
            <a:extLst>
              <a:ext uri="{FF2B5EF4-FFF2-40B4-BE49-F238E27FC236}">
                <a16:creationId xmlns:a16="http://schemas.microsoft.com/office/drawing/2014/main" id="{36FB11BC-E87F-4FD2-A495-DE950BEFF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8725" y="2112964"/>
          <a:ext cx="35448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254000" progId="Equation.3">
                  <p:embed/>
                </p:oleObj>
              </mc:Choice>
              <mc:Fallback>
                <p:oleObj name="Equation" r:id="rId2" imgW="965200" imgH="254000" progId="Equation.3">
                  <p:embed/>
                  <p:pic>
                    <p:nvPicPr>
                      <p:cNvPr id="24583" name="Object 5">
                        <a:extLst>
                          <a:ext uri="{FF2B5EF4-FFF2-40B4-BE49-F238E27FC236}">
                            <a16:creationId xmlns:a16="http://schemas.microsoft.com/office/drawing/2014/main" id="{36FB11BC-E87F-4FD2-A495-DE950BEFF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112964"/>
                        <a:ext cx="3544888" cy="92868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0" name="Group 6">
            <a:extLst>
              <a:ext uri="{FF2B5EF4-FFF2-40B4-BE49-F238E27FC236}">
                <a16:creationId xmlns:a16="http://schemas.microsoft.com/office/drawing/2014/main" id="{69C013E2-2698-469C-BAEE-70482CBAA4D6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3276600"/>
          <a:ext cx="4265613" cy="1212852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306.52619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114.25389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-24.97509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74.13096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25.96732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6" name="Text Box 32">
            <a:extLst>
              <a:ext uri="{FF2B5EF4-FFF2-40B4-BE49-F238E27FC236}">
                <a16:creationId xmlns:a16="http://schemas.microsoft.com/office/drawing/2014/main" id="{49020F4B-DDB4-4421-8B87-4C856B639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2209801"/>
            <a:ext cx="2362200" cy="68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where t has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US" sz="2000"/>
              <a:t>   (n – K – 1) d.f.</a:t>
            </a:r>
          </a:p>
        </p:txBody>
      </p:sp>
      <p:sp>
        <p:nvSpPr>
          <p:cNvPr id="24607" name="Oval 33">
            <a:extLst>
              <a:ext uri="{FF2B5EF4-FFF2-40B4-BE49-F238E27FC236}">
                <a16:creationId xmlns:a16="http://schemas.microsoft.com/office/drawing/2014/main" id="{DAD78FC7-CAD5-4239-8978-6008351D0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26670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8" name="AutoShape 34">
            <a:extLst>
              <a:ext uri="{FF2B5EF4-FFF2-40B4-BE49-F238E27FC236}">
                <a16:creationId xmlns:a16="http://schemas.microsoft.com/office/drawing/2014/main" id="{E8884AA8-0811-4C21-816C-E7D3687245AF}"/>
              </a:ext>
            </a:extLst>
          </p:cNvPr>
          <p:cNvSpPr>
            <a:spLocks noChangeArrowheads="1"/>
          </p:cNvSpPr>
          <p:nvPr/>
        </p:nvSpPr>
        <p:spPr bwMode="auto">
          <a:xfrm rot="7173994">
            <a:off x="7181851" y="4248151"/>
            <a:ext cx="511175" cy="396875"/>
          </a:xfrm>
          <a:custGeom>
            <a:avLst/>
            <a:gdLst>
              <a:gd name="T0" fmla="*/ 357964 w 21600"/>
              <a:gd name="T1" fmla="*/ 0 h 21600"/>
              <a:gd name="T2" fmla="*/ 357964 w 21600"/>
              <a:gd name="T3" fmla="*/ 223389 h 21600"/>
              <a:gd name="T4" fmla="*/ 76605 w 21600"/>
              <a:gd name="T5" fmla="*/ 396875 h 21600"/>
              <a:gd name="T6" fmla="*/ 511175 w 21600"/>
              <a:gd name="T7" fmla="*/ 11169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Text Box 35">
            <a:extLst>
              <a:ext uri="{FF2B5EF4-FFF2-40B4-BE49-F238E27FC236}">
                <a16:creationId xmlns:a16="http://schemas.microsoft.com/office/drawing/2014/main" id="{2988AF7F-E76A-4B78-A4DA-289D0C5CE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81400"/>
            <a:ext cx="26670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 sz="2000"/>
              <a:t>Here,  t has 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/>
              <a:t>(15 – 2 – 1) = 12  d.f.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B5776503-BF42-4559-8102-1D63FAE3F9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730A45C4-CA8D-454E-BEC2-E229CA116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48017B66-F984-4135-B4E1-8769415A2236}" type="slidenum">
              <a:rPr lang="en-US" altLang="en-US" sz="1000"/>
              <a:pPr/>
              <a:t>2</a:t>
            </a:fld>
            <a:endParaRPr lang="en-US" altLang="en-US" sz="1000" dirty="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08248EF-862B-4B8E-8CC8-43D9967B3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457" y="304800"/>
            <a:ext cx="9955032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 of MLRM (2 Independent Variables)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09C54FF3-5C59-4FCE-8BA6-C9B6D2137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18" y="1295400"/>
            <a:ext cx="9489882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A distributor of frozen desert pies wants to evaluate factors thought to influence demand. Data are collected for 15 weeks.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lvl="1" eaLnBrk="1" hangingPunct="1"/>
            <a:r>
              <a:rPr lang="en-US" altLang="en-US" sz="2000" dirty="0">
                <a:solidFill>
                  <a:schemeClr val="folHlink"/>
                </a:solidFill>
              </a:rPr>
              <a:t>Dependent variable:       Pie sales (units per week)</a:t>
            </a:r>
          </a:p>
          <a:p>
            <a:pPr lvl="1" eaLnBrk="1" hangingPunct="1"/>
            <a:r>
              <a:rPr lang="en-US" altLang="en-US" sz="2000" dirty="0">
                <a:solidFill>
                  <a:srgbClr val="008000"/>
                </a:solidFill>
              </a:rPr>
              <a:t>Independent variables:   Price (in $)            Advertising ($100’s)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9FA33EA8-688A-49D9-ADC1-EB4ABED46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50BB6E14-79D1-4164-A3FA-78782E570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8F22D7BC-9553-4819-BD87-5C6CE4E9A040}" type="slidenum">
              <a:rPr lang="en-US" altLang="en-US" sz="1000"/>
              <a:pPr/>
              <a:t>20</a:t>
            </a:fld>
            <a:endParaRPr lang="en-US" altLang="en-US" sz="1000" dirty="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B459436-A36D-43D2-8C43-32D255E2E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4765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Confidence Interval Estimate </a:t>
            </a:r>
            <a:br>
              <a:rPr lang="en-US" altLang="en-US"/>
            </a:br>
            <a:r>
              <a:rPr lang="en-US" altLang="en-US"/>
              <a:t>for the Slope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755BBA57-1326-4488-9736-F37AAF99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1524000"/>
            <a:ext cx="73136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Confidence interval for the population slope 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 baseline="-25000"/>
              <a:t>i </a:t>
            </a:r>
            <a:endParaRPr lang="en-US" altLang="en-US"/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5E9B46E4-1793-499E-8C5D-D0362A74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32250"/>
            <a:ext cx="7696200" cy="11684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</a:rPr>
              <a:t>Example:</a:t>
            </a:r>
            <a:r>
              <a:rPr lang="en-US" altLang="en-US" sz="2000"/>
              <a:t> Excel output also reports these interval endpoints: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Weekly sales are estimated to be reduced by between 1.37 to 48.58 pies for each increase of $1 in the selling price</a:t>
            </a:r>
          </a:p>
        </p:txBody>
      </p:sp>
      <p:graphicFrame>
        <p:nvGraphicFramePr>
          <p:cNvPr id="391173" name="Group 5">
            <a:extLst>
              <a:ext uri="{FF2B5EF4-FFF2-40B4-BE49-F238E27FC236}">
                <a16:creationId xmlns:a16="http://schemas.microsoft.com/office/drawing/2014/main" id="{0D593FA8-22CA-456D-9F90-BA1AA2C42ABC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590800"/>
          <a:ext cx="7239000" cy="1212852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306.52619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114.25389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57.58835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555.46404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-24.97509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-48.57626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-1.37392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74.13096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25.96732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17.55303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130.70888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44" name="Oval 48">
            <a:extLst>
              <a:ext uri="{FF2B5EF4-FFF2-40B4-BE49-F238E27FC236}">
                <a16:creationId xmlns:a16="http://schemas.microsoft.com/office/drawing/2014/main" id="{6CF15640-4C3A-499B-856B-D7E45BAF5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124200"/>
            <a:ext cx="26670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5" name="AutoShape 49">
            <a:extLst>
              <a:ext uri="{FF2B5EF4-FFF2-40B4-BE49-F238E27FC236}">
                <a16:creationId xmlns:a16="http://schemas.microsoft.com/office/drawing/2014/main" id="{1A506166-60EE-4640-B4D0-B17648D18D38}"/>
              </a:ext>
            </a:extLst>
          </p:cNvPr>
          <p:cNvSpPr>
            <a:spLocks noChangeArrowheads="1"/>
          </p:cNvSpPr>
          <p:nvPr/>
        </p:nvSpPr>
        <p:spPr bwMode="auto">
          <a:xfrm rot="7173994">
            <a:off x="9848851" y="3556001"/>
            <a:ext cx="511175" cy="396875"/>
          </a:xfrm>
          <a:custGeom>
            <a:avLst/>
            <a:gdLst>
              <a:gd name="T0" fmla="*/ 357964 w 21600"/>
              <a:gd name="T1" fmla="*/ 0 h 21600"/>
              <a:gd name="T2" fmla="*/ 357964 w 21600"/>
              <a:gd name="T3" fmla="*/ 223389 h 21600"/>
              <a:gd name="T4" fmla="*/ 76605 w 21600"/>
              <a:gd name="T5" fmla="*/ 396875 h 21600"/>
              <a:gd name="T6" fmla="*/ 511175 w 21600"/>
              <a:gd name="T7" fmla="*/ 11169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Text Box 50">
            <a:extLst>
              <a:ext uri="{FF2B5EF4-FFF2-40B4-BE49-F238E27FC236}">
                <a16:creationId xmlns:a16="http://schemas.microsoft.com/office/drawing/2014/main" id="{2397EE9C-128F-4DBD-BE82-BD297166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2396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A316A26B-FA81-48FD-9673-9EB2EE15E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8E654009-FB9B-44F0-AE21-3B3B3B0DB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ECB9B6F6-8C22-4197-909E-90AC6027C9A6}" type="slidenum">
              <a:rPr lang="en-US" altLang="en-US" sz="1000"/>
              <a:pPr/>
              <a:t>21</a:t>
            </a:fld>
            <a:endParaRPr lang="en-US" altLang="en-US" sz="1000" dirty="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A0286F8B-7E02-4A1A-95AB-44100488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95800"/>
            <a:ext cx="7391400" cy="1447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ADF60DFB-E435-46C2-9F03-F02F8CBFA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on All Coefficients</a:t>
            </a: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EC38173F-5496-4DD2-B2FD-2B58B14BC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1"/>
            <a:ext cx="8229600" cy="4532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>
                <a:solidFill>
                  <a:schemeClr val="folHlink"/>
                </a:solidFill>
              </a:rPr>
              <a:t>F-Test for Overall Significance of the Model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Shows if there is a linear relationship between all of the  X  variables considered together and  Y</a:t>
            </a:r>
            <a:endParaRPr lang="en-US" altLang="en-US" i="1"/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Use F test statistic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en-US"/>
              <a:t>Hypotheses: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500"/>
              <a:t>    H</a:t>
            </a:r>
            <a:r>
              <a:rPr lang="en-US" altLang="en-US" sz="2500" baseline="-25000"/>
              <a:t>0</a:t>
            </a:r>
            <a:r>
              <a:rPr lang="en-US" altLang="en-US" sz="2500"/>
              <a:t>: </a:t>
            </a:r>
            <a:r>
              <a:rPr lang="el-GR" altLang="en-US" sz="2500">
                <a:cs typeface="Arial" panose="020B0604020202020204" pitchFamily="34" charset="0"/>
              </a:rPr>
              <a:t>β</a:t>
            </a:r>
            <a:r>
              <a:rPr lang="en-US" altLang="en-US" sz="2500" baseline="-25000"/>
              <a:t>1</a:t>
            </a:r>
            <a:r>
              <a:rPr lang="en-US" altLang="en-US" sz="2500"/>
              <a:t> = </a:t>
            </a:r>
            <a:r>
              <a:rPr lang="el-GR" altLang="en-US" sz="2500">
                <a:cs typeface="Arial" panose="020B0604020202020204" pitchFamily="34" charset="0"/>
              </a:rPr>
              <a:t>β</a:t>
            </a:r>
            <a:r>
              <a:rPr lang="en-US" altLang="en-US" sz="2500" baseline="-25000"/>
              <a:t>2</a:t>
            </a:r>
            <a:r>
              <a:rPr lang="en-US" altLang="en-US" sz="2500"/>
              <a:t> = … = </a:t>
            </a:r>
            <a:r>
              <a:rPr lang="el-GR" altLang="en-US" sz="2500">
                <a:cs typeface="Arial" panose="020B0604020202020204" pitchFamily="34" charset="0"/>
              </a:rPr>
              <a:t>β</a:t>
            </a:r>
            <a:r>
              <a:rPr lang="en-US" altLang="en-US" sz="2500" baseline="-25000"/>
              <a:t>k</a:t>
            </a:r>
            <a:r>
              <a:rPr lang="en-US" altLang="en-US" sz="2500"/>
              <a:t> = 0  (no linear relationship)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500"/>
              <a:t>    H</a:t>
            </a:r>
            <a:r>
              <a:rPr lang="en-US" altLang="en-US" sz="2500" baseline="-25000"/>
              <a:t>1</a:t>
            </a:r>
            <a:r>
              <a:rPr lang="en-US" altLang="en-US" sz="2500"/>
              <a:t>: at least one  </a:t>
            </a:r>
            <a:r>
              <a:rPr lang="el-GR" altLang="en-US" sz="2500">
                <a:cs typeface="Arial" panose="020B0604020202020204" pitchFamily="34" charset="0"/>
              </a:rPr>
              <a:t>β</a:t>
            </a:r>
            <a:r>
              <a:rPr lang="en-US" altLang="en-US" sz="2500" baseline="-25000"/>
              <a:t>i</a:t>
            </a:r>
            <a:r>
              <a:rPr lang="en-US" altLang="en-US" sz="2500"/>
              <a:t>  </a:t>
            </a:r>
            <a:r>
              <a:rPr lang="en-US" altLang="en-US" sz="2500">
                <a:cs typeface="Arial" panose="020B0604020202020204" pitchFamily="34" charset="0"/>
              </a:rPr>
              <a:t>≠</a:t>
            </a:r>
            <a:r>
              <a:rPr lang="en-US" altLang="en-US" sz="2500"/>
              <a:t> 0   (at least one independent</a:t>
            </a:r>
          </a:p>
          <a:p>
            <a:pPr lvl="1" eaLnBrk="1" hangingPunct="1">
              <a:lnSpc>
                <a:spcPct val="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500"/>
              <a:t>					          variable affects Y)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E52D7756-A059-4DC0-8382-ABCC2D7B7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9B7874B1-090D-4ED8-ABC7-FD5EA1001D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AD8BAE58-7152-4EC2-B8B8-BFFC09DDB1C0}" type="slidenum">
              <a:rPr lang="en-US" altLang="en-US" sz="1000"/>
              <a:pPr/>
              <a:t>22</a:t>
            </a:fld>
            <a:endParaRPr lang="en-US" altLang="en-US" sz="1000" dirty="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D9907DA-1DFB-470B-AE04-3B509FF37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4188" y="247650"/>
            <a:ext cx="7078662" cy="990600"/>
          </a:xfrm>
        </p:spPr>
        <p:txBody>
          <a:bodyPr/>
          <a:lstStyle/>
          <a:p>
            <a:pPr eaLnBrk="1" hangingPunct="1"/>
            <a:r>
              <a:rPr lang="en-US" altLang="en-US"/>
              <a:t>F-Test for Overall Significance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D08B83A-DB5D-418B-BA9D-0CCD6F7E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en-US"/>
              <a:t>Test statistic: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</a:t>
            </a:r>
            <a:r>
              <a:rPr lang="en-US" altLang="en-US" sz="2400"/>
              <a:t>where F has   </a:t>
            </a:r>
            <a:r>
              <a:rPr lang="en-US" altLang="en-US" sz="2400">
                <a:solidFill>
                  <a:schemeClr val="folHlink"/>
                </a:solidFill>
              </a:rPr>
              <a:t>k  </a:t>
            </a:r>
            <a:r>
              <a:rPr lang="en-US" altLang="en-US" sz="2400"/>
              <a:t>(numerator)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		      </a:t>
            </a:r>
            <a:r>
              <a:rPr lang="en-US" altLang="en-US" sz="2400">
                <a:solidFill>
                  <a:schemeClr val="folHlink"/>
                </a:solidFill>
              </a:rPr>
              <a:t>(n – K – 1)  </a:t>
            </a:r>
            <a:r>
              <a:rPr lang="en-US" altLang="en-US" sz="2400"/>
              <a:t>(denominator)</a:t>
            </a:r>
            <a:endParaRPr lang="en-US" altLang="en-US" sz="2400">
              <a:solidFill>
                <a:schemeClr val="fol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                  </a:t>
            </a:r>
            <a:r>
              <a:rPr lang="en-US" altLang="en-US" sz="2400">
                <a:solidFill>
                  <a:schemeClr val="folHlink"/>
                </a:solidFill>
              </a:rPr>
              <a:t>degrees of freedom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The decision rule is</a:t>
            </a:r>
          </a:p>
        </p:txBody>
      </p:sp>
      <p:graphicFrame>
        <p:nvGraphicFramePr>
          <p:cNvPr id="27654" name="Object 5">
            <a:extLst>
              <a:ext uri="{FF2B5EF4-FFF2-40B4-BE49-F238E27FC236}">
                <a16:creationId xmlns:a16="http://schemas.microsoft.com/office/drawing/2014/main" id="{CC9FD79D-EF35-4C03-BA44-A38337122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2339" y="2149475"/>
          <a:ext cx="48212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229" imgH="431613" progId="Equation.3">
                  <p:embed/>
                </p:oleObj>
              </mc:Choice>
              <mc:Fallback>
                <p:oleObj name="Equation" r:id="rId2" imgW="1777229" imgH="431613" progId="Equation.3">
                  <p:embed/>
                  <p:pic>
                    <p:nvPicPr>
                      <p:cNvPr id="27654" name="Object 5">
                        <a:extLst>
                          <a:ext uri="{FF2B5EF4-FFF2-40B4-BE49-F238E27FC236}">
                            <a16:creationId xmlns:a16="http://schemas.microsoft.com/office/drawing/2014/main" id="{CC9FD79D-EF35-4C03-BA44-A38337122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9" y="2149475"/>
                        <a:ext cx="4821237" cy="11684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6">
            <a:extLst>
              <a:ext uri="{FF2B5EF4-FFF2-40B4-BE49-F238E27FC236}">
                <a16:creationId xmlns:a16="http://schemas.microsoft.com/office/drawing/2014/main" id="{11D8E529-850A-45F6-9DAF-A8258DB55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3738" y="5876926"/>
          <a:ext cx="35163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5298" imgH="221011" progId="Equation.3">
                  <p:embed/>
                </p:oleObj>
              </mc:Choice>
              <mc:Fallback>
                <p:oleObj name="Equation" r:id="rId4" imgW="1615298" imgH="221011" progId="Equation.3">
                  <p:embed/>
                  <p:pic>
                    <p:nvPicPr>
                      <p:cNvPr id="27655" name="Object 6">
                        <a:extLst>
                          <a:ext uri="{FF2B5EF4-FFF2-40B4-BE49-F238E27FC236}">
                            <a16:creationId xmlns:a16="http://schemas.microsoft.com/office/drawing/2014/main" id="{11D8E529-850A-45F6-9DAF-A8258DB55A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5876926"/>
                        <a:ext cx="3516312" cy="4937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7E7F635E-742C-4D92-B34D-6FB7D5736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45B90353-4476-441D-AF50-7950C48C8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D9BE38A5-9CAF-41B7-A5A7-64009DD25A9F}" type="slidenum">
              <a:rPr lang="en-US" altLang="en-US" sz="1000"/>
              <a:pPr/>
              <a:t>23</a:t>
            </a:fld>
            <a:endParaRPr lang="en-US" altLang="en-US" sz="1000" dirty="0"/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id="{D5D0DDCA-660A-42F7-81C6-8B6D70822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133600"/>
          <a:ext cx="403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5729" imgH="393529" progId="Equation.3">
                  <p:embed/>
                </p:oleObj>
              </mc:Choice>
              <mc:Fallback>
                <p:oleObj name="Equation" r:id="rId2" imgW="2005729" imgH="393529" progId="Equation.3">
                  <p:embed/>
                  <p:pic>
                    <p:nvPicPr>
                      <p:cNvPr id="28676" name="Object 2">
                        <a:extLst>
                          <a:ext uri="{FF2B5EF4-FFF2-40B4-BE49-F238E27FC236}">
                            <a16:creationId xmlns:a16="http://schemas.microsoft.com/office/drawing/2014/main" id="{D5D0DDCA-660A-42F7-81C6-8B6D708221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4038600" cy="7874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Line 3">
            <a:extLst>
              <a:ext uri="{FF2B5EF4-FFF2-40B4-BE49-F238E27FC236}">
                <a16:creationId xmlns:a16="http://schemas.microsoft.com/office/drawing/2014/main" id="{4CDDE457-B84E-42B7-9865-53877EEA0D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505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Line 4">
            <a:extLst>
              <a:ext uri="{FF2B5EF4-FFF2-40B4-BE49-F238E27FC236}">
                <a16:creationId xmlns:a16="http://schemas.microsoft.com/office/drawing/2014/main" id="{962A9570-B41E-400C-9FB6-222CE622A9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956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Line 5">
            <a:extLst>
              <a:ext uri="{FF2B5EF4-FFF2-40B4-BE49-F238E27FC236}">
                <a16:creationId xmlns:a16="http://schemas.microsoft.com/office/drawing/2014/main" id="{208C192A-9E30-4FBF-9490-F4AA4D787D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657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4331" name="Group 139">
            <a:extLst>
              <a:ext uri="{FF2B5EF4-FFF2-40B4-BE49-F238E27FC236}">
                <a16:creationId xmlns:a16="http://schemas.microsoft.com/office/drawing/2014/main" id="{E8E983B7-9D28-4FCF-9F58-3A87D49A365E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676400"/>
          <a:ext cx="8763000" cy="4632768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52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0.52148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0.44172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47.46341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8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29460.027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14730.013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6.53861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0.01201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27033.306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2252.776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56493.333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31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306.52619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114.25389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2.68285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0.01993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57.58835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555.46404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-24.97509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-2.30565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0.03979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-48.57626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-1.37392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74.13096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25.96732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2.85478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0.01449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17.55303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130.70888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8804" name="Text Box 132">
            <a:extLst>
              <a:ext uri="{FF2B5EF4-FFF2-40B4-BE49-F238E27FC236}">
                <a16:creationId xmlns:a16="http://schemas.microsoft.com/office/drawing/2014/main" id="{8DD2D1A0-C200-4BDE-9E37-B3FF18E02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2396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8805" name="Rectangle 133">
            <a:extLst>
              <a:ext uri="{FF2B5EF4-FFF2-40B4-BE49-F238E27FC236}">
                <a16:creationId xmlns:a16="http://schemas.microsoft.com/office/drawing/2014/main" id="{096908FD-2F31-458F-BAD4-C66B070CF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0526" y="228600"/>
            <a:ext cx="7078663" cy="990600"/>
          </a:xfrm>
          <a:noFill/>
        </p:spPr>
        <p:txBody>
          <a:bodyPr/>
          <a:lstStyle/>
          <a:p>
            <a:r>
              <a:rPr lang="en-US" altLang="en-US"/>
              <a:t>F-Test for Overall Significance</a:t>
            </a:r>
          </a:p>
        </p:txBody>
      </p:sp>
      <p:sp>
        <p:nvSpPr>
          <p:cNvPr id="28806" name="Text Box 134">
            <a:extLst>
              <a:ext uri="{FF2B5EF4-FFF2-40B4-BE49-F238E27FC236}">
                <a16:creationId xmlns:a16="http://schemas.microsoft.com/office/drawing/2014/main" id="{748C7C93-B4D6-4AE8-A13B-A5558936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0"/>
            <a:ext cx="2362200" cy="59055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/>
              <a:t>With 2 and 12 degrees of freedom</a:t>
            </a:r>
          </a:p>
        </p:txBody>
      </p:sp>
      <p:sp>
        <p:nvSpPr>
          <p:cNvPr id="28807" name="Text Box 135">
            <a:extLst>
              <a:ext uri="{FF2B5EF4-FFF2-40B4-BE49-F238E27FC236}">
                <a16:creationId xmlns:a16="http://schemas.microsoft.com/office/drawing/2014/main" id="{7DC26B3F-E477-4571-BF0C-2960D924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048000"/>
            <a:ext cx="1295400" cy="5905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/>
              <a:t>P-value for the F-Test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B7C902F9-81F6-4E3C-BB3C-FC1B54C35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671EB45D-987B-43B9-9E28-A3C54D8F9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1A58FB61-50C7-4BDD-A2DD-D2366C8C776D}" type="slidenum">
              <a:rPr lang="en-US" altLang="en-US" sz="1000"/>
              <a:pPr/>
              <a:t>24</a:t>
            </a:fld>
            <a:endParaRPr lang="en-US" altLang="en-US" sz="1000" dirty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09E52DFD-1851-4CAD-96B5-E01971A8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52600"/>
            <a:ext cx="3810000" cy="914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9D8AEA0-EEB7-422C-B060-950C739A3E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752600"/>
            <a:ext cx="3848100" cy="1828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00"/>
              <a:t>H</a:t>
            </a:r>
            <a:r>
              <a:rPr lang="en-US" altLang="en-US" sz="2300" baseline="-25000"/>
              <a:t>0</a:t>
            </a:r>
            <a:r>
              <a:rPr lang="en-US" altLang="en-US" sz="2300"/>
              <a:t>: </a:t>
            </a:r>
            <a:r>
              <a:rPr lang="el-GR" altLang="en-US" sz="2300">
                <a:cs typeface="Arial" panose="020B0604020202020204" pitchFamily="34" charset="0"/>
              </a:rPr>
              <a:t>β</a:t>
            </a:r>
            <a:r>
              <a:rPr lang="en-US" altLang="en-US" sz="2300" baseline="-25000"/>
              <a:t>1</a:t>
            </a:r>
            <a:r>
              <a:rPr lang="en-US" altLang="en-US" sz="2300"/>
              <a:t> = </a:t>
            </a:r>
            <a:r>
              <a:rPr lang="el-GR" altLang="en-US" sz="2300">
                <a:cs typeface="Arial" panose="020B0604020202020204" pitchFamily="34" charset="0"/>
              </a:rPr>
              <a:t>β</a:t>
            </a:r>
            <a:r>
              <a:rPr lang="en-US" altLang="en-US" sz="2300" baseline="-25000"/>
              <a:t>2</a:t>
            </a:r>
            <a:r>
              <a:rPr lang="en-US" altLang="en-US" sz="2300"/>
              <a:t> = </a:t>
            </a:r>
            <a:r>
              <a:rPr lang="en-US" altLang="en-US" sz="2300">
                <a:cs typeface="Arial" panose="020B0604020202020204" pitchFamily="34" charset="0"/>
              </a:rPr>
              <a:t>0</a:t>
            </a:r>
            <a:endParaRPr lang="en-US" altLang="en-US" sz="23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00"/>
              <a:t>H</a:t>
            </a:r>
            <a:r>
              <a:rPr lang="en-US" altLang="en-US" sz="2300" baseline="-25000"/>
              <a:t>1</a:t>
            </a:r>
            <a:r>
              <a:rPr lang="en-US" altLang="en-US" sz="2300"/>
              <a:t>: </a:t>
            </a:r>
            <a:r>
              <a:rPr lang="el-GR" altLang="en-US" sz="2300">
                <a:cs typeface="Arial" panose="020B0604020202020204" pitchFamily="34" charset="0"/>
              </a:rPr>
              <a:t>β</a:t>
            </a:r>
            <a:r>
              <a:rPr lang="en-US" altLang="en-US" sz="2300" baseline="-25000">
                <a:cs typeface="Arial" panose="020B0604020202020204" pitchFamily="34" charset="0"/>
              </a:rPr>
              <a:t>1</a:t>
            </a:r>
            <a:r>
              <a:rPr lang="en-US" altLang="en-US" sz="2300">
                <a:cs typeface="Arial" panose="020B0604020202020204" pitchFamily="34" charset="0"/>
              </a:rPr>
              <a:t> and </a:t>
            </a:r>
            <a:r>
              <a:rPr lang="el-GR" altLang="en-US" sz="2300">
                <a:cs typeface="Arial" panose="020B0604020202020204" pitchFamily="34" charset="0"/>
              </a:rPr>
              <a:t>β</a:t>
            </a:r>
            <a:r>
              <a:rPr lang="en-US" altLang="en-US" sz="2300" baseline="-25000"/>
              <a:t>2</a:t>
            </a:r>
            <a:r>
              <a:rPr lang="en-US" altLang="en-US" sz="2300"/>
              <a:t> not both zero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00">
                <a:sym typeface="Symbol" panose="05050102010706020507" pitchFamily="18" charset="2"/>
              </a:rPr>
              <a:t></a:t>
            </a:r>
            <a:r>
              <a:rPr lang="en-US" altLang="en-US" sz="2300"/>
              <a:t> = .05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00"/>
              <a:t>df</a:t>
            </a:r>
            <a:r>
              <a:rPr lang="en-US" altLang="en-US" sz="2300" baseline="-25000"/>
              <a:t>1</a:t>
            </a:r>
            <a:r>
              <a:rPr lang="en-US" altLang="en-US" sz="2300"/>
              <a:t>= 2      df</a:t>
            </a:r>
            <a:r>
              <a:rPr lang="en-US" altLang="en-US" sz="2300" baseline="-25000"/>
              <a:t>2</a:t>
            </a:r>
            <a:r>
              <a:rPr lang="en-US" altLang="en-US" sz="2300"/>
              <a:t> = 12 </a:t>
            </a:r>
            <a:endParaRPr lang="en-US" altLang="en-US" sz="2300" b="1"/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1C50B10D-AD7F-4F40-8ED8-AF368993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6764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5188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088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/>
              <a:t>Test Statistic: </a:t>
            </a:r>
            <a:endParaRPr lang="en-US" altLang="en-US" sz="2800"/>
          </a:p>
          <a:p>
            <a:pPr>
              <a:spcBef>
                <a:spcPct val="20000"/>
              </a:spcBef>
            </a:pPr>
            <a:endParaRPr lang="en-US" altLang="en-US" sz="2800"/>
          </a:p>
          <a:p>
            <a:pPr>
              <a:spcBef>
                <a:spcPct val="20000"/>
              </a:spcBef>
            </a:pPr>
            <a:endParaRPr lang="en-US" altLang="en-US" sz="2800"/>
          </a:p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folHlink"/>
                </a:solidFill>
              </a:rPr>
              <a:t>Decision:</a:t>
            </a:r>
            <a:endParaRPr lang="en-US" altLang="en-US" sz="2800">
              <a:solidFill>
                <a:schemeClr val="folHlink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800"/>
          </a:p>
          <a:p>
            <a:pPr>
              <a:spcBef>
                <a:spcPct val="20000"/>
              </a:spcBef>
            </a:pPr>
            <a:endParaRPr lang="en-US" altLang="en-US" sz="2800" b="1">
              <a:solidFill>
                <a:schemeClr val="folHlink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000" b="1">
              <a:solidFill>
                <a:schemeClr val="folHlink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folHlink"/>
                </a:solidFill>
              </a:rPr>
              <a:t>Conclusion:</a:t>
            </a:r>
            <a:endParaRPr lang="en-US" altLang="en-US" sz="2800">
              <a:solidFill>
                <a:schemeClr val="folHlink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sz="2800"/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C612436C-620E-4FBB-9164-15E65C0D4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733800"/>
            <a:ext cx="3733800" cy="1193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Since F test statistic is in the rejection region (p-value &lt; .05), reject H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DE876B2E-28C6-46BA-8821-F73C9A751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44958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There is evidence that at least one independent variable affects Y</a:t>
            </a:r>
          </a:p>
        </p:txBody>
      </p:sp>
      <p:sp>
        <p:nvSpPr>
          <p:cNvPr id="29705" name="Freeform 7">
            <a:extLst>
              <a:ext uri="{FF2B5EF4-FFF2-40B4-BE49-F238E27FC236}">
                <a16:creationId xmlns:a16="http://schemas.microsoft.com/office/drawing/2014/main" id="{95A069CB-BD4F-49AF-AC2E-9405A6CF2C6C}"/>
              </a:ext>
            </a:extLst>
          </p:cNvPr>
          <p:cNvSpPr>
            <a:spLocks/>
          </p:cNvSpPr>
          <p:nvPr/>
        </p:nvSpPr>
        <p:spPr bwMode="auto">
          <a:xfrm>
            <a:off x="3575050" y="5486400"/>
            <a:ext cx="1555750" cy="223838"/>
          </a:xfrm>
          <a:custGeom>
            <a:avLst/>
            <a:gdLst>
              <a:gd name="T0" fmla="*/ 6350 w 980"/>
              <a:gd name="T1" fmla="*/ 223838 h 154"/>
              <a:gd name="T2" fmla="*/ 0 w 980"/>
              <a:gd name="T3" fmla="*/ 0 h 154"/>
              <a:gd name="T4" fmla="*/ 131763 w 980"/>
              <a:gd name="T5" fmla="*/ 56686 h 154"/>
              <a:gd name="T6" fmla="*/ 244475 w 980"/>
              <a:gd name="T7" fmla="*/ 88663 h 154"/>
              <a:gd name="T8" fmla="*/ 331788 w 980"/>
              <a:gd name="T9" fmla="*/ 110466 h 154"/>
              <a:gd name="T10" fmla="*/ 449263 w 980"/>
              <a:gd name="T11" fmla="*/ 132268 h 154"/>
              <a:gd name="T12" fmla="*/ 679450 w 980"/>
              <a:gd name="T13" fmla="*/ 161338 h 154"/>
              <a:gd name="T14" fmla="*/ 939800 w 980"/>
              <a:gd name="T15" fmla="*/ 183140 h 154"/>
              <a:gd name="T16" fmla="*/ 1554163 w 980"/>
              <a:gd name="T17" fmla="*/ 204943 h 154"/>
              <a:gd name="T18" fmla="*/ 1555750 w 980"/>
              <a:gd name="T19" fmla="*/ 223838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6" name="Freeform 8">
            <a:extLst>
              <a:ext uri="{FF2B5EF4-FFF2-40B4-BE49-F238E27FC236}">
                <a16:creationId xmlns:a16="http://schemas.microsoft.com/office/drawing/2014/main" id="{19F41F4F-1B30-4B38-928E-0ED18E743714}"/>
              </a:ext>
            </a:extLst>
          </p:cNvPr>
          <p:cNvSpPr>
            <a:spLocks/>
          </p:cNvSpPr>
          <p:nvPr/>
        </p:nvSpPr>
        <p:spPr bwMode="auto">
          <a:xfrm>
            <a:off x="1897064" y="4100514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1612909 h 1023"/>
              <a:gd name="T4" fmla="*/ 3512100 w 3388"/>
              <a:gd name="T5" fmla="*/ 1612909 h 10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Rectangle 9">
            <a:extLst>
              <a:ext uri="{FF2B5EF4-FFF2-40B4-BE49-F238E27FC236}">
                <a16:creationId xmlns:a16="http://schemas.microsoft.com/office/drawing/2014/main" id="{838F5D54-1E48-4020-88DE-9A4748F8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486401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  <a:r>
              <a:rPr lang="en-US" altLang="en-US" sz="3600" b="1"/>
              <a:t> </a:t>
            </a:r>
          </a:p>
        </p:txBody>
      </p:sp>
      <p:sp>
        <p:nvSpPr>
          <p:cNvPr id="29708" name="Line 10">
            <a:extLst>
              <a:ext uri="{FF2B5EF4-FFF2-40B4-BE49-F238E27FC236}">
                <a16:creationId xmlns:a16="http://schemas.microsoft.com/office/drawing/2014/main" id="{CF4B0506-0D16-4960-9027-35524C044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939" y="4419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Freeform 11">
            <a:extLst>
              <a:ext uri="{FF2B5EF4-FFF2-40B4-BE49-F238E27FC236}">
                <a16:creationId xmlns:a16="http://schemas.microsoft.com/office/drawing/2014/main" id="{528FEADC-316E-43E3-A847-7D05E83DD389}"/>
              </a:ext>
            </a:extLst>
          </p:cNvPr>
          <p:cNvSpPr>
            <a:spLocks/>
          </p:cNvSpPr>
          <p:nvPr/>
        </p:nvSpPr>
        <p:spPr bwMode="auto">
          <a:xfrm>
            <a:off x="1905000" y="4343400"/>
            <a:ext cx="3429000" cy="1392238"/>
          </a:xfrm>
          <a:custGeom>
            <a:avLst/>
            <a:gdLst>
              <a:gd name="T0" fmla="*/ 0 w 3492"/>
              <a:gd name="T1" fmla="*/ 1378602 h 1021"/>
              <a:gd name="T2" fmla="*/ 159077 w 3492"/>
              <a:gd name="T3" fmla="*/ 1141335 h 1021"/>
              <a:gd name="T4" fmla="*/ 701119 w 3492"/>
              <a:gd name="T5" fmla="*/ 4091 h 1021"/>
              <a:gd name="T6" fmla="*/ 1696825 w 3492"/>
              <a:gd name="T7" fmla="*/ 1165880 h 1021"/>
              <a:gd name="T8" fmla="*/ 3429000 w 3492"/>
              <a:gd name="T9" fmla="*/ 1362239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0" name="Line 12">
            <a:extLst>
              <a:ext uri="{FF2B5EF4-FFF2-40B4-BE49-F238E27FC236}">
                <a16:creationId xmlns:a16="http://schemas.microsoft.com/office/drawing/2014/main" id="{6C451DF5-B782-4AEF-A8DD-8AAA69C78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86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1" name="Line 13">
            <a:extLst>
              <a:ext uri="{FF2B5EF4-FFF2-40B4-BE49-F238E27FC236}">
                <a16:creationId xmlns:a16="http://schemas.microsoft.com/office/drawing/2014/main" id="{ED5695B5-E624-4FC4-9103-9433B821A8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2" name="Text Box 14">
            <a:extLst>
              <a:ext uri="{FF2B5EF4-FFF2-40B4-BE49-F238E27FC236}">
                <a16:creationId xmlns:a16="http://schemas.microsoft.com/office/drawing/2014/main" id="{DEF7113F-F015-4734-85A4-A8BF2CD49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953001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ym typeface="Symbol" panose="05050102010706020507" pitchFamily="18" charset="2"/>
              </a:rPr>
              <a:t> = .05</a:t>
            </a:r>
            <a:endParaRPr lang="en-US" altLang="en-US" sz="2000" baseline="-25000">
              <a:sym typeface="Symbol" panose="05050102010706020507" pitchFamily="18" charset="2"/>
            </a:endParaRPr>
          </a:p>
        </p:txBody>
      </p:sp>
      <p:sp>
        <p:nvSpPr>
          <p:cNvPr id="29713" name="Rectangle 15">
            <a:extLst>
              <a:ext uri="{FF2B5EF4-FFF2-40B4-BE49-F238E27FC236}">
                <a16:creationId xmlns:a16="http://schemas.microsoft.com/office/drawing/2014/main" id="{CF776549-AC70-41BC-AA66-F3CB92546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096000"/>
            <a:ext cx="152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F</a:t>
            </a:r>
            <a:r>
              <a:rPr lang="en-US" altLang="en-US" sz="2000" b="1" baseline="-25000">
                <a:solidFill>
                  <a:schemeClr val="hlink"/>
                </a:solidFill>
                <a:sym typeface="Symbol" panose="05050102010706020507" pitchFamily="18" charset="2"/>
              </a:rPr>
              <a:t>.05 </a:t>
            </a:r>
            <a:r>
              <a:rPr lang="en-US" altLang="en-US" sz="2000" b="1">
                <a:solidFill>
                  <a:schemeClr val="hlink"/>
                </a:solidFill>
              </a:rPr>
              <a:t>= 3.885</a:t>
            </a:r>
          </a:p>
        </p:txBody>
      </p:sp>
      <p:sp>
        <p:nvSpPr>
          <p:cNvPr id="29714" name="Line 16">
            <a:extLst>
              <a:ext uri="{FF2B5EF4-FFF2-40B4-BE49-F238E27FC236}">
                <a16:creationId xmlns:a16="http://schemas.microsoft.com/office/drawing/2014/main" id="{B2A3EC17-98F0-4D08-A1E6-4BC34EC31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715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5" name="Line 17">
            <a:extLst>
              <a:ext uri="{FF2B5EF4-FFF2-40B4-BE49-F238E27FC236}">
                <a16:creationId xmlns:a16="http://schemas.microsoft.com/office/drawing/2014/main" id="{FE3ABA88-CE0B-4DFF-97C9-2C4A7D2CA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6" name="Line 18">
            <a:extLst>
              <a:ext uri="{FF2B5EF4-FFF2-40B4-BE49-F238E27FC236}">
                <a16:creationId xmlns:a16="http://schemas.microsoft.com/office/drawing/2014/main" id="{9032D492-D37E-429E-B9A0-1D1BE644C6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7" name="Rectangle 19">
            <a:extLst>
              <a:ext uri="{FF2B5EF4-FFF2-40B4-BE49-F238E27FC236}">
                <a16:creationId xmlns:a16="http://schemas.microsoft.com/office/drawing/2014/main" id="{7752AE90-3146-4201-B14B-EEF951993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867400"/>
            <a:ext cx="9906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sp>
        <p:nvSpPr>
          <p:cNvPr id="29718" name="Rectangle 20">
            <a:extLst>
              <a:ext uri="{FF2B5EF4-FFF2-40B4-BE49-F238E27FC236}">
                <a16:creationId xmlns:a16="http://schemas.microsoft.com/office/drawing/2014/main" id="{EFF465BD-F39F-4BD1-A553-E1F079D1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867401"/>
            <a:ext cx="914400" cy="48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graphicFrame>
        <p:nvGraphicFramePr>
          <p:cNvPr id="29719" name="Object 21">
            <a:extLst>
              <a:ext uri="{FF2B5EF4-FFF2-40B4-BE49-F238E27FC236}">
                <a16:creationId xmlns:a16="http://schemas.microsoft.com/office/drawing/2014/main" id="{48DE2348-2EC8-48FE-BDCE-BE6236756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1" y="2209801"/>
          <a:ext cx="28368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393700" progId="Equation.3">
                  <p:embed/>
                </p:oleObj>
              </mc:Choice>
              <mc:Fallback>
                <p:oleObj name="Equation" r:id="rId2" imgW="1282700" imgH="393700" progId="Equation.3">
                  <p:embed/>
                  <p:pic>
                    <p:nvPicPr>
                      <p:cNvPr id="29719" name="Object 21">
                        <a:extLst>
                          <a:ext uri="{FF2B5EF4-FFF2-40B4-BE49-F238E27FC236}">
                            <a16:creationId xmlns:a16="http://schemas.microsoft.com/office/drawing/2014/main" id="{48DE2348-2EC8-48FE-BDCE-BE6236756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2209801"/>
                        <a:ext cx="2836863" cy="855663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Line 22">
            <a:extLst>
              <a:ext uri="{FF2B5EF4-FFF2-40B4-BE49-F238E27FC236}">
                <a16:creationId xmlns:a16="http://schemas.microsoft.com/office/drawing/2014/main" id="{2470A11C-D0B6-4753-87F5-BAE35593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862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3">
            <a:extLst>
              <a:ext uri="{FF2B5EF4-FFF2-40B4-BE49-F238E27FC236}">
                <a16:creationId xmlns:a16="http://schemas.microsoft.com/office/drawing/2014/main" id="{DA30C711-4B48-454D-91C1-73525EF691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7432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4">
            <a:extLst>
              <a:ext uri="{FF2B5EF4-FFF2-40B4-BE49-F238E27FC236}">
                <a16:creationId xmlns:a16="http://schemas.microsoft.com/office/drawing/2014/main" id="{F3DCB29A-7064-48AE-9AF9-F220B95D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3716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Critical Value:  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F</a:t>
            </a:r>
            <a:r>
              <a:rPr lang="en-US" altLang="en-US" sz="2000" b="1" baseline="-25000">
                <a:solidFill>
                  <a:schemeClr val="hlink"/>
                </a:solidFill>
                <a:sym typeface="Symbol" panose="05050102010706020507" pitchFamily="18" charset="2"/>
              </a:rPr>
              <a:t> </a:t>
            </a:r>
            <a:r>
              <a:rPr lang="en-US" altLang="en-US" sz="2000" b="1">
                <a:solidFill>
                  <a:schemeClr val="hlink"/>
                </a:solidFill>
              </a:rPr>
              <a:t>= 3.885</a:t>
            </a:r>
          </a:p>
        </p:txBody>
      </p:sp>
      <p:sp>
        <p:nvSpPr>
          <p:cNvPr id="29723" name="Rectangle 25">
            <a:extLst>
              <a:ext uri="{FF2B5EF4-FFF2-40B4-BE49-F238E27FC236}">
                <a16:creationId xmlns:a16="http://schemas.microsoft.com/office/drawing/2014/main" id="{EF664775-B8F6-40C3-8441-D8AFCC69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0526" y="228600"/>
            <a:ext cx="7078663" cy="990600"/>
          </a:xfrm>
          <a:noFill/>
        </p:spPr>
        <p:txBody>
          <a:bodyPr/>
          <a:lstStyle/>
          <a:p>
            <a:r>
              <a:rPr lang="en-US" altLang="en-US"/>
              <a:t>F-Test for Overall Significance</a:t>
            </a:r>
          </a:p>
        </p:txBody>
      </p:sp>
      <p:sp>
        <p:nvSpPr>
          <p:cNvPr id="29724" name="Text Box 26">
            <a:extLst>
              <a:ext uri="{FF2B5EF4-FFF2-40B4-BE49-F238E27FC236}">
                <a16:creationId xmlns:a16="http://schemas.microsoft.com/office/drawing/2014/main" id="{A3EB9561-73D1-4002-BCA2-5A587419B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2396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9725" name="Text Box 27">
            <a:extLst>
              <a:ext uri="{FF2B5EF4-FFF2-40B4-BE49-F238E27FC236}">
                <a16:creationId xmlns:a16="http://schemas.microsoft.com/office/drawing/2014/main" id="{B942CC12-0CB9-496B-BC9E-2E9E4557A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</a:t>
            </a:r>
          </a:p>
        </p:txBody>
      </p:sp>
      <p:sp>
        <p:nvSpPr>
          <p:cNvPr id="29726" name="AutoShape 28">
            <a:extLst>
              <a:ext uri="{FF2B5EF4-FFF2-40B4-BE49-F238E27FC236}">
                <a16:creationId xmlns:a16="http://schemas.microsoft.com/office/drawing/2014/main" id="{F837F0DC-63C7-4799-948C-1F841DF5C185}"/>
              </a:ext>
            </a:extLst>
          </p:cNvPr>
          <p:cNvSpPr>
            <a:spLocks/>
          </p:cNvSpPr>
          <p:nvPr/>
        </p:nvSpPr>
        <p:spPr bwMode="auto">
          <a:xfrm rot="16200000">
            <a:off x="3086100" y="24003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A1E49945-ED04-4A0E-83FE-2F896DC17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C9EAB6B3-171F-47DA-9A4D-B4EAA633B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000E2E54-2424-4C3D-A7B4-BCDEBA1FC17F}" type="slidenum">
              <a:rPr lang="en-US" altLang="en-US" sz="1000"/>
              <a:pPr/>
              <a:t>25</a:t>
            </a:fld>
            <a:endParaRPr lang="en-US" altLang="en-US" sz="1000" dirty="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430115FD-06D1-4E95-A31F-8CC8775C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7543800" cy="1828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D6628FA-575A-46E3-B836-5F3163BB5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3871" y="284163"/>
            <a:ext cx="8653767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u="sng" dirty="0"/>
              <a:t>Using The Equation to Make Predictions</a:t>
            </a:r>
          </a:p>
        </p:txBody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3FC38BB8-9563-4EC9-8904-73041AC15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9" y="1747839"/>
            <a:ext cx="7858125" cy="9556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Predict sales for a week in which the selling price is $5.50 and advertising is $350:</a:t>
            </a:r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724150C3-4643-4513-B5D9-18AD6485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57801"/>
            <a:ext cx="2743200" cy="9556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Predicted sales is 428.62 pies</a:t>
            </a:r>
          </a:p>
        </p:txBody>
      </p:sp>
      <p:graphicFrame>
        <p:nvGraphicFramePr>
          <p:cNvPr id="32776" name="Object 6">
            <a:extLst>
              <a:ext uri="{FF2B5EF4-FFF2-40B4-BE49-F238E27FC236}">
                <a16:creationId xmlns:a16="http://schemas.microsoft.com/office/drawing/2014/main" id="{4128857E-8B96-453F-B5DA-DF41B4314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089276"/>
          <a:ext cx="739140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762000" progId="Equation.3">
                  <p:embed/>
                </p:oleObj>
              </mc:Choice>
              <mc:Fallback>
                <p:oleObj name="Equation" r:id="rId2" imgW="3657600" imgH="762000" progId="Equation.3">
                  <p:embed/>
                  <p:pic>
                    <p:nvPicPr>
                      <p:cNvPr id="32776" name="Object 6">
                        <a:extLst>
                          <a:ext uri="{FF2B5EF4-FFF2-40B4-BE49-F238E27FC236}">
                            <a16:creationId xmlns:a16="http://schemas.microsoft.com/office/drawing/2014/main" id="{4128857E-8B96-453F-B5DA-DF41B4314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89276"/>
                        <a:ext cx="7391400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1FFF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Line 7">
            <a:extLst>
              <a:ext uri="{FF2B5EF4-FFF2-40B4-BE49-F238E27FC236}">
                <a16:creationId xmlns:a16="http://schemas.microsoft.com/office/drawing/2014/main" id="{2E8EDC5B-B7B2-45A7-9B36-0CD9329703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572000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Rectangle 8">
            <a:extLst>
              <a:ext uri="{FF2B5EF4-FFF2-40B4-BE49-F238E27FC236}">
                <a16:creationId xmlns:a16="http://schemas.microsoft.com/office/drawing/2014/main" id="{7F6D8B05-DEE5-4E55-ABCA-B126A5BB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029201"/>
            <a:ext cx="2743200" cy="925513"/>
          </a:xfrm>
          <a:prstGeom prst="rect">
            <a:avLst/>
          </a:prstGeom>
          <a:solidFill>
            <a:srgbClr val="BEF8C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Note that Advertising is in $100’s, so $350 means that X</a:t>
            </a:r>
            <a:r>
              <a:rPr lang="en-US" altLang="en-US" sz="1800" baseline="-25000"/>
              <a:t>2</a:t>
            </a:r>
            <a:r>
              <a:rPr lang="en-US" altLang="en-US" sz="1800"/>
              <a:t> = 3.5</a:t>
            </a:r>
          </a:p>
        </p:txBody>
      </p:sp>
      <p:sp>
        <p:nvSpPr>
          <p:cNvPr id="32779" name="Line 9">
            <a:extLst>
              <a:ext uri="{FF2B5EF4-FFF2-40B4-BE49-F238E27FC236}">
                <a16:creationId xmlns:a16="http://schemas.microsoft.com/office/drawing/2014/main" id="{D38B0F2F-6BE4-4F0D-B60D-B4DD9C2A70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58200" y="4114800"/>
            <a:ext cx="0" cy="9144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Freeform 10">
            <a:extLst>
              <a:ext uri="{FF2B5EF4-FFF2-40B4-BE49-F238E27FC236}">
                <a16:creationId xmlns:a16="http://schemas.microsoft.com/office/drawing/2014/main" id="{BE46AA4F-C770-48D6-BF2F-33C5D92911C5}"/>
              </a:ext>
            </a:extLst>
          </p:cNvPr>
          <p:cNvSpPr>
            <a:spLocks/>
          </p:cNvSpPr>
          <p:nvPr/>
        </p:nvSpPr>
        <p:spPr bwMode="auto">
          <a:xfrm>
            <a:off x="2667000" y="3048000"/>
            <a:ext cx="609600" cy="76200"/>
          </a:xfrm>
          <a:custGeom>
            <a:avLst/>
            <a:gdLst>
              <a:gd name="T0" fmla="*/ 0 w 384"/>
              <a:gd name="T1" fmla="*/ 76200 h 48"/>
              <a:gd name="T2" fmla="*/ 304800 w 384"/>
              <a:gd name="T3" fmla="*/ 0 h 48"/>
              <a:gd name="T4" fmla="*/ 609600 w 384"/>
              <a:gd name="T5" fmla="*/ 7620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48">
                <a:moveTo>
                  <a:pt x="0" y="48"/>
                </a:moveTo>
                <a:lnTo>
                  <a:pt x="192" y="0"/>
                </a:lnTo>
                <a:lnTo>
                  <a:pt x="384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C6991ECE-354B-46F9-A1D2-EA0A843828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B741B14F-3A65-43D0-9C00-7801CAA55D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09AD051E-0CC5-4041-9616-07490AB6ADF3}" type="slidenum">
              <a:rPr lang="en-US" altLang="en-US" sz="1000"/>
              <a:pPr/>
              <a:t>26</a:t>
            </a:fld>
            <a:endParaRPr lang="en-US" altLang="en-US" sz="1000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504DD61-9B34-4E6C-ACD6-489C27FE1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Consider a multiple regression model involving variables  x</a:t>
            </a:r>
            <a:r>
              <a:rPr lang="en-US" altLang="en-US" sz="2400" baseline="-25000">
                <a:sym typeface="Symbol" panose="05050102010706020507" pitchFamily="18" charset="2"/>
              </a:rPr>
              <a:t>j</a:t>
            </a:r>
            <a:r>
              <a:rPr lang="en-US" altLang="en-US" sz="2400">
                <a:sym typeface="Symbol" panose="05050102010706020507" pitchFamily="18" charset="2"/>
              </a:rPr>
              <a:t>  and  z</a:t>
            </a:r>
            <a:r>
              <a:rPr lang="en-US" altLang="en-US" sz="2400" baseline="-25000">
                <a:sym typeface="Symbol" panose="05050102010706020507" pitchFamily="18" charset="2"/>
              </a:rPr>
              <a:t>j</a:t>
            </a:r>
            <a:r>
              <a:rPr lang="en-US" altLang="en-US" sz="2400">
                <a:sym typeface="Symbol" panose="05050102010706020507" pitchFamily="18" charset="2"/>
              </a:rPr>
              <a:t> , and the null hypothesis that the  z variable coefficients are all zero: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endParaRPr lang="en-US" altLang="en-US" sz="2400"/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F6AAA823-A1E3-4763-818F-EE8370D9D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050" y="4683126"/>
          <a:ext cx="49799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92751" imgH="503109" progId="Equation.3">
                  <p:embed/>
                </p:oleObj>
              </mc:Choice>
              <mc:Fallback>
                <p:oleObj name="Equation" r:id="rId2" imgW="2392751" imgH="503109" progId="Equation.3">
                  <p:embed/>
                  <p:pic>
                    <p:nvPicPr>
                      <p:cNvPr id="30725" name="Object 4">
                        <a:extLst>
                          <a:ext uri="{FF2B5EF4-FFF2-40B4-BE49-F238E27FC236}">
                            <a16:creationId xmlns:a16="http://schemas.microsoft.com/office/drawing/2014/main" id="{F6AAA823-A1E3-4763-818F-EE8370D9D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683126"/>
                        <a:ext cx="4979988" cy="10509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AAAF8CD4-2C54-4BBD-8716-0E6F6FB19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3403600"/>
          <a:ext cx="6388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4640" imgH="221011" progId="Equation.3">
                  <p:embed/>
                </p:oleObj>
              </mc:Choice>
              <mc:Fallback>
                <p:oleObj name="Equation" r:id="rId4" imgW="2834640" imgH="221011" progId="Equation.3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AAAF8CD4-2C54-4BBD-8716-0E6F6FB19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403600"/>
                        <a:ext cx="6388100" cy="5143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7">
            <a:extLst>
              <a:ext uri="{FF2B5EF4-FFF2-40B4-BE49-F238E27FC236}">
                <a16:creationId xmlns:a16="http://schemas.microsoft.com/office/drawing/2014/main" id="{04F9507E-6491-4BB1-85AC-3DCAA7BBC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284163"/>
            <a:ext cx="7078662" cy="1027112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Tests on a Subset of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94966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307EB5AD-B469-44BA-8A79-E5D28D040D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55966692-B48D-47B7-B43C-7E14AD51A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4FFE058A-2911-4EFD-8B02-A0825C12FBB8}" type="slidenum">
              <a:rPr lang="en-US" altLang="en-US" sz="1000"/>
              <a:pPr/>
              <a:t>27</a:t>
            </a:fld>
            <a:endParaRPr lang="en-US" altLang="en-US" sz="1000" dirty="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1E02FAB-B205-4FC0-B8EF-B04BD2EF8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9325" y="1709738"/>
            <a:ext cx="8077200" cy="45323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400" dirty="0">
                <a:sym typeface="Symbol" panose="05050102010706020507" pitchFamily="18" charset="2"/>
              </a:rPr>
              <a:t>Goal: compare the error sum of squares for the complete model with the error sum of squares for the restricted model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First run a regression for the complete model and obtain SSE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Next run a restricted regression that excludes the  z  variables (the number of variables excluded is  r)  and obtain the restricted error sum of squares  SSE(r)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Compute the  F  statistic and apply the decision rule for a significance level  </a:t>
            </a:r>
            <a:endParaRPr lang="en-US" altLang="en-US" sz="2000" dirty="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3B61924-5627-4C5E-80C0-0D47D7C52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284163"/>
            <a:ext cx="7078662" cy="1027112"/>
          </a:xfrm>
          <a:noFill/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Tests on a Subset of Regression Coefficients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3A62D337-8696-4222-A1B6-8B174FCE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2396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46018899-3150-49AB-ADB4-F949C2B3A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7214" y="5294313"/>
          <a:ext cx="68024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5175" imgH="426751" progId="Equation.3">
                  <p:embed/>
                </p:oleObj>
              </mc:Choice>
              <mc:Fallback>
                <p:oleObj name="Equation" r:id="rId2" imgW="3025175" imgH="426751" progId="Equation.3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:a16="http://schemas.microsoft.com/office/drawing/2014/main" id="{46018899-3150-49AB-ADB4-F949C2B3A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4" y="5294313"/>
                        <a:ext cx="6802437" cy="96361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86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81F76756-05AA-4384-957B-A94477BD3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074D3C7E-E6F9-4E73-BDF9-991C1F4C4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4E86351B-8D78-48C4-B382-73621BA1B890}" type="slidenum">
              <a:rPr lang="en-US" altLang="en-US" sz="1000"/>
              <a:pPr/>
              <a:t>3</a:t>
            </a:fld>
            <a:endParaRPr lang="en-US" altLang="en-US" sz="1000" dirty="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0508423-79B9-4DCF-ADDC-7DC9D051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78" y="2057399"/>
            <a:ext cx="6074796" cy="1592249"/>
          </a:xfrm>
          <a:prstGeom prst="rect">
            <a:avLst/>
          </a:prstGeom>
          <a:solidFill>
            <a:srgbClr val="BEF8C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A40DC5E-3690-443C-9A22-13236B852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Pie Sales Example</a:t>
            </a:r>
          </a:p>
        </p:txBody>
      </p:sp>
      <p:sp>
        <p:nvSpPr>
          <p:cNvPr id="8198" name="Rectangle 4">
            <a:extLst>
              <a:ext uri="{FF2B5EF4-FFF2-40B4-BE49-F238E27FC236}">
                <a16:creationId xmlns:a16="http://schemas.microsoft.com/office/drawing/2014/main" id="{4F7BD7E5-7FF9-445F-A62E-A9995BB14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9078" y="2362200"/>
            <a:ext cx="6304722" cy="1174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Sales = b</a:t>
            </a:r>
            <a:r>
              <a:rPr lang="en-US" altLang="en-US" baseline="-25000" dirty="0"/>
              <a:t>0</a:t>
            </a:r>
            <a:r>
              <a:rPr lang="en-US" altLang="en-US" dirty="0"/>
              <a:t> + b</a:t>
            </a:r>
            <a:r>
              <a:rPr lang="en-US" altLang="en-US" baseline="-25000" dirty="0"/>
              <a:t>1</a:t>
            </a:r>
            <a:r>
              <a:rPr lang="en-US" altLang="en-US" dirty="0"/>
              <a:t> (Price) + b</a:t>
            </a:r>
            <a:r>
              <a:rPr lang="en-US" altLang="en-US" baseline="-25000" dirty="0"/>
              <a:t>2</a:t>
            </a:r>
            <a:r>
              <a:rPr lang="en-US" altLang="en-US" dirty="0"/>
              <a:t> (Advertising)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310355" name="Group 83">
            <a:extLst>
              <a:ext uri="{FF2B5EF4-FFF2-40B4-BE49-F238E27FC236}">
                <a16:creationId xmlns:a16="http://schemas.microsoft.com/office/drawing/2014/main" id="{EE8B4FC8-56F3-49F7-A212-366827A38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41903"/>
              </p:ext>
            </p:extLst>
          </p:nvPr>
        </p:nvGraphicFramePr>
        <p:xfrm>
          <a:off x="1068126" y="1504377"/>
          <a:ext cx="3751026" cy="5217105"/>
        </p:xfrm>
        <a:graphic>
          <a:graphicData uri="http://schemas.openxmlformats.org/drawingml/2006/table">
            <a:tbl>
              <a:tblPr/>
              <a:tblGrid>
                <a:gridCol w="733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0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Pie Sales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($100s)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kumimoji="0" lang="en-US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272" name="Freeform 80">
            <a:extLst>
              <a:ext uri="{FF2B5EF4-FFF2-40B4-BE49-F238E27FC236}">
                <a16:creationId xmlns:a16="http://schemas.microsoft.com/office/drawing/2014/main" id="{1D78E252-64B6-4C25-A020-4188DAF42BEB}"/>
              </a:ext>
            </a:extLst>
          </p:cNvPr>
          <p:cNvSpPr>
            <a:spLocks/>
          </p:cNvSpPr>
          <p:nvPr/>
        </p:nvSpPr>
        <p:spPr bwMode="auto">
          <a:xfrm>
            <a:off x="6096000" y="2282826"/>
            <a:ext cx="604838" cy="155575"/>
          </a:xfrm>
          <a:custGeom>
            <a:avLst/>
            <a:gdLst>
              <a:gd name="T0" fmla="*/ 0 w 381"/>
              <a:gd name="T1" fmla="*/ 152400 h 98"/>
              <a:gd name="T2" fmla="*/ 304800 w 381"/>
              <a:gd name="T3" fmla="*/ 0 h 98"/>
              <a:gd name="T4" fmla="*/ 604838 w 381"/>
              <a:gd name="T5" fmla="*/ 155575 h 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73" name="Rectangle 81">
            <a:extLst>
              <a:ext uri="{FF2B5EF4-FFF2-40B4-BE49-F238E27FC236}">
                <a16:creationId xmlns:a16="http://schemas.microsoft.com/office/drawing/2014/main" id="{81CFB070-B56D-4422-B09D-1A8A762A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78" y="1222308"/>
            <a:ext cx="5685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Multiple regression equation: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D063DC2-0380-47A7-AAE7-92E62CAB1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72487"/>
              </p:ext>
            </p:extLst>
          </p:nvPr>
        </p:nvGraphicFramePr>
        <p:xfrm>
          <a:off x="5218042" y="2805112"/>
          <a:ext cx="5365143" cy="752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291960" progId="Equation.DSMT4">
                  <p:embed/>
                </p:oleObj>
              </mc:Choice>
              <mc:Fallback>
                <p:oleObj name="Equation" r:id="rId2" imgW="2082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18042" y="2805112"/>
                        <a:ext cx="5365143" cy="752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0D6E8A3A-6411-48E8-8648-61ABB4FD0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A15CBA6D-7553-4589-883D-80B1283A9F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F0DD2637-1D87-413D-BE7F-D974B4C15143}" type="slidenum">
              <a:rPr lang="en-US" altLang="en-US" sz="1000"/>
              <a:pPr/>
              <a:t>4</a:t>
            </a:fld>
            <a:endParaRPr lang="en-US" altLang="en-US" sz="1000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D53C2F-D55F-4598-89B5-21B74C5F9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4765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Estimating a Multiple Linear </a:t>
            </a:r>
            <a:br>
              <a:rPr lang="en-US" altLang="en-US"/>
            </a:br>
            <a:r>
              <a:rPr lang="en-US" altLang="en-US"/>
              <a:t>Regression Equation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C01BC5B4-A704-449E-9E21-E494E61D9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7772400" cy="4114800"/>
          </a:xfrm>
          <a:noFill/>
        </p:spPr>
        <p:txBody>
          <a:bodyPr/>
          <a:lstStyle/>
          <a:p>
            <a:pPr marL="342900" indent="-342900"/>
            <a:r>
              <a:rPr lang="en-US" altLang="en-US"/>
              <a:t>Excel will be used to generate the coefficients and measures of goodness of fit for multiple regression</a:t>
            </a:r>
          </a:p>
          <a:p>
            <a:pPr marL="342900" indent="-342900"/>
            <a:endParaRPr lang="en-US" altLang="en-US"/>
          </a:p>
          <a:p>
            <a:pPr marL="342900" indent="-342900"/>
            <a:r>
              <a:rPr lang="en-US" altLang="en-US"/>
              <a:t>Excel:</a:t>
            </a:r>
          </a:p>
          <a:p>
            <a:pPr marL="742950" lvl="1" indent="-285750"/>
            <a:r>
              <a:rPr lang="en-US" altLang="en-US">
                <a:solidFill>
                  <a:schemeClr val="folHlink"/>
                </a:solidFill>
              </a:rPr>
              <a:t>Tools / Data Analysis... / Regression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B039AC13-6B43-4C37-AD81-A682868D6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446C180C-57E2-4D4A-9B40-80D22FA53B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4FF4D951-A97B-4FE8-B0D7-29258B902DBC}" type="slidenum">
              <a:rPr lang="en-US" altLang="en-US" sz="1000"/>
              <a:pPr/>
              <a:t>5</a:t>
            </a:fld>
            <a:endParaRPr lang="en-US" altLang="en-US" sz="1000" dirty="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311DCE2-1C38-42E5-A2F4-B0A70F67B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       Multiple Regression Output</a:t>
            </a:r>
          </a:p>
        </p:txBody>
      </p:sp>
      <p:graphicFrame>
        <p:nvGraphicFramePr>
          <p:cNvPr id="312453" name="Group 133">
            <a:extLst>
              <a:ext uri="{FF2B5EF4-FFF2-40B4-BE49-F238E27FC236}">
                <a16:creationId xmlns:a16="http://schemas.microsoft.com/office/drawing/2014/main" id="{B39234C6-A614-48DC-8B0A-110E6D79A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7678"/>
              </p:ext>
            </p:extLst>
          </p:nvPr>
        </p:nvGraphicFramePr>
        <p:xfrm>
          <a:off x="1160890" y="1676400"/>
          <a:ext cx="9354710" cy="4648200"/>
        </p:xfrm>
        <a:graphic>
          <a:graphicData uri="http://schemas.openxmlformats.org/drawingml/2006/table">
            <a:tbl>
              <a:tblPr/>
              <a:tblGrid>
                <a:gridCol w="1821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67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0.52148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0.44172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47.46341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29460.027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14730.013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6.53861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0.01201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27033.306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2252.776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56493.333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04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306.52619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114.25389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2.68285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0.01993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57.58835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555.46404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-24.97509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-2.30565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0.03979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-48.57626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-1.37392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74.13096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25.96732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2.85478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0.01449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17.55303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130.70888</a:t>
                      </a:r>
                      <a:endParaRPr kumimoji="0" lang="en-US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368" name="Object 127">
            <a:extLst>
              <a:ext uri="{FF2B5EF4-FFF2-40B4-BE49-F238E27FC236}">
                <a16:creationId xmlns:a16="http://schemas.microsoft.com/office/drawing/2014/main" id="{5CC88593-6EB7-48BE-99DA-AF3F38928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819400"/>
          <a:ext cx="5257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900" imgH="254000" progId="Equation.3">
                  <p:embed/>
                </p:oleObj>
              </mc:Choice>
              <mc:Fallback>
                <p:oleObj name="Equation" r:id="rId2" imgW="3644900" imgH="254000" progId="Equation.3">
                  <p:embed/>
                  <p:pic>
                    <p:nvPicPr>
                      <p:cNvPr id="10368" name="Object 127">
                        <a:extLst>
                          <a:ext uri="{FF2B5EF4-FFF2-40B4-BE49-F238E27FC236}">
                            <a16:creationId xmlns:a16="http://schemas.microsoft.com/office/drawing/2014/main" id="{5CC88593-6EB7-48BE-99DA-AF3F38928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19400"/>
                        <a:ext cx="5257800" cy="3762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9" name="Line 128">
            <a:extLst>
              <a:ext uri="{FF2B5EF4-FFF2-40B4-BE49-F238E27FC236}">
                <a16:creationId xmlns:a16="http://schemas.microsoft.com/office/drawing/2014/main" id="{72724381-654E-4F61-92E9-4B95306D8B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200400"/>
            <a:ext cx="533400" cy="2438400"/>
          </a:xfrm>
          <a:prstGeom prst="line">
            <a:avLst/>
          </a:prstGeom>
          <a:noFill/>
          <a:ln w="28575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70" name="Freeform 132">
            <a:extLst>
              <a:ext uri="{FF2B5EF4-FFF2-40B4-BE49-F238E27FC236}">
                <a16:creationId xmlns:a16="http://schemas.microsoft.com/office/drawing/2014/main" id="{C08F4628-E916-4709-9747-FADF830C9EB2}"/>
              </a:ext>
            </a:extLst>
          </p:cNvPr>
          <p:cNvSpPr>
            <a:spLocks/>
          </p:cNvSpPr>
          <p:nvPr/>
        </p:nvSpPr>
        <p:spPr bwMode="auto">
          <a:xfrm>
            <a:off x="4953000" y="2819400"/>
            <a:ext cx="457200" cy="76200"/>
          </a:xfrm>
          <a:custGeom>
            <a:avLst/>
            <a:gdLst>
              <a:gd name="T0" fmla="*/ 0 w 381"/>
              <a:gd name="T1" fmla="*/ 74645 h 98"/>
              <a:gd name="T2" fmla="*/ 230400 w 381"/>
              <a:gd name="T3" fmla="*/ 0 h 98"/>
              <a:gd name="T4" fmla="*/ 457200 w 381"/>
              <a:gd name="T5" fmla="*/ 76200 h 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" h="98">
                <a:moveTo>
                  <a:pt x="0" y="96"/>
                </a:moveTo>
                <a:lnTo>
                  <a:pt x="192" y="0"/>
                </a:lnTo>
                <a:lnTo>
                  <a:pt x="381" y="9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E19CE8DE-CC00-42CB-878D-7C087740F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3663F445-5418-4DFF-B15E-9D410EB0C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92CF504C-4A0A-4768-901B-3A9C76C4C41F}" type="slidenum">
              <a:rPr lang="en-US" altLang="en-US" sz="1000"/>
              <a:pPr/>
              <a:t>6</a:t>
            </a:fld>
            <a:endParaRPr lang="en-US" altLang="en-US" sz="1000" dirty="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4C1912A-451B-4D20-95C8-EB8F505B6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57600"/>
            <a:ext cx="2667000" cy="2590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4B7502F-0C0E-4449-B7DD-3C4E2DB9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2667000" cy="2590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1FE3A40C-BFC1-4634-9C18-AB561049C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The Multiple Regression Equation</a:t>
            </a:r>
          </a:p>
        </p:txBody>
      </p:sp>
      <p:graphicFrame>
        <p:nvGraphicFramePr>
          <p:cNvPr id="11271" name="Object 5">
            <a:extLst>
              <a:ext uri="{FF2B5EF4-FFF2-40B4-BE49-F238E27FC236}">
                <a16:creationId xmlns:a16="http://schemas.microsoft.com/office/drawing/2014/main" id="{93F0E7CA-614D-4FC8-A49E-77BFE61C7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922464"/>
          <a:ext cx="85217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900" imgH="254000" progId="Equation.3">
                  <p:embed/>
                </p:oleObj>
              </mc:Choice>
              <mc:Fallback>
                <p:oleObj name="Equation" r:id="rId2" imgW="3644900" imgH="254000" progId="Equation.3">
                  <p:embed/>
                  <p:pic>
                    <p:nvPicPr>
                      <p:cNvPr id="11271" name="Object 5">
                        <a:extLst>
                          <a:ext uri="{FF2B5EF4-FFF2-40B4-BE49-F238E27FC236}">
                            <a16:creationId xmlns:a16="http://schemas.microsoft.com/office/drawing/2014/main" id="{93F0E7CA-614D-4FC8-A49E-77BFE61C7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22464"/>
                        <a:ext cx="8521700" cy="5937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6">
            <a:extLst>
              <a:ext uri="{FF2B5EF4-FFF2-40B4-BE49-F238E27FC236}">
                <a16:creationId xmlns:a16="http://schemas.microsoft.com/office/drawing/2014/main" id="{3333480F-1C9A-4440-9FA6-1E2D6336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1"/>
            <a:ext cx="2667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folHlink"/>
                </a:solidFill>
              </a:rPr>
              <a:t>b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1</a:t>
            </a:r>
            <a:r>
              <a:rPr lang="en-US" altLang="en-US" sz="2000" b="1">
                <a:solidFill>
                  <a:schemeClr val="folHlink"/>
                </a:solidFill>
              </a:rPr>
              <a:t> = -24.975</a:t>
            </a:r>
            <a:r>
              <a:rPr lang="en-US" altLang="en-US" sz="2000">
                <a:solidFill>
                  <a:schemeClr val="folHlink"/>
                </a:solidFill>
              </a:rPr>
              <a:t>:</a:t>
            </a:r>
            <a:r>
              <a:rPr lang="en-US" altLang="en-US" sz="2000"/>
              <a:t> sales will decrease, on average, by 24.975 pies per week for each $1 increase in selling price, net of the effects of changes due to advertising</a:t>
            </a:r>
          </a:p>
        </p:txBody>
      </p:sp>
      <p:sp>
        <p:nvSpPr>
          <p:cNvPr id="11273" name="Rectangle 7">
            <a:extLst>
              <a:ext uri="{FF2B5EF4-FFF2-40B4-BE49-F238E27FC236}">
                <a16:creationId xmlns:a16="http://schemas.microsoft.com/office/drawing/2014/main" id="{7BC765E3-9A8B-4B5E-B24C-4BC64CC8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57601"/>
            <a:ext cx="2667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folHlink"/>
                </a:solidFill>
              </a:rPr>
              <a:t>b</a:t>
            </a:r>
            <a:r>
              <a:rPr lang="en-US" altLang="en-US" sz="2000" b="1" baseline="-25000">
                <a:solidFill>
                  <a:schemeClr val="folHlink"/>
                </a:solidFill>
              </a:rPr>
              <a:t>2</a:t>
            </a:r>
            <a:r>
              <a:rPr lang="en-US" altLang="en-US" sz="2000" b="1">
                <a:solidFill>
                  <a:schemeClr val="folHlink"/>
                </a:solidFill>
              </a:rPr>
              <a:t> = 74.131</a:t>
            </a:r>
            <a:r>
              <a:rPr lang="en-US" altLang="en-US" sz="2000">
                <a:solidFill>
                  <a:schemeClr val="folHlink"/>
                </a:solidFill>
              </a:rPr>
              <a:t>:</a:t>
            </a:r>
            <a:r>
              <a:rPr lang="en-US" altLang="en-US" sz="2000"/>
              <a:t> sales will increase, on average, by 74.131 pies per week for each $100 increase in advertising, net of the effects of changes due to price</a:t>
            </a:r>
          </a:p>
        </p:txBody>
      </p:sp>
      <p:sp>
        <p:nvSpPr>
          <p:cNvPr id="11274" name="Rectangle 8">
            <a:extLst>
              <a:ext uri="{FF2B5EF4-FFF2-40B4-BE49-F238E27FC236}">
                <a16:creationId xmlns:a16="http://schemas.microsoft.com/office/drawing/2014/main" id="{09F028BF-7870-45F7-AAB4-FDDDC11ED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1"/>
            <a:ext cx="68580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folHlink"/>
                </a:solidFill>
              </a:rPr>
              <a:t>where	</a:t>
            </a:r>
          </a:p>
          <a:p>
            <a:pPr eaLnBrk="1" hangingPunct="1"/>
            <a:r>
              <a:rPr lang="en-US" altLang="en-US" sz="1600">
                <a:solidFill>
                  <a:schemeClr val="folHlink"/>
                </a:solidFill>
              </a:rPr>
              <a:t>   Sales is in number of pies per week</a:t>
            </a:r>
          </a:p>
          <a:p>
            <a:pPr eaLnBrk="1" hangingPunct="1"/>
            <a:r>
              <a:rPr lang="en-US" altLang="en-US" sz="1600">
                <a:solidFill>
                  <a:schemeClr val="folHlink"/>
                </a:solidFill>
              </a:rPr>
              <a:t>   Price is in $</a:t>
            </a:r>
          </a:p>
          <a:p>
            <a:pPr eaLnBrk="1" hangingPunct="1"/>
            <a:r>
              <a:rPr lang="en-US" altLang="en-US" sz="1600">
                <a:solidFill>
                  <a:schemeClr val="folHlink"/>
                </a:solidFill>
              </a:rPr>
              <a:t>   Advertising is in $100’s.</a:t>
            </a:r>
            <a:endParaRPr lang="en-US" altLang="en-US" sz="1600"/>
          </a:p>
        </p:txBody>
      </p:sp>
      <p:sp>
        <p:nvSpPr>
          <p:cNvPr id="11275" name="Line 9">
            <a:extLst>
              <a:ext uri="{FF2B5EF4-FFF2-40B4-BE49-F238E27FC236}">
                <a16:creationId xmlns:a16="http://schemas.microsoft.com/office/drawing/2014/main" id="{05C75395-9ED1-4EE7-A44B-5EC8C0290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6" name="Line 10">
            <a:extLst>
              <a:ext uri="{FF2B5EF4-FFF2-40B4-BE49-F238E27FC236}">
                <a16:creationId xmlns:a16="http://schemas.microsoft.com/office/drawing/2014/main" id="{6F6126B7-246B-4FB8-BFFF-955DC726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7" name="Freeform 12">
            <a:extLst>
              <a:ext uri="{FF2B5EF4-FFF2-40B4-BE49-F238E27FC236}">
                <a16:creationId xmlns:a16="http://schemas.microsoft.com/office/drawing/2014/main" id="{D2BD7B68-C20F-4441-9040-7C5AE10157F1}"/>
              </a:ext>
            </a:extLst>
          </p:cNvPr>
          <p:cNvSpPr>
            <a:spLocks/>
          </p:cNvSpPr>
          <p:nvPr/>
        </p:nvSpPr>
        <p:spPr bwMode="auto">
          <a:xfrm>
            <a:off x="2057400" y="1981200"/>
            <a:ext cx="609600" cy="76200"/>
          </a:xfrm>
          <a:custGeom>
            <a:avLst/>
            <a:gdLst>
              <a:gd name="T0" fmla="*/ 0 w 384"/>
              <a:gd name="T1" fmla="*/ 76200 h 48"/>
              <a:gd name="T2" fmla="*/ 304800 w 384"/>
              <a:gd name="T3" fmla="*/ 0 h 48"/>
              <a:gd name="T4" fmla="*/ 609600 w 384"/>
              <a:gd name="T5" fmla="*/ 7620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48">
                <a:moveTo>
                  <a:pt x="0" y="48"/>
                </a:moveTo>
                <a:lnTo>
                  <a:pt x="192" y="0"/>
                </a:lnTo>
                <a:lnTo>
                  <a:pt x="384" y="4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67B6A09F-AA6D-4253-88ED-D8176D71F6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A349539C-DA51-4F6E-9444-593B79D3C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5B4518A2-443D-4E03-86BB-70D831994AD5}" type="slidenum">
              <a:rPr lang="en-US" altLang="en-US" sz="1000"/>
              <a:pPr/>
              <a:t>7</a:t>
            </a:fld>
            <a:endParaRPr lang="en-US" altLang="en-US" sz="1000" dirty="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71C7020-5C8E-4C79-98C9-81EF2A623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539750"/>
            <a:ext cx="7793038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Coefficient of Determination, R</a:t>
            </a:r>
            <a:r>
              <a:rPr lang="en-US" altLang="en-US" baseline="30000"/>
              <a:t>2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8740EACC-4724-4DD1-BCFA-945DBE5E1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Reports the proportion of total variation in  y explained by all  x  variables taken together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This is the ratio of the explained variability to total sample variability</a:t>
            </a:r>
            <a:endParaRPr lang="en-US" altLang="en-US" sz="3100"/>
          </a:p>
        </p:txBody>
      </p: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44B90C7F-B5AF-4FD5-A782-464EDD2D5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6663" y="3352801"/>
          <a:ext cx="72326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419100" progId="Equation.3">
                  <p:embed/>
                </p:oleObj>
              </mc:Choice>
              <mc:Fallback>
                <p:oleObj name="Equation" r:id="rId2" imgW="2654300" imgH="419100" progId="Equation.3">
                  <p:embed/>
                  <p:pic>
                    <p:nvPicPr>
                      <p:cNvPr id="12294" name="Object 4">
                        <a:extLst>
                          <a:ext uri="{FF2B5EF4-FFF2-40B4-BE49-F238E27FC236}">
                            <a16:creationId xmlns:a16="http://schemas.microsoft.com/office/drawing/2014/main" id="{44B90C7F-B5AF-4FD5-A782-464EDD2D5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3352801"/>
                        <a:ext cx="7232650" cy="11398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BD8C9DBA-CBC0-4971-BCA3-0C601E533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4C003558-0686-41E9-9C48-1CB183785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DFF62668-7375-409E-A370-75F5093B6B9A}" type="slidenum">
              <a:rPr lang="en-US" altLang="en-US" sz="1000"/>
              <a:pPr/>
              <a:t>8</a:t>
            </a:fld>
            <a:endParaRPr lang="en-US" altLang="en-US" sz="1000" dirty="0"/>
          </a:p>
        </p:txBody>
      </p:sp>
      <p:graphicFrame>
        <p:nvGraphicFramePr>
          <p:cNvPr id="318466" name="Group 2">
            <a:extLst>
              <a:ext uri="{FF2B5EF4-FFF2-40B4-BE49-F238E27FC236}">
                <a16:creationId xmlns:a16="http://schemas.microsoft.com/office/drawing/2014/main" id="{9730C2AD-AC1E-4454-A3A6-971C52D84F06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676400"/>
          <a:ext cx="8763000" cy="4632768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52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0.52148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0.44172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47.46341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8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  <a:r>
                        <a:rPr kumimoji="0" lang="en-US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29460.027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14730.013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6.53861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0.01201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27033.306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2252.776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56493.333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31"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306.52619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114.25389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2.68285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0.01993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57.58835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555.46404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-24.97509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10.83213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-2.30565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0.03979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-48.57626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-1.37392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5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74.13096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25.96732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2.85478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0.01449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17.55303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130.70888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3440" name="Object 126">
            <a:extLst>
              <a:ext uri="{FF2B5EF4-FFF2-40B4-BE49-F238E27FC236}">
                <a16:creationId xmlns:a16="http://schemas.microsoft.com/office/drawing/2014/main" id="{5135E9D6-297C-45AD-8EAE-2492CD0A4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1" y="1828801"/>
          <a:ext cx="39401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393700" progId="Equation.3">
                  <p:embed/>
                </p:oleObj>
              </mc:Choice>
              <mc:Fallback>
                <p:oleObj name="Equation" r:id="rId2" imgW="2057400" imgH="393700" progId="Equation.3">
                  <p:embed/>
                  <p:pic>
                    <p:nvPicPr>
                      <p:cNvPr id="13440" name="Object 126">
                        <a:extLst>
                          <a:ext uri="{FF2B5EF4-FFF2-40B4-BE49-F238E27FC236}">
                            <a16:creationId xmlns:a16="http://schemas.microsoft.com/office/drawing/2014/main" id="{5135E9D6-297C-45AD-8EAE-2492CD0A4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1" y="1828801"/>
                        <a:ext cx="3940175" cy="7524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41" name="Line 127">
            <a:extLst>
              <a:ext uri="{FF2B5EF4-FFF2-40B4-BE49-F238E27FC236}">
                <a16:creationId xmlns:a16="http://schemas.microsoft.com/office/drawing/2014/main" id="{F3156BBF-A147-4FE8-9D4F-6991F4A95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209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42" name="Text Box 128">
            <a:extLst>
              <a:ext uri="{FF2B5EF4-FFF2-40B4-BE49-F238E27FC236}">
                <a16:creationId xmlns:a16="http://schemas.microsoft.com/office/drawing/2014/main" id="{AA0C6AC3-A0F1-477F-BFA1-2FC004B8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667001"/>
            <a:ext cx="426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folHlink"/>
                </a:solidFill>
              </a:rPr>
              <a:t>52.1% of the variation in pie sales is explained by the variation in price and advertising</a:t>
            </a:r>
          </a:p>
        </p:txBody>
      </p:sp>
      <p:sp>
        <p:nvSpPr>
          <p:cNvPr id="13443" name="Rectangle 129">
            <a:extLst>
              <a:ext uri="{FF2B5EF4-FFF2-40B4-BE49-F238E27FC236}">
                <a16:creationId xmlns:a16="http://schemas.microsoft.com/office/drawing/2014/main" id="{A85F7647-D3D3-47A6-BC58-D53B88020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36525"/>
            <a:ext cx="7793038" cy="106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Coefficient of Determination, R</a:t>
            </a:r>
            <a:r>
              <a:rPr lang="en-US" altLang="en-US" baseline="30000"/>
              <a:t>2</a:t>
            </a:r>
          </a:p>
        </p:txBody>
      </p:sp>
      <p:sp>
        <p:nvSpPr>
          <p:cNvPr id="13444" name="Text Box 130">
            <a:extLst>
              <a:ext uri="{FF2B5EF4-FFF2-40B4-BE49-F238E27FC236}">
                <a16:creationId xmlns:a16="http://schemas.microsoft.com/office/drawing/2014/main" id="{EE7FB53F-06B0-436D-B3FB-18C0E934E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23964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3445" name="Line 131">
            <a:extLst>
              <a:ext uri="{FF2B5EF4-FFF2-40B4-BE49-F238E27FC236}">
                <a16:creationId xmlns:a16="http://schemas.microsoft.com/office/drawing/2014/main" id="{DC3C685E-6BBB-400B-9B2A-FB582E2133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3A6F8C8A-74CD-4AEC-BB31-CC1E3FC5F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MultipleLinearRegEx2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DCD95FF3-544E-453D-9D97-37444B97F0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/>
              <a:t>-</a:t>
            </a:r>
            <a:fld id="{50ADE1CA-D69E-4D71-8E55-C920E2F30400}" type="slidenum">
              <a:rPr lang="en-US" altLang="en-US" sz="1000"/>
              <a:pPr/>
              <a:t>9</a:t>
            </a:fld>
            <a:endParaRPr lang="en-US" altLang="en-US" sz="1000" dirty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E673DD62-E20E-4C55-9F3D-FB30ED413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60701" y="244475"/>
            <a:ext cx="7078663" cy="990600"/>
          </a:xfrm>
        </p:spPr>
        <p:txBody>
          <a:bodyPr/>
          <a:lstStyle/>
          <a:p>
            <a:pPr eaLnBrk="1" hangingPunct="1"/>
            <a:r>
              <a:rPr lang="en-US" altLang="en-US"/>
              <a:t>Estimation of Error Variance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2187B2E-A339-4079-82B2-5173B97BB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5" y="1746250"/>
            <a:ext cx="8077200" cy="48641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/>
              <a:t>Consider the population regression model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The unbiased estimate of the variance of the errors is</a:t>
            </a:r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	where 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 sz="2400"/>
              <a:t>The square root of the variance, s</a:t>
            </a:r>
            <a:r>
              <a:rPr lang="en-US" altLang="en-US" sz="2400" baseline="-25000"/>
              <a:t>e</a:t>
            </a:r>
            <a:r>
              <a:rPr lang="en-US" altLang="en-US" sz="2400"/>
              <a:t> , is called the </a:t>
            </a:r>
            <a:r>
              <a:rPr lang="en-US" altLang="en-US" sz="2400">
                <a:solidFill>
                  <a:schemeClr val="folHlink"/>
                </a:solidFill>
              </a:rPr>
              <a:t>standard error of the estimate</a:t>
            </a:r>
          </a:p>
        </p:txBody>
      </p:sp>
      <p:graphicFrame>
        <p:nvGraphicFramePr>
          <p:cNvPr id="14342" name="Object 4">
            <a:extLst>
              <a:ext uri="{FF2B5EF4-FFF2-40B4-BE49-F238E27FC236}">
                <a16:creationId xmlns:a16="http://schemas.microsoft.com/office/drawing/2014/main" id="{AA68E440-E620-4506-BB73-02F08D6EE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9964" y="3611563"/>
          <a:ext cx="30130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609600" progId="Equation.3">
                  <p:embed/>
                </p:oleObj>
              </mc:Choice>
              <mc:Fallback>
                <p:oleObj name="Equation" r:id="rId2" imgW="1536700" imgH="609600" progId="Equation.3">
                  <p:embed/>
                  <p:pic>
                    <p:nvPicPr>
                      <p:cNvPr id="14342" name="Object 4">
                        <a:extLst>
                          <a:ext uri="{FF2B5EF4-FFF2-40B4-BE49-F238E27FC236}">
                            <a16:creationId xmlns:a16="http://schemas.microsoft.com/office/drawing/2014/main" id="{AA68E440-E620-4506-BB73-02F08D6EE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4" y="3611563"/>
                        <a:ext cx="3013075" cy="11938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">
            <a:extLst>
              <a:ext uri="{FF2B5EF4-FFF2-40B4-BE49-F238E27FC236}">
                <a16:creationId xmlns:a16="http://schemas.microsoft.com/office/drawing/2014/main" id="{154E7E40-4949-42EC-83E4-494D8CFF7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8589" y="2368550"/>
          <a:ext cx="46196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01311" imgH="221011" progId="Equation.3">
                  <p:embed/>
                </p:oleObj>
              </mc:Choice>
              <mc:Fallback>
                <p:oleObj name="Equation" r:id="rId4" imgW="2301311" imgH="221011" progId="Equation.3">
                  <p:embed/>
                  <p:pic>
                    <p:nvPicPr>
                      <p:cNvPr id="14343" name="Object 5">
                        <a:extLst>
                          <a:ext uri="{FF2B5EF4-FFF2-40B4-BE49-F238E27FC236}">
                            <a16:creationId xmlns:a16="http://schemas.microsoft.com/office/drawing/2014/main" id="{154E7E40-4949-42EC-83E4-494D8CFF7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9" y="2368550"/>
                        <a:ext cx="4619625" cy="4587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>
            <a:extLst>
              <a:ext uri="{FF2B5EF4-FFF2-40B4-BE49-F238E27FC236}">
                <a16:creationId xmlns:a16="http://schemas.microsoft.com/office/drawing/2014/main" id="{04E1ADDE-AE4F-44C7-AAD2-30D0043C1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0688" y="5002213"/>
          <a:ext cx="14795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200" imgH="228600" progId="Equation.3">
                  <p:embed/>
                </p:oleObj>
              </mc:Choice>
              <mc:Fallback>
                <p:oleObj name="Equation" r:id="rId6" imgW="711200" imgH="228600" progId="Equation.3">
                  <p:embed/>
                  <p:pic>
                    <p:nvPicPr>
                      <p:cNvPr id="14344" name="Object 6">
                        <a:extLst>
                          <a:ext uri="{FF2B5EF4-FFF2-40B4-BE49-F238E27FC236}">
                            <a16:creationId xmlns:a16="http://schemas.microsoft.com/office/drawing/2014/main" id="{04E1ADDE-AE4F-44C7-AAD2-30D0043C1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5002213"/>
                        <a:ext cx="14795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DE0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2079</Words>
  <Application>Microsoft Office PowerPoint</Application>
  <PresentationFormat>Widescreen</PresentationFormat>
  <Paragraphs>737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Wingdings</vt:lpstr>
      <vt:lpstr>Office Theme</vt:lpstr>
      <vt:lpstr>Equation</vt:lpstr>
      <vt:lpstr>Multiple Regression Equation</vt:lpstr>
      <vt:lpstr>Example of MLRM (2 Independent Variables)</vt:lpstr>
      <vt:lpstr>Pie Sales Example</vt:lpstr>
      <vt:lpstr>Estimating a Multiple Linear  Regression Equation</vt:lpstr>
      <vt:lpstr>        Multiple Regression Output</vt:lpstr>
      <vt:lpstr>The Multiple Regression Equation</vt:lpstr>
      <vt:lpstr>Coefficient of Determination, R2</vt:lpstr>
      <vt:lpstr>Coefficient of Determination, R2</vt:lpstr>
      <vt:lpstr>Estimation of Error Variance</vt:lpstr>
      <vt:lpstr>Standard Error, se</vt:lpstr>
      <vt:lpstr>Adjusted Coefficient of Determination,</vt:lpstr>
      <vt:lpstr>Adjusted Coefficient of Determination, </vt:lpstr>
      <vt:lpstr>PowerPoint Presentation</vt:lpstr>
      <vt:lpstr>Coefficient of Multiple Correlation</vt:lpstr>
      <vt:lpstr>Evaluating Individual Regression Coefficients</vt:lpstr>
      <vt:lpstr>Evaluating Individual Regression Coefficients</vt:lpstr>
      <vt:lpstr>Evaluating Individual  Regression Coefficients</vt:lpstr>
      <vt:lpstr>PowerPoint Presentation</vt:lpstr>
      <vt:lpstr>Confidence Interval Estimate  for the Slope</vt:lpstr>
      <vt:lpstr>Confidence Interval Estimate  for the Slope</vt:lpstr>
      <vt:lpstr>Test on All Coefficients</vt:lpstr>
      <vt:lpstr>F-Test for Overall Significance</vt:lpstr>
      <vt:lpstr>F-Test for Overall Significance</vt:lpstr>
      <vt:lpstr>F-Test for Overall Significance</vt:lpstr>
      <vt:lpstr>Using The Equation to Make Predictions</vt:lpstr>
      <vt:lpstr>Tests on a Subset of Regression Coefficients</vt:lpstr>
      <vt:lpstr>Tests on a Subset of Regression Coefficients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cp:lastPrinted>2024-04-01T20:17:28Z</cp:lastPrinted>
  <dcterms:created xsi:type="dcterms:W3CDTF">2024-04-01T19:12:08Z</dcterms:created>
  <dcterms:modified xsi:type="dcterms:W3CDTF">2024-04-01T20:18:24Z</dcterms:modified>
</cp:coreProperties>
</file>