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3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2" r:id="rId10"/>
    <p:sldId id="363" r:id="rId11"/>
    <p:sldId id="365" r:id="rId12"/>
    <p:sldId id="367" r:id="rId13"/>
    <p:sldId id="368" r:id="rId14"/>
    <p:sldId id="369" r:id="rId15"/>
    <p:sldId id="370" r:id="rId16"/>
    <p:sldId id="479" r:id="rId17"/>
    <p:sldId id="477" r:id="rId18"/>
    <p:sldId id="405" r:id="rId19"/>
    <p:sldId id="425" r:id="rId20"/>
    <p:sldId id="372" r:id="rId21"/>
    <p:sldId id="373" r:id="rId22"/>
    <p:sldId id="375" r:id="rId23"/>
    <p:sldId id="376" r:id="rId24"/>
    <p:sldId id="427" r:id="rId25"/>
    <p:sldId id="377" r:id="rId26"/>
    <p:sldId id="450" r:id="rId27"/>
    <p:sldId id="437" r:id="rId28"/>
    <p:sldId id="438" r:id="rId29"/>
    <p:sldId id="499" r:id="rId30"/>
    <p:sldId id="500" r:id="rId31"/>
    <p:sldId id="501" r:id="rId32"/>
    <p:sldId id="506" r:id="rId33"/>
    <p:sldId id="445" r:id="rId34"/>
    <p:sldId id="448" r:id="rId3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2T00:39:59.664" idx="1">
    <p:pos x="5664" y="4126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5347-8271-4F1D-9608-0569C5065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9EA73-61C3-42D8-BED4-A59610D86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A13C-7BF3-4BEC-9D12-235C3E0F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0ABC-047E-4ED3-9A9E-D3A36D2F684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DFDFC-B45C-4DF7-9EA6-317BCDBD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634F5-1806-40F9-BE42-A7180B5D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CCC3-2D88-4AD4-97A7-072069C4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6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68E0-0D2D-4A52-BFBA-F4CE2148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F3FBD-110B-4010-A131-1FCC3F62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ED2E-6D11-4F41-970B-734E4FC1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0ABC-047E-4ED3-9A9E-D3A36D2F684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021B-59D7-4050-83B2-367E354B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5FFA8-6D01-4567-AAF2-1F7BD358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CCC3-2D88-4AD4-97A7-072069C4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2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2AB9A-666D-4A3F-B785-B8E47AE98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75D4C-7D74-4A2E-B708-67EA08D52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EC71F-2DF8-4EEA-95F0-262A2D38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0ABC-047E-4ED3-9A9E-D3A36D2F684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BEC7-448F-4420-8042-BB029A01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0D5F-650C-49C5-BBA2-0A3358C5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CCC3-2D88-4AD4-97A7-072069C4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7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C4F4-AD6A-45E8-B8AD-8B8269854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BBE96-488B-44B5-AE8F-B14B5E8D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ED584-C407-48E2-8279-46E18A2E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0ABC-047E-4ED3-9A9E-D3A36D2F684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BAB13-E7B9-4925-990F-4FBC6E55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5F319-E8FE-4AEB-A102-97096977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CCC3-2D88-4AD4-97A7-072069C4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0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BBBF-44E6-49B6-A516-286E3383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5C4D9-41D5-47D3-8F82-5CF2D8FE9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6C0EA-6811-4667-B580-6C98A849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0ABC-047E-4ED3-9A9E-D3A36D2F684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60EC-984D-43EA-A560-2AB03E98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2130-C2BB-4C83-9F27-AB0335C7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CCC3-2D88-4AD4-97A7-072069C4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1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F4BC-53DD-457D-BFF0-37B564B5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1A10-4588-41AC-A0C4-A2C6905AD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05AE3-25CD-4F7F-A9AC-1E1E7D8CA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5B5FC-C87A-4271-A0AC-CBD8D657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0ABC-047E-4ED3-9A9E-D3A36D2F684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DC1AC-C481-4ECD-ADE6-79B23E31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489AC-36EC-44F1-8CA5-A80A8DE6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CCC3-2D88-4AD4-97A7-072069C4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3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2C85-13C4-40D0-87BF-548E311A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C1D57-F6C2-4B39-AD47-C9FB26F89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B860D-985D-4717-AF89-AA7104DF1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823C6-DC44-4DED-BBD2-0721C62DA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8FC6D-E669-407D-B8EF-FC59E517B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CA2B2-9B7C-41DB-8BC0-230EEAAF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0ABC-047E-4ED3-9A9E-D3A36D2F684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78BE0-8830-4C56-9BDA-22002188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BA074-5A57-4D6D-8200-D3FF8D31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CCC3-2D88-4AD4-97A7-072069C4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2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2F30-704B-4BA8-A200-9375726F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C2985-5466-4F07-ABDF-C54A8D7D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0ABC-047E-4ED3-9A9E-D3A36D2F684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9103E-1B55-40D1-B5FB-D17EEC36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3BED0-E743-4471-B400-46685A04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CCC3-2D88-4AD4-97A7-072069C4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7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E1CBD-B861-4220-A357-DCB2EFBC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0ABC-047E-4ED3-9A9E-D3A36D2F684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F315E-D702-46BC-900B-ECA20052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3B271-34FD-4848-933C-F9C685A3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CCC3-2D88-4AD4-97A7-072069C4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7C73-2E4D-4573-87AF-129D8A07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96916-F6C1-475F-A873-6EDC35AC6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C3C5D-3ADD-439F-9F3E-A55C29A6A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01745-2DB9-4AF9-B225-F72119D5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0ABC-047E-4ED3-9A9E-D3A36D2F684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57A5E-8D3A-426C-B0CF-F194AB1BE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AAC88-5AD7-4F92-B039-2D676E94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CCC3-2D88-4AD4-97A7-072069C4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7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9EF4-E9F0-4052-A1E8-BFC59B73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DBF082-5693-4FDA-A0B9-4DF9FCCB2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84E14-8EE0-411B-8073-0BF49B2BB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2FAE9-FDD0-4478-ADF5-4CDCA03D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0ABC-047E-4ED3-9A9E-D3A36D2F684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0151C-31D4-449D-B324-6F29D20D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69FD6-D449-42C4-A328-B584D769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0CCC3-2D88-4AD4-97A7-072069C4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2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A3C0E-83F8-4D10-9E37-757F0584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CCFE6-10F0-480F-A2E5-D4F6EDFBA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7C7C-0579-45B3-86DF-E047FF261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0ABC-047E-4ED3-9A9E-D3A36D2F684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370E1-A561-4D88-9D21-B1D785055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DCBD-BA80-47A8-8913-1F0FA2DCC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0CCC3-2D88-4AD4-97A7-072069C4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6E4F346-4296-43F2-946C-103B61697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828800"/>
            <a:ext cx="8153400" cy="13716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87B094E-A2F1-4F80-B1AE-8D915EE06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8" y="320675"/>
            <a:ext cx="70786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200" dirty="0"/>
              <a:t>Simple Linear Regression Example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491C377-ECF7-4925-A270-8E97385FA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8229600" cy="4114800"/>
          </a:xfrm>
        </p:spPr>
        <p:txBody>
          <a:bodyPr/>
          <a:lstStyle/>
          <a:p>
            <a:pPr algn="just"/>
            <a:r>
              <a:rPr lang="en-US" altLang="en-US" sz="2500" dirty="0"/>
              <a:t>A real estate agent wishes to examine the relationship between the selling price of a home and its size (measured in square feet). A random sample of 10 houses is selected</a:t>
            </a:r>
          </a:p>
          <a:p>
            <a:pPr eaLnBrk="1" hangingPunct="1"/>
            <a:endParaRPr lang="en-US" altLang="en-US" sz="2700" dirty="0"/>
          </a:p>
          <a:p>
            <a:pPr eaLnBrk="1" hangingPunct="1"/>
            <a:endParaRPr lang="en-US" altLang="en-US" sz="1400" dirty="0"/>
          </a:p>
          <a:p>
            <a:pPr lvl="1" eaLnBrk="1" hangingPunct="1"/>
            <a:r>
              <a:rPr lang="en-US" altLang="en-US" sz="2700" dirty="0">
                <a:solidFill>
                  <a:schemeClr val="folHlink"/>
                </a:solidFill>
              </a:rPr>
              <a:t>Dependent variable (Y) = house price </a:t>
            </a:r>
            <a:r>
              <a:rPr lang="en-US" altLang="en-US" sz="2300" dirty="0">
                <a:solidFill>
                  <a:schemeClr val="folHlink"/>
                </a:solidFill>
              </a:rPr>
              <a:t>in $1000s</a:t>
            </a:r>
          </a:p>
          <a:p>
            <a:pPr lvl="1" eaLnBrk="1" hangingPunct="1"/>
            <a:r>
              <a:rPr lang="en-US" altLang="en-US" sz="2700" dirty="0">
                <a:solidFill>
                  <a:schemeClr val="folHlink"/>
                </a:solidFill>
              </a:rPr>
              <a:t>Independent variable (X) = square feet</a:t>
            </a:r>
          </a:p>
        </p:txBody>
      </p:sp>
      <p:sp>
        <p:nvSpPr>
          <p:cNvPr id="5125" name="Slide Number Placeholder 2">
            <a:extLst>
              <a:ext uri="{FF2B5EF4-FFF2-40B4-BE49-F238E27FC236}">
                <a16:creationId xmlns:a16="http://schemas.microsoft.com/office/drawing/2014/main" id="{CC7820F9-839E-4C7C-8BED-03944AFF1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4D9A5A74-5172-4C54-ACE6-25A96E4F163B}" type="slidenum">
              <a:rPr lang="en-US" altLang="en-US" sz="1000" smtClean="0"/>
              <a:pPr algn="r"/>
              <a:t>1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66C7786-1241-4E52-9AA3-C2CAB1B2D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572000"/>
            <a:ext cx="3962400" cy="457200"/>
          </a:xfrm>
          <a:prstGeom prst="rect">
            <a:avLst/>
          </a:prstGeom>
          <a:solidFill>
            <a:srgbClr val="FFE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E2D8796-AC21-4CAE-B832-F4780F443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76600"/>
            <a:ext cx="4724400" cy="457200"/>
          </a:xfrm>
          <a:prstGeom prst="rect">
            <a:avLst/>
          </a:prstGeom>
          <a:solidFill>
            <a:srgbClr val="C4E6C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911687D-4750-4B8D-9F64-3056835A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828800"/>
            <a:ext cx="3886200" cy="457200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8F49CE83-3013-4A87-8285-8D013A495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83527" y="1828800"/>
            <a:ext cx="8979673" cy="41148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z="2400" dirty="0"/>
              <a:t>SST = total sum of squares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Measures the variation of the 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i</a:t>
            </a:r>
            <a:r>
              <a:rPr lang="en-US" altLang="en-US" dirty="0"/>
              <a:t> values around their mean, y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400" dirty="0"/>
              <a:t>SSR = regression sum of squares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Explained variation attributable to the linear relationship between x and y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400" dirty="0"/>
              <a:t>SSE = error sum of squares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Variation attributable to factors other than the linear relationship between x and y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2815F7A7-A9D1-4530-9390-F9D31A91F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1219201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14343" name="Rectangle 9">
            <a:extLst>
              <a:ext uri="{FF2B5EF4-FFF2-40B4-BE49-F238E27FC236}">
                <a16:creationId xmlns:a16="http://schemas.microsoft.com/office/drawing/2014/main" id="{A64F14D6-0BD2-4ABF-A090-90D486379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457200"/>
            <a:ext cx="7239000" cy="762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Measures of Variation</a:t>
            </a:r>
          </a:p>
        </p:txBody>
      </p:sp>
      <p:sp>
        <p:nvSpPr>
          <p:cNvPr id="14344" name="Line 10">
            <a:extLst>
              <a:ext uri="{FF2B5EF4-FFF2-40B4-BE49-F238E27FC236}">
                <a16:creationId xmlns:a16="http://schemas.microsoft.com/office/drawing/2014/main" id="{266E8A67-4F5A-4E71-AF1D-F44191E0C62E}"/>
              </a:ext>
            </a:extLst>
          </p:cNvPr>
          <p:cNvSpPr>
            <a:spLocks noChangeShapeType="1"/>
          </p:cNvSpPr>
          <p:nvPr/>
        </p:nvSpPr>
        <p:spPr bwMode="auto">
          <a:xfrm>
            <a:off x="9814718" y="2417086"/>
            <a:ext cx="182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Slide Number Placeholder 2">
            <a:extLst>
              <a:ext uri="{FF2B5EF4-FFF2-40B4-BE49-F238E27FC236}">
                <a16:creationId xmlns:a16="http://schemas.microsoft.com/office/drawing/2014/main" id="{2280C75C-0913-43BE-AD79-067FCA39AE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0D231EA4-2827-4367-8933-07C1A7CC67CD}" type="slidenum">
              <a:rPr lang="en-US" altLang="en-US" sz="1000" smtClean="0"/>
              <a:pPr algn="r"/>
              <a:t>10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43D690F-05C1-43EF-AD26-65F6E8E78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1134" y="1639888"/>
            <a:ext cx="9013466" cy="4532312"/>
          </a:xfrm>
        </p:spPr>
        <p:txBody>
          <a:bodyPr/>
          <a:lstStyle/>
          <a:p>
            <a:pPr eaLnBrk="1" hangingPunct="1"/>
            <a:r>
              <a:rPr lang="en-US" altLang="en-US" sz="2700" dirty="0"/>
              <a:t>The </a:t>
            </a:r>
            <a:r>
              <a:rPr lang="en-US" altLang="en-US" sz="2700" dirty="0">
                <a:solidFill>
                  <a:schemeClr val="folHlink"/>
                </a:solidFill>
              </a:rPr>
              <a:t>coefficient of determination</a:t>
            </a:r>
            <a:r>
              <a:rPr lang="en-US" altLang="en-US" sz="2700" dirty="0"/>
              <a:t> is the portion of the total variation in the dependent variable that is explained by variation in the independent variable</a:t>
            </a:r>
            <a:endParaRPr lang="en-US" altLang="en-US" sz="1400" dirty="0"/>
          </a:p>
          <a:p>
            <a:pPr eaLnBrk="1" hangingPunct="1"/>
            <a:r>
              <a:rPr lang="en-US" altLang="en-US" sz="2700" dirty="0"/>
              <a:t>The coefficient of determination is also called </a:t>
            </a:r>
            <a:r>
              <a:rPr lang="en-US" altLang="en-US" sz="2700" dirty="0">
                <a:solidFill>
                  <a:schemeClr val="folHlink"/>
                </a:solidFill>
              </a:rPr>
              <a:t>R-squared</a:t>
            </a:r>
            <a:r>
              <a:rPr lang="en-US" altLang="en-US" sz="2700" dirty="0"/>
              <a:t> and is denoted as </a:t>
            </a:r>
            <a:r>
              <a:rPr lang="en-US" altLang="en-US" sz="2700" dirty="0">
                <a:solidFill>
                  <a:schemeClr val="folHlink"/>
                </a:solidFill>
              </a:rPr>
              <a:t>R</a:t>
            </a:r>
            <a:r>
              <a:rPr lang="en-US" altLang="en-US" sz="2700" baseline="30000" dirty="0">
                <a:solidFill>
                  <a:schemeClr val="folHlink"/>
                </a:solidFill>
              </a:rPr>
              <a:t>2</a:t>
            </a:r>
            <a:endParaRPr lang="en-US" altLang="en-US" sz="2700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CCB56B7-6B2B-4CB4-9030-998D3E542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457200"/>
            <a:ext cx="7696200" cy="762000"/>
          </a:xfrm>
          <a:noFill/>
        </p:spPr>
        <p:txBody>
          <a:bodyPr/>
          <a:lstStyle/>
          <a:p>
            <a:r>
              <a:rPr lang="en-US" altLang="en-US"/>
              <a:t>Coefficient of Determination, R</a:t>
            </a:r>
            <a:r>
              <a:rPr lang="en-US" altLang="en-US" baseline="30000"/>
              <a:t>2</a:t>
            </a:r>
          </a:p>
        </p:txBody>
      </p:sp>
      <p:graphicFrame>
        <p:nvGraphicFramePr>
          <p:cNvPr id="16388" name="Object 5">
            <a:extLst>
              <a:ext uri="{FF2B5EF4-FFF2-40B4-BE49-F238E27FC236}">
                <a16:creationId xmlns:a16="http://schemas.microsoft.com/office/drawing/2014/main" id="{40163281-7CE8-4E5E-AA1A-63233BA2D1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4314" y="5805488"/>
          <a:ext cx="190658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419" imgH="203112" progId="Equation.3">
                  <p:embed/>
                </p:oleObj>
              </mc:Choice>
              <mc:Fallback>
                <p:oleObj name="Equation" r:id="rId2" imgW="647419" imgH="203112" progId="Equation.3">
                  <p:embed/>
                  <p:pic>
                    <p:nvPicPr>
                      <p:cNvPr id="16388" name="Object 5">
                        <a:extLst>
                          <a:ext uri="{FF2B5EF4-FFF2-40B4-BE49-F238E27FC236}">
                            <a16:creationId xmlns:a16="http://schemas.microsoft.com/office/drawing/2014/main" id="{40163281-7CE8-4E5E-AA1A-63233BA2D1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314" y="5805488"/>
                        <a:ext cx="1906587" cy="595312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6">
            <a:extLst>
              <a:ext uri="{FF2B5EF4-FFF2-40B4-BE49-F238E27FC236}">
                <a16:creationId xmlns:a16="http://schemas.microsoft.com/office/drawing/2014/main" id="{39606599-1BEC-4A4C-847D-D45675692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867401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note:</a:t>
            </a:r>
          </a:p>
        </p:txBody>
      </p:sp>
      <p:graphicFrame>
        <p:nvGraphicFramePr>
          <p:cNvPr id="16390" name="Object 7">
            <a:extLst>
              <a:ext uri="{FF2B5EF4-FFF2-40B4-BE49-F238E27FC236}">
                <a16:creationId xmlns:a16="http://schemas.microsoft.com/office/drawing/2014/main" id="{91A65B7B-BED1-43A9-A9AF-776F1F96B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4489451"/>
          <a:ext cx="587533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100" imgH="419100" progId="Equation.3">
                  <p:embed/>
                </p:oleObj>
              </mc:Choice>
              <mc:Fallback>
                <p:oleObj name="Equation" r:id="rId4" imgW="2705100" imgH="419100" progId="Equation.3">
                  <p:embed/>
                  <p:pic>
                    <p:nvPicPr>
                      <p:cNvPr id="16390" name="Object 7">
                        <a:extLst>
                          <a:ext uri="{FF2B5EF4-FFF2-40B4-BE49-F238E27FC236}">
                            <a16:creationId xmlns:a16="http://schemas.microsoft.com/office/drawing/2014/main" id="{91A65B7B-BED1-43A9-A9AF-776F1F96B1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489451"/>
                        <a:ext cx="5875338" cy="90646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Slide Number Placeholder 2">
            <a:extLst>
              <a:ext uri="{FF2B5EF4-FFF2-40B4-BE49-F238E27FC236}">
                <a16:creationId xmlns:a16="http://schemas.microsoft.com/office/drawing/2014/main" id="{7E508916-9FC0-4B95-9BA3-3F26DBB94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7C6787D2-CD85-4F6E-A070-6F368867991D}" type="slidenum">
              <a:rPr lang="en-US" altLang="en-US" sz="1000" smtClean="0"/>
              <a:pPr algn="r"/>
              <a:t>11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745D0C4C-7B28-43D2-9B94-084AB95D9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5992813"/>
            <a:ext cx="931862" cy="457200"/>
          </a:xfrm>
          <a:prstGeom prst="rect">
            <a:avLst/>
          </a:prstGeom>
          <a:solidFill>
            <a:srgbClr val="C7D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r</a:t>
            </a:r>
            <a:r>
              <a:rPr lang="en-US" altLang="en-US" b="1" baseline="30000"/>
              <a:t>2</a:t>
            </a:r>
            <a:r>
              <a:rPr lang="en-US" altLang="en-US" b="1"/>
              <a:t> = 1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DE79B53-0816-474E-9251-E2E099B61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47650"/>
            <a:ext cx="7793038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Examples of Approximate r</a:t>
            </a:r>
            <a:r>
              <a:rPr lang="en-US" altLang="en-US" baseline="30000" dirty="0"/>
              <a:t>2</a:t>
            </a:r>
            <a:r>
              <a:rPr lang="en-US" altLang="en-US" dirty="0"/>
              <a:t>  Values</a:t>
            </a:r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A5011A33-FC70-459F-85BB-EADCA2B5F3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55863" y="2295525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A486ED87-4347-4EFA-B52B-0F6F416DD3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71739" y="2447925"/>
            <a:ext cx="2574925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6">
            <a:extLst>
              <a:ext uri="{FF2B5EF4-FFF2-40B4-BE49-F238E27FC236}">
                <a16:creationId xmlns:a16="http://schemas.microsoft.com/office/drawing/2014/main" id="{4696200B-0497-40C4-BB84-65DC53AB8489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4589463" y="31337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Oval 7">
            <a:extLst>
              <a:ext uri="{FF2B5EF4-FFF2-40B4-BE49-F238E27FC236}">
                <a16:creationId xmlns:a16="http://schemas.microsoft.com/office/drawing/2014/main" id="{EAEBD844-7DB1-4404-BB43-9BF0CA43AC5C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3979863" y="29051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6" name="Oval 8">
            <a:extLst>
              <a:ext uri="{FF2B5EF4-FFF2-40B4-BE49-F238E27FC236}">
                <a16:creationId xmlns:a16="http://schemas.microsoft.com/office/drawing/2014/main" id="{4423604F-C671-4F27-B3C4-6D5944953AC0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3522663" y="27527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7" name="Oval 9">
            <a:extLst>
              <a:ext uri="{FF2B5EF4-FFF2-40B4-BE49-F238E27FC236}">
                <a16:creationId xmlns:a16="http://schemas.microsoft.com/office/drawing/2014/main" id="{BFC7E3BA-E048-4CF4-9AF1-5E1F7ABB051B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2532063" y="23717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8" name="Oval 10">
            <a:extLst>
              <a:ext uri="{FF2B5EF4-FFF2-40B4-BE49-F238E27FC236}">
                <a16:creationId xmlns:a16="http://schemas.microsoft.com/office/drawing/2014/main" id="{A57C583C-D4F0-4EEB-A927-0DE981778444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2913063" y="25241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9" name="Oval 11">
            <a:extLst>
              <a:ext uri="{FF2B5EF4-FFF2-40B4-BE49-F238E27FC236}">
                <a16:creationId xmlns:a16="http://schemas.microsoft.com/office/drawing/2014/main" id="{240554EF-82AB-4F67-8F98-69F173743B14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3294063" y="26765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5FDD1061-BE1F-4E54-A13A-D9947683E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7605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Y</a:t>
            </a:r>
          </a:p>
        </p:txBody>
      </p:sp>
      <p:sp>
        <p:nvSpPr>
          <p:cNvPr id="17421" name="Line 13">
            <a:extLst>
              <a:ext uri="{FF2B5EF4-FFF2-40B4-BE49-F238E27FC236}">
                <a16:creationId xmlns:a16="http://schemas.microsoft.com/office/drawing/2014/main" id="{17EFECE1-FD71-4C99-9433-16B812F61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5863" y="381952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Oval 14">
            <a:extLst>
              <a:ext uri="{FF2B5EF4-FFF2-40B4-BE49-F238E27FC236}">
                <a16:creationId xmlns:a16="http://schemas.microsoft.com/office/drawing/2014/main" id="{73FC0F62-563F-40DA-B9D3-D15DC58A2802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4208463" y="29813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1E64005F-E2B8-41AA-9B20-218795FE8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35893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X</a:t>
            </a:r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CBEBFD25-C45C-4514-82C0-B26E0E940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44958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7">
            <a:extLst>
              <a:ext uri="{FF2B5EF4-FFF2-40B4-BE49-F238E27FC236}">
                <a16:creationId xmlns:a16="http://schemas.microsoft.com/office/drawing/2014/main" id="{D429997C-E8D7-4E99-A7A8-27C68A57CA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4613" y="4800601"/>
            <a:ext cx="26670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Text Box 18">
            <a:extLst>
              <a:ext uri="{FF2B5EF4-FFF2-40B4-BE49-F238E27FC236}">
                <a16:creationId xmlns:a16="http://schemas.microsoft.com/office/drawing/2014/main" id="{CC302600-3A09-40AE-A302-AA07F54B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2656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Y</a:t>
            </a:r>
          </a:p>
        </p:txBody>
      </p:sp>
      <p:sp>
        <p:nvSpPr>
          <p:cNvPr id="17427" name="Line 19">
            <a:extLst>
              <a:ext uri="{FF2B5EF4-FFF2-40B4-BE49-F238E27FC236}">
                <a16:creationId xmlns:a16="http://schemas.microsoft.com/office/drawing/2014/main" id="{23C5FA59-D88B-4BD9-83BA-7F7D00487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59436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Oval 20">
            <a:extLst>
              <a:ext uri="{FF2B5EF4-FFF2-40B4-BE49-F238E27FC236}">
                <a16:creationId xmlns:a16="http://schemas.microsoft.com/office/drawing/2014/main" id="{C171220A-2648-44AD-A8F7-DFACF5DCC6A1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767013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9" name="Text Box 21">
            <a:extLst>
              <a:ext uri="{FF2B5EF4-FFF2-40B4-BE49-F238E27FC236}">
                <a16:creationId xmlns:a16="http://schemas.microsoft.com/office/drawing/2014/main" id="{8299505F-CDCE-49F2-8B89-C3E0C4130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7896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X</a:t>
            </a:r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AA7E573C-D0E8-4441-98F4-CA7684B2D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3886200"/>
            <a:ext cx="931863" cy="457200"/>
          </a:xfrm>
          <a:prstGeom prst="rect">
            <a:avLst/>
          </a:prstGeom>
          <a:solidFill>
            <a:srgbClr val="C7D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r</a:t>
            </a:r>
            <a:r>
              <a:rPr lang="en-US" altLang="en-US" b="1" baseline="30000"/>
              <a:t>2</a:t>
            </a:r>
            <a:r>
              <a:rPr lang="en-US" altLang="en-US" b="1"/>
              <a:t> = 1</a:t>
            </a:r>
          </a:p>
        </p:txBody>
      </p:sp>
      <p:sp>
        <p:nvSpPr>
          <p:cNvPr id="17431" name="Oval 23">
            <a:extLst>
              <a:ext uri="{FF2B5EF4-FFF2-40B4-BE49-F238E27FC236}">
                <a16:creationId xmlns:a16="http://schemas.microsoft.com/office/drawing/2014/main" id="{1D253040-7941-40BB-9AD8-A97C905E42F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071813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2" name="Oval 24">
            <a:extLst>
              <a:ext uri="{FF2B5EF4-FFF2-40B4-BE49-F238E27FC236}">
                <a16:creationId xmlns:a16="http://schemas.microsoft.com/office/drawing/2014/main" id="{29F19CAA-7833-4E65-B3CB-503D8744C22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376613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3" name="Oval 25">
            <a:extLst>
              <a:ext uri="{FF2B5EF4-FFF2-40B4-BE49-F238E27FC236}">
                <a16:creationId xmlns:a16="http://schemas.microsoft.com/office/drawing/2014/main" id="{21CAEC2C-36EA-4785-9761-7A1B54ECEB5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681413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4" name="Oval 26">
            <a:extLst>
              <a:ext uri="{FF2B5EF4-FFF2-40B4-BE49-F238E27FC236}">
                <a16:creationId xmlns:a16="http://schemas.microsoft.com/office/drawing/2014/main" id="{0802ABBE-F227-4321-89FD-65807445E85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138613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5" name="Oval 27">
            <a:extLst>
              <a:ext uri="{FF2B5EF4-FFF2-40B4-BE49-F238E27FC236}">
                <a16:creationId xmlns:a16="http://schemas.microsoft.com/office/drawing/2014/main" id="{365B1AA8-6485-45F8-834E-E1FCE5FFDD5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443413" y="4876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6" name="Oval 28">
            <a:extLst>
              <a:ext uri="{FF2B5EF4-FFF2-40B4-BE49-F238E27FC236}">
                <a16:creationId xmlns:a16="http://schemas.microsoft.com/office/drawing/2014/main" id="{02097700-B7E2-482D-A872-A8FDE6F868D9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976813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7" name="Text Box 29">
            <a:extLst>
              <a:ext uri="{FF2B5EF4-FFF2-40B4-BE49-F238E27FC236}">
                <a16:creationId xmlns:a16="http://schemas.microsoft.com/office/drawing/2014/main" id="{22A1E397-4116-40C6-BC4B-184922AC9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2286000"/>
            <a:ext cx="931863" cy="457200"/>
          </a:xfrm>
          <a:prstGeom prst="rect">
            <a:avLst/>
          </a:prstGeom>
          <a:solidFill>
            <a:srgbClr val="C7D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r</a:t>
            </a:r>
            <a:r>
              <a:rPr lang="en-US" altLang="en-US" b="1" baseline="30000"/>
              <a:t>2</a:t>
            </a:r>
            <a:r>
              <a:rPr lang="en-US" altLang="en-US" b="1"/>
              <a:t> = 1</a:t>
            </a:r>
          </a:p>
        </p:txBody>
      </p:sp>
      <p:sp>
        <p:nvSpPr>
          <p:cNvPr id="17438" name="Text Box 30">
            <a:extLst>
              <a:ext uri="{FF2B5EF4-FFF2-40B4-BE49-F238E27FC236}">
                <a16:creationId xmlns:a16="http://schemas.microsoft.com/office/drawing/2014/main" id="{6AB42099-BD1A-4D64-AF6F-41D54DC11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4419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Perfect linear relationship between X and Y:  </a:t>
            </a:r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100% of the variation in Y is explained by variation in X</a:t>
            </a:r>
          </a:p>
        </p:txBody>
      </p:sp>
      <p:sp>
        <p:nvSpPr>
          <p:cNvPr id="17439" name="Slide Number Placeholder 2">
            <a:extLst>
              <a:ext uri="{FF2B5EF4-FFF2-40B4-BE49-F238E27FC236}">
                <a16:creationId xmlns:a16="http://schemas.microsoft.com/office/drawing/2014/main" id="{29A8B703-777E-4BA0-A059-F87536F12A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49ECECCA-DC0D-47C0-B0F0-E5D2A4EE22B3}" type="slidenum">
              <a:rPr lang="en-US" altLang="en-US" sz="1000" smtClean="0"/>
              <a:pPr algn="r"/>
              <a:t>12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FDAA04F-04D7-4A69-958E-096E874CB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7793038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Examples of Approximate </a:t>
            </a:r>
            <a:br>
              <a:rPr lang="en-US" altLang="en-US"/>
            </a:br>
            <a:r>
              <a:rPr lang="en-US" altLang="en-US"/>
              <a:t>r</a:t>
            </a:r>
            <a:r>
              <a:rPr lang="en-US" altLang="en-US" baseline="30000"/>
              <a:t>2</a:t>
            </a:r>
            <a:r>
              <a:rPr lang="en-US" altLang="en-US"/>
              <a:t>  Values</a:t>
            </a:r>
          </a:p>
        </p:txBody>
      </p:sp>
      <p:sp>
        <p:nvSpPr>
          <p:cNvPr id="18435" name="Line 3">
            <a:extLst>
              <a:ext uri="{FF2B5EF4-FFF2-40B4-BE49-F238E27FC236}">
                <a16:creationId xmlns:a16="http://schemas.microsoft.com/office/drawing/2014/main" id="{18A7715C-51B4-449D-89F1-1A64C2BC5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23622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74625E48-E412-4898-B68E-922A263A09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4126" y="2506664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>
            <a:extLst>
              <a:ext uri="{FF2B5EF4-FFF2-40B4-BE49-F238E27FC236}">
                <a16:creationId xmlns:a16="http://schemas.microsoft.com/office/drawing/2014/main" id="{4DD2FA00-8E44-4396-95A3-A9C8D6FEB1D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800600" y="3429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8" name="Oval 6">
            <a:extLst>
              <a:ext uri="{FF2B5EF4-FFF2-40B4-BE49-F238E27FC236}">
                <a16:creationId xmlns:a16="http://schemas.microsoft.com/office/drawing/2014/main" id="{D40B560D-41D1-44AA-AF97-1772AB2AD0E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565650" y="3116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7">
            <a:extLst>
              <a:ext uri="{FF2B5EF4-FFF2-40B4-BE49-F238E27FC236}">
                <a16:creationId xmlns:a16="http://schemas.microsoft.com/office/drawing/2014/main" id="{1F241150-57AB-43DC-8E9E-C5B0DE8A071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736850" y="2125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Oval 8">
            <a:extLst>
              <a:ext uri="{FF2B5EF4-FFF2-40B4-BE49-F238E27FC236}">
                <a16:creationId xmlns:a16="http://schemas.microsoft.com/office/drawing/2014/main" id="{2D495DBB-FC13-4CA4-A463-559C39FE155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094038" y="2506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Oval 9">
            <a:extLst>
              <a:ext uri="{FF2B5EF4-FFF2-40B4-BE49-F238E27FC236}">
                <a16:creationId xmlns:a16="http://schemas.microsoft.com/office/drawing/2014/main" id="{ACFEC657-FC48-4C16-8C89-F206D5715E5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260850" y="3344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Oval 10">
            <a:extLst>
              <a:ext uri="{FF2B5EF4-FFF2-40B4-BE49-F238E27FC236}">
                <a16:creationId xmlns:a16="http://schemas.microsoft.com/office/drawing/2014/main" id="{897434CC-8273-4337-8D83-D602CAF0C32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584450" y="28114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Oval 11">
            <a:extLst>
              <a:ext uri="{FF2B5EF4-FFF2-40B4-BE49-F238E27FC236}">
                <a16:creationId xmlns:a16="http://schemas.microsoft.com/office/drawing/2014/main" id="{43FF57B5-DA6D-4560-9898-9624771F8EA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856038" y="3268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4" name="Oval 12">
            <a:extLst>
              <a:ext uri="{FF2B5EF4-FFF2-40B4-BE49-F238E27FC236}">
                <a16:creationId xmlns:a16="http://schemas.microsoft.com/office/drawing/2014/main" id="{80853C8E-E64A-4BBB-9A6F-38BBC5CEFE6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2766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5" name="Oval 13">
            <a:extLst>
              <a:ext uri="{FF2B5EF4-FFF2-40B4-BE49-F238E27FC236}">
                <a16:creationId xmlns:a16="http://schemas.microsoft.com/office/drawing/2014/main" id="{EA27398F-C361-47B9-9E04-6956F9422DF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1148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6" name="Oval 14">
            <a:extLst>
              <a:ext uri="{FF2B5EF4-FFF2-40B4-BE49-F238E27FC236}">
                <a16:creationId xmlns:a16="http://schemas.microsoft.com/office/drawing/2014/main" id="{1DEE512A-E70A-4DF3-BADE-D398B5B45D0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5720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7" name="Oval 15">
            <a:extLst>
              <a:ext uri="{FF2B5EF4-FFF2-40B4-BE49-F238E27FC236}">
                <a16:creationId xmlns:a16="http://schemas.microsoft.com/office/drawing/2014/main" id="{03151F3F-001E-422A-B16C-B5E9892F73E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941638" y="2963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8" name="Oval 16">
            <a:extLst>
              <a:ext uri="{FF2B5EF4-FFF2-40B4-BE49-F238E27FC236}">
                <a16:creationId xmlns:a16="http://schemas.microsoft.com/office/drawing/2014/main" id="{E2483FF5-57FB-4DDA-B4C0-014D342B7FD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7338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49" name="Oval 17">
            <a:extLst>
              <a:ext uri="{FF2B5EF4-FFF2-40B4-BE49-F238E27FC236}">
                <a16:creationId xmlns:a16="http://schemas.microsoft.com/office/drawing/2014/main" id="{F3491FB9-ED31-4230-BA4C-8A7E07A21B5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276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0" name="Oval 18">
            <a:extLst>
              <a:ext uri="{FF2B5EF4-FFF2-40B4-BE49-F238E27FC236}">
                <a16:creationId xmlns:a16="http://schemas.microsoft.com/office/drawing/2014/main" id="{1FBD1F68-4BB4-4EDA-9E4D-4050C70A807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703638" y="2963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Text Box 19">
            <a:extLst>
              <a:ext uri="{FF2B5EF4-FFF2-40B4-BE49-F238E27FC236}">
                <a16:creationId xmlns:a16="http://schemas.microsoft.com/office/drawing/2014/main" id="{DE0F2BEA-A031-4F8F-9351-94A7E2FCF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8" y="17430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Y</a:t>
            </a:r>
          </a:p>
        </p:txBody>
      </p:sp>
      <p:sp>
        <p:nvSpPr>
          <p:cNvPr id="18452" name="Line 20">
            <a:extLst>
              <a:ext uri="{FF2B5EF4-FFF2-40B4-BE49-F238E27FC236}">
                <a16:creationId xmlns:a16="http://schemas.microsoft.com/office/drawing/2014/main" id="{C1FB651F-B197-432F-A76F-F494EDB89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8100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Text Box 21">
            <a:extLst>
              <a:ext uri="{FF2B5EF4-FFF2-40B4-BE49-F238E27FC236}">
                <a16:creationId xmlns:a16="http://schemas.microsoft.com/office/drawing/2014/main" id="{C85732B8-50FD-49E4-B965-D6EB1248F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57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X</a:t>
            </a:r>
          </a:p>
        </p:txBody>
      </p:sp>
      <p:sp>
        <p:nvSpPr>
          <p:cNvPr id="18454" name="Line 22">
            <a:extLst>
              <a:ext uri="{FF2B5EF4-FFF2-40B4-BE49-F238E27FC236}">
                <a16:creationId xmlns:a16="http://schemas.microsoft.com/office/drawing/2014/main" id="{5D898AFE-C65D-4C3D-B4D2-2B8A8BE764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8250" y="4640263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3">
            <a:extLst>
              <a:ext uri="{FF2B5EF4-FFF2-40B4-BE49-F238E27FC236}">
                <a16:creationId xmlns:a16="http://schemas.microsoft.com/office/drawing/2014/main" id="{D17BB89F-3342-4FA4-B9B7-72A4137A46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4126" y="4792664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Oval 24">
            <a:extLst>
              <a:ext uri="{FF2B5EF4-FFF2-40B4-BE49-F238E27FC236}">
                <a16:creationId xmlns:a16="http://schemas.microsoft.com/office/drawing/2014/main" id="{5DBA0B87-70E4-4070-A289-187A128EDD3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736850" y="5707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7" name="Oval 25">
            <a:extLst>
              <a:ext uri="{FF2B5EF4-FFF2-40B4-BE49-F238E27FC236}">
                <a16:creationId xmlns:a16="http://schemas.microsoft.com/office/drawing/2014/main" id="{3C339C6E-4032-49BC-AD8E-E557BF73DA8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736850" y="5402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8" name="Oval 26">
            <a:extLst>
              <a:ext uri="{FF2B5EF4-FFF2-40B4-BE49-F238E27FC236}">
                <a16:creationId xmlns:a16="http://schemas.microsoft.com/office/drawing/2014/main" id="{4CCCD99D-3F97-45A9-AC44-73B823F8CBD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489450" y="4411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9" name="Oval 27">
            <a:extLst>
              <a:ext uri="{FF2B5EF4-FFF2-40B4-BE49-F238E27FC236}">
                <a16:creationId xmlns:a16="http://schemas.microsoft.com/office/drawing/2014/main" id="{DC5031B1-6DE2-42B1-9697-6BB6DC6F090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641850" y="4792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60" name="Oval 28">
            <a:extLst>
              <a:ext uri="{FF2B5EF4-FFF2-40B4-BE49-F238E27FC236}">
                <a16:creationId xmlns:a16="http://schemas.microsoft.com/office/drawing/2014/main" id="{C27306D4-AD51-464C-9887-76637BD6093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194050" y="5630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61" name="Oval 29">
            <a:extLst>
              <a:ext uri="{FF2B5EF4-FFF2-40B4-BE49-F238E27FC236}">
                <a16:creationId xmlns:a16="http://schemas.microsoft.com/office/drawing/2014/main" id="{94B1E649-14CD-402C-8E02-6260E93D4D2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489450" y="5021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62" name="Oval 30">
            <a:extLst>
              <a:ext uri="{FF2B5EF4-FFF2-40B4-BE49-F238E27FC236}">
                <a16:creationId xmlns:a16="http://schemas.microsoft.com/office/drawing/2014/main" id="{0D3F9461-EDB0-4C64-B01D-B6B05EE1859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032250" y="5630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63" name="Oval 31">
            <a:extLst>
              <a:ext uri="{FF2B5EF4-FFF2-40B4-BE49-F238E27FC236}">
                <a16:creationId xmlns:a16="http://schemas.microsoft.com/office/drawing/2014/main" id="{827E0EE6-3C83-4D46-A03B-98AF7B761AA1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108450" y="4411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64" name="Oval 32">
            <a:extLst>
              <a:ext uri="{FF2B5EF4-FFF2-40B4-BE49-F238E27FC236}">
                <a16:creationId xmlns:a16="http://schemas.microsoft.com/office/drawing/2014/main" id="{FF4B2245-3209-439B-8A74-217FFD3DA2B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575050" y="4564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65" name="Oval 33">
            <a:extLst>
              <a:ext uri="{FF2B5EF4-FFF2-40B4-BE49-F238E27FC236}">
                <a16:creationId xmlns:a16="http://schemas.microsoft.com/office/drawing/2014/main" id="{91B2E8A5-71CD-45AF-B4CE-566DBB1628D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660650" y="5021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66" name="Oval 34">
            <a:extLst>
              <a:ext uri="{FF2B5EF4-FFF2-40B4-BE49-F238E27FC236}">
                <a16:creationId xmlns:a16="http://schemas.microsoft.com/office/drawing/2014/main" id="{E74FBD7C-8DFE-408C-9D7A-F484A2475B0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889250" y="4640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67" name="Oval 35">
            <a:extLst>
              <a:ext uri="{FF2B5EF4-FFF2-40B4-BE49-F238E27FC236}">
                <a16:creationId xmlns:a16="http://schemas.microsoft.com/office/drawing/2014/main" id="{7E45FF6D-D3A6-447B-98B8-F84094C12AB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270250" y="5208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68" name="Oval 36">
            <a:extLst>
              <a:ext uri="{FF2B5EF4-FFF2-40B4-BE49-F238E27FC236}">
                <a16:creationId xmlns:a16="http://schemas.microsoft.com/office/drawing/2014/main" id="{2DF7DB34-AC90-4789-AE14-E660406031E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108450" y="5173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69" name="Oval 37">
            <a:extLst>
              <a:ext uri="{FF2B5EF4-FFF2-40B4-BE49-F238E27FC236}">
                <a16:creationId xmlns:a16="http://schemas.microsoft.com/office/drawing/2014/main" id="{7EF6F771-5F90-468A-B6BB-B88706F1976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727450" y="5326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0" name="Oval 38">
            <a:extLst>
              <a:ext uri="{FF2B5EF4-FFF2-40B4-BE49-F238E27FC236}">
                <a16:creationId xmlns:a16="http://schemas.microsoft.com/office/drawing/2014/main" id="{C5D98390-7FA2-4CB3-926B-3E872985EA2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575050" y="57832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1" name="Text Box 39">
            <a:extLst>
              <a:ext uri="{FF2B5EF4-FFF2-40B4-BE49-F238E27FC236}">
                <a16:creationId xmlns:a16="http://schemas.microsoft.com/office/drawing/2014/main" id="{0B84F4E5-3E71-4BAB-BC88-01A4EAFC0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638" y="43338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Y</a:t>
            </a:r>
          </a:p>
        </p:txBody>
      </p:sp>
      <p:sp>
        <p:nvSpPr>
          <p:cNvPr id="18472" name="Line 40">
            <a:extLst>
              <a:ext uri="{FF2B5EF4-FFF2-40B4-BE49-F238E27FC236}">
                <a16:creationId xmlns:a16="http://schemas.microsoft.com/office/drawing/2014/main" id="{81FE1020-081E-4C5F-9640-946813FCB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0" y="6088063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73" name="Oval 41">
            <a:extLst>
              <a:ext uri="{FF2B5EF4-FFF2-40B4-BE49-F238E27FC236}">
                <a16:creationId xmlns:a16="http://schemas.microsoft.com/office/drawing/2014/main" id="{71EC671B-541F-40B3-B334-1178AC5BBF1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870450" y="5249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4" name="Text Box 42">
            <a:extLst>
              <a:ext uri="{FF2B5EF4-FFF2-40B4-BE49-F238E27FC236}">
                <a16:creationId xmlns:a16="http://schemas.microsoft.com/office/drawing/2014/main" id="{7DA92168-280E-4E50-A078-295CAF011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593407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X</a:t>
            </a:r>
          </a:p>
        </p:txBody>
      </p:sp>
      <p:sp>
        <p:nvSpPr>
          <p:cNvPr id="18475" name="Oval 43">
            <a:extLst>
              <a:ext uri="{FF2B5EF4-FFF2-40B4-BE49-F238E27FC236}">
                <a16:creationId xmlns:a16="http://schemas.microsoft.com/office/drawing/2014/main" id="{0B325F93-1553-4E22-A99B-88E588055DC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032250" y="4868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6" name="Oval 44">
            <a:extLst>
              <a:ext uri="{FF2B5EF4-FFF2-40B4-BE49-F238E27FC236}">
                <a16:creationId xmlns:a16="http://schemas.microsoft.com/office/drawing/2014/main" id="{7DCCB32B-3FCF-49D3-B965-CE179F4AC671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879850" y="45640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7" name="Oval 45">
            <a:extLst>
              <a:ext uri="{FF2B5EF4-FFF2-40B4-BE49-F238E27FC236}">
                <a16:creationId xmlns:a16="http://schemas.microsoft.com/office/drawing/2014/main" id="{4FB8E9AA-F4A6-45A4-85DE-5056A7ACE2C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346450" y="48688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8" name="Oval 46">
            <a:extLst>
              <a:ext uri="{FF2B5EF4-FFF2-40B4-BE49-F238E27FC236}">
                <a16:creationId xmlns:a16="http://schemas.microsoft.com/office/drawing/2014/main" id="{F20365E4-5297-4FA5-B227-2A262DB09859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160838" y="288766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9" name="Oval 47">
            <a:extLst>
              <a:ext uri="{FF2B5EF4-FFF2-40B4-BE49-F238E27FC236}">
                <a16:creationId xmlns:a16="http://schemas.microsoft.com/office/drawing/2014/main" id="{8C02DEF8-0D6E-4242-A11E-D02EE7AB1F6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4290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0" name="Oval 48">
            <a:extLst>
              <a:ext uri="{FF2B5EF4-FFF2-40B4-BE49-F238E27FC236}">
                <a16:creationId xmlns:a16="http://schemas.microsoft.com/office/drawing/2014/main" id="{D6EF4156-167E-4617-9A6C-063F42B13EA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429000" y="3124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1" name="Text Box 49">
            <a:extLst>
              <a:ext uri="{FF2B5EF4-FFF2-40B4-BE49-F238E27FC236}">
                <a16:creationId xmlns:a16="http://schemas.microsoft.com/office/drawing/2014/main" id="{633A6319-1715-41EE-A6EE-1A0B41AF1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286000"/>
            <a:ext cx="1447800" cy="457200"/>
          </a:xfrm>
          <a:prstGeom prst="rect">
            <a:avLst/>
          </a:prstGeom>
          <a:solidFill>
            <a:srgbClr val="C7D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0 &lt; r</a:t>
            </a:r>
            <a:r>
              <a:rPr lang="en-US" altLang="en-US" b="1" baseline="30000"/>
              <a:t>2</a:t>
            </a:r>
            <a:r>
              <a:rPr lang="en-US" altLang="en-US" b="1"/>
              <a:t> &lt; 1</a:t>
            </a:r>
          </a:p>
        </p:txBody>
      </p:sp>
      <p:sp>
        <p:nvSpPr>
          <p:cNvPr id="18482" name="Text Box 50">
            <a:extLst>
              <a:ext uri="{FF2B5EF4-FFF2-40B4-BE49-F238E27FC236}">
                <a16:creationId xmlns:a16="http://schemas.microsoft.com/office/drawing/2014/main" id="{ACD138E3-72BF-4917-A218-4941DF27C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4191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Weaker linear relationships between X and Y:  </a:t>
            </a:r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Some but not all of the variation in Y is explained by variation in X</a:t>
            </a:r>
          </a:p>
        </p:txBody>
      </p:sp>
      <p:sp>
        <p:nvSpPr>
          <p:cNvPr id="18483" name="Oval 51">
            <a:extLst>
              <a:ext uri="{FF2B5EF4-FFF2-40B4-BE49-F238E27FC236}">
                <a16:creationId xmlns:a16="http://schemas.microsoft.com/office/drawing/2014/main" id="{C00C9A11-E9BD-422B-9FBB-6846AB70400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5720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84" name="Slide Number Placeholder 2">
            <a:extLst>
              <a:ext uri="{FF2B5EF4-FFF2-40B4-BE49-F238E27FC236}">
                <a16:creationId xmlns:a16="http://schemas.microsoft.com/office/drawing/2014/main" id="{11360379-6FD1-448C-B3D6-6E63F4F6CF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D0567572-8830-451E-80DE-E9E87E7A1A69}" type="slidenum">
              <a:rPr lang="en-US" altLang="en-US" sz="1000" smtClean="0"/>
              <a:pPr algn="r"/>
              <a:t>13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7963506-4FEC-4A3C-B661-312095A32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7793038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Examples of Approximate </a:t>
            </a:r>
            <a:br>
              <a:rPr lang="en-US" altLang="en-US"/>
            </a:br>
            <a:r>
              <a:rPr lang="en-US" altLang="en-US"/>
              <a:t>r</a:t>
            </a:r>
            <a:r>
              <a:rPr lang="en-US" altLang="en-US" baseline="30000"/>
              <a:t>2</a:t>
            </a:r>
            <a:r>
              <a:rPr lang="en-US" altLang="en-US"/>
              <a:t>  Values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8C9C6C5C-743B-4524-B6DC-2329011D1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2286000"/>
            <a:ext cx="931863" cy="457200"/>
          </a:xfrm>
          <a:prstGeom prst="rect">
            <a:avLst/>
          </a:prstGeom>
          <a:solidFill>
            <a:srgbClr val="C7D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r</a:t>
            </a:r>
            <a:r>
              <a:rPr lang="en-US" altLang="en-US" b="1" baseline="30000"/>
              <a:t>2</a:t>
            </a:r>
            <a:r>
              <a:rPr lang="en-US" altLang="en-US" b="1"/>
              <a:t> = 0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E214FD54-F8D4-4825-BCD0-A1F142E6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4191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No linear relationship between X and Y:  </a:t>
            </a:r>
          </a:p>
          <a:p>
            <a:pPr algn="l"/>
            <a:endParaRPr lang="en-US" altLang="en-US" b="1"/>
          </a:p>
          <a:p>
            <a:pPr algn="l"/>
            <a:r>
              <a:rPr lang="en-US" altLang="en-US" b="1"/>
              <a:t>The value of Y does not depend on X.  (None of the variation in Y is explained by variation in X)</a:t>
            </a:r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E0F1297D-6872-424F-93A2-89FA60A32A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4588" y="2936875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>
            <a:extLst>
              <a:ext uri="{FF2B5EF4-FFF2-40B4-BE49-F238E27FC236}">
                <a16:creationId xmlns:a16="http://schemas.microsoft.com/office/drawing/2014/main" id="{84F21B7B-3357-4649-8236-2566F942A2C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667000" y="36988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0829B233-5F0C-44CD-8AF8-206ECCA5189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495800" y="33178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4" name="Oval 8">
            <a:extLst>
              <a:ext uri="{FF2B5EF4-FFF2-40B4-BE49-F238E27FC236}">
                <a16:creationId xmlns:a16="http://schemas.microsoft.com/office/drawing/2014/main" id="{75F88A49-984E-4301-ABDD-2377B6F5EEC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191000" y="34702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5" name="Oval 9">
            <a:extLst>
              <a:ext uri="{FF2B5EF4-FFF2-40B4-BE49-F238E27FC236}">
                <a16:creationId xmlns:a16="http://schemas.microsoft.com/office/drawing/2014/main" id="{68544E76-11E4-4A90-AD7E-0822027A93B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810000" y="37750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6" name="Oval 10">
            <a:extLst>
              <a:ext uri="{FF2B5EF4-FFF2-40B4-BE49-F238E27FC236}">
                <a16:creationId xmlns:a16="http://schemas.microsoft.com/office/drawing/2014/main" id="{6AED86D3-80E9-4AFA-AC06-D6AEF2C7D96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886200" y="31654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7" name="Oval 11">
            <a:extLst>
              <a:ext uri="{FF2B5EF4-FFF2-40B4-BE49-F238E27FC236}">
                <a16:creationId xmlns:a16="http://schemas.microsoft.com/office/drawing/2014/main" id="{2D18A68D-4AB8-4791-9A97-51D238CDA75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429000" y="31654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8" name="Oval 12">
            <a:extLst>
              <a:ext uri="{FF2B5EF4-FFF2-40B4-BE49-F238E27FC236}">
                <a16:creationId xmlns:a16="http://schemas.microsoft.com/office/drawing/2014/main" id="{96CE8C14-2F90-46DD-8676-B3C4CAD05F9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590800" y="32416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9" name="Oval 13">
            <a:extLst>
              <a:ext uri="{FF2B5EF4-FFF2-40B4-BE49-F238E27FC236}">
                <a16:creationId xmlns:a16="http://schemas.microsoft.com/office/drawing/2014/main" id="{D798F0D0-549D-4066-8FFD-56BCBC76A76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895600" y="33940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0" name="Oval 14">
            <a:extLst>
              <a:ext uri="{FF2B5EF4-FFF2-40B4-BE49-F238E27FC236}">
                <a16:creationId xmlns:a16="http://schemas.microsoft.com/office/drawing/2014/main" id="{42CC9382-9B2A-43AB-B709-B4966515E0C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200400" y="3581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1" name="Oval 15">
            <a:extLst>
              <a:ext uri="{FF2B5EF4-FFF2-40B4-BE49-F238E27FC236}">
                <a16:creationId xmlns:a16="http://schemas.microsoft.com/office/drawing/2014/main" id="{6E7C0AFA-92AF-4A97-B671-AE9081D48B8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581400" y="35464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2" name="Oval 16">
            <a:extLst>
              <a:ext uri="{FF2B5EF4-FFF2-40B4-BE49-F238E27FC236}">
                <a16:creationId xmlns:a16="http://schemas.microsoft.com/office/drawing/2014/main" id="{95EF3BF9-C3B0-4FF7-B36A-2BB0FF29924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352800" y="38512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3" name="Text Box 17">
            <a:extLst>
              <a:ext uri="{FF2B5EF4-FFF2-40B4-BE49-F238E27FC236}">
                <a16:creationId xmlns:a16="http://schemas.microsoft.com/office/drawing/2014/main" id="{6A16BD0F-79F0-4037-8A2D-F67DEFA03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3" y="25542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Y</a:t>
            </a:r>
          </a:p>
        </p:txBody>
      </p:sp>
      <p:sp>
        <p:nvSpPr>
          <p:cNvPr id="19474" name="Line 18">
            <a:extLst>
              <a:ext uri="{FF2B5EF4-FFF2-40B4-BE49-F238E27FC236}">
                <a16:creationId xmlns:a16="http://schemas.microsoft.com/office/drawing/2014/main" id="{075A6208-751E-4985-8FB0-EFAD54132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5370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Oval 19">
            <a:extLst>
              <a:ext uri="{FF2B5EF4-FFF2-40B4-BE49-F238E27FC236}">
                <a16:creationId xmlns:a16="http://schemas.microsoft.com/office/drawing/2014/main" id="{3B046157-AE04-4F7D-9C16-E598C4FBE8A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319588" y="369887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6" name="Text Box 20">
            <a:extLst>
              <a:ext uri="{FF2B5EF4-FFF2-40B4-BE49-F238E27FC236}">
                <a16:creationId xmlns:a16="http://schemas.microsoft.com/office/drawing/2014/main" id="{7E948511-5616-494F-8585-248CEB46E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592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X</a:t>
            </a:r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983B3A8C-64B5-4641-99B0-97603F41C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0788" y="3622675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Text Box 22">
            <a:extLst>
              <a:ext uri="{FF2B5EF4-FFF2-40B4-BE49-F238E27FC236}">
                <a16:creationId xmlns:a16="http://schemas.microsoft.com/office/drawing/2014/main" id="{561206A8-9F37-4AD2-8C0A-B5011F663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613" y="4613275"/>
            <a:ext cx="931862" cy="457200"/>
          </a:xfrm>
          <a:prstGeom prst="rect">
            <a:avLst/>
          </a:prstGeom>
          <a:solidFill>
            <a:srgbClr val="C7D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b="1"/>
              <a:t>r</a:t>
            </a:r>
            <a:r>
              <a:rPr lang="en-US" altLang="en-US" b="1" baseline="30000"/>
              <a:t>2</a:t>
            </a:r>
            <a:r>
              <a:rPr lang="en-US" altLang="en-US" b="1"/>
              <a:t> = 0</a:t>
            </a:r>
          </a:p>
        </p:txBody>
      </p:sp>
      <p:sp>
        <p:nvSpPr>
          <p:cNvPr id="19479" name="Slide Number Placeholder 2">
            <a:extLst>
              <a:ext uri="{FF2B5EF4-FFF2-40B4-BE49-F238E27FC236}">
                <a16:creationId xmlns:a16="http://schemas.microsoft.com/office/drawing/2014/main" id="{B5E8254A-0F5E-4044-BEFD-DB9DD8740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6774B5CE-C090-40BA-9C67-83645ED59EA6}" type="slidenum">
              <a:rPr lang="en-US" altLang="en-US" sz="1000" smtClean="0"/>
              <a:pPr algn="r"/>
              <a:t>14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4574ADDC-6BF8-4FFC-A843-1BA3CEDF7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6482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CA93C759-0468-40E1-8FE4-17F694725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148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4" name="Oval 5">
            <a:extLst>
              <a:ext uri="{FF2B5EF4-FFF2-40B4-BE49-F238E27FC236}">
                <a16:creationId xmlns:a16="http://schemas.microsoft.com/office/drawing/2014/main" id="{B80436E6-06A9-47EF-8F3E-75D5899DF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133600"/>
            <a:ext cx="3124200" cy="457200"/>
          </a:xfrm>
          <a:prstGeom prst="ellipse">
            <a:avLst/>
          </a:prstGeom>
          <a:solidFill>
            <a:srgbClr val="C7DAF7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5" name="Rectangle 6">
            <a:extLst>
              <a:ext uri="{FF2B5EF4-FFF2-40B4-BE49-F238E27FC236}">
                <a16:creationId xmlns:a16="http://schemas.microsoft.com/office/drawing/2014/main" id="{F7E9E64C-2655-4A2A-B7FC-16670E608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810000"/>
            <a:ext cx="3810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6" name="Rectangle 7">
            <a:extLst>
              <a:ext uri="{FF2B5EF4-FFF2-40B4-BE49-F238E27FC236}">
                <a16:creationId xmlns:a16="http://schemas.microsoft.com/office/drawing/2014/main" id="{9CCFB24E-155D-4D64-ACB2-992279799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482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7" name="Rectangle 8">
            <a:extLst>
              <a:ext uri="{FF2B5EF4-FFF2-40B4-BE49-F238E27FC236}">
                <a16:creationId xmlns:a16="http://schemas.microsoft.com/office/drawing/2014/main" id="{4D90E754-FE21-4067-BE36-38ED658E2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114800"/>
            <a:ext cx="990600" cy="228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8" name="Rectangle 9">
            <a:extLst>
              <a:ext uri="{FF2B5EF4-FFF2-40B4-BE49-F238E27FC236}">
                <a16:creationId xmlns:a16="http://schemas.microsoft.com/office/drawing/2014/main" id="{D9EACD63-FAFE-4ACB-9A1B-7DCED0889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Excel Output</a:t>
            </a:r>
          </a:p>
        </p:txBody>
      </p:sp>
      <p:graphicFrame>
        <p:nvGraphicFramePr>
          <p:cNvPr id="179210" name="Group 10">
            <a:extLst>
              <a:ext uri="{FF2B5EF4-FFF2-40B4-BE49-F238E27FC236}">
                <a16:creationId xmlns:a16="http://schemas.microsoft.com/office/drawing/2014/main" id="{47299BA1-6F16-4D44-96C7-629419A03079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676401"/>
          <a:ext cx="8229600" cy="4354709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0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Statistics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R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0.76211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Square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0.58082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Adjusted R Square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0.52842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41.33032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Observations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4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 F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18934.9348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18934.9348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11.0848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0.01039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60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13665.5652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1708.1957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32600.5000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904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Stat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95%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 95%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98.24833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58.03348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1.69296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0.12892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-35.57720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232.07386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Square Feet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0.10977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0.03297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3.32938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0.01039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0.03374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0.18580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0602" name="Line 126">
            <a:extLst>
              <a:ext uri="{FF2B5EF4-FFF2-40B4-BE49-F238E27FC236}">
                <a16:creationId xmlns:a16="http://schemas.microsoft.com/office/drawing/2014/main" id="{EA397AFF-92CE-446B-B155-F8E2D33DF1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1981200"/>
            <a:ext cx="533400" cy="304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03" name="Text Box 127">
            <a:extLst>
              <a:ext uri="{FF2B5EF4-FFF2-40B4-BE49-F238E27FC236}">
                <a16:creationId xmlns:a16="http://schemas.microsoft.com/office/drawing/2014/main" id="{E9DFAB5E-1A6E-4DB3-A814-B4478EBD2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1" y="2438401"/>
            <a:ext cx="3692525" cy="1025525"/>
          </a:xfrm>
          <a:prstGeom prst="rect">
            <a:avLst/>
          </a:prstGeom>
          <a:solidFill>
            <a:srgbClr val="FDE0BD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58.08% of the variation in house prices is explained by variation in square feet</a:t>
            </a:r>
          </a:p>
        </p:txBody>
      </p:sp>
      <p:sp>
        <p:nvSpPr>
          <p:cNvPr id="20604" name="Line 128">
            <a:extLst>
              <a:ext uri="{FF2B5EF4-FFF2-40B4-BE49-F238E27FC236}">
                <a16:creationId xmlns:a16="http://schemas.microsoft.com/office/drawing/2014/main" id="{FE592F57-7392-418A-AC96-502CCE12E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191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05" name="Line 129">
            <a:extLst>
              <a:ext uri="{FF2B5EF4-FFF2-40B4-BE49-F238E27FC236}">
                <a16:creationId xmlns:a16="http://schemas.microsoft.com/office/drawing/2014/main" id="{4AD670E9-DBA2-459E-9A45-358A7DD6D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800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0606" name="Object 130">
            <a:extLst>
              <a:ext uri="{FF2B5EF4-FFF2-40B4-BE49-F238E27FC236}">
                <a16:creationId xmlns:a16="http://schemas.microsoft.com/office/drawing/2014/main" id="{32DA7E9E-A7B5-4A12-ABEB-613C4256AC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1800" y="1524000"/>
          <a:ext cx="46291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00300" imgH="393700" progId="Equation.3">
                  <p:embed/>
                </p:oleObj>
              </mc:Choice>
              <mc:Fallback>
                <p:oleObj name="Equation" r:id="rId2" imgW="2400300" imgH="393700" progId="Equation.3">
                  <p:embed/>
                  <p:pic>
                    <p:nvPicPr>
                      <p:cNvPr id="20606" name="Object 130">
                        <a:extLst>
                          <a:ext uri="{FF2B5EF4-FFF2-40B4-BE49-F238E27FC236}">
                            <a16:creationId xmlns:a16="http://schemas.microsoft.com/office/drawing/2014/main" id="{32DA7E9E-A7B5-4A12-ABEB-613C4256AC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1524000"/>
                        <a:ext cx="4629150" cy="757238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7" name="Line 131">
            <a:extLst>
              <a:ext uri="{FF2B5EF4-FFF2-40B4-BE49-F238E27FC236}">
                <a16:creationId xmlns:a16="http://schemas.microsoft.com/office/drawing/2014/main" id="{4810D7FE-A381-4AD9-AF65-55EECDDF95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286000"/>
            <a:ext cx="609600" cy="1295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608" name="Rectangle 132">
            <a:extLst>
              <a:ext uri="{FF2B5EF4-FFF2-40B4-BE49-F238E27FC236}">
                <a16:creationId xmlns:a16="http://schemas.microsoft.com/office/drawing/2014/main" id="{2B59B6C4-7B84-445C-B939-650AD10B8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581400"/>
            <a:ext cx="4191000" cy="13716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609" name="Slide Number Placeholder 2">
            <a:extLst>
              <a:ext uri="{FF2B5EF4-FFF2-40B4-BE49-F238E27FC236}">
                <a16:creationId xmlns:a16="http://schemas.microsoft.com/office/drawing/2014/main" id="{BEEC692E-428C-4B68-AD94-FB8E0C9DC7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6422B173-DFB7-4BFF-B865-F600A0897F39}" type="slidenum">
              <a:rPr lang="en-US" altLang="en-US" sz="1000" smtClean="0"/>
              <a:pPr algn="r"/>
              <a:t>15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42CFF73-76E8-4461-9763-1E744E3E2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Correlation and  </a:t>
            </a:r>
            <a:endParaRPr lang="en-US" altLang="en-US" baseline="-25000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26F4AC4-1310-4442-B6E5-83C04AC81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868488"/>
            <a:ext cx="7646988" cy="4532312"/>
          </a:xfrm>
        </p:spPr>
        <p:txBody>
          <a:bodyPr/>
          <a:lstStyle/>
          <a:p>
            <a:pPr eaLnBrk="1" hangingPunct="1"/>
            <a:r>
              <a:rPr lang="en-US" altLang="en-US"/>
              <a:t>The coefficient of determination, R</a:t>
            </a:r>
            <a:r>
              <a:rPr lang="en-US" altLang="en-US" baseline="30000"/>
              <a:t>2</a:t>
            </a:r>
            <a:r>
              <a:rPr lang="en-US" altLang="en-US"/>
              <a:t>, for a simple regression is equal to the simple correlation squared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FDCC72F2-6D9C-414D-B3E1-2E5457143E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079423"/>
              </p:ext>
            </p:extLst>
          </p:nvPr>
        </p:nvGraphicFramePr>
        <p:xfrm>
          <a:off x="4459288" y="3414713"/>
          <a:ext cx="2800350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380880" progId="Equation.DSMT4">
                  <p:embed/>
                </p:oleObj>
              </mc:Choice>
              <mc:Fallback>
                <p:oleObj name="Equation" r:id="rId2" imgW="761760" imgH="380880" progId="Equation.DSMT4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:a16="http://schemas.microsoft.com/office/drawing/2014/main" id="{FDCC72F2-6D9C-414D-B3E1-2E5457143E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3414713"/>
                        <a:ext cx="2800350" cy="1398587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Slide Number Placeholder 2">
            <a:extLst>
              <a:ext uri="{FF2B5EF4-FFF2-40B4-BE49-F238E27FC236}">
                <a16:creationId xmlns:a16="http://schemas.microsoft.com/office/drawing/2014/main" id="{898E91EC-44E7-4359-B658-38D44ED97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73735F0B-DEFA-4EBC-9114-BEE45FD3C950}" type="slidenum">
              <a:rPr lang="en-US" altLang="en-US" sz="1000" smtClean="0"/>
              <a:pPr algn="r"/>
              <a:t>16</a:t>
            </a:fld>
            <a:endParaRPr lang="en-US" altLang="en-US" sz="10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64750CC-145E-4D6C-965D-B1742AD31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61662"/>
              </p:ext>
            </p:extLst>
          </p:nvPr>
        </p:nvGraphicFramePr>
        <p:xfrm>
          <a:off x="4459288" y="569485"/>
          <a:ext cx="740865" cy="74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60" imgH="279360" progId="Equation.DSMT4">
                  <p:embed/>
                </p:oleObj>
              </mc:Choice>
              <mc:Fallback>
                <p:oleObj name="Equation" r:id="rId4" imgW="279360" imgH="2793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64750CC-145E-4D6C-965D-B1742AD31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59288" y="569485"/>
                        <a:ext cx="740865" cy="74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BD18FFD-DD24-4B3F-A110-FD77C20BC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8" y="320675"/>
            <a:ext cx="7653806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Estimation of Model Error Variance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33CD6A-2DBF-4E36-ACAC-1062C6CD9B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An estimator for the variance of the population model error is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000"/>
              <a:t>Division by n – 2 instead of n – 1 is because the simple regression model uses two estimated parameters, b</a:t>
            </a:r>
            <a:r>
              <a:rPr lang="en-US" altLang="en-US" sz="2000" baseline="-25000"/>
              <a:t>0</a:t>
            </a:r>
            <a:r>
              <a:rPr lang="en-US" altLang="en-US" sz="2000"/>
              <a:t> and b</a:t>
            </a:r>
            <a:r>
              <a:rPr lang="en-US" altLang="en-US" sz="2000" baseline="-25000"/>
              <a:t>1</a:t>
            </a:r>
            <a:r>
              <a:rPr lang="en-US" altLang="en-US" sz="2000"/>
              <a:t>, instead of one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		is called the </a:t>
            </a:r>
            <a:r>
              <a:rPr lang="en-US" altLang="en-US" sz="2400">
                <a:solidFill>
                  <a:schemeClr val="folHlink"/>
                </a:solidFill>
              </a:rPr>
              <a:t>standard error of the estimate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7B1676B2-4845-4439-93F6-5AB5868BC3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0226" y="2697163"/>
          <a:ext cx="354806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609600" progId="Equation.3">
                  <p:embed/>
                </p:oleObj>
              </mc:Choice>
              <mc:Fallback>
                <p:oleObj name="Equation" r:id="rId2" imgW="1498600" imgH="609600" progId="Equation.3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:a16="http://schemas.microsoft.com/office/drawing/2014/main" id="{7B1676B2-4845-4439-93F6-5AB5868BC3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6" y="2697163"/>
                        <a:ext cx="3548063" cy="144145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:a16="http://schemas.microsoft.com/office/drawing/2014/main" id="{5098E10C-4630-4BB1-B61C-553D7A47DB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3988" y="5440363"/>
          <a:ext cx="13398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91973" progId="Equation.3">
                  <p:embed/>
                </p:oleObj>
              </mc:Choice>
              <mc:Fallback>
                <p:oleObj name="Equation" r:id="rId4" imgW="609336" imgH="291973" progId="Equation.3">
                  <p:embed/>
                  <p:pic>
                    <p:nvPicPr>
                      <p:cNvPr id="22533" name="Object 5">
                        <a:extLst>
                          <a:ext uri="{FF2B5EF4-FFF2-40B4-BE49-F238E27FC236}">
                            <a16:creationId xmlns:a16="http://schemas.microsoft.com/office/drawing/2014/main" id="{5098E10C-4630-4BB1-B61C-553D7A47DB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5440363"/>
                        <a:ext cx="1339850" cy="639762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Slide Number Placeholder 2">
            <a:extLst>
              <a:ext uri="{FF2B5EF4-FFF2-40B4-BE49-F238E27FC236}">
                <a16:creationId xmlns:a16="http://schemas.microsoft.com/office/drawing/2014/main" id="{D5B6CB11-DAB3-455D-BF0C-BF0CBC94A1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9FF1826E-A89A-46EB-884B-222C5B10A702}" type="slidenum">
              <a:rPr lang="en-US" altLang="en-US" sz="1000" smtClean="0"/>
              <a:pPr algn="r"/>
              <a:t>17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3">
            <a:extLst>
              <a:ext uri="{FF2B5EF4-FFF2-40B4-BE49-F238E27FC236}">
                <a16:creationId xmlns:a16="http://schemas.microsoft.com/office/drawing/2014/main" id="{E67730FC-E7F5-4AF3-89AD-F94F8BE59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667000"/>
            <a:ext cx="3124200" cy="457200"/>
          </a:xfrm>
          <a:prstGeom prst="ellipse">
            <a:avLst/>
          </a:prstGeom>
          <a:solidFill>
            <a:srgbClr val="FDE0BD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EFE70F97-6BEF-48A5-87EA-A84FC677C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Excel Output</a:t>
            </a:r>
          </a:p>
        </p:txBody>
      </p:sp>
      <p:graphicFrame>
        <p:nvGraphicFramePr>
          <p:cNvPr id="216070" name="Group 6">
            <a:extLst>
              <a:ext uri="{FF2B5EF4-FFF2-40B4-BE49-F238E27FC236}">
                <a16:creationId xmlns:a16="http://schemas.microsoft.com/office/drawing/2014/main" id="{E6BD9695-E860-48CA-907A-DE5110B35FA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676401"/>
          <a:ext cx="8229600" cy="4354709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0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Statistics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R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0.76211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Square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0.58082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Adjusted R Square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0.52842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41.33032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Observations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4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 F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18934.9348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18934.9348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11.0848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0.01039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60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13665.5652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1708.1957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32600.5000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904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Stat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95%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 95%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98.24833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58.03348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1.69296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0.12892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-35.57720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232.07386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Square Feet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0.10977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0.03297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3.32938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0.01039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0.03374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0.18580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3669" name="Line 122">
            <a:extLst>
              <a:ext uri="{FF2B5EF4-FFF2-40B4-BE49-F238E27FC236}">
                <a16:creationId xmlns:a16="http://schemas.microsoft.com/office/drawing/2014/main" id="{F9CCA8E9-69EA-499D-83AF-6E9FDA8769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133600"/>
            <a:ext cx="609600" cy="685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3670" name="Object 123">
            <a:extLst>
              <a:ext uri="{FF2B5EF4-FFF2-40B4-BE49-F238E27FC236}">
                <a16:creationId xmlns:a16="http://schemas.microsoft.com/office/drawing/2014/main" id="{E4C230F1-334C-40BE-BCFB-F1C6A14D8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4025" y="1814513"/>
          <a:ext cx="2438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228600" progId="Equation.3">
                  <p:embed/>
                </p:oleObj>
              </mc:Choice>
              <mc:Fallback>
                <p:oleObj name="Equation" r:id="rId2" imgW="990600" imgH="228600" progId="Equation.3">
                  <p:embed/>
                  <p:pic>
                    <p:nvPicPr>
                      <p:cNvPr id="23670" name="Object 123">
                        <a:extLst>
                          <a:ext uri="{FF2B5EF4-FFF2-40B4-BE49-F238E27FC236}">
                            <a16:creationId xmlns:a16="http://schemas.microsoft.com/office/drawing/2014/main" id="{E4C230F1-334C-40BE-BCFB-F1C6A14D87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5" y="1814513"/>
                        <a:ext cx="2438400" cy="5588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71" name="Slide Number Placeholder 2">
            <a:extLst>
              <a:ext uri="{FF2B5EF4-FFF2-40B4-BE49-F238E27FC236}">
                <a16:creationId xmlns:a16="http://schemas.microsoft.com/office/drawing/2014/main" id="{759CE770-0B47-4064-8B8C-D7548C4D3F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F4FF8C4E-F7ED-4229-9D38-A841BD1E7E8B}" type="slidenum">
              <a:rPr lang="en-US" altLang="en-US" sz="1000" smtClean="0"/>
              <a:pPr algn="r"/>
              <a:t>18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24C0CB5-B428-48E0-BF2A-33BC42986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Standard Errors</a:t>
            </a:r>
          </a:p>
        </p:txBody>
      </p:sp>
      <p:sp>
        <p:nvSpPr>
          <p:cNvPr id="24579" name="Line 3">
            <a:extLst>
              <a:ext uri="{FF2B5EF4-FFF2-40B4-BE49-F238E27FC236}">
                <a16:creationId xmlns:a16="http://schemas.microsoft.com/office/drawing/2014/main" id="{287F7BDD-8BA4-4F90-BCE8-14222D237C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1500" y="2820988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4">
            <a:extLst>
              <a:ext uri="{FF2B5EF4-FFF2-40B4-BE49-F238E27FC236}">
                <a16:creationId xmlns:a16="http://schemas.microsoft.com/office/drawing/2014/main" id="{410E8DCB-308E-45B3-9661-0C9F5FA64E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376" y="2973389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Oval 5">
            <a:extLst>
              <a:ext uri="{FF2B5EF4-FFF2-40B4-BE49-F238E27FC236}">
                <a16:creationId xmlns:a16="http://schemas.microsoft.com/office/drawing/2014/main" id="{A37D841C-E0D7-46D7-9FF4-7167CB78E149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150100" y="38877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2" name="Oval 6">
            <a:extLst>
              <a:ext uri="{FF2B5EF4-FFF2-40B4-BE49-F238E27FC236}">
                <a16:creationId xmlns:a16="http://schemas.microsoft.com/office/drawing/2014/main" id="{6E669811-998D-4438-8510-F3E31F53534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150100" y="3582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3" name="Oval 7">
            <a:extLst>
              <a:ext uri="{FF2B5EF4-FFF2-40B4-BE49-F238E27FC236}">
                <a16:creationId xmlns:a16="http://schemas.microsoft.com/office/drawing/2014/main" id="{EBEDBD86-93D5-401C-8EDC-07362213516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902700" y="25923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4" name="Oval 8">
            <a:extLst>
              <a:ext uri="{FF2B5EF4-FFF2-40B4-BE49-F238E27FC236}">
                <a16:creationId xmlns:a16="http://schemas.microsoft.com/office/drawing/2014/main" id="{9C714DED-2427-4DCF-9425-C4BBE28FD0A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055100" y="29733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Oval 9">
            <a:extLst>
              <a:ext uri="{FF2B5EF4-FFF2-40B4-BE49-F238E27FC236}">
                <a16:creationId xmlns:a16="http://schemas.microsoft.com/office/drawing/2014/main" id="{A825613E-D92D-4A0D-B1D4-CE70BA3676D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607300" y="3811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Oval 10">
            <a:extLst>
              <a:ext uri="{FF2B5EF4-FFF2-40B4-BE49-F238E27FC236}">
                <a16:creationId xmlns:a16="http://schemas.microsoft.com/office/drawing/2014/main" id="{64734C75-4F6C-41F7-AA91-B410E524BF0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902700" y="3201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7" name="Oval 11">
            <a:extLst>
              <a:ext uri="{FF2B5EF4-FFF2-40B4-BE49-F238E27FC236}">
                <a16:creationId xmlns:a16="http://schemas.microsoft.com/office/drawing/2014/main" id="{97DDECE7-476F-431B-BD73-5AFBC827D57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445500" y="3811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8" name="Oval 12">
            <a:extLst>
              <a:ext uri="{FF2B5EF4-FFF2-40B4-BE49-F238E27FC236}">
                <a16:creationId xmlns:a16="http://schemas.microsoft.com/office/drawing/2014/main" id="{35C1A7BE-360C-4BFD-9273-F45D57D7E8E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521700" y="25923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9" name="Oval 13">
            <a:extLst>
              <a:ext uri="{FF2B5EF4-FFF2-40B4-BE49-F238E27FC236}">
                <a16:creationId xmlns:a16="http://schemas.microsoft.com/office/drawing/2014/main" id="{96D7B500-2D62-4A9A-B793-BA1497C9BC0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988300" y="27447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0" name="Oval 14">
            <a:extLst>
              <a:ext uri="{FF2B5EF4-FFF2-40B4-BE49-F238E27FC236}">
                <a16:creationId xmlns:a16="http://schemas.microsoft.com/office/drawing/2014/main" id="{9BC23D95-CBC8-4DA5-99C5-1F62DF3B562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073900" y="3201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1" name="Oval 15">
            <a:extLst>
              <a:ext uri="{FF2B5EF4-FFF2-40B4-BE49-F238E27FC236}">
                <a16:creationId xmlns:a16="http://schemas.microsoft.com/office/drawing/2014/main" id="{4328B8FD-FF0B-44DC-81B3-7B4A7044C41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302500" y="2820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2" name="Oval 16">
            <a:extLst>
              <a:ext uri="{FF2B5EF4-FFF2-40B4-BE49-F238E27FC236}">
                <a16:creationId xmlns:a16="http://schemas.microsoft.com/office/drawing/2014/main" id="{A2CFDC28-083A-4975-8BEF-E8F6755C417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683500" y="3389313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93" name="Oval 17">
            <a:extLst>
              <a:ext uri="{FF2B5EF4-FFF2-40B4-BE49-F238E27FC236}">
                <a16:creationId xmlns:a16="http://schemas.microsoft.com/office/drawing/2014/main" id="{E2C798B3-8357-4E2F-9F83-7E3ACA79302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521700" y="33543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4" name="Oval 18">
            <a:extLst>
              <a:ext uri="{FF2B5EF4-FFF2-40B4-BE49-F238E27FC236}">
                <a16:creationId xmlns:a16="http://schemas.microsoft.com/office/drawing/2014/main" id="{962F8F39-95FB-4BBB-8820-E47327DAC4A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140700" y="35067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5" name="Oval 19">
            <a:extLst>
              <a:ext uri="{FF2B5EF4-FFF2-40B4-BE49-F238E27FC236}">
                <a16:creationId xmlns:a16="http://schemas.microsoft.com/office/drawing/2014/main" id="{D6D9F785-FA5B-496A-8B23-8B72F2A2932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988300" y="3963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6" name="Text Box 20">
            <a:extLst>
              <a:ext uri="{FF2B5EF4-FFF2-40B4-BE49-F238E27FC236}">
                <a16:creationId xmlns:a16="http://schemas.microsoft.com/office/drawing/2014/main" id="{5A8BF66A-250F-4851-850A-76CE3547C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2514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Y</a:t>
            </a:r>
          </a:p>
        </p:txBody>
      </p:sp>
      <p:sp>
        <p:nvSpPr>
          <p:cNvPr id="24597" name="Line 21">
            <a:extLst>
              <a:ext uri="{FF2B5EF4-FFF2-40B4-BE49-F238E27FC236}">
                <a16:creationId xmlns:a16="http://schemas.microsoft.com/office/drawing/2014/main" id="{D011ABCB-A038-4BC0-A156-98FF5A5A9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1500" y="42687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Oval 22">
            <a:extLst>
              <a:ext uri="{FF2B5EF4-FFF2-40B4-BE49-F238E27FC236}">
                <a16:creationId xmlns:a16="http://schemas.microsoft.com/office/drawing/2014/main" id="{7C9F7127-591F-4549-8575-25B159007B9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283700" y="3430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9" name="Oval 23">
            <a:extLst>
              <a:ext uri="{FF2B5EF4-FFF2-40B4-BE49-F238E27FC236}">
                <a16:creationId xmlns:a16="http://schemas.microsoft.com/office/drawing/2014/main" id="{4E2AB391-C84E-4928-8729-D9B9154B762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445500" y="3049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0" name="Oval 24">
            <a:extLst>
              <a:ext uri="{FF2B5EF4-FFF2-40B4-BE49-F238E27FC236}">
                <a16:creationId xmlns:a16="http://schemas.microsoft.com/office/drawing/2014/main" id="{1E7984A2-E713-43B3-8559-F668DF4BB09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293100" y="27447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1" name="Oval 25">
            <a:extLst>
              <a:ext uri="{FF2B5EF4-FFF2-40B4-BE49-F238E27FC236}">
                <a16:creationId xmlns:a16="http://schemas.microsoft.com/office/drawing/2014/main" id="{F2BBD5B4-F6A2-4C6C-84F0-53DEF1EA9FD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759700" y="3049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2" name="Oval 26">
            <a:extLst>
              <a:ext uri="{FF2B5EF4-FFF2-40B4-BE49-F238E27FC236}">
                <a16:creationId xmlns:a16="http://schemas.microsoft.com/office/drawing/2014/main" id="{9FA157F9-38ED-485F-B8CD-8675B8008A8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985250" y="3590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3" name="Line 27">
            <a:extLst>
              <a:ext uri="{FF2B5EF4-FFF2-40B4-BE49-F238E27FC236}">
                <a16:creationId xmlns:a16="http://schemas.microsoft.com/office/drawing/2014/main" id="{E0DF61F4-D0AD-4293-89A9-7A39E2534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9250" y="2820988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Line 28">
            <a:extLst>
              <a:ext uri="{FF2B5EF4-FFF2-40B4-BE49-F238E27FC236}">
                <a16:creationId xmlns:a16="http://schemas.microsoft.com/office/drawing/2014/main" id="{35A8694F-99B7-40A1-9E68-7B8003D0C4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5126" y="2973389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9">
            <a:extLst>
              <a:ext uri="{FF2B5EF4-FFF2-40B4-BE49-F238E27FC236}">
                <a16:creationId xmlns:a16="http://schemas.microsoft.com/office/drawing/2014/main" id="{8BFF0B76-438B-42A2-A131-519F20F9B7B9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041650" y="3811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6" name="Oval 30">
            <a:extLst>
              <a:ext uri="{FF2B5EF4-FFF2-40B4-BE49-F238E27FC236}">
                <a16:creationId xmlns:a16="http://schemas.microsoft.com/office/drawing/2014/main" id="{2ECA9B16-997B-425E-8A7E-98F5DFAA1CA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117850" y="3582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7" name="Oval 31">
            <a:extLst>
              <a:ext uri="{FF2B5EF4-FFF2-40B4-BE49-F238E27FC236}">
                <a16:creationId xmlns:a16="http://schemas.microsoft.com/office/drawing/2014/main" id="{D5017076-B1BC-4C3B-9744-07E74BB02E3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251450" y="2820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8" name="Oval 32">
            <a:extLst>
              <a:ext uri="{FF2B5EF4-FFF2-40B4-BE49-F238E27FC236}">
                <a16:creationId xmlns:a16="http://schemas.microsoft.com/office/drawing/2014/main" id="{B57A060F-E05D-4DEE-8035-63B8D791C66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022850" y="29733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9" name="Oval 33">
            <a:extLst>
              <a:ext uri="{FF2B5EF4-FFF2-40B4-BE49-F238E27FC236}">
                <a16:creationId xmlns:a16="http://schemas.microsoft.com/office/drawing/2014/main" id="{7D5AE180-BF30-48A5-A7D1-25870492A58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498850" y="3582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0" name="Oval 34">
            <a:extLst>
              <a:ext uri="{FF2B5EF4-FFF2-40B4-BE49-F238E27FC236}">
                <a16:creationId xmlns:a16="http://schemas.microsoft.com/office/drawing/2014/main" id="{F2E0D514-B52B-4B87-AFE9-D18C5820F07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870450" y="3201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1" name="Oval 35">
            <a:extLst>
              <a:ext uri="{FF2B5EF4-FFF2-40B4-BE49-F238E27FC236}">
                <a16:creationId xmlns:a16="http://schemas.microsoft.com/office/drawing/2014/main" id="{E9658C62-DC99-4EF5-85A5-4D4165761C1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641850" y="29733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2" name="Oval 36">
            <a:extLst>
              <a:ext uri="{FF2B5EF4-FFF2-40B4-BE49-F238E27FC236}">
                <a16:creationId xmlns:a16="http://schemas.microsoft.com/office/drawing/2014/main" id="{C7A0FEA6-B4DC-432D-B8AF-3799024D2EC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346450" y="3430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3" name="Oval 37">
            <a:extLst>
              <a:ext uri="{FF2B5EF4-FFF2-40B4-BE49-F238E27FC236}">
                <a16:creationId xmlns:a16="http://schemas.microsoft.com/office/drawing/2014/main" id="{E9ACE888-60E2-4136-9173-1D8F4C44806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727450" y="3201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614" name="Oval 38">
            <a:extLst>
              <a:ext uri="{FF2B5EF4-FFF2-40B4-BE49-F238E27FC236}">
                <a16:creationId xmlns:a16="http://schemas.microsoft.com/office/drawing/2014/main" id="{BCD26DE5-D5A4-4F68-AAA5-CC8C7FCA449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489450" y="33543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5" name="Oval 39">
            <a:extLst>
              <a:ext uri="{FF2B5EF4-FFF2-40B4-BE49-F238E27FC236}">
                <a16:creationId xmlns:a16="http://schemas.microsoft.com/office/drawing/2014/main" id="{1AE4BB55-B523-4368-B7C9-9BCC111708D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108450" y="35067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6" name="Oval 40">
            <a:extLst>
              <a:ext uri="{FF2B5EF4-FFF2-40B4-BE49-F238E27FC236}">
                <a16:creationId xmlns:a16="http://schemas.microsoft.com/office/drawing/2014/main" id="{FB45A996-77F0-47E0-A973-7440F978364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803650" y="3582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7" name="Text Box 41">
            <a:extLst>
              <a:ext uri="{FF2B5EF4-FFF2-40B4-BE49-F238E27FC236}">
                <a16:creationId xmlns:a16="http://schemas.microsoft.com/office/drawing/2014/main" id="{0E5E4FEC-D152-4FFE-831A-16D076FE4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2514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Y</a:t>
            </a:r>
          </a:p>
        </p:txBody>
      </p:sp>
      <p:sp>
        <p:nvSpPr>
          <p:cNvPr id="24618" name="Line 42">
            <a:extLst>
              <a:ext uri="{FF2B5EF4-FFF2-40B4-BE49-F238E27FC236}">
                <a16:creationId xmlns:a16="http://schemas.microsoft.com/office/drawing/2014/main" id="{C89B779D-8934-4EEE-AE95-309DAC980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42687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Oval 43">
            <a:extLst>
              <a:ext uri="{FF2B5EF4-FFF2-40B4-BE49-F238E27FC236}">
                <a16:creationId xmlns:a16="http://schemas.microsoft.com/office/drawing/2014/main" id="{D95ECD64-78A0-45D1-9D50-15C91EF61C8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184650" y="32781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0" name="Oval 44">
            <a:extLst>
              <a:ext uri="{FF2B5EF4-FFF2-40B4-BE49-F238E27FC236}">
                <a16:creationId xmlns:a16="http://schemas.microsoft.com/office/drawing/2014/main" id="{BBA8835D-3B4D-4D76-89D8-BEFBF48EF0D9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413250" y="3049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1" name="Oval 45">
            <a:extLst>
              <a:ext uri="{FF2B5EF4-FFF2-40B4-BE49-F238E27FC236}">
                <a16:creationId xmlns:a16="http://schemas.microsoft.com/office/drawing/2014/main" id="{B2A3F0AE-411E-4585-87F3-7C40DA72B81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956050" y="32019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2" name="Oval 46">
            <a:extLst>
              <a:ext uri="{FF2B5EF4-FFF2-40B4-BE49-F238E27FC236}">
                <a16:creationId xmlns:a16="http://schemas.microsoft.com/office/drawing/2014/main" id="{5BC18A1A-42CF-4075-A5CC-F1AB8CE16E41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251450" y="304958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3" name="Text Box 51">
            <a:extLst>
              <a:ext uri="{FF2B5EF4-FFF2-40B4-BE49-F238E27FC236}">
                <a16:creationId xmlns:a16="http://schemas.microsoft.com/office/drawing/2014/main" id="{DBD49E0F-93D9-495B-974B-2135D0364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0" y="4191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X</a:t>
            </a:r>
          </a:p>
        </p:txBody>
      </p:sp>
      <p:sp>
        <p:nvSpPr>
          <p:cNvPr id="24624" name="Text Box 52">
            <a:extLst>
              <a:ext uri="{FF2B5EF4-FFF2-40B4-BE49-F238E27FC236}">
                <a16:creationId xmlns:a16="http://schemas.microsoft.com/office/drawing/2014/main" id="{CD9FE07D-3155-43CB-81ED-AE9A58FC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7650" y="41989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b="1"/>
              <a:t>X</a:t>
            </a:r>
          </a:p>
        </p:txBody>
      </p:sp>
      <p:graphicFrame>
        <p:nvGraphicFramePr>
          <p:cNvPr id="24625" name="Object 65">
            <a:extLst>
              <a:ext uri="{FF2B5EF4-FFF2-40B4-BE49-F238E27FC236}">
                <a16:creationId xmlns:a16="http://schemas.microsoft.com/office/drawing/2014/main" id="{93F6D271-1550-48F2-811F-A2262DAE87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1226" y="4357689"/>
          <a:ext cx="10445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252" imgH="228501" progId="Equation.3">
                  <p:embed/>
                </p:oleObj>
              </mc:Choice>
              <mc:Fallback>
                <p:oleObj name="Equation" r:id="rId2" imgW="571252" imgH="228501" progId="Equation.3">
                  <p:embed/>
                  <p:pic>
                    <p:nvPicPr>
                      <p:cNvPr id="24625" name="Object 65">
                        <a:extLst>
                          <a:ext uri="{FF2B5EF4-FFF2-40B4-BE49-F238E27FC236}">
                            <a16:creationId xmlns:a16="http://schemas.microsoft.com/office/drawing/2014/main" id="{93F6D271-1550-48F2-811F-A2262DAE87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6" y="4357689"/>
                        <a:ext cx="1044575" cy="420687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6" name="Object 66">
            <a:extLst>
              <a:ext uri="{FF2B5EF4-FFF2-40B4-BE49-F238E27FC236}">
                <a16:creationId xmlns:a16="http://schemas.microsoft.com/office/drawing/2014/main" id="{FF073FCB-6763-4987-9BD7-AE012AB08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5550" y="4359275"/>
          <a:ext cx="996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863" imgH="228501" progId="Equation.3">
                  <p:embed/>
                </p:oleObj>
              </mc:Choice>
              <mc:Fallback>
                <p:oleObj name="Equation" r:id="rId4" imgW="545863" imgH="228501" progId="Equation.3">
                  <p:embed/>
                  <p:pic>
                    <p:nvPicPr>
                      <p:cNvPr id="24626" name="Object 66">
                        <a:extLst>
                          <a:ext uri="{FF2B5EF4-FFF2-40B4-BE49-F238E27FC236}">
                            <a16:creationId xmlns:a16="http://schemas.microsoft.com/office/drawing/2014/main" id="{FF073FCB-6763-4987-9BD7-AE012AB083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5550" y="4359275"/>
                        <a:ext cx="996950" cy="419100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7" name="Text Box 67">
            <a:extLst>
              <a:ext uri="{FF2B5EF4-FFF2-40B4-BE49-F238E27FC236}">
                <a16:creationId xmlns:a16="http://schemas.microsoft.com/office/drawing/2014/main" id="{4360D09F-698B-4C1A-8955-F10293662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524001"/>
            <a:ext cx="6400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s</a:t>
            </a:r>
            <a:r>
              <a:rPr lang="en-US" altLang="en-US" baseline="-25000"/>
              <a:t>e</a:t>
            </a:r>
            <a:r>
              <a:rPr lang="en-US" altLang="en-US"/>
              <a:t> is a measure of the variation of observed y values from the regression line</a:t>
            </a:r>
          </a:p>
        </p:txBody>
      </p:sp>
      <p:sp>
        <p:nvSpPr>
          <p:cNvPr id="24628" name="Text Box 70">
            <a:extLst>
              <a:ext uri="{FF2B5EF4-FFF2-40B4-BE49-F238E27FC236}">
                <a16:creationId xmlns:a16="http://schemas.microsoft.com/office/drawing/2014/main" id="{E52C9DC8-35E8-4F63-9578-34A44B549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965701"/>
            <a:ext cx="7467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/>
              <a:t>The magnitude of s</a:t>
            </a:r>
            <a:r>
              <a:rPr lang="en-US" altLang="en-US" sz="2000" baseline="-25000"/>
              <a:t>e</a:t>
            </a:r>
            <a:r>
              <a:rPr lang="en-US" altLang="en-US" sz="2000"/>
              <a:t> should always be judged relative to the size of the y values in the sample data</a:t>
            </a:r>
          </a:p>
        </p:txBody>
      </p:sp>
      <p:sp>
        <p:nvSpPr>
          <p:cNvPr id="24629" name="Text Box 71">
            <a:extLst>
              <a:ext uri="{FF2B5EF4-FFF2-40B4-BE49-F238E27FC236}">
                <a16:creationId xmlns:a16="http://schemas.microsoft.com/office/drawing/2014/main" id="{4E22F361-4B7F-48D7-B8DC-5CB052CD0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51" y="5791201"/>
            <a:ext cx="10074303" cy="404663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en-US" sz="2000" dirty="0"/>
              <a:t>i.e., s</a:t>
            </a:r>
            <a:r>
              <a:rPr lang="en-US" altLang="en-US" sz="2000" baseline="-25000" dirty="0"/>
              <a:t>e</a:t>
            </a:r>
            <a:r>
              <a:rPr lang="en-US" altLang="en-US" sz="2000" dirty="0"/>
              <a:t> = $41.33K is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moderately small relative to house prices in the $200 - $300K range</a:t>
            </a:r>
          </a:p>
        </p:txBody>
      </p:sp>
      <p:sp>
        <p:nvSpPr>
          <p:cNvPr id="24630" name="Slide Number Placeholder 2">
            <a:extLst>
              <a:ext uri="{FF2B5EF4-FFF2-40B4-BE49-F238E27FC236}">
                <a16:creationId xmlns:a16="http://schemas.microsoft.com/office/drawing/2014/main" id="{0B20AE6A-BE8B-4095-A4BB-9241A21134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2A91D56A-D808-44F3-A854-ECB491EE660A}" type="slidenum">
              <a:rPr lang="en-US" altLang="en-US" sz="1000" smtClean="0"/>
              <a:pPr algn="r"/>
              <a:t>19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7D91ADB-100A-4BF7-82A6-78D2B824F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0950" y="320675"/>
            <a:ext cx="7622650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Sample Data for House Price Model</a:t>
            </a:r>
          </a:p>
        </p:txBody>
      </p:sp>
      <p:graphicFrame>
        <p:nvGraphicFramePr>
          <p:cNvPr id="162863" name="Group 47">
            <a:extLst>
              <a:ext uri="{FF2B5EF4-FFF2-40B4-BE49-F238E27FC236}">
                <a16:creationId xmlns:a16="http://schemas.microsoft.com/office/drawing/2014/main" id="{6EEC6149-2F98-40AE-8DE4-9F4809059A6C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1600200"/>
          <a:ext cx="6096000" cy="4480428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0465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(Y)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(X)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46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245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46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312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46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279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46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308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1875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46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46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46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405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946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324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2450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946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319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1425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946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1700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185" name="Slide Number Placeholder 2">
            <a:extLst>
              <a:ext uri="{FF2B5EF4-FFF2-40B4-BE49-F238E27FC236}">
                <a16:creationId xmlns:a16="http://schemas.microsoft.com/office/drawing/2014/main" id="{2F13F15D-8AC3-4FA6-B0AF-3144CF1FE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7D40FA63-0ECD-40EC-839B-678F5AC6C181}" type="slidenum">
              <a:rPr lang="en-US" altLang="en-US" sz="1000" smtClean="0"/>
              <a:pPr algn="r"/>
              <a:t>2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F539EBB-3DBF-4C9C-B0CF-C2F01903C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622300"/>
            <a:ext cx="7793038" cy="68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3600" dirty="0"/>
              <a:t>Inferences About the Regression Model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F59AB01-56B5-4697-9914-8E2DF17A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variance of the regression slope coefficient (b</a:t>
            </a:r>
            <a:r>
              <a:rPr lang="en-US" altLang="en-US" baseline="-25000"/>
              <a:t>1</a:t>
            </a:r>
            <a:r>
              <a:rPr lang="en-US" altLang="en-US"/>
              <a:t>) is estimated by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1417955F-4959-49EE-BE98-D802C40236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5901" y="3170239"/>
          <a:ext cx="4386263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8000" imgH="469900" progId="Equation.3">
                  <p:embed/>
                </p:oleObj>
              </mc:Choice>
              <mc:Fallback>
                <p:oleObj name="Equation" r:id="rId2" imgW="1778000" imgH="469900" progId="Equation.3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1417955F-4959-49EE-BE98-D802C40236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1" y="3170239"/>
                        <a:ext cx="4386263" cy="115887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3" name="Rectangle 5">
            <a:extLst>
              <a:ext uri="{FF2B5EF4-FFF2-40B4-BE49-F238E27FC236}">
                <a16:creationId xmlns:a16="http://schemas.microsoft.com/office/drawing/2014/main" id="{D9057CF1-993D-4BE1-AA0D-32A5FA3B3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648200"/>
            <a:ext cx="8153400" cy="16144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>
                <a:solidFill>
                  <a:srgbClr val="000000"/>
                </a:solidFill>
              </a:rPr>
              <a:t>where:</a:t>
            </a:r>
          </a:p>
          <a:p>
            <a:pPr>
              <a:lnSpc>
                <a:spcPct val="160000"/>
              </a:lnSpc>
              <a:defRPr/>
            </a:pPr>
            <a:r>
              <a:rPr lang="en-US" altLang="en-US" sz="20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en-US" sz="2000">
                <a:solidFill>
                  <a:srgbClr val="000000"/>
                </a:solidFill>
              </a:rPr>
              <a:t>= Estimate of the standard error of the least squares slope</a:t>
            </a:r>
          </a:p>
          <a:p>
            <a:pPr>
              <a:lnSpc>
                <a:spcPct val="120000"/>
              </a:lnSpc>
              <a:defRPr/>
            </a:pPr>
            <a:endParaRPr lang="en-US" altLang="en-US" sz="200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sz="2000">
                <a:solidFill>
                  <a:srgbClr val="000000"/>
                </a:solidFill>
              </a:rPr>
              <a:t>		     = Standard error of the estimate</a:t>
            </a:r>
          </a:p>
        </p:txBody>
      </p:sp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91FC4B8F-8A17-490A-9C97-46DC9CE5FB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5" y="5029200"/>
          <a:ext cx="5095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713" imgH="241091" progId="Equation.3">
                  <p:embed/>
                </p:oleObj>
              </mc:Choice>
              <mc:Fallback>
                <p:oleObj name="Equation" r:id="rId4" imgW="215713" imgH="241091" progId="Equation.3">
                  <p:embed/>
                  <p:pic>
                    <p:nvPicPr>
                      <p:cNvPr id="25606" name="Object 6">
                        <a:extLst>
                          <a:ext uri="{FF2B5EF4-FFF2-40B4-BE49-F238E27FC236}">
                            <a16:creationId xmlns:a16="http://schemas.microsoft.com/office/drawing/2014/main" id="{91FC4B8F-8A17-490A-9C97-46DC9CE5FB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5029200"/>
                        <a:ext cx="5095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C05203D1-0B33-47E6-A57D-2C6DE4747A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4313" y="5638801"/>
          <a:ext cx="14922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058" imgH="444307" progId="Equation.3">
                  <p:embed/>
                </p:oleObj>
              </mc:Choice>
              <mc:Fallback>
                <p:oleObj name="Equation" r:id="rId6" imgW="787058" imgH="444307" progId="Equation.3">
                  <p:embed/>
                  <p:pic>
                    <p:nvPicPr>
                      <p:cNvPr id="25607" name="Object 7">
                        <a:extLst>
                          <a:ext uri="{FF2B5EF4-FFF2-40B4-BE49-F238E27FC236}">
                            <a16:creationId xmlns:a16="http://schemas.microsoft.com/office/drawing/2014/main" id="{C05203D1-0B33-47E6-A57D-2C6DE4747A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5638801"/>
                        <a:ext cx="149225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Slide Number Placeholder 2">
            <a:extLst>
              <a:ext uri="{FF2B5EF4-FFF2-40B4-BE49-F238E27FC236}">
                <a16:creationId xmlns:a16="http://schemas.microsoft.com/office/drawing/2014/main" id="{7282DC7F-0920-417E-8299-F408566E8B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AA15E76F-3396-4B0C-839C-66A0AE14B78B}" type="slidenum">
              <a:rPr lang="en-US" altLang="en-US" sz="1000" smtClean="0"/>
              <a:pPr algn="r"/>
              <a:t>20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84488928-D0B7-43DA-A066-2361FE2F0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715000"/>
            <a:ext cx="990600" cy="304800"/>
          </a:xfrm>
          <a:prstGeom prst="rect">
            <a:avLst/>
          </a:prstGeom>
          <a:solidFill>
            <a:srgbClr val="C7DAF7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9D1DE412-6C7A-4CED-AF7C-196CB3E89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Excel Output</a:t>
            </a:r>
          </a:p>
        </p:txBody>
      </p:sp>
      <p:graphicFrame>
        <p:nvGraphicFramePr>
          <p:cNvPr id="182278" name="Group 6">
            <a:extLst>
              <a:ext uri="{FF2B5EF4-FFF2-40B4-BE49-F238E27FC236}">
                <a16:creationId xmlns:a16="http://schemas.microsoft.com/office/drawing/2014/main" id="{EFCCF98E-5968-44D7-9182-2621801FAAE3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676401"/>
          <a:ext cx="8229600" cy="4354709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0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Statistics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R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0.76211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Square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0.58082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Adjusted R Square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0.52842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41.33032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Observations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4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 F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18934.9348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18934.9348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11.0848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0.01039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60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13665.5652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1708.1957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32600.5000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904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Stat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95%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 95%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98.24833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58.03348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1.69296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0.12892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-35.57720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232.07386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Square Feet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0.10977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0.03297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3.32938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0.01039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0.03374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0.18580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6741" name="Line 124">
            <a:extLst>
              <a:ext uri="{FF2B5EF4-FFF2-40B4-BE49-F238E27FC236}">
                <a16:creationId xmlns:a16="http://schemas.microsoft.com/office/drawing/2014/main" id="{36F6229F-5487-417B-A39C-14750385C9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3276600"/>
            <a:ext cx="0" cy="24384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6742" name="Object 125">
            <a:extLst>
              <a:ext uri="{FF2B5EF4-FFF2-40B4-BE49-F238E27FC236}">
                <a16:creationId xmlns:a16="http://schemas.microsoft.com/office/drawing/2014/main" id="{2B45535D-02DA-4836-BA5E-12E6C0A22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4863" y="2667001"/>
          <a:ext cx="24050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241300" progId="Equation.3">
                  <p:embed/>
                </p:oleObj>
              </mc:Choice>
              <mc:Fallback>
                <p:oleObj name="Equation" r:id="rId2" imgW="927100" imgH="241300" progId="Equation.3">
                  <p:embed/>
                  <p:pic>
                    <p:nvPicPr>
                      <p:cNvPr id="26742" name="Object 125">
                        <a:extLst>
                          <a:ext uri="{FF2B5EF4-FFF2-40B4-BE49-F238E27FC236}">
                            <a16:creationId xmlns:a16="http://schemas.microsoft.com/office/drawing/2014/main" id="{2B45535D-02DA-4836-BA5E-12E6C0A220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863" y="2667001"/>
                        <a:ext cx="2405062" cy="625475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43" name="Slide Number Placeholder 2">
            <a:extLst>
              <a:ext uri="{FF2B5EF4-FFF2-40B4-BE49-F238E27FC236}">
                <a16:creationId xmlns:a16="http://schemas.microsoft.com/office/drawing/2014/main" id="{2136C247-1AAB-4554-98AA-3AE41977E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60DC0E8B-2F59-443A-AE49-F4A6E9B5B151}" type="slidenum">
              <a:rPr lang="en-US" altLang="en-US" sz="1000" smtClean="0"/>
              <a:pPr algn="r"/>
              <a:t>21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EBA885E-0F94-42C5-8B8B-95D1A46C7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335" y="3083868"/>
            <a:ext cx="184731" cy="461665"/>
          </a:xfrm>
          <a:prstGeom prst="rect">
            <a:avLst/>
          </a:prstGeom>
          <a:solidFill>
            <a:srgbClr val="C7DAF7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327B5C3-C342-4582-A697-55F117429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47650"/>
            <a:ext cx="7793038" cy="1066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Inference about the Slope: t Test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20CF58CE-BF85-48DD-B60A-F2A01F39C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0" y="1563688"/>
            <a:ext cx="7848600" cy="4913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 test for a population slope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Is there a linear relationship between X and 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Null and alternative hypotheses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 H</a:t>
            </a:r>
            <a:r>
              <a:rPr lang="en-US" altLang="en-US" baseline="-25000" dirty="0"/>
              <a:t>0</a:t>
            </a:r>
            <a:r>
              <a:rPr lang="en-US" altLang="en-US" dirty="0"/>
              <a:t>: 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/>
              <a:t>1</a:t>
            </a:r>
            <a:r>
              <a:rPr lang="en-US" altLang="en-US" dirty="0"/>
              <a:t> = 0	(no linear relationship)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 H</a:t>
            </a:r>
            <a:r>
              <a:rPr lang="en-US" altLang="en-US" baseline="-25000" dirty="0"/>
              <a:t>1</a:t>
            </a:r>
            <a:r>
              <a:rPr lang="en-US" altLang="en-US" dirty="0"/>
              <a:t>:  </a:t>
            </a:r>
            <a:r>
              <a:rPr lang="el-GR" altLang="en-US" dirty="0">
                <a:cs typeface="Arial" panose="020B0604020202020204" pitchFamily="34" charset="0"/>
              </a:rPr>
              <a:t>β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latin typeface="Symbol" panose="05050102010706020507" pitchFamily="18" charset="2"/>
              </a:rPr>
              <a:t> </a:t>
            </a:r>
            <a:r>
              <a:rPr lang="en-US" altLang="en-US" dirty="0"/>
              <a:t>0	(linear relationship does exist)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Under H0, the test statistic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 </a:t>
            </a:r>
          </a:p>
        </p:txBody>
      </p:sp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9BCC79AB-22D4-4EFD-B307-945212092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222455"/>
              </p:ext>
            </p:extLst>
          </p:nvPr>
        </p:nvGraphicFramePr>
        <p:xfrm>
          <a:off x="3565139" y="4281155"/>
          <a:ext cx="2797561" cy="1013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000" imgH="672840" progId="Equation.DSMT4">
                  <p:embed/>
                </p:oleObj>
              </mc:Choice>
              <mc:Fallback>
                <p:oleObj name="Equation" r:id="rId2" imgW="1854000" imgH="672840" progId="Equation.DSMT4">
                  <p:embed/>
                  <p:pic>
                    <p:nvPicPr>
                      <p:cNvPr id="27653" name="Object 5">
                        <a:extLst>
                          <a:ext uri="{FF2B5EF4-FFF2-40B4-BE49-F238E27FC236}">
                            <a16:creationId xmlns:a16="http://schemas.microsoft.com/office/drawing/2014/main" id="{9BCC79AB-22D4-4EFD-B307-945212092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139" y="4281155"/>
                        <a:ext cx="2797561" cy="1013157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7">
            <a:extLst>
              <a:ext uri="{FF2B5EF4-FFF2-40B4-BE49-F238E27FC236}">
                <a16:creationId xmlns:a16="http://schemas.microsoft.com/office/drawing/2014/main" id="{A12CFFE7-3F3B-4CA1-9D9C-7BA7EC28C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343401"/>
            <a:ext cx="3505200" cy="209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</a:rPr>
              <a:t>where:</a:t>
            </a:r>
          </a:p>
          <a:p>
            <a:pPr algn="l"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</a:rPr>
              <a:t> b</a:t>
            </a:r>
            <a:r>
              <a:rPr lang="en-US" altLang="en-US" sz="1800" baseline="-25000">
                <a:solidFill>
                  <a:srgbClr val="000000"/>
                </a:solidFill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 = regression slope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</a:rPr>
              <a:t>         coefficient</a:t>
            </a:r>
          </a:p>
          <a:p>
            <a:pPr algn="l"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</a:rPr>
              <a:t> </a:t>
            </a:r>
            <a:r>
              <a:rPr lang="el-GR" altLang="en-US" sz="180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β</a:t>
            </a:r>
            <a:r>
              <a:rPr lang="en-US" altLang="en-US" sz="1800" baseline="-2500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en-US" sz="1800">
                <a:solidFill>
                  <a:srgbClr val="000000"/>
                </a:solidFill>
              </a:rPr>
              <a:t> = hypothesized slope</a:t>
            </a:r>
          </a:p>
          <a:p>
            <a:pPr algn="l"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</a:rPr>
              <a:t> s</a:t>
            </a:r>
            <a:r>
              <a:rPr lang="en-US" altLang="en-US" sz="1800" baseline="-25000">
                <a:solidFill>
                  <a:srgbClr val="000000"/>
                </a:solidFill>
              </a:rPr>
              <a:t>b1</a:t>
            </a:r>
            <a:r>
              <a:rPr lang="en-US" altLang="en-US" sz="1800">
                <a:solidFill>
                  <a:srgbClr val="000000"/>
                </a:solidFill>
              </a:rPr>
              <a:t> = standard</a:t>
            </a:r>
          </a:p>
          <a:p>
            <a:pPr algn="l">
              <a:lnSpc>
                <a:spcPct val="30000"/>
              </a:lnSpc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</a:rPr>
              <a:t>          error of the slope</a:t>
            </a:r>
          </a:p>
        </p:txBody>
      </p:sp>
      <p:sp>
        <p:nvSpPr>
          <p:cNvPr id="27656" name="Slide Number Placeholder 2">
            <a:extLst>
              <a:ext uri="{FF2B5EF4-FFF2-40B4-BE49-F238E27FC236}">
                <a16:creationId xmlns:a16="http://schemas.microsoft.com/office/drawing/2014/main" id="{72CA6D0D-2002-44B7-B7F7-21CC7FBD18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F1798DCE-8BC5-4CAC-A95B-CA0112D4D3D3}" type="slidenum">
              <a:rPr lang="en-US" altLang="en-US" sz="1000" smtClean="0"/>
              <a:pPr algn="r"/>
              <a:t>22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96" name="Group 52">
            <a:extLst>
              <a:ext uri="{FF2B5EF4-FFF2-40B4-BE49-F238E27FC236}">
                <a16:creationId xmlns:a16="http://schemas.microsoft.com/office/drawing/2014/main" id="{9E3B8CE2-6C00-4383-AF84-D0D03ECA2AA1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905001"/>
          <a:ext cx="2819400" cy="3978274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7364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House Price in $1000s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(y)</a:t>
                      </a: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Square Feet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(x)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91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91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1600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91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91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308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1875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91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91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1550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91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2350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91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2450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91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319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1425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91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1700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8712" name="Object 44">
            <a:extLst>
              <a:ext uri="{FF2B5EF4-FFF2-40B4-BE49-F238E27FC236}">
                <a16:creationId xmlns:a16="http://schemas.microsoft.com/office/drawing/2014/main" id="{72051AFD-A1DC-4F4E-863F-4C0C7A39F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4338" y="2438401"/>
          <a:ext cx="43481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25700" imgH="203200" progId="Equation.3">
                  <p:embed/>
                </p:oleObj>
              </mc:Choice>
              <mc:Fallback>
                <p:oleObj name="Equation" r:id="rId2" imgW="2425700" imgH="203200" progId="Equation.3">
                  <p:embed/>
                  <p:pic>
                    <p:nvPicPr>
                      <p:cNvPr id="28712" name="Object 44">
                        <a:extLst>
                          <a:ext uri="{FF2B5EF4-FFF2-40B4-BE49-F238E27FC236}">
                            <a16:creationId xmlns:a16="http://schemas.microsoft.com/office/drawing/2014/main" id="{72051AFD-A1DC-4F4E-863F-4C0C7A39F1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2438401"/>
                        <a:ext cx="43481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3" name="Freeform 45">
            <a:extLst>
              <a:ext uri="{FF2B5EF4-FFF2-40B4-BE49-F238E27FC236}">
                <a16:creationId xmlns:a16="http://schemas.microsoft.com/office/drawing/2014/main" id="{4270EC1A-550B-48A8-B162-277A75854251}"/>
              </a:ext>
            </a:extLst>
          </p:cNvPr>
          <p:cNvSpPr>
            <a:spLocks/>
          </p:cNvSpPr>
          <p:nvPr/>
        </p:nvSpPr>
        <p:spPr bwMode="auto">
          <a:xfrm>
            <a:off x="5943600" y="2362201"/>
            <a:ext cx="628650" cy="85725"/>
          </a:xfrm>
          <a:custGeom>
            <a:avLst/>
            <a:gdLst>
              <a:gd name="T0" fmla="*/ 0 w 396"/>
              <a:gd name="T1" fmla="*/ 76200 h 54"/>
              <a:gd name="T2" fmla="*/ 323850 w 396"/>
              <a:gd name="T3" fmla="*/ 0 h 54"/>
              <a:gd name="T4" fmla="*/ 628650 w 396"/>
              <a:gd name="T5" fmla="*/ 85725 h 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714" name="Rectangle 46">
            <a:extLst>
              <a:ext uri="{FF2B5EF4-FFF2-40B4-BE49-F238E27FC236}">
                <a16:creationId xmlns:a16="http://schemas.microsoft.com/office/drawing/2014/main" id="{402C7C83-06EC-4E36-B499-07A4523AB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747838"/>
            <a:ext cx="50292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/>
              <a:t>Estimated Regression Equation:</a:t>
            </a:r>
          </a:p>
        </p:txBody>
      </p:sp>
      <p:sp>
        <p:nvSpPr>
          <p:cNvPr id="28715" name="Rectangle 47">
            <a:extLst>
              <a:ext uri="{FF2B5EF4-FFF2-40B4-BE49-F238E27FC236}">
                <a16:creationId xmlns:a16="http://schemas.microsoft.com/office/drawing/2014/main" id="{AEBBB60B-3575-4B16-BE08-81C41CDCF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05200"/>
            <a:ext cx="4800600" cy="1379538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The slope of this model is 0.1098 </a:t>
            </a:r>
          </a:p>
          <a:p>
            <a:pPr algn="l">
              <a:spcBef>
                <a:spcPct val="50000"/>
              </a:spcBef>
            </a:pPr>
            <a:r>
              <a:rPr lang="en-US" altLang="en-US"/>
              <a:t>Does square footage of the house affect its sales price?</a:t>
            </a:r>
          </a:p>
        </p:txBody>
      </p:sp>
      <p:sp>
        <p:nvSpPr>
          <p:cNvPr id="28716" name="Rectangle 48">
            <a:extLst>
              <a:ext uri="{FF2B5EF4-FFF2-40B4-BE49-F238E27FC236}">
                <a16:creationId xmlns:a16="http://schemas.microsoft.com/office/drawing/2014/main" id="{7E1EBB02-912D-431C-ACB1-6354B3998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793038" cy="10668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Inference about the Slope: t Test</a:t>
            </a:r>
          </a:p>
        </p:txBody>
      </p:sp>
      <p:sp>
        <p:nvSpPr>
          <p:cNvPr id="28717" name="Text Box 49">
            <a:extLst>
              <a:ext uri="{FF2B5EF4-FFF2-40B4-BE49-F238E27FC236}">
                <a16:creationId xmlns:a16="http://schemas.microsoft.com/office/drawing/2014/main" id="{E8180F97-AC17-4F7A-B5B4-EABCECB77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1219201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28718" name="Slide Number Placeholder 2">
            <a:extLst>
              <a:ext uri="{FF2B5EF4-FFF2-40B4-BE49-F238E27FC236}">
                <a16:creationId xmlns:a16="http://schemas.microsoft.com/office/drawing/2014/main" id="{168D39C3-821B-4380-B1B5-7CFD05A9FD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E1C0C241-7A08-4FB9-94C7-F434A2A597FB}" type="slidenum">
              <a:rPr lang="en-US" altLang="en-US" sz="1000" smtClean="0"/>
              <a:pPr algn="r"/>
              <a:t>23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BD941D6-5708-4B8E-AE05-1BDB935BC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1823" y="228600"/>
            <a:ext cx="9310977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Inferences about the Slope: t</a:t>
            </a:r>
            <a:r>
              <a:rPr lang="en-US" altLang="en-US" i="1" dirty="0"/>
              <a:t> </a:t>
            </a:r>
            <a:r>
              <a:rPr lang="en-US" altLang="en-US" dirty="0"/>
              <a:t>Test Example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1FBFF2E-B70B-47D0-86E0-0E4283DC5A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2209800"/>
            <a:ext cx="1600200" cy="990600"/>
          </a:xfr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H</a:t>
            </a:r>
            <a:r>
              <a:rPr lang="en-US" altLang="en-US" sz="2400" baseline="-25000"/>
              <a:t>0</a:t>
            </a:r>
            <a:r>
              <a:rPr lang="en-US" altLang="en-US" sz="2400"/>
              <a:t>: </a:t>
            </a:r>
            <a:r>
              <a:rPr lang="el-GR" altLang="en-US" sz="2400">
                <a:cs typeface="Arial" panose="020B0604020202020204" pitchFamily="34" charset="0"/>
              </a:rPr>
              <a:t>β</a:t>
            </a:r>
            <a:r>
              <a:rPr lang="en-US" altLang="en-US" sz="2400" baseline="-25000"/>
              <a:t>1</a:t>
            </a:r>
            <a:r>
              <a:rPr lang="en-US" altLang="en-US" sz="2400"/>
              <a:t> =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H</a:t>
            </a:r>
            <a:r>
              <a:rPr lang="en-US" altLang="en-US" sz="2400" baseline="-25000"/>
              <a:t>1</a:t>
            </a:r>
            <a:r>
              <a:rPr lang="en-US" altLang="en-US" sz="2400"/>
              <a:t>: </a:t>
            </a:r>
            <a:r>
              <a:rPr lang="el-GR" altLang="en-US" sz="2400">
                <a:cs typeface="Arial" panose="020B0604020202020204" pitchFamily="34" charset="0"/>
              </a:rPr>
              <a:t>β</a:t>
            </a:r>
            <a:r>
              <a:rPr lang="en-US" altLang="en-US" sz="2400" baseline="-25000"/>
              <a:t>1</a:t>
            </a:r>
            <a:r>
              <a:rPr lang="en-US" altLang="en-US" sz="2400"/>
              <a:t> </a:t>
            </a:r>
            <a:r>
              <a:rPr lang="en-US" altLang="en-US" sz="2400">
                <a:latin typeface="Symbol" panose="05050102010706020507" pitchFamily="18" charset="2"/>
              </a:rPr>
              <a:t></a:t>
            </a:r>
            <a:r>
              <a:rPr lang="en-US" altLang="en-US" sz="2400"/>
              <a:t> 0</a:t>
            </a: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6D0438ED-6FC3-4393-8B45-223B46B24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1" y="2209800"/>
            <a:ext cx="36671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/>
              <a:t>From Excel output: </a:t>
            </a:r>
          </a:p>
        </p:txBody>
      </p:sp>
      <p:graphicFrame>
        <p:nvGraphicFramePr>
          <p:cNvPr id="241672" name="Group 8">
            <a:extLst>
              <a:ext uri="{FF2B5EF4-FFF2-40B4-BE49-F238E27FC236}">
                <a16:creationId xmlns:a16="http://schemas.microsoft.com/office/drawing/2014/main" id="{153AE073-02A8-400C-9426-EC25324859BC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2743200"/>
          <a:ext cx="6324600" cy="9604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146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Coefficients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Stat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46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98.24833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58.03348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1.69296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0.12892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46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Square Feet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0.10977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0.03297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3.32938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0.01039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727" name="Oval 34">
            <a:extLst>
              <a:ext uri="{FF2B5EF4-FFF2-40B4-BE49-F238E27FC236}">
                <a16:creationId xmlns:a16="http://schemas.microsoft.com/office/drawing/2014/main" id="{3164683F-A475-482A-AB82-D9C25569D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429000"/>
            <a:ext cx="1104900" cy="3048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8" name="Oval 35">
            <a:extLst>
              <a:ext uri="{FF2B5EF4-FFF2-40B4-BE49-F238E27FC236}">
                <a16:creationId xmlns:a16="http://schemas.microsoft.com/office/drawing/2014/main" id="{2AEF1DF8-B1DA-4C74-AAD4-FBB69F120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14" y="3400426"/>
            <a:ext cx="1042987" cy="33337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9" name="Oval 36">
            <a:extLst>
              <a:ext uri="{FF2B5EF4-FFF2-40B4-BE49-F238E27FC236}">
                <a16:creationId xmlns:a16="http://schemas.microsoft.com/office/drawing/2014/main" id="{05DC3B67-B12E-4521-ACCF-960376FAA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276" y="3381376"/>
            <a:ext cx="1000125" cy="3524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30" name="Line 37">
            <a:extLst>
              <a:ext uri="{FF2B5EF4-FFF2-40B4-BE49-F238E27FC236}">
                <a16:creationId xmlns:a16="http://schemas.microsoft.com/office/drawing/2014/main" id="{1962EA6B-942E-489C-BDDD-7DA9FAA147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2300" y="2514600"/>
            <a:ext cx="102870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1" name="Line 38">
            <a:extLst>
              <a:ext uri="{FF2B5EF4-FFF2-40B4-BE49-F238E27FC236}">
                <a16:creationId xmlns:a16="http://schemas.microsoft.com/office/drawing/2014/main" id="{24762147-BE8E-46F8-9078-B3F8F9F951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96300" y="2514600"/>
            <a:ext cx="30480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2" name="Line 39">
            <a:extLst>
              <a:ext uri="{FF2B5EF4-FFF2-40B4-BE49-F238E27FC236}">
                <a16:creationId xmlns:a16="http://schemas.microsoft.com/office/drawing/2014/main" id="{1B58EDEE-0FE1-422F-A992-6A72FA79EA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3733800"/>
            <a:ext cx="53340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733" name="Object 40">
            <a:extLst>
              <a:ext uri="{FF2B5EF4-FFF2-40B4-BE49-F238E27FC236}">
                <a16:creationId xmlns:a16="http://schemas.microsoft.com/office/drawing/2014/main" id="{62938133-BF01-4C19-A1A9-285A14AFF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0" y="1981200"/>
          <a:ext cx="476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713" imgH="241091" progId="Equation.3">
                  <p:embed/>
                </p:oleObj>
              </mc:Choice>
              <mc:Fallback>
                <p:oleObj name="Equation" r:id="rId2" imgW="215713" imgH="241091" progId="Equation.3">
                  <p:embed/>
                  <p:pic>
                    <p:nvPicPr>
                      <p:cNvPr id="29733" name="Object 40">
                        <a:extLst>
                          <a:ext uri="{FF2B5EF4-FFF2-40B4-BE49-F238E27FC236}">
                            <a16:creationId xmlns:a16="http://schemas.microsoft.com/office/drawing/2014/main" id="{62938133-BF01-4C19-A1A9-285A14AFF7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1981200"/>
                        <a:ext cx="476250" cy="533400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4" name="Text Box 41">
            <a:extLst>
              <a:ext uri="{FF2B5EF4-FFF2-40B4-BE49-F238E27FC236}">
                <a16:creationId xmlns:a16="http://schemas.microsoft.com/office/drawing/2014/main" id="{620BD1E2-1D9E-49B7-8999-5BBC2A937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648200"/>
            <a:ext cx="381000" cy="47625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</a:t>
            </a:r>
          </a:p>
        </p:txBody>
      </p:sp>
      <p:sp>
        <p:nvSpPr>
          <p:cNvPr id="29735" name="Text Box 42">
            <a:extLst>
              <a:ext uri="{FF2B5EF4-FFF2-40B4-BE49-F238E27FC236}">
                <a16:creationId xmlns:a16="http://schemas.microsoft.com/office/drawing/2014/main" id="{86D77E01-3214-448C-9246-D38B7F070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057400"/>
            <a:ext cx="533400" cy="47625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b</a:t>
            </a:r>
            <a:r>
              <a:rPr lang="en-US" altLang="en-US" baseline="-25000"/>
              <a:t>1</a:t>
            </a:r>
          </a:p>
        </p:txBody>
      </p:sp>
      <p:graphicFrame>
        <p:nvGraphicFramePr>
          <p:cNvPr id="29736" name="Object 72">
            <a:extLst>
              <a:ext uri="{FF2B5EF4-FFF2-40B4-BE49-F238E27FC236}">
                <a16:creationId xmlns:a16="http://schemas.microsoft.com/office/drawing/2014/main" id="{44BC6F01-C8FB-46B1-98D7-E1DA15C4EF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6800" y="4419601"/>
          <a:ext cx="54165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24100" imgH="457200" progId="Equation.3">
                  <p:embed/>
                </p:oleObj>
              </mc:Choice>
              <mc:Fallback>
                <p:oleObj name="Equation" r:id="rId4" imgW="2324100" imgH="457200" progId="Equation.3">
                  <p:embed/>
                  <p:pic>
                    <p:nvPicPr>
                      <p:cNvPr id="29736" name="Object 72">
                        <a:extLst>
                          <a:ext uri="{FF2B5EF4-FFF2-40B4-BE49-F238E27FC236}">
                            <a16:creationId xmlns:a16="http://schemas.microsoft.com/office/drawing/2014/main" id="{44BC6F01-C8FB-46B1-98D7-E1DA15C4EF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4419601"/>
                        <a:ext cx="5416550" cy="1063625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7" name="Slide Number Placeholder 2">
            <a:extLst>
              <a:ext uri="{FF2B5EF4-FFF2-40B4-BE49-F238E27FC236}">
                <a16:creationId xmlns:a16="http://schemas.microsoft.com/office/drawing/2014/main" id="{99A9EC6D-6E8C-4567-B79E-744C0EE05B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6DD00F63-DA05-48FD-B0C7-FC4DEBB2E948}" type="slidenum">
              <a:rPr lang="en-US" altLang="en-US" sz="1000" smtClean="0"/>
              <a:pPr algn="r"/>
              <a:t>24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CA24F60-2E1D-49F2-8ED2-2234C7A36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4845" y="228600"/>
            <a:ext cx="9358685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Inferences about the Slope: t</a:t>
            </a:r>
            <a:r>
              <a:rPr lang="en-US" altLang="en-US" i="1" dirty="0"/>
              <a:t> </a:t>
            </a:r>
            <a:r>
              <a:rPr lang="en-US" altLang="en-US" dirty="0"/>
              <a:t>Test Example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9B2DA90-CF3A-46CE-9339-74AB6DAC79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2209800"/>
            <a:ext cx="1600200" cy="990600"/>
          </a:xfr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H</a:t>
            </a:r>
            <a:r>
              <a:rPr lang="en-US" altLang="en-US" sz="2400" baseline="-25000"/>
              <a:t>0</a:t>
            </a:r>
            <a:r>
              <a:rPr lang="en-US" altLang="en-US" sz="2400"/>
              <a:t>: </a:t>
            </a:r>
            <a:r>
              <a:rPr lang="el-GR" altLang="en-US" sz="2400">
                <a:cs typeface="Arial" panose="020B0604020202020204" pitchFamily="34" charset="0"/>
              </a:rPr>
              <a:t>β</a:t>
            </a:r>
            <a:r>
              <a:rPr lang="en-US" altLang="en-US" sz="2400" baseline="-25000"/>
              <a:t>1</a:t>
            </a:r>
            <a:r>
              <a:rPr lang="en-US" altLang="en-US" sz="2400"/>
              <a:t> =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H</a:t>
            </a:r>
            <a:r>
              <a:rPr lang="en-US" altLang="en-US" sz="2400" baseline="-25000"/>
              <a:t>1</a:t>
            </a:r>
            <a:r>
              <a:rPr lang="en-US" altLang="en-US" sz="2400"/>
              <a:t>: </a:t>
            </a:r>
            <a:r>
              <a:rPr lang="el-GR" altLang="en-US" sz="2400">
                <a:cs typeface="Arial" panose="020B0604020202020204" pitchFamily="34" charset="0"/>
              </a:rPr>
              <a:t>β</a:t>
            </a:r>
            <a:r>
              <a:rPr lang="en-US" altLang="en-US" sz="2400" baseline="-25000"/>
              <a:t>1</a:t>
            </a:r>
            <a:r>
              <a:rPr lang="en-US" altLang="en-US" sz="2400"/>
              <a:t> </a:t>
            </a:r>
            <a:r>
              <a:rPr lang="en-US" altLang="en-US" sz="2400">
                <a:latin typeface="Symbol" panose="05050102010706020507" pitchFamily="18" charset="2"/>
              </a:rPr>
              <a:t></a:t>
            </a:r>
            <a:r>
              <a:rPr lang="en-US" altLang="en-US" sz="2400"/>
              <a:t> 0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15D9EDDB-9D56-48D8-A18D-970B68C0F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524000"/>
            <a:ext cx="4038600" cy="533400"/>
          </a:xfrm>
          <a:prstGeom prst="rect">
            <a:avLst/>
          </a:prstGeom>
          <a:solidFill>
            <a:srgbClr val="C7D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65188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088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Test Statistic:  </a:t>
            </a:r>
            <a:r>
              <a:rPr lang="en-US" altLang="en-US" b="1">
                <a:solidFill>
                  <a:schemeClr val="hlink"/>
                </a:solidFill>
              </a:rPr>
              <a:t>t = 3.329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A9F7B179-9FE1-4537-B390-274698A6C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62563"/>
            <a:ext cx="4572000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>
                <a:solidFill>
                  <a:schemeClr val="hlink"/>
                </a:solidFill>
              </a:rPr>
              <a:t>There is sufficient evidence that square footage affects house price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96983C2C-C984-4281-B3E1-DA285AA30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1" y="2209800"/>
            <a:ext cx="36671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/>
              <a:t>From Excel output: </a:t>
            </a:r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E51D8EA5-24A5-4A54-B747-6D63385B9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4343400"/>
            <a:ext cx="39719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/>
              <a:t>Reject H</a:t>
            </a:r>
            <a:r>
              <a:rPr lang="en-US" altLang="en-US" sz="2800" baseline="-25000"/>
              <a:t>0</a:t>
            </a:r>
          </a:p>
        </p:txBody>
      </p:sp>
      <p:graphicFrame>
        <p:nvGraphicFramePr>
          <p:cNvPr id="186440" name="Group 72">
            <a:extLst>
              <a:ext uri="{FF2B5EF4-FFF2-40B4-BE49-F238E27FC236}">
                <a16:creationId xmlns:a16="http://schemas.microsoft.com/office/drawing/2014/main" id="{B9ABFE8E-0A38-4D47-826C-18D536A55555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2743200"/>
          <a:ext cx="6324600" cy="9604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146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Coefficients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Stat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46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98.24833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58.03348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1.69296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0.12892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46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Square Feet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0.10977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0.03297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3.32938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0.01039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54" name="Oval 34">
            <a:extLst>
              <a:ext uri="{FF2B5EF4-FFF2-40B4-BE49-F238E27FC236}">
                <a16:creationId xmlns:a16="http://schemas.microsoft.com/office/drawing/2014/main" id="{48EB471C-AC9E-423D-A01B-266E07F10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429000"/>
            <a:ext cx="1104900" cy="3048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55" name="Oval 35">
            <a:extLst>
              <a:ext uri="{FF2B5EF4-FFF2-40B4-BE49-F238E27FC236}">
                <a16:creationId xmlns:a16="http://schemas.microsoft.com/office/drawing/2014/main" id="{018EE24C-DAA1-4578-A4D7-E91C6D370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14" y="3400426"/>
            <a:ext cx="1042987" cy="33337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56" name="Oval 36">
            <a:extLst>
              <a:ext uri="{FF2B5EF4-FFF2-40B4-BE49-F238E27FC236}">
                <a16:creationId xmlns:a16="http://schemas.microsoft.com/office/drawing/2014/main" id="{7C569FEB-D355-4C12-B69B-1ABBB2986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276" y="3381376"/>
            <a:ext cx="1000125" cy="3524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57" name="Line 37">
            <a:extLst>
              <a:ext uri="{FF2B5EF4-FFF2-40B4-BE49-F238E27FC236}">
                <a16:creationId xmlns:a16="http://schemas.microsoft.com/office/drawing/2014/main" id="{DDAFE8C6-C45F-4B94-8368-57F95F4931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2300" y="2514600"/>
            <a:ext cx="102870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8" name="Line 38">
            <a:extLst>
              <a:ext uri="{FF2B5EF4-FFF2-40B4-BE49-F238E27FC236}">
                <a16:creationId xmlns:a16="http://schemas.microsoft.com/office/drawing/2014/main" id="{DF3450B1-7B1C-4996-B07B-1ADC7A4F0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96300" y="2514600"/>
            <a:ext cx="30480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9" name="Line 39">
            <a:extLst>
              <a:ext uri="{FF2B5EF4-FFF2-40B4-BE49-F238E27FC236}">
                <a16:creationId xmlns:a16="http://schemas.microsoft.com/office/drawing/2014/main" id="{8E7A8892-6598-4B52-B2EF-D9BD323CAC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6900" y="2514600"/>
            <a:ext cx="26670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760" name="Object 40">
            <a:extLst>
              <a:ext uri="{FF2B5EF4-FFF2-40B4-BE49-F238E27FC236}">
                <a16:creationId xmlns:a16="http://schemas.microsoft.com/office/drawing/2014/main" id="{CCB60566-321D-4576-AB12-EDBC8285D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0" y="1981200"/>
          <a:ext cx="476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713" imgH="241091" progId="Equation.3">
                  <p:embed/>
                </p:oleObj>
              </mc:Choice>
              <mc:Fallback>
                <p:oleObj name="Equation" r:id="rId2" imgW="215713" imgH="241091" progId="Equation.3">
                  <p:embed/>
                  <p:pic>
                    <p:nvPicPr>
                      <p:cNvPr id="30760" name="Object 40">
                        <a:extLst>
                          <a:ext uri="{FF2B5EF4-FFF2-40B4-BE49-F238E27FC236}">
                            <a16:creationId xmlns:a16="http://schemas.microsoft.com/office/drawing/2014/main" id="{CCB60566-321D-4576-AB12-EDBC8285DB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1981200"/>
                        <a:ext cx="476250" cy="533400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1" name="Text Box 41">
            <a:extLst>
              <a:ext uri="{FF2B5EF4-FFF2-40B4-BE49-F238E27FC236}">
                <a16:creationId xmlns:a16="http://schemas.microsoft.com/office/drawing/2014/main" id="{47F84C40-E6D9-49EF-BB86-3C192B190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0" y="2057400"/>
            <a:ext cx="381000" cy="47625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</a:t>
            </a:r>
          </a:p>
        </p:txBody>
      </p:sp>
      <p:sp>
        <p:nvSpPr>
          <p:cNvPr id="30762" name="Text Box 42">
            <a:extLst>
              <a:ext uri="{FF2B5EF4-FFF2-40B4-BE49-F238E27FC236}">
                <a16:creationId xmlns:a16="http://schemas.microsoft.com/office/drawing/2014/main" id="{35636E90-31CE-4E3F-9C3E-49A7059D1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057400"/>
            <a:ext cx="533400" cy="47625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b</a:t>
            </a:r>
            <a:r>
              <a:rPr lang="en-US" altLang="en-US" baseline="-25000"/>
              <a:t>1</a:t>
            </a:r>
          </a:p>
        </p:txBody>
      </p:sp>
      <p:sp>
        <p:nvSpPr>
          <p:cNvPr id="30763" name="Rectangle 43">
            <a:extLst>
              <a:ext uri="{FF2B5EF4-FFF2-40B4-BE49-F238E27FC236}">
                <a16:creationId xmlns:a16="http://schemas.microsoft.com/office/drawing/2014/main" id="{4151CD2A-4769-4797-8DBA-4EA3A9315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4572000" cy="133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 b="1"/>
              <a:t>Decision:</a:t>
            </a:r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en-US" altLang="en-US" sz="2800" b="1"/>
              <a:t>Conclusion:</a:t>
            </a:r>
          </a:p>
        </p:txBody>
      </p:sp>
      <p:sp>
        <p:nvSpPr>
          <p:cNvPr id="30764" name="Rectangle 44">
            <a:extLst>
              <a:ext uri="{FF2B5EF4-FFF2-40B4-BE49-F238E27FC236}">
                <a16:creationId xmlns:a16="http://schemas.microsoft.com/office/drawing/2014/main" id="{FBA9E752-34C5-4564-A1E9-DC31AFC54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6273800"/>
            <a:ext cx="914400" cy="228600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65" name="Rectangle 45">
            <a:extLst>
              <a:ext uri="{FF2B5EF4-FFF2-40B4-BE49-F238E27FC236}">
                <a16:creationId xmlns:a16="http://schemas.microsoft.com/office/drawing/2014/main" id="{3FA6943A-5C5A-431A-A53C-A141D1A9C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273800"/>
            <a:ext cx="1066800" cy="228600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66" name="Text Box 46">
            <a:extLst>
              <a:ext uri="{FF2B5EF4-FFF2-40B4-BE49-F238E27FC236}">
                <a16:creationId xmlns:a16="http://schemas.microsoft.com/office/drawing/2014/main" id="{FE1BA121-67EE-4D33-AA0F-D3A43A582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62600"/>
            <a:ext cx="990600" cy="304800"/>
          </a:xfrm>
          <a:prstGeom prst="rect">
            <a:avLst/>
          </a:prstGeom>
          <a:solidFill>
            <a:srgbClr val="FAF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Reject H</a:t>
            </a:r>
            <a:r>
              <a:rPr lang="en-US" altLang="en-US" sz="1400" baseline="-25000"/>
              <a:t>0</a:t>
            </a:r>
          </a:p>
        </p:txBody>
      </p:sp>
      <p:sp>
        <p:nvSpPr>
          <p:cNvPr id="30767" name="Text Box 47">
            <a:extLst>
              <a:ext uri="{FF2B5EF4-FFF2-40B4-BE49-F238E27FC236}">
                <a16:creationId xmlns:a16="http://schemas.microsoft.com/office/drawing/2014/main" id="{F7C7EB16-B95E-4F68-9F96-DA239CB51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562600"/>
            <a:ext cx="990600" cy="304800"/>
          </a:xfrm>
          <a:prstGeom prst="rect">
            <a:avLst/>
          </a:prstGeom>
          <a:solidFill>
            <a:srgbClr val="FAFE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Reject H</a:t>
            </a:r>
            <a:r>
              <a:rPr lang="en-US" altLang="en-US" sz="1400" baseline="-25000"/>
              <a:t>0</a:t>
            </a:r>
          </a:p>
        </p:txBody>
      </p:sp>
      <p:sp>
        <p:nvSpPr>
          <p:cNvPr id="30768" name="Freeform 48">
            <a:extLst>
              <a:ext uri="{FF2B5EF4-FFF2-40B4-BE49-F238E27FC236}">
                <a16:creationId xmlns:a16="http://schemas.microsoft.com/office/drawing/2014/main" id="{C8BE3F80-6196-4CCB-8A04-559D3639BFF8}"/>
              </a:ext>
            </a:extLst>
          </p:cNvPr>
          <p:cNvSpPr>
            <a:spLocks/>
          </p:cNvSpPr>
          <p:nvPr/>
        </p:nvSpPr>
        <p:spPr bwMode="auto">
          <a:xfrm>
            <a:off x="4338638" y="4775201"/>
            <a:ext cx="850900" cy="561975"/>
          </a:xfrm>
          <a:custGeom>
            <a:avLst/>
            <a:gdLst>
              <a:gd name="T0" fmla="*/ 850900 w 536"/>
              <a:gd name="T1" fmla="*/ 557213 h 354"/>
              <a:gd name="T2" fmla="*/ 849313 w 536"/>
              <a:gd name="T3" fmla="*/ 495300 h 354"/>
              <a:gd name="T4" fmla="*/ 500063 w 536"/>
              <a:gd name="T5" fmla="*/ 433388 h 354"/>
              <a:gd name="T6" fmla="*/ 298450 w 536"/>
              <a:gd name="T7" fmla="*/ 330200 h 354"/>
              <a:gd name="T8" fmla="*/ 185738 w 536"/>
              <a:gd name="T9" fmla="*/ 242888 h 354"/>
              <a:gd name="T10" fmla="*/ 4763 w 536"/>
              <a:gd name="T11" fmla="*/ 0 h 354"/>
              <a:gd name="T12" fmla="*/ 0 w 536"/>
              <a:gd name="T13" fmla="*/ 561975 h 354"/>
              <a:gd name="T14" fmla="*/ 836613 w 536"/>
              <a:gd name="T15" fmla="*/ 557213 h 354"/>
              <a:gd name="T16" fmla="*/ 836613 w 536"/>
              <a:gd name="T17" fmla="*/ 550863 h 3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36" h="354">
                <a:moveTo>
                  <a:pt x="536" y="351"/>
                </a:moveTo>
                <a:lnTo>
                  <a:pt x="535" y="312"/>
                </a:lnTo>
                <a:lnTo>
                  <a:pt x="315" y="273"/>
                </a:lnTo>
                <a:lnTo>
                  <a:pt x="188" y="208"/>
                </a:lnTo>
                <a:lnTo>
                  <a:pt x="117" y="153"/>
                </a:lnTo>
                <a:lnTo>
                  <a:pt x="3" y="0"/>
                </a:lnTo>
                <a:lnTo>
                  <a:pt x="0" y="354"/>
                </a:lnTo>
                <a:lnTo>
                  <a:pt x="527" y="351"/>
                </a:lnTo>
                <a:lnTo>
                  <a:pt x="527" y="347"/>
                </a:lnTo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66FFFF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9" name="Freeform 49">
            <a:extLst>
              <a:ext uri="{FF2B5EF4-FFF2-40B4-BE49-F238E27FC236}">
                <a16:creationId xmlns:a16="http://schemas.microsoft.com/office/drawing/2014/main" id="{37396504-37DC-484B-ACCC-2986C04D6231}"/>
              </a:ext>
            </a:extLst>
          </p:cNvPr>
          <p:cNvSpPr>
            <a:spLocks/>
          </p:cNvSpPr>
          <p:nvPr/>
        </p:nvSpPr>
        <p:spPr bwMode="auto">
          <a:xfrm>
            <a:off x="2041526" y="4841875"/>
            <a:ext cx="854075" cy="495300"/>
          </a:xfrm>
          <a:custGeom>
            <a:avLst/>
            <a:gdLst>
              <a:gd name="T0" fmla="*/ 0 w 538"/>
              <a:gd name="T1" fmla="*/ 495300 h 312"/>
              <a:gd name="T2" fmla="*/ 0 w 538"/>
              <a:gd name="T3" fmla="*/ 423863 h 312"/>
              <a:gd name="T4" fmla="*/ 347663 w 538"/>
              <a:gd name="T5" fmla="*/ 373063 h 312"/>
              <a:gd name="T6" fmla="*/ 523875 w 538"/>
              <a:gd name="T7" fmla="*/ 301625 h 312"/>
              <a:gd name="T8" fmla="*/ 639763 w 538"/>
              <a:gd name="T9" fmla="*/ 223838 h 312"/>
              <a:gd name="T10" fmla="*/ 852488 w 538"/>
              <a:gd name="T11" fmla="*/ 0 h 312"/>
              <a:gd name="T12" fmla="*/ 854075 w 538"/>
              <a:gd name="T13" fmla="*/ 490538 h 312"/>
              <a:gd name="T14" fmla="*/ 28575 w 538"/>
              <a:gd name="T15" fmla="*/ 490538 h 312"/>
              <a:gd name="T16" fmla="*/ 28575 w 538"/>
              <a:gd name="T17" fmla="*/ 484188 h 3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38" h="312">
                <a:moveTo>
                  <a:pt x="0" y="312"/>
                </a:moveTo>
                <a:lnTo>
                  <a:pt x="0" y="267"/>
                </a:lnTo>
                <a:lnTo>
                  <a:pt x="219" y="235"/>
                </a:lnTo>
                <a:lnTo>
                  <a:pt x="330" y="190"/>
                </a:lnTo>
                <a:lnTo>
                  <a:pt x="403" y="141"/>
                </a:lnTo>
                <a:lnTo>
                  <a:pt x="537" y="0"/>
                </a:lnTo>
                <a:lnTo>
                  <a:pt x="538" y="309"/>
                </a:lnTo>
                <a:lnTo>
                  <a:pt x="18" y="309"/>
                </a:lnTo>
                <a:lnTo>
                  <a:pt x="18" y="305"/>
                </a:lnTo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66FFFF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0" name="Freeform 50">
            <a:extLst>
              <a:ext uri="{FF2B5EF4-FFF2-40B4-BE49-F238E27FC236}">
                <a16:creationId xmlns:a16="http://schemas.microsoft.com/office/drawing/2014/main" id="{E71F0A47-6EEA-4FA2-83C5-C25BC10B2B3B}"/>
              </a:ext>
            </a:extLst>
          </p:cNvPr>
          <p:cNvSpPr>
            <a:spLocks/>
          </p:cNvSpPr>
          <p:nvPr/>
        </p:nvSpPr>
        <p:spPr bwMode="auto">
          <a:xfrm>
            <a:off x="2057400" y="3962400"/>
            <a:ext cx="1600200" cy="1295400"/>
          </a:xfrm>
          <a:custGeom>
            <a:avLst/>
            <a:gdLst>
              <a:gd name="T0" fmla="*/ 0 w 600"/>
              <a:gd name="T1" fmla="*/ 1293151 h 576"/>
              <a:gd name="T2" fmla="*/ 168021 w 600"/>
              <a:gd name="T3" fmla="*/ 1281906 h 576"/>
              <a:gd name="T4" fmla="*/ 253365 w 600"/>
              <a:gd name="T5" fmla="*/ 1263915 h 576"/>
              <a:gd name="T6" fmla="*/ 338709 w 600"/>
              <a:gd name="T7" fmla="*/ 1243674 h 576"/>
              <a:gd name="T8" fmla="*/ 421386 w 600"/>
              <a:gd name="T9" fmla="*/ 1214438 h 576"/>
              <a:gd name="T10" fmla="*/ 506730 w 600"/>
              <a:gd name="T11" fmla="*/ 1171707 h 576"/>
              <a:gd name="T12" fmla="*/ 592074 w 600"/>
              <a:gd name="T13" fmla="*/ 1119981 h 576"/>
              <a:gd name="T14" fmla="*/ 757428 w 600"/>
              <a:gd name="T15" fmla="*/ 971550 h 576"/>
              <a:gd name="T16" fmla="*/ 925449 w 600"/>
              <a:gd name="T17" fmla="*/ 760148 h 576"/>
              <a:gd name="T18" fmla="*/ 1093470 w 600"/>
              <a:gd name="T19" fmla="*/ 503767 h 576"/>
              <a:gd name="T20" fmla="*/ 1176147 w 600"/>
              <a:gd name="T21" fmla="*/ 375576 h 576"/>
              <a:gd name="T22" fmla="*/ 1261491 w 600"/>
              <a:gd name="T23" fmla="*/ 256381 h 576"/>
              <a:gd name="T24" fmla="*/ 1346835 w 600"/>
              <a:gd name="T25" fmla="*/ 150680 h 576"/>
              <a:gd name="T26" fmla="*/ 1426845 w 600"/>
              <a:gd name="T27" fmla="*/ 69718 h 576"/>
              <a:gd name="T28" fmla="*/ 1512189 w 600"/>
              <a:gd name="T29" fmla="*/ 17992 h 576"/>
              <a:gd name="T30" fmla="*/ 1597533 w 600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00" h="576">
                <a:moveTo>
                  <a:pt x="0" y="575"/>
                </a:moveTo>
                <a:lnTo>
                  <a:pt x="63" y="570"/>
                </a:lnTo>
                <a:lnTo>
                  <a:pt x="95" y="562"/>
                </a:lnTo>
                <a:lnTo>
                  <a:pt x="127" y="553"/>
                </a:lnTo>
                <a:lnTo>
                  <a:pt x="158" y="540"/>
                </a:lnTo>
                <a:lnTo>
                  <a:pt x="190" y="521"/>
                </a:lnTo>
                <a:lnTo>
                  <a:pt x="222" y="498"/>
                </a:lnTo>
                <a:lnTo>
                  <a:pt x="284" y="432"/>
                </a:lnTo>
                <a:lnTo>
                  <a:pt x="347" y="338"/>
                </a:lnTo>
                <a:lnTo>
                  <a:pt x="410" y="224"/>
                </a:lnTo>
                <a:lnTo>
                  <a:pt x="441" y="167"/>
                </a:lnTo>
                <a:lnTo>
                  <a:pt x="473" y="114"/>
                </a:lnTo>
                <a:lnTo>
                  <a:pt x="505" y="67"/>
                </a:lnTo>
                <a:lnTo>
                  <a:pt x="535" y="31"/>
                </a:lnTo>
                <a:lnTo>
                  <a:pt x="567" y="8"/>
                </a:lnTo>
                <a:lnTo>
                  <a:pt x="599" y="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1" name="Freeform 51">
            <a:extLst>
              <a:ext uri="{FF2B5EF4-FFF2-40B4-BE49-F238E27FC236}">
                <a16:creationId xmlns:a16="http://schemas.microsoft.com/office/drawing/2014/main" id="{A3AC5A5B-AB88-4413-826A-F2E3764D9FEE}"/>
              </a:ext>
            </a:extLst>
          </p:cNvPr>
          <p:cNvSpPr>
            <a:spLocks/>
          </p:cNvSpPr>
          <p:nvPr/>
        </p:nvSpPr>
        <p:spPr bwMode="auto">
          <a:xfrm>
            <a:off x="3657600" y="3962400"/>
            <a:ext cx="1524000" cy="1295400"/>
          </a:xfrm>
          <a:custGeom>
            <a:avLst/>
            <a:gdLst>
              <a:gd name="T0" fmla="*/ 1521354 w 576"/>
              <a:gd name="T1" fmla="*/ 1293151 h 576"/>
              <a:gd name="T2" fmla="*/ 1362604 w 576"/>
              <a:gd name="T3" fmla="*/ 1281906 h 576"/>
              <a:gd name="T4" fmla="*/ 1280583 w 576"/>
              <a:gd name="T5" fmla="*/ 1263915 h 576"/>
              <a:gd name="T6" fmla="*/ 1203854 w 576"/>
              <a:gd name="T7" fmla="*/ 1243674 h 576"/>
              <a:gd name="T8" fmla="*/ 1121833 w 576"/>
              <a:gd name="T9" fmla="*/ 1214438 h 576"/>
              <a:gd name="T10" fmla="*/ 1039813 w 576"/>
              <a:gd name="T11" fmla="*/ 1171707 h 576"/>
              <a:gd name="T12" fmla="*/ 963083 w 576"/>
              <a:gd name="T13" fmla="*/ 1119981 h 576"/>
              <a:gd name="T14" fmla="*/ 801688 w 576"/>
              <a:gd name="T15" fmla="*/ 971550 h 576"/>
              <a:gd name="T16" fmla="*/ 640292 w 576"/>
              <a:gd name="T17" fmla="*/ 760148 h 576"/>
              <a:gd name="T18" fmla="*/ 481542 w 576"/>
              <a:gd name="T19" fmla="*/ 503767 h 576"/>
              <a:gd name="T20" fmla="*/ 399521 w 576"/>
              <a:gd name="T21" fmla="*/ 375576 h 576"/>
              <a:gd name="T22" fmla="*/ 317500 w 576"/>
              <a:gd name="T23" fmla="*/ 256381 h 576"/>
              <a:gd name="T24" fmla="*/ 240771 w 576"/>
              <a:gd name="T25" fmla="*/ 150680 h 576"/>
              <a:gd name="T26" fmla="*/ 158750 w 576"/>
              <a:gd name="T27" fmla="*/ 69718 h 576"/>
              <a:gd name="T28" fmla="*/ 79375 w 576"/>
              <a:gd name="T29" fmla="*/ 17992 h 576"/>
              <a:gd name="T30" fmla="*/ 0 w 576"/>
              <a:gd name="T31" fmla="*/ 0 h 57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76" h="576">
                <a:moveTo>
                  <a:pt x="575" y="575"/>
                </a:moveTo>
                <a:lnTo>
                  <a:pt x="515" y="570"/>
                </a:lnTo>
                <a:lnTo>
                  <a:pt x="484" y="562"/>
                </a:lnTo>
                <a:lnTo>
                  <a:pt x="455" y="553"/>
                </a:lnTo>
                <a:lnTo>
                  <a:pt x="424" y="540"/>
                </a:lnTo>
                <a:lnTo>
                  <a:pt x="393" y="521"/>
                </a:lnTo>
                <a:lnTo>
                  <a:pt x="364" y="498"/>
                </a:lnTo>
                <a:lnTo>
                  <a:pt x="303" y="432"/>
                </a:lnTo>
                <a:lnTo>
                  <a:pt x="242" y="338"/>
                </a:lnTo>
                <a:lnTo>
                  <a:pt x="182" y="224"/>
                </a:lnTo>
                <a:lnTo>
                  <a:pt x="151" y="167"/>
                </a:lnTo>
                <a:lnTo>
                  <a:pt x="120" y="114"/>
                </a:lnTo>
                <a:lnTo>
                  <a:pt x="91" y="67"/>
                </a:lnTo>
                <a:lnTo>
                  <a:pt x="60" y="31"/>
                </a:lnTo>
                <a:lnTo>
                  <a:pt x="30" y="8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2" name="Line 52">
            <a:extLst>
              <a:ext uri="{FF2B5EF4-FFF2-40B4-BE49-F238E27FC236}">
                <a16:creationId xmlns:a16="http://schemas.microsoft.com/office/drawing/2014/main" id="{AE5200A8-DE98-41C8-8CB9-E6901468C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334000"/>
            <a:ext cx="320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3" name="Line 53">
            <a:extLst>
              <a:ext uri="{FF2B5EF4-FFF2-40B4-BE49-F238E27FC236}">
                <a16:creationId xmlns:a16="http://schemas.microsoft.com/office/drawing/2014/main" id="{6BCEE19D-0641-4444-BA1E-8F3009528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006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4" name="Rectangle 54">
            <a:extLst>
              <a:ext uri="{FF2B5EF4-FFF2-40B4-BE49-F238E27FC236}">
                <a16:creationId xmlns:a16="http://schemas.microsoft.com/office/drawing/2014/main" id="{480AA37E-1B15-4AF8-AF76-2C84293D7EF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05000" y="4495801"/>
            <a:ext cx="1066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600">
                <a:latin typeface="Symbol" panose="05050102010706020507" pitchFamily="18" charset="2"/>
              </a:rPr>
              <a:t>a</a:t>
            </a:r>
            <a:r>
              <a:rPr lang="en-US" altLang="en-US" sz="1600"/>
              <a:t>/2=.025</a:t>
            </a:r>
          </a:p>
        </p:txBody>
      </p:sp>
      <p:sp>
        <p:nvSpPr>
          <p:cNvPr id="30775" name="Line 55">
            <a:extLst>
              <a:ext uri="{FF2B5EF4-FFF2-40B4-BE49-F238E27FC236}">
                <a16:creationId xmlns:a16="http://schemas.microsoft.com/office/drawing/2014/main" id="{4E675291-C2C9-4736-A11B-212DE5AF9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96240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776" name="Line 56">
            <a:extLst>
              <a:ext uri="{FF2B5EF4-FFF2-40B4-BE49-F238E27FC236}">
                <a16:creationId xmlns:a16="http://schemas.microsoft.com/office/drawing/2014/main" id="{F8CEFCB9-01BF-4535-9A31-3B7384604D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410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7" name="Text Box 57">
            <a:extLst>
              <a:ext uri="{FF2B5EF4-FFF2-40B4-BE49-F238E27FC236}">
                <a16:creationId xmlns:a16="http://schemas.microsoft.com/office/drawing/2014/main" id="{EDD22C2D-522B-4BDD-9DE4-B13CBF57E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5738814"/>
            <a:ext cx="966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-t</a:t>
            </a:r>
            <a:r>
              <a:rPr lang="en-US" altLang="en-US" sz="2000" baseline="-25000"/>
              <a:t>n-2,</a:t>
            </a:r>
            <a:r>
              <a:rPr lang="el-GR" altLang="en-US" sz="2000" baseline="-25000">
                <a:cs typeface="Arial" panose="020B0604020202020204" pitchFamily="34" charset="0"/>
              </a:rPr>
              <a:t>α</a:t>
            </a:r>
            <a:r>
              <a:rPr lang="en-US" altLang="en-US" sz="2000" baseline="-25000">
                <a:cs typeface="Arial" panose="020B0604020202020204" pitchFamily="34" charset="0"/>
              </a:rPr>
              <a:t>/2</a:t>
            </a:r>
            <a:endParaRPr lang="el-GR" altLang="en-US" sz="2000" baseline="-25000">
              <a:cs typeface="Arial" panose="020B0604020202020204" pitchFamily="34" charset="0"/>
            </a:endParaRPr>
          </a:p>
        </p:txBody>
      </p:sp>
      <p:sp>
        <p:nvSpPr>
          <p:cNvPr id="30778" name="Line 58">
            <a:extLst>
              <a:ext uri="{FF2B5EF4-FFF2-40B4-BE49-F238E27FC236}">
                <a16:creationId xmlns:a16="http://schemas.microsoft.com/office/drawing/2014/main" id="{2C5B3859-AD56-4F90-9C26-6EEC263A0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5626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9" name="Text Box 59">
            <a:extLst>
              <a:ext uri="{FF2B5EF4-FFF2-40B4-BE49-F238E27FC236}">
                <a16:creationId xmlns:a16="http://schemas.microsoft.com/office/drawing/2014/main" id="{246B62A8-07F5-4BA9-B7AE-049B00D0E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5626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/>
              <a:t>Do not reject H</a:t>
            </a:r>
            <a:r>
              <a:rPr lang="en-US" altLang="en-US" sz="1400" baseline="-25000"/>
              <a:t>0</a:t>
            </a:r>
          </a:p>
        </p:txBody>
      </p:sp>
      <p:sp>
        <p:nvSpPr>
          <p:cNvPr id="30780" name="Line 60">
            <a:extLst>
              <a:ext uri="{FF2B5EF4-FFF2-40B4-BE49-F238E27FC236}">
                <a16:creationId xmlns:a16="http://schemas.microsoft.com/office/drawing/2014/main" id="{65E48B02-A953-4C8D-8CF1-84CF1B210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562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1" name="Text Box 61">
            <a:extLst>
              <a:ext uri="{FF2B5EF4-FFF2-40B4-BE49-F238E27FC236}">
                <a16:creationId xmlns:a16="http://schemas.microsoft.com/office/drawing/2014/main" id="{982D0EDD-9375-47EB-A712-812786E1F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7912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0</a:t>
            </a:r>
            <a:endParaRPr lang="el-GR" altLang="en-US" sz="1800" baseline="-25000">
              <a:cs typeface="Arial" panose="020B0604020202020204" pitchFamily="34" charset="0"/>
            </a:endParaRPr>
          </a:p>
        </p:txBody>
      </p:sp>
      <p:sp>
        <p:nvSpPr>
          <p:cNvPr id="30782" name="Line 63">
            <a:extLst>
              <a:ext uri="{FF2B5EF4-FFF2-40B4-BE49-F238E27FC236}">
                <a16:creationId xmlns:a16="http://schemas.microsoft.com/office/drawing/2014/main" id="{1EC64128-7399-4E42-A3F3-9C76CBD28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410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3" name="Freeform 64">
            <a:extLst>
              <a:ext uri="{FF2B5EF4-FFF2-40B4-BE49-F238E27FC236}">
                <a16:creationId xmlns:a16="http://schemas.microsoft.com/office/drawing/2014/main" id="{2243D285-46DD-479C-8E21-2B78EA8B57CD}"/>
              </a:ext>
            </a:extLst>
          </p:cNvPr>
          <p:cNvSpPr>
            <a:spLocks/>
          </p:cNvSpPr>
          <p:nvPr/>
        </p:nvSpPr>
        <p:spPr bwMode="auto">
          <a:xfrm>
            <a:off x="4495800" y="4770438"/>
            <a:ext cx="204788" cy="411162"/>
          </a:xfrm>
          <a:custGeom>
            <a:avLst/>
            <a:gdLst>
              <a:gd name="T0" fmla="*/ 204788 w 48"/>
              <a:gd name="T1" fmla="*/ 0 h 249"/>
              <a:gd name="T2" fmla="*/ 0 w 48"/>
              <a:gd name="T3" fmla="*/ 411162 h 24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8" h="249">
                <a:moveTo>
                  <a:pt x="48" y="0"/>
                </a:moveTo>
                <a:lnTo>
                  <a:pt x="0" y="249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4" name="Rectangle 65">
            <a:extLst>
              <a:ext uri="{FF2B5EF4-FFF2-40B4-BE49-F238E27FC236}">
                <a16:creationId xmlns:a16="http://schemas.microsoft.com/office/drawing/2014/main" id="{541A7A07-43AC-4AED-8735-C9921EF588E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19600" y="4495801"/>
            <a:ext cx="1219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600">
                <a:latin typeface="Symbol" panose="05050102010706020507" pitchFamily="18" charset="2"/>
              </a:rPr>
              <a:t>a</a:t>
            </a:r>
            <a:r>
              <a:rPr lang="en-US" altLang="en-US" sz="1600"/>
              <a:t>/2=.025</a:t>
            </a:r>
          </a:p>
        </p:txBody>
      </p:sp>
      <p:sp>
        <p:nvSpPr>
          <p:cNvPr id="30785" name="Rectangle 66">
            <a:extLst>
              <a:ext uri="{FF2B5EF4-FFF2-40B4-BE49-F238E27FC236}">
                <a16:creationId xmlns:a16="http://schemas.microsoft.com/office/drawing/2014/main" id="{27128B68-3CA5-40CD-BA9C-6EDC2E736B3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86000" y="6099175"/>
            <a:ext cx="1219200" cy="3937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1"/>
              <a:t>-2.3060</a:t>
            </a:r>
          </a:p>
        </p:txBody>
      </p:sp>
      <p:sp>
        <p:nvSpPr>
          <p:cNvPr id="30786" name="Rectangle 67">
            <a:extLst>
              <a:ext uri="{FF2B5EF4-FFF2-40B4-BE49-F238E27FC236}">
                <a16:creationId xmlns:a16="http://schemas.microsoft.com/office/drawing/2014/main" id="{610F4EC0-BC1F-422D-9E87-073E56A4BF8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86200" y="6099175"/>
            <a:ext cx="990600" cy="3937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1"/>
              <a:t>2.3060</a:t>
            </a:r>
          </a:p>
        </p:txBody>
      </p:sp>
      <p:sp>
        <p:nvSpPr>
          <p:cNvPr id="30787" name="Rectangle 68">
            <a:extLst>
              <a:ext uri="{FF2B5EF4-FFF2-40B4-BE49-F238E27FC236}">
                <a16:creationId xmlns:a16="http://schemas.microsoft.com/office/drawing/2014/main" id="{4EA45082-56F4-455A-8AD3-514A127AA0C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76800" y="6197600"/>
            <a:ext cx="838200" cy="4127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1">
                <a:solidFill>
                  <a:schemeClr val="hlink"/>
                </a:solidFill>
              </a:rPr>
              <a:t>3.329</a:t>
            </a:r>
          </a:p>
        </p:txBody>
      </p:sp>
      <p:sp>
        <p:nvSpPr>
          <p:cNvPr id="30788" name="Rectangle 69">
            <a:extLst>
              <a:ext uri="{FF2B5EF4-FFF2-40B4-BE49-F238E27FC236}">
                <a16:creationId xmlns:a16="http://schemas.microsoft.com/office/drawing/2014/main" id="{5170B8C9-EADC-4D52-A413-41D878263B9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43075" y="3392489"/>
            <a:ext cx="1524000" cy="700087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600" b="1"/>
              <a:t>d.f. = 10-2 = 8</a:t>
            </a:r>
          </a:p>
          <a:p>
            <a:pPr algn="l">
              <a:spcBef>
                <a:spcPct val="50000"/>
              </a:spcBef>
            </a:pPr>
            <a:r>
              <a:rPr lang="en-US" altLang="en-US" sz="1600" b="1"/>
              <a:t>t</a:t>
            </a:r>
            <a:r>
              <a:rPr lang="en-US" altLang="en-US" sz="1600" b="1" baseline="-25000"/>
              <a:t>8,.025</a:t>
            </a:r>
            <a:r>
              <a:rPr lang="en-US" altLang="en-US" sz="1600" b="1"/>
              <a:t> = 2.3060</a:t>
            </a:r>
          </a:p>
        </p:txBody>
      </p:sp>
      <p:sp>
        <p:nvSpPr>
          <p:cNvPr id="30789" name="Line 70">
            <a:extLst>
              <a:ext uri="{FF2B5EF4-FFF2-40B4-BE49-F238E27FC236}">
                <a16:creationId xmlns:a16="http://schemas.microsoft.com/office/drawing/2014/main" id="{EF5C17FE-E3FB-4F92-8E9C-B2CECFDB8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5626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90" name="Line 71">
            <a:extLst>
              <a:ext uri="{FF2B5EF4-FFF2-40B4-BE49-F238E27FC236}">
                <a16:creationId xmlns:a16="http://schemas.microsoft.com/office/drawing/2014/main" id="{ABFF397F-B061-42C9-AF42-23989533EA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5334001"/>
            <a:ext cx="6350" cy="874713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1" name="Text Box 73">
            <a:extLst>
              <a:ext uri="{FF2B5EF4-FFF2-40B4-BE49-F238E27FC236}">
                <a16:creationId xmlns:a16="http://schemas.microsoft.com/office/drawing/2014/main" id="{74F55155-3DA4-4355-88F2-B03B4CEFC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1219201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0792" name="Rectangle 74">
            <a:extLst>
              <a:ext uri="{FF2B5EF4-FFF2-40B4-BE49-F238E27FC236}">
                <a16:creationId xmlns:a16="http://schemas.microsoft.com/office/drawing/2014/main" id="{30A145C8-65F5-40B2-8451-FEA32F95C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25146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93" name="Text Box 75">
            <a:extLst>
              <a:ext uri="{FF2B5EF4-FFF2-40B4-BE49-F238E27FC236}">
                <a16:creationId xmlns:a16="http://schemas.microsoft.com/office/drawing/2014/main" id="{78BA4651-21FB-481B-B653-7655162D9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9" y="5734051"/>
            <a:ext cx="966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t</a:t>
            </a:r>
            <a:r>
              <a:rPr lang="en-US" altLang="en-US" sz="2000" baseline="-25000"/>
              <a:t>n-2,</a:t>
            </a:r>
            <a:r>
              <a:rPr lang="el-GR" altLang="en-US" sz="2000" baseline="-25000">
                <a:cs typeface="Arial" panose="020B0604020202020204" pitchFamily="34" charset="0"/>
              </a:rPr>
              <a:t>α</a:t>
            </a:r>
            <a:r>
              <a:rPr lang="en-US" altLang="en-US" sz="2000" baseline="-25000">
                <a:cs typeface="Arial" panose="020B0604020202020204" pitchFamily="34" charset="0"/>
              </a:rPr>
              <a:t>/2</a:t>
            </a:r>
            <a:endParaRPr lang="el-GR" altLang="en-US" sz="2000" baseline="-25000">
              <a:cs typeface="Arial" panose="020B0604020202020204" pitchFamily="34" charset="0"/>
            </a:endParaRPr>
          </a:p>
        </p:txBody>
      </p:sp>
      <p:sp>
        <p:nvSpPr>
          <p:cNvPr id="30794" name="Slide Number Placeholder 2">
            <a:extLst>
              <a:ext uri="{FF2B5EF4-FFF2-40B4-BE49-F238E27FC236}">
                <a16:creationId xmlns:a16="http://schemas.microsoft.com/office/drawing/2014/main" id="{C3BE301D-D8FA-466A-8012-4F20189686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C5097898-C6CE-431E-A762-827CECBAF77C}" type="slidenum">
              <a:rPr lang="en-US" altLang="en-US" sz="1000" smtClean="0"/>
              <a:pPr algn="r"/>
              <a:t>25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B8A438F-9961-4992-ACAA-462E2948C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6449" y="228600"/>
            <a:ext cx="9380551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Inferences about the Slope: t</a:t>
            </a:r>
            <a:r>
              <a:rPr lang="en-US" altLang="en-US" i="1" dirty="0"/>
              <a:t> </a:t>
            </a:r>
            <a:r>
              <a:rPr lang="en-US" altLang="en-US" dirty="0"/>
              <a:t>Test Example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8A04D8D-8484-4C11-A4F9-9C1046D556A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2209800"/>
            <a:ext cx="1600200" cy="990600"/>
          </a:xfr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H</a:t>
            </a:r>
            <a:r>
              <a:rPr lang="en-US" altLang="en-US" sz="2400" baseline="-25000"/>
              <a:t>0</a:t>
            </a:r>
            <a:r>
              <a:rPr lang="en-US" altLang="en-US" sz="2400"/>
              <a:t>: </a:t>
            </a:r>
            <a:r>
              <a:rPr lang="el-GR" altLang="en-US" sz="2400">
                <a:cs typeface="Arial" panose="020B0604020202020204" pitchFamily="34" charset="0"/>
              </a:rPr>
              <a:t>β</a:t>
            </a:r>
            <a:r>
              <a:rPr lang="en-US" altLang="en-US" sz="2400" baseline="-25000"/>
              <a:t>1</a:t>
            </a:r>
            <a:r>
              <a:rPr lang="en-US" altLang="en-US" sz="2400"/>
              <a:t> =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H</a:t>
            </a:r>
            <a:r>
              <a:rPr lang="en-US" altLang="en-US" sz="2400" baseline="-25000"/>
              <a:t>1</a:t>
            </a:r>
            <a:r>
              <a:rPr lang="en-US" altLang="en-US" sz="2400"/>
              <a:t>: </a:t>
            </a:r>
            <a:r>
              <a:rPr lang="el-GR" altLang="en-US" sz="2400">
                <a:cs typeface="Arial" panose="020B0604020202020204" pitchFamily="34" charset="0"/>
              </a:rPr>
              <a:t>β</a:t>
            </a:r>
            <a:r>
              <a:rPr lang="en-US" altLang="en-US" sz="2400" baseline="-25000"/>
              <a:t>1</a:t>
            </a:r>
            <a:r>
              <a:rPr lang="en-US" altLang="en-US" sz="2400"/>
              <a:t> </a:t>
            </a:r>
            <a:r>
              <a:rPr lang="en-US" altLang="en-US" sz="2400">
                <a:latin typeface="Symbol" panose="05050102010706020507" pitchFamily="18" charset="2"/>
              </a:rPr>
              <a:t></a:t>
            </a:r>
            <a:r>
              <a:rPr lang="en-US" altLang="en-US" sz="2400"/>
              <a:t> 0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946A982C-6AD8-4897-AFB5-588A623C2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524000"/>
            <a:ext cx="3429000" cy="533400"/>
          </a:xfrm>
          <a:prstGeom prst="rect">
            <a:avLst/>
          </a:prstGeom>
          <a:solidFill>
            <a:srgbClr val="C7DA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65188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088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 P-value =</a:t>
            </a:r>
            <a:r>
              <a:rPr lang="en-US" altLang="en-US" b="1">
                <a:solidFill>
                  <a:schemeClr val="hlink"/>
                </a:solidFill>
              </a:rPr>
              <a:t> 0.01039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20C5199B-CA68-4C19-B2A0-84E4E34ED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62563"/>
            <a:ext cx="4572000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>
                <a:solidFill>
                  <a:schemeClr val="hlink"/>
                </a:solidFill>
              </a:rPr>
              <a:t>There is sufficient evidence that square footage affects house price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6F018707-1C4C-4C64-B34B-8CE8C28BD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1" y="2209800"/>
            <a:ext cx="36671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b="1"/>
              <a:t>From Excel output: </a:t>
            </a:r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2B391544-E730-4423-B5D0-0AABA88E0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4343400"/>
            <a:ext cx="39719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/>
              <a:t>Reject H</a:t>
            </a:r>
            <a:r>
              <a:rPr lang="en-US" altLang="en-US" sz="2800" baseline="-25000"/>
              <a:t>0</a:t>
            </a:r>
          </a:p>
        </p:txBody>
      </p:sp>
      <p:graphicFrame>
        <p:nvGraphicFramePr>
          <p:cNvPr id="268296" name="Group 8">
            <a:extLst>
              <a:ext uri="{FF2B5EF4-FFF2-40B4-BE49-F238E27FC236}">
                <a16:creationId xmlns:a16="http://schemas.microsoft.com/office/drawing/2014/main" id="{2101C033-9D97-4FAD-8717-C7C20FDDB641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2743200"/>
          <a:ext cx="6324600" cy="96043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146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Coefficients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Stat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46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98.24833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58.03348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1.69296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0.12892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46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Square Feet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0.10977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0.03297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3.32938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0.01039</a:t>
                      </a: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35" marB="45735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78" name="Oval 36">
            <a:extLst>
              <a:ext uri="{FF2B5EF4-FFF2-40B4-BE49-F238E27FC236}">
                <a16:creationId xmlns:a16="http://schemas.microsoft.com/office/drawing/2014/main" id="{D7C89478-892F-457B-996C-169536D16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76" y="3381376"/>
            <a:ext cx="1000125" cy="3524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79" name="Line 39">
            <a:extLst>
              <a:ext uri="{FF2B5EF4-FFF2-40B4-BE49-F238E27FC236}">
                <a16:creationId xmlns:a16="http://schemas.microsoft.com/office/drawing/2014/main" id="{85BE972C-8ABD-4C09-A981-6CAA9F30E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2514600"/>
            <a:ext cx="7620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0" name="Text Box 41">
            <a:extLst>
              <a:ext uri="{FF2B5EF4-FFF2-40B4-BE49-F238E27FC236}">
                <a16:creationId xmlns:a16="http://schemas.microsoft.com/office/drawing/2014/main" id="{9C806C2A-3A24-4F3E-A733-32E36A7AD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2057401"/>
            <a:ext cx="1066800" cy="415925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P-value</a:t>
            </a:r>
          </a:p>
        </p:txBody>
      </p:sp>
      <p:sp>
        <p:nvSpPr>
          <p:cNvPr id="31781" name="Rectangle 43">
            <a:extLst>
              <a:ext uri="{FF2B5EF4-FFF2-40B4-BE49-F238E27FC236}">
                <a16:creationId xmlns:a16="http://schemas.microsoft.com/office/drawing/2014/main" id="{2E986AB6-321B-46CC-92D7-F07950837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4572000" cy="133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 b="1"/>
              <a:t>Decision: </a:t>
            </a:r>
            <a:r>
              <a:rPr lang="en-US" altLang="en-US"/>
              <a:t>P-value &lt; </a:t>
            </a:r>
            <a:r>
              <a:rPr lang="el-GR" altLang="en-US"/>
              <a:t>α</a:t>
            </a:r>
            <a:r>
              <a:rPr lang="en-US" altLang="en-US"/>
              <a:t>  so</a:t>
            </a:r>
            <a:endParaRPr lang="en-US" altLang="en-US" sz="2800" b="1"/>
          </a:p>
          <a:p>
            <a:pPr algn="l">
              <a:lnSpc>
                <a:spcPct val="160000"/>
              </a:lnSpc>
              <a:spcBef>
                <a:spcPct val="50000"/>
              </a:spcBef>
            </a:pPr>
            <a:r>
              <a:rPr lang="en-US" altLang="en-US" sz="2800" b="1"/>
              <a:t>Conclusion:</a:t>
            </a:r>
          </a:p>
        </p:txBody>
      </p:sp>
      <p:sp>
        <p:nvSpPr>
          <p:cNvPr id="31782" name="Text Box 72">
            <a:extLst>
              <a:ext uri="{FF2B5EF4-FFF2-40B4-BE49-F238E27FC236}">
                <a16:creationId xmlns:a16="http://schemas.microsoft.com/office/drawing/2014/main" id="{81A49D49-C9D7-4B7B-A3FF-C15A4D242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1219201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1783" name="Rectangle 73">
            <a:extLst>
              <a:ext uri="{FF2B5EF4-FFF2-40B4-BE49-F238E27FC236}">
                <a16:creationId xmlns:a16="http://schemas.microsoft.com/office/drawing/2014/main" id="{28499A92-6CA0-4541-B151-991524FF4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62400"/>
            <a:ext cx="4038600" cy="9144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84" name="Text Box 74">
            <a:extLst>
              <a:ext uri="{FF2B5EF4-FFF2-40B4-BE49-F238E27FC236}">
                <a16:creationId xmlns:a16="http://schemas.microsoft.com/office/drawing/2014/main" id="{2ECE3BFD-3FDF-4DAA-9C4E-A012F249A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962400"/>
            <a:ext cx="3810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This is a two-tail test, so the p-value is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P(t &gt; 3.329)+P(t &lt; -3.329) = 0.01039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(for 8 d.f.)</a:t>
            </a:r>
            <a:endParaRPr lang="el-GR" altLang="en-US"/>
          </a:p>
        </p:txBody>
      </p:sp>
      <p:sp>
        <p:nvSpPr>
          <p:cNvPr id="31785" name="Slide Number Placeholder 2">
            <a:extLst>
              <a:ext uri="{FF2B5EF4-FFF2-40B4-BE49-F238E27FC236}">
                <a16:creationId xmlns:a16="http://schemas.microsoft.com/office/drawing/2014/main" id="{94A819CC-4D81-4FE0-A6B8-0B2B4BD16B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DB5A4986-EA17-4879-B110-1FD4FCC51CCA}" type="slidenum">
              <a:rPr lang="en-US" altLang="en-US" sz="1000" smtClean="0"/>
              <a:pPr algn="r"/>
              <a:t>26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B8FF037-2A23-42EB-890E-92F0E61DD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4157" y="247650"/>
            <a:ext cx="9353481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Confidence Interval Estimate for the Slope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8CA2FE6-A2FD-4E3A-81F4-FBD89EB6A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1" y="1600200"/>
            <a:ext cx="7705725" cy="53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900"/>
              <a:t>Confidence Interval Estimate of the Slope: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4C4D7193-D9D4-46A3-9F02-96A0F27C0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3352800"/>
            <a:ext cx="45053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/>
              <a:t>Excel Printout for House Prices: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34BDDC52-E6E8-4AFC-86A7-1CBF8E2D1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1" y="5376863"/>
            <a:ext cx="7858125" cy="83185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At 95% level of confidence, the confidence interval for the slope is (0.0337, 0.1858)</a:t>
            </a:r>
          </a:p>
        </p:txBody>
      </p:sp>
      <p:graphicFrame>
        <p:nvGraphicFramePr>
          <p:cNvPr id="32774" name="Object 6">
            <a:extLst>
              <a:ext uri="{FF2B5EF4-FFF2-40B4-BE49-F238E27FC236}">
                <a16:creationId xmlns:a16="http://schemas.microsoft.com/office/drawing/2014/main" id="{190B226B-C7B6-47AD-8607-5629B741AE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0238" y="2259013"/>
          <a:ext cx="58150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241300" progId="Equation.3">
                  <p:embed/>
                </p:oleObj>
              </mc:Choice>
              <mc:Fallback>
                <p:oleObj name="Equation" r:id="rId2" imgW="2247900" imgH="241300" progId="Equation.3">
                  <p:embed/>
                  <p:pic>
                    <p:nvPicPr>
                      <p:cNvPr id="32774" name="Object 6">
                        <a:extLst>
                          <a:ext uri="{FF2B5EF4-FFF2-40B4-BE49-F238E27FC236}">
                            <a16:creationId xmlns:a16="http://schemas.microsoft.com/office/drawing/2014/main" id="{190B226B-C7B6-47AD-8607-5629B741AE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2259013"/>
                        <a:ext cx="5815012" cy="6223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Group 7">
            <a:extLst>
              <a:ext uri="{FF2B5EF4-FFF2-40B4-BE49-F238E27FC236}">
                <a16:creationId xmlns:a16="http://schemas.microsoft.com/office/drawing/2014/main" id="{5FA4E3F2-FEB5-4219-A319-B57F5E7D6C1D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3929063"/>
          <a:ext cx="8382000" cy="86857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9454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Stat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95%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 95%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54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98.24833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58.03348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1.69296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0.12892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-35.57720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232.07386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54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Square Feet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0.10977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0.03297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3.32938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0.01039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0.03374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0.18580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809" name="Oval 41">
            <a:extLst>
              <a:ext uri="{FF2B5EF4-FFF2-40B4-BE49-F238E27FC236}">
                <a16:creationId xmlns:a16="http://schemas.microsoft.com/office/drawing/2014/main" id="{8D727157-E91B-44E9-89DF-E39CA91BD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6" y="4462464"/>
            <a:ext cx="1000125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810" name="Oval 42">
            <a:extLst>
              <a:ext uri="{FF2B5EF4-FFF2-40B4-BE49-F238E27FC236}">
                <a16:creationId xmlns:a16="http://schemas.microsoft.com/office/drawing/2014/main" id="{EC5AEE1A-E198-407B-B3EC-A5140E450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76" y="4462464"/>
            <a:ext cx="1000125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811" name="Oval 43">
            <a:extLst>
              <a:ext uri="{FF2B5EF4-FFF2-40B4-BE49-F238E27FC236}">
                <a16:creationId xmlns:a16="http://schemas.microsoft.com/office/drawing/2014/main" id="{058BEFBA-F4A4-4D90-B4E3-E7FF674FA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52864"/>
            <a:ext cx="2590800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812" name="Oval 44">
            <a:extLst>
              <a:ext uri="{FF2B5EF4-FFF2-40B4-BE49-F238E27FC236}">
                <a16:creationId xmlns:a16="http://schemas.microsoft.com/office/drawing/2014/main" id="{4BC0783C-241D-4600-971C-67880AF14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1" y="4462464"/>
            <a:ext cx="1000125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813" name="Rectangle 45">
            <a:extLst>
              <a:ext uri="{FF2B5EF4-FFF2-40B4-BE49-F238E27FC236}">
                <a16:creationId xmlns:a16="http://schemas.microsoft.com/office/drawing/2014/main" id="{74CF18CC-AE60-4EE5-B755-1E086E89FD1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766175" y="2952751"/>
            <a:ext cx="1143000" cy="333375"/>
          </a:xfrm>
          <a:prstGeom prst="rect">
            <a:avLst/>
          </a:prstGeom>
          <a:solidFill>
            <a:srgbClr val="FDE0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600" b="1"/>
              <a:t>d.f. = n - 2</a:t>
            </a:r>
          </a:p>
        </p:txBody>
      </p:sp>
      <p:sp>
        <p:nvSpPr>
          <p:cNvPr id="32814" name="Slide Number Placeholder 2">
            <a:extLst>
              <a:ext uri="{FF2B5EF4-FFF2-40B4-BE49-F238E27FC236}">
                <a16:creationId xmlns:a16="http://schemas.microsoft.com/office/drawing/2014/main" id="{5331FD23-C8E3-496D-BC1E-AACDC8FA8C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B18E57E5-2568-4E5A-AFBB-28A1CA4F017C}" type="slidenum">
              <a:rPr lang="en-US" altLang="en-US" sz="1000" smtClean="0"/>
              <a:pPr algn="r"/>
              <a:t>27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18DCAC3-800A-4219-AF59-6DEA42698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00400"/>
            <a:ext cx="6934200" cy="156210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Since the units of the house price variable is $1000s, we are 95% confident that the average impact on sales price is between $33.70 and $185.80 per square foot of house size</a:t>
            </a:r>
          </a:p>
        </p:txBody>
      </p:sp>
      <p:graphicFrame>
        <p:nvGraphicFramePr>
          <p:cNvPr id="252931" name="Group 3">
            <a:extLst>
              <a:ext uri="{FF2B5EF4-FFF2-40B4-BE49-F238E27FC236}">
                <a16:creationId xmlns:a16="http://schemas.microsoft.com/office/drawing/2014/main" id="{B9F28B49-130A-49E5-8A58-687AC20721B2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1905001"/>
          <a:ext cx="8382000" cy="86857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9454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Coefficients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Stat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95%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 95%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54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98.24833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58.03348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1.69296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0.12892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-35.57720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232.07386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54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Square Feet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0.10977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0.03297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3.32938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0.01039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0.03374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852488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0.18580</a:t>
                      </a:r>
                      <a:endParaRPr kumimoji="0" lang="en-US" altLang="en-US" sz="13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03" marB="45703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829" name="Oval 37">
            <a:extLst>
              <a:ext uri="{FF2B5EF4-FFF2-40B4-BE49-F238E27FC236}">
                <a16:creationId xmlns:a16="http://schemas.microsoft.com/office/drawing/2014/main" id="{C182316B-72AB-414B-80D8-400E598DA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76" y="2438401"/>
            <a:ext cx="1000125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30" name="Oval 38">
            <a:extLst>
              <a:ext uri="{FF2B5EF4-FFF2-40B4-BE49-F238E27FC236}">
                <a16:creationId xmlns:a16="http://schemas.microsoft.com/office/drawing/2014/main" id="{F9CB875A-6333-41C1-B8A0-F99F14E52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76" y="2438401"/>
            <a:ext cx="1000125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31" name="Oval 39">
            <a:extLst>
              <a:ext uri="{FF2B5EF4-FFF2-40B4-BE49-F238E27FC236}">
                <a16:creationId xmlns:a16="http://schemas.microsoft.com/office/drawing/2014/main" id="{FFB469E5-B495-4895-8949-3E4555F45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828801"/>
            <a:ext cx="2590800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32" name="Oval 40">
            <a:extLst>
              <a:ext uri="{FF2B5EF4-FFF2-40B4-BE49-F238E27FC236}">
                <a16:creationId xmlns:a16="http://schemas.microsoft.com/office/drawing/2014/main" id="{CFF7835F-5EBA-4807-807D-EB59DDFB3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1" y="2438401"/>
            <a:ext cx="1000125" cy="428625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33" name="Rectangle 41">
            <a:extLst>
              <a:ext uri="{FF2B5EF4-FFF2-40B4-BE49-F238E27FC236}">
                <a16:creationId xmlns:a16="http://schemas.microsoft.com/office/drawing/2014/main" id="{3D7FBC6F-9018-4C24-BA7C-A6FC3CB0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5029200"/>
            <a:ext cx="6867525" cy="11684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/>
              <a:t>This 95% confidence interval </a:t>
            </a:r>
            <a:r>
              <a:rPr lang="en-US" altLang="en-US" sz="2000">
                <a:solidFill>
                  <a:schemeClr val="folHlink"/>
                </a:solidFill>
              </a:rPr>
              <a:t>does not include 0</a:t>
            </a:r>
            <a:r>
              <a:rPr lang="en-US" altLang="en-US" sz="2000"/>
              <a:t>.</a:t>
            </a:r>
          </a:p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chemeClr val="folHlink"/>
                </a:solidFill>
              </a:rPr>
              <a:t>Conclusion:</a:t>
            </a:r>
            <a:r>
              <a:rPr lang="en-US" altLang="en-US" sz="2000"/>
              <a:t> There is a significant relationship between house price and square feet at the .05 level of significance </a:t>
            </a:r>
          </a:p>
        </p:txBody>
      </p:sp>
      <p:sp>
        <p:nvSpPr>
          <p:cNvPr id="33834" name="Rectangle 42">
            <a:extLst>
              <a:ext uri="{FF2B5EF4-FFF2-40B4-BE49-F238E27FC236}">
                <a16:creationId xmlns:a16="http://schemas.microsoft.com/office/drawing/2014/main" id="{97293BD2-A601-4A72-A842-B771F726A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984" y="247650"/>
            <a:ext cx="9488654" cy="1066800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Confidence Interval Estimate for the Slope</a:t>
            </a:r>
          </a:p>
        </p:txBody>
      </p:sp>
      <p:sp>
        <p:nvSpPr>
          <p:cNvPr id="33835" name="Text Box 43">
            <a:extLst>
              <a:ext uri="{FF2B5EF4-FFF2-40B4-BE49-F238E27FC236}">
                <a16:creationId xmlns:a16="http://schemas.microsoft.com/office/drawing/2014/main" id="{718ADE28-CE20-4838-9E5F-376B7C676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1219201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3836" name="Slide Number Placeholder 2">
            <a:extLst>
              <a:ext uri="{FF2B5EF4-FFF2-40B4-BE49-F238E27FC236}">
                <a16:creationId xmlns:a16="http://schemas.microsoft.com/office/drawing/2014/main" id="{AB0572DC-536D-4924-A3E2-8154A3FFE0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AFEA4149-D5BD-4B7C-BC0B-9FA1CA181362}" type="slidenum">
              <a:rPr lang="en-US" altLang="en-US" sz="1000" smtClean="0"/>
              <a:pPr algn="r"/>
              <a:t>28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F7576B7-31CE-48D9-A7BE-53DA3008C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F-Test for Significance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1F68BF6-D04E-4C3E-991D-69520C8CA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752600"/>
            <a:ext cx="8077200" cy="1905000"/>
          </a:xfrm>
        </p:spPr>
        <p:txBody>
          <a:bodyPr>
            <a:normAutofit fontScale="40000" lnSpcReduction="20000"/>
          </a:bodyPr>
          <a:lstStyle/>
          <a:p>
            <a:pPr eaLnBrk="1" hangingPunct="1"/>
            <a:r>
              <a:rPr lang="en-US" altLang="en-US" sz="3200"/>
              <a:t>F Test statistic:</a:t>
            </a:r>
          </a:p>
          <a:p>
            <a:pPr eaLnBrk="1" hangingPunct="1"/>
            <a:endParaRPr lang="en-US" altLang="en-US" sz="3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/>
              <a:t>			</a:t>
            </a:r>
            <a:r>
              <a:rPr lang="en-US" altLang="en-US" sz="2400"/>
              <a:t>where</a:t>
            </a:r>
          </a:p>
          <a:p>
            <a:pPr eaLnBrk="1" hangingPunct="1"/>
            <a:endParaRPr lang="en-US" altLang="en-US" sz="3200"/>
          </a:p>
          <a:p>
            <a:pPr eaLnBrk="1" hangingPunct="1"/>
            <a:endParaRPr lang="en-US" altLang="en-US" sz="3200"/>
          </a:p>
          <a:p>
            <a:pPr eaLnBrk="1" hangingPunct="1"/>
            <a:endParaRPr lang="en-US" altLang="en-US" sz="1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/>
              <a:t>   </a:t>
            </a:r>
            <a:endParaRPr lang="en-US" altLang="en-US" sz="2400"/>
          </a:p>
        </p:txBody>
      </p:sp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AEDC91EE-59D6-49EA-AE17-FEE9CEA975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1" y="1676400"/>
          <a:ext cx="1755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419" imgH="393529" progId="Equation.3">
                  <p:embed/>
                </p:oleObj>
              </mc:Choice>
              <mc:Fallback>
                <p:oleObj name="Equation" r:id="rId2" imgW="647419" imgH="393529" progId="Equation.3">
                  <p:embed/>
                  <p:pic>
                    <p:nvPicPr>
                      <p:cNvPr id="34820" name="Object 4">
                        <a:extLst>
                          <a:ext uri="{FF2B5EF4-FFF2-40B4-BE49-F238E27FC236}">
                            <a16:creationId xmlns:a16="http://schemas.microsoft.com/office/drawing/2014/main" id="{AEDC91EE-59D6-49EA-AE17-FEE9CEA975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1676400"/>
                        <a:ext cx="1755775" cy="10668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EA4D2F3D-1BBD-460C-BF76-5507D7A01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200400"/>
          <a:ext cx="1905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0948" imgH="888614" progId="Equation.3">
                  <p:embed/>
                </p:oleObj>
              </mc:Choice>
              <mc:Fallback>
                <p:oleObj name="Equation" r:id="rId4" imgW="1040948" imgH="888614" progId="Equation.3">
                  <p:embed/>
                  <p:pic>
                    <p:nvPicPr>
                      <p:cNvPr id="34821" name="Object 5">
                        <a:extLst>
                          <a:ext uri="{FF2B5EF4-FFF2-40B4-BE49-F238E27FC236}">
                            <a16:creationId xmlns:a16="http://schemas.microsoft.com/office/drawing/2014/main" id="{EA4D2F3D-1BBD-460C-BF76-5507D7A014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200400"/>
                        <a:ext cx="1905000" cy="1625600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>
            <a:extLst>
              <a:ext uri="{FF2B5EF4-FFF2-40B4-BE49-F238E27FC236}">
                <a16:creationId xmlns:a16="http://schemas.microsoft.com/office/drawing/2014/main" id="{7D08AEF2-72AA-4105-AE8D-C6BCCCFEC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953001"/>
            <a:ext cx="784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where F follows an F distribution with  </a:t>
            </a:r>
            <a:r>
              <a:rPr lang="en-US" altLang="en-US" sz="2000">
                <a:solidFill>
                  <a:schemeClr val="folHlink"/>
                </a:solidFill>
              </a:rPr>
              <a:t>k</a:t>
            </a:r>
            <a:r>
              <a:rPr lang="en-US" altLang="en-US" sz="2000"/>
              <a:t>  numerator</a:t>
            </a:r>
            <a:r>
              <a:rPr lang="en-US" altLang="en-US" sz="2000">
                <a:solidFill>
                  <a:schemeClr val="folHlink"/>
                </a:solidFill>
              </a:rPr>
              <a:t> </a:t>
            </a:r>
            <a:r>
              <a:rPr lang="en-US" altLang="en-US" sz="2000"/>
              <a:t> and </a:t>
            </a:r>
            <a:r>
              <a:rPr lang="en-US" altLang="en-US" sz="2000">
                <a:solidFill>
                  <a:schemeClr val="folHlink"/>
                </a:solidFill>
              </a:rPr>
              <a:t>(n – k - 1)</a:t>
            </a:r>
            <a:r>
              <a:rPr lang="en-US" altLang="en-US" sz="2000"/>
              <a:t>  denominator </a:t>
            </a:r>
            <a:r>
              <a:rPr lang="en-US" altLang="en-US" sz="2000">
                <a:solidFill>
                  <a:schemeClr val="folHlink"/>
                </a:solidFill>
              </a:rPr>
              <a:t>degrees of freedom</a:t>
            </a:r>
            <a:r>
              <a:rPr lang="en-US" altLang="en-US" sz="2000"/>
              <a:t> </a:t>
            </a:r>
          </a:p>
          <a:p>
            <a:pPr algn="l" eaLnBrk="1" hangingPunct="1"/>
            <a:endParaRPr lang="en-US" altLang="en-US" sz="2000"/>
          </a:p>
          <a:p>
            <a:pPr algn="l" eaLnBrk="1" hangingPunct="1"/>
            <a:r>
              <a:rPr lang="en-US" altLang="en-US" sz="2000"/>
              <a:t>(k = the number of independent variables in the regression model)</a:t>
            </a:r>
          </a:p>
        </p:txBody>
      </p:sp>
      <p:sp>
        <p:nvSpPr>
          <p:cNvPr id="34823" name="Slide Number Placeholder 2">
            <a:extLst>
              <a:ext uri="{FF2B5EF4-FFF2-40B4-BE49-F238E27FC236}">
                <a16:creationId xmlns:a16="http://schemas.microsoft.com/office/drawing/2014/main" id="{D0BF2363-A549-412F-BB32-577BD551F6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47C37F4A-1354-45D9-849E-337BA3BFEB08}" type="slidenum">
              <a:rPr lang="en-US" altLang="en-US" sz="1000" smtClean="0"/>
              <a:pPr algn="r"/>
              <a:t>29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FF739066-BBFE-4E1E-B1E0-EA809C7184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286001"/>
          <a:ext cx="5715000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562600" imgH="3781552" progId="Excel.Chart.8">
                  <p:embed/>
                </p:oleObj>
              </mc:Choice>
              <mc:Fallback>
                <p:oleObj name="Chart" r:id="rId2" imgW="5562600" imgH="3781552" progId="Excel.Chart.8">
                  <p:embed/>
                  <p:pic>
                    <p:nvPicPr>
                      <p:cNvPr id="7170" name="Object 2">
                        <a:extLst>
                          <a:ext uri="{FF2B5EF4-FFF2-40B4-BE49-F238E27FC236}">
                            <a16:creationId xmlns:a16="http://schemas.microsoft.com/office/drawing/2014/main" id="{FF739066-BBFE-4E1E-B1E0-EA809C7184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86001"/>
                        <a:ext cx="5715000" cy="388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3">
            <a:extLst>
              <a:ext uri="{FF2B5EF4-FFF2-40B4-BE49-F238E27FC236}">
                <a16:creationId xmlns:a16="http://schemas.microsoft.com/office/drawing/2014/main" id="{244A04DC-1F67-4B08-A6A6-FAF7129A4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Graphical Presentation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A4F30905-008E-42D9-8688-B018713F5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76600" y="1952625"/>
            <a:ext cx="5791200" cy="1174750"/>
          </a:xfrm>
        </p:spPr>
        <p:txBody>
          <a:bodyPr/>
          <a:lstStyle/>
          <a:p>
            <a:pPr eaLnBrk="1" hangingPunct="1"/>
            <a:r>
              <a:rPr lang="en-US" altLang="en-US"/>
              <a:t>House price model:  scatter plot</a:t>
            </a:r>
          </a:p>
        </p:txBody>
      </p:sp>
      <p:sp>
        <p:nvSpPr>
          <p:cNvPr id="7173" name="Slide Number Placeholder 2">
            <a:extLst>
              <a:ext uri="{FF2B5EF4-FFF2-40B4-BE49-F238E27FC236}">
                <a16:creationId xmlns:a16="http://schemas.microsoft.com/office/drawing/2014/main" id="{8E5157C2-5DB3-4D39-8E62-74A5873FC7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B93126DF-A593-4343-926D-4902A25C2B48}" type="slidenum">
              <a:rPr lang="en-US" altLang="en-US" sz="1000" smtClean="0"/>
              <a:pPr algn="r"/>
              <a:t>3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414A6AE7-54B3-411E-83B0-8DECC65C8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Excel Output</a:t>
            </a:r>
          </a:p>
        </p:txBody>
      </p:sp>
      <p:graphicFrame>
        <p:nvGraphicFramePr>
          <p:cNvPr id="321540" name="Group 4">
            <a:extLst>
              <a:ext uri="{FF2B5EF4-FFF2-40B4-BE49-F238E27FC236}">
                <a16:creationId xmlns:a16="http://schemas.microsoft.com/office/drawing/2014/main" id="{882DC420-E3DE-4C0C-8AC7-8B19DAC34E08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676401"/>
          <a:ext cx="8229600" cy="4354709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0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Statistics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R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0.76211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Square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0.58082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Adjusted R Square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0.52842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41.33032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Observations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40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 F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18934.9348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18934.9348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11.0848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0.01039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60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13665.5652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1708.1957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32600.5000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904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Stat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95%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 95%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98.24833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58.03348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1.69296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0.12892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-35.57720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232.07386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Square Feet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0.10977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0.03297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3.32938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0.01039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0.03374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0.18580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35956" name="Object 120">
            <a:extLst>
              <a:ext uri="{FF2B5EF4-FFF2-40B4-BE49-F238E27FC236}">
                <a16:creationId xmlns:a16="http://schemas.microsoft.com/office/drawing/2014/main" id="{4DF8B6AF-C916-4409-A72B-811746CFF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1" y="1981200"/>
          <a:ext cx="47021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36800" imgH="393700" progId="Equation.3">
                  <p:embed/>
                </p:oleObj>
              </mc:Choice>
              <mc:Fallback>
                <p:oleObj name="Equation" r:id="rId2" imgW="2336800" imgH="393700" progId="Equation.3">
                  <p:embed/>
                  <p:pic>
                    <p:nvPicPr>
                      <p:cNvPr id="35956" name="Object 120">
                        <a:extLst>
                          <a:ext uri="{FF2B5EF4-FFF2-40B4-BE49-F238E27FC236}">
                            <a16:creationId xmlns:a16="http://schemas.microsoft.com/office/drawing/2014/main" id="{4DF8B6AF-C916-4409-A72B-811746CFF6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1981200"/>
                        <a:ext cx="4702175" cy="78740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57" name="Line 121">
            <a:extLst>
              <a:ext uri="{FF2B5EF4-FFF2-40B4-BE49-F238E27FC236}">
                <a16:creationId xmlns:a16="http://schemas.microsoft.com/office/drawing/2014/main" id="{39C9C049-598C-4AF4-9104-7DDA0C25A5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505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58" name="Line 122">
            <a:extLst>
              <a:ext uri="{FF2B5EF4-FFF2-40B4-BE49-F238E27FC236}">
                <a16:creationId xmlns:a16="http://schemas.microsoft.com/office/drawing/2014/main" id="{A682D9C1-8E6D-4A51-8BAD-384DC55598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2590800"/>
            <a:ext cx="990600" cy="1447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59" name="Line 123">
            <a:extLst>
              <a:ext uri="{FF2B5EF4-FFF2-40B4-BE49-F238E27FC236}">
                <a16:creationId xmlns:a16="http://schemas.microsoft.com/office/drawing/2014/main" id="{1D754473-1655-4514-A8B5-152EFE9CF8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3657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960" name="Rectangle 124">
            <a:extLst>
              <a:ext uri="{FF2B5EF4-FFF2-40B4-BE49-F238E27FC236}">
                <a16:creationId xmlns:a16="http://schemas.microsoft.com/office/drawing/2014/main" id="{30EC7BA9-7E5A-4102-B852-B13D45457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048000"/>
            <a:ext cx="1295400" cy="609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961" name="Rectangle 125">
            <a:extLst>
              <a:ext uri="{FF2B5EF4-FFF2-40B4-BE49-F238E27FC236}">
                <a16:creationId xmlns:a16="http://schemas.microsoft.com/office/drawing/2014/main" id="{754B42ED-BAE1-45B9-8621-ED4FCB7F8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362200" cy="609600"/>
          </a:xfrm>
          <a:prstGeom prst="rect">
            <a:avLst/>
          </a:prstGeom>
          <a:solidFill>
            <a:srgbClr val="C7DAF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962" name="Text Box 126">
            <a:extLst>
              <a:ext uri="{FF2B5EF4-FFF2-40B4-BE49-F238E27FC236}">
                <a16:creationId xmlns:a16="http://schemas.microsoft.com/office/drawing/2014/main" id="{C8A96D16-7FAC-4255-9E43-51D8CCFE1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971801"/>
            <a:ext cx="236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1"/>
              <a:t>With 1 and 8 degrees of freedom</a:t>
            </a:r>
          </a:p>
        </p:txBody>
      </p:sp>
      <p:sp>
        <p:nvSpPr>
          <p:cNvPr id="35963" name="Text Box 127">
            <a:extLst>
              <a:ext uri="{FF2B5EF4-FFF2-40B4-BE49-F238E27FC236}">
                <a16:creationId xmlns:a16="http://schemas.microsoft.com/office/drawing/2014/main" id="{996DB146-2A20-437E-9926-0C70F0349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3048001"/>
            <a:ext cx="1295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E0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1"/>
              <a:t>P-value for the F-Test</a:t>
            </a:r>
          </a:p>
        </p:txBody>
      </p:sp>
      <p:sp>
        <p:nvSpPr>
          <p:cNvPr id="35964" name="Slide Number Placeholder 2">
            <a:extLst>
              <a:ext uri="{FF2B5EF4-FFF2-40B4-BE49-F238E27FC236}">
                <a16:creationId xmlns:a16="http://schemas.microsoft.com/office/drawing/2014/main" id="{96C77FA0-90CA-402E-BB74-FC2C0ACC45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BABBBF06-C830-48BF-B6A9-9AFDC08D8353}" type="slidenum">
              <a:rPr lang="en-US" altLang="en-US" sz="1000" smtClean="0"/>
              <a:pPr algn="r"/>
              <a:t>30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B1CA0D6-B035-4126-93E0-44B9D00DF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752600"/>
            <a:ext cx="3810000" cy="9144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888165B-1E9D-43C5-8D34-84BA149DE6B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752600"/>
            <a:ext cx="3848100" cy="1828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H</a:t>
            </a:r>
            <a:r>
              <a:rPr lang="en-US" altLang="en-US" sz="2400" baseline="-25000"/>
              <a:t>0</a:t>
            </a:r>
            <a:r>
              <a:rPr lang="en-US" altLang="en-US" sz="2400"/>
              <a:t>: </a:t>
            </a:r>
            <a:r>
              <a:rPr lang="el-GR" altLang="en-US" sz="2400">
                <a:cs typeface="Arial" panose="020B0604020202020204" pitchFamily="34" charset="0"/>
              </a:rPr>
              <a:t>β</a:t>
            </a:r>
            <a:r>
              <a:rPr lang="en-US" altLang="en-US" sz="2400" baseline="-25000"/>
              <a:t>1</a:t>
            </a:r>
            <a:r>
              <a:rPr lang="en-US" altLang="en-US" sz="2400"/>
              <a:t> = </a:t>
            </a:r>
            <a:r>
              <a:rPr lang="en-US" altLang="en-US" sz="2400">
                <a:cs typeface="Arial" panose="020B0604020202020204" pitchFamily="34" charset="0"/>
              </a:rPr>
              <a:t>0</a:t>
            </a:r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H</a:t>
            </a:r>
            <a:r>
              <a:rPr lang="en-US" altLang="en-US" sz="2400" baseline="-25000"/>
              <a:t>1</a:t>
            </a:r>
            <a:r>
              <a:rPr lang="en-US" altLang="en-US" sz="2400"/>
              <a:t>: </a:t>
            </a:r>
            <a:r>
              <a:rPr lang="el-GR" altLang="en-US" sz="2400">
                <a:cs typeface="Arial" panose="020B0604020202020204" pitchFamily="34" charset="0"/>
              </a:rPr>
              <a:t>β</a:t>
            </a:r>
            <a:r>
              <a:rPr lang="en-US" altLang="en-US" sz="2400" baseline="-25000">
                <a:cs typeface="Arial" panose="020B0604020202020204" pitchFamily="34" charset="0"/>
              </a:rPr>
              <a:t>1</a:t>
            </a:r>
            <a:r>
              <a:rPr lang="en-US" altLang="en-US" sz="2400">
                <a:cs typeface="Arial" panose="020B0604020202020204" pitchFamily="34" charset="0"/>
              </a:rPr>
              <a:t> ≠ 0</a:t>
            </a:r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ym typeface="Symbol" panose="05050102010706020507" pitchFamily="18" charset="2"/>
              </a:rPr>
              <a:t></a:t>
            </a:r>
            <a:r>
              <a:rPr lang="en-US" altLang="en-US" sz="2400"/>
              <a:t> = .05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df</a:t>
            </a:r>
            <a:r>
              <a:rPr lang="en-US" altLang="en-US" sz="2400" baseline="-25000"/>
              <a:t>1</a:t>
            </a:r>
            <a:r>
              <a:rPr lang="en-US" altLang="en-US" sz="2400"/>
              <a:t>= 1      df</a:t>
            </a:r>
            <a:r>
              <a:rPr lang="en-US" altLang="en-US" sz="2400" baseline="-25000"/>
              <a:t>2</a:t>
            </a:r>
            <a:r>
              <a:rPr lang="en-US" altLang="en-US" sz="2400"/>
              <a:t> = 8 </a:t>
            </a:r>
            <a:endParaRPr lang="en-US" altLang="en-US" sz="2400" b="1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636A9562-116F-4CD4-BC17-023F00673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6764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65188" indent="-2857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088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Test Statistic: </a:t>
            </a:r>
            <a:endParaRPr lang="en-US" altLang="en-US"/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r>
              <a:rPr lang="en-US" altLang="en-US" b="1">
                <a:solidFill>
                  <a:schemeClr val="folHlink"/>
                </a:solidFill>
              </a:rPr>
              <a:t>Decision:</a:t>
            </a:r>
            <a:endParaRPr lang="en-US" altLang="en-US">
              <a:solidFill>
                <a:schemeClr val="folHlink"/>
              </a:solidFill>
            </a:endParaRPr>
          </a:p>
          <a:p>
            <a:pPr>
              <a:buClrTx/>
              <a:buFontTx/>
              <a:buNone/>
            </a:pPr>
            <a:endParaRPr lang="en-US" altLang="en-US"/>
          </a:p>
          <a:p>
            <a:pPr>
              <a:buClrTx/>
              <a:buFontTx/>
              <a:buNone/>
            </a:pPr>
            <a:endParaRPr lang="en-US" altLang="en-US" b="1">
              <a:solidFill>
                <a:schemeClr val="folHlink"/>
              </a:solidFill>
            </a:endParaRPr>
          </a:p>
          <a:p>
            <a:pPr>
              <a:buClrTx/>
              <a:buFontTx/>
              <a:buNone/>
            </a:pPr>
            <a:r>
              <a:rPr lang="en-US" altLang="en-US" b="1">
                <a:solidFill>
                  <a:schemeClr val="folHlink"/>
                </a:solidFill>
              </a:rPr>
              <a:t>Conclusion:</a:t>
            </a:r>
            <a:endParaRPr lang="en-US" altLang="en-US">
              <a:solidFill>
                <a:schemeClr val="folHlink"/>
              </a:solidFill>
            </a:endParaRPr>
          </a:p>
          <a:p>
            <a:pPr latinLnBrk="1">
              <a:buClrTx/>
              <a:buFontTx/>
              <a:buNone/>
            </a:pPr>
            <a:endParaRPr lang="en-US" altLang="en-US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08CBFB3B-3F4F-4E79-9EA8-C1AE661D4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733801"/>
            <a:ext cx="3733800" cy="525463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800"/>
              <a:t>Reject H</a:t>
            </a:r>
            <a:r>
              <a:rPr lang="en-US" altLang="en-US" sz="2800" baseline="-25000"/>
              <a:t>0</a:t>
            </a:r>
            <a:r>
              <a:rPr lang="en-US" altLang="en-US" sz="2800"/>
              <a:t> at  </a:t>
            </a:r>
            <a:r>
              <a:rPr lang="en-US" altLang="en-US" sz="2800" b="1">
                <a:latin typeface="Symbol" panose="05050102010706020507" pitchFamily="18" charset="2"/>
              </a:rPr>
              <a:t></a:t>
            </a:r>
            <a:r>
              <a:rPr lang="en-US" altLang="en-US" sz="2800"/>
              <a:t> = 0.05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7A87D48E-C388-467D-8C34-952B6D51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168900"/>
            <a:ext cx="4495800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There is sufficient evidence that house size affects selling price</a:t>
            </a:r>
          </a:p>
        </p:txBody>
      </p:sp>
      <p:sp>
        <p:nvSpPr>
          <p:cNvPr id="36871" name="Freeform 7">
            <a:extLst>
              <a:ext uri="{FF2B5EF4-FFF2-40B4-BE49-F238E27FC236}">
                <a16:creationId xmlns:a16="http://schemas.microsoft.com/office/drawing/2014/main" id="{17E9C3E2-DD2F-4A16-86D8-8326B4824651}"/>
              </a:ext>
            </a:extLst>
          </p:cNvPr>
          <p:cNvSpPr>
            <a:spLocks/>
          </p:cNvSpPr>
          <p:nvPr/>
        </p:nvSpPr>
        <p:spPr bwMode="auto">
          <a:xfrm>
            <a:off x="3575050" y="5486400"/>
            <a:ext cx="1555750" cy="223838"/>
          </a:xfrm>
          <a:custGeom>
            <a:avLst/>
            <a:gdLst>
              <a:gd name="T0" fmla="*/ 6350 w 980"/>
              <a:gd name="T1" fmla="*/ 223838 h 154"/>
              <a:gd name="T2" fmla="*/ 0 w 980"/>
              <a:gd name="T3" fmla="*/ 0 h 154"/>
              <a:gd name="T4" fmla="*/ 131763 w 980"/>
              <a:gd name="T5" fmla="*/ 56686 h 154"/>
              <a:gd name="T6" fmla="*/ 244475 w 980"/>
              <a:gd name="T7" fmla="*/ 88663 h 154"/>
              <a:gd name="T8" fmla="*/ 331788 w 980"/>
              <a:gd name="T9" fmla="*/ 110466 h 154"/>
              <a:gd name="T10" fmla="*/ 449263 w 980"/>
              <a:gd name="T11" fmla="*/ 132268 h 154"/>
              <a:gd name="T12" fmla="*/ 679450 w 980"/>
              <a:gd name="T13" fmla="*/ 161338 h 154"/>
              <a:gd name="T14" fmla="*/ 939800 w 980"/>
              <a:gd name="T15" fmla="*/ 183140 h 154"/>
              <a:gd name="T16" fmla="*/ 1554163 w 980"/>
              <a:gd name="T17" fmla="*/ 204943 h 154"/>
              <a:gd name="T18" fmla="*/ 1555750 w 980"/>
              <a:gd name="T19" fmla="*/ 223838 h 1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80" h="154">
                <a:moveTo>
                  <a:pt x="4" y="154"/>
                </a:moveTo>
                <a:lnTo>
                  <a:pt x="0" y="0"/>
                </a:lnTo>
                <a:lnTo>
                  <a:pt x="83" y="39"/>
                </a:lnTo>
                <a:lnTo>
                  <a:pt x="154" y="61"/>
                </a:lnTo>
                <a:lnTo>
                  <a:pt x="209" y="76"/>
                </a:lnTo>
                <a:lnTo>
                  <a:pt x="283" y="91"/>
                </a:lnTo>
                <a:lnTo>
                  <a:pt x="428" y="111"/>
                </a:lnTo>
                <a:lnTo>
                  <a:pt x="592" y="126"/>
                </a:lnTo>
                <a:lnTo>
                  <a:pt x="979" y="141"/>
                </a:lnTo>
                <a:lnTo>
                  <a:pt x="980" y="1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2" name="Freeform 8">
            <a:extLst>
              <a:ext uri="{FF2B5EF4-FFF2-40B4-BE49-F238E27FC236}">
                <a16:creationId xmlns:a16="http://schemas.microsoft.com/office/drawing/2014/main" id="{897B9915-3C84-46B5-AF17-AE53F2FFDE4D}"/>
              </a:ext>
            </a:extLst>
          </p:cNvPr>
          <p:cNvSpPr>
            <a:spLocks/>
          </p:cNvSpPr>
          <p:nvPr/>
        </p:nvSpPr>
        <p:spPr bwMode="auto">
          <a:xfrm>
            <a:off x="1897064" y="4100514"/>
            <a:ext cx="3513137" cy="1614487"/>
          </a:xfrm>
          <a:custGeom>
            <a:avLst/>
            <a:gdLst>
              <a:gd name="T0" fmla="*/ 0 w 3388"/>
              <a:gd name="T1" fmla="*/ 0 h 1023"/>
              <a:gd name="T2" fmla="*/ 0 w 3388"/>
              <a:gd name="T3" fmla="*/ 1612909 h 1023"/>
              <a:gd name="T4" fmla="*/ 3512100 w 3388"/>
              <a:gd name="T5" fmla="*/ 1612909 h 10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88" h="1023">
                <a:moveTo>
                  <a:pt x="0" y="0"/>
                </a:moveTo>
                <a:lnTo>
                  <a:pt x="0" y="1022"/>
                </a:lnTo>
                <a:lnTo>
                  <a:pt x="3387" y="102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Rectangle 9">
            <a:extLst>
              <a:ext uri="{FF2B5EF4-FFF2-40B4-BE49-F238E27FC236}">
                <a16:creationId xmlns:a16="http://schemas.microsoft.com/office/drawing/2014/main" id="{BDEF7825-7198-4B24-9012-B882E7041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486401"/>
            <a:ext cx="4572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/>
              <a:t>0</a:t>
            </a:r>
            <a:r>
              <a:rPr lang="en-US" altLang="en-US" sz="3600" b="1"/>
              <a:t> </a:t>
            </a:r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id="{478DAF0C-CCF8-4730-9B1C-CF3D6AFF9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9939" y="4419600"/>
            <a:ext cx="3175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Freeform 11">
            <a:extLst>
              <a:ext uri="{FF2B5EF4-FFF2-40B4-BE49-F238E27FC236}">
                <a16:creationId xmlns:a16="http://schemas.microsoft.com/office/drawing/2014/main" id="{7C52770A-F3F3-44ED-8EA9-6434A9D0C224}"/>
              </a:ext>
            </a:extLst>
          </p:cNvPr>
          <p:cNvSpPr>
            <a:spLocks/>
          </p:cNvSpPr>
          <p:nvPr/>
        </p:nvSpPr>
        <p:spPr bwMode="auto">
          <a:xfrm>
            <a:off x="1905000" y="4343400"/>
            <a:ext cx="3429000" cy="1392238"/>
          </a:xfrm>
          <a:custGeom>
            <a:avLst/>
            <a:gdLst>
              <a:gd name="T0" fmla="*/ 0 w 3492"/>
              <a:gd name="T1" fmla="*/ 1378602 h 1021"/>
              <a:gd name="T2" fmla="*/ 159077 w 3492"/>
              <a:gd name="T3" fmla="*/ 1141335 h 1021"/>
              <a:gd name="T4" fmla="*/ 701119 w 3492"/>
              <a:gd name="T5" fmla="*/ 4091 h 1021"/>
              <a:gd name="T6" fmla="*/ 1696825 w 3492"/>
              <a:gd name="T7" fmla="*/ 1165880 h 1021"/>
              <a:gd name="T8" fmla="*/ 3429000 w 3492"/>
              <a:gd name="T9" fmla="*/ 1362239 h 10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92" h="1021">
                <a:moveTo>
                  <a:pt x="0" y="1011"/>
                </a:moveTo>
                <a:cubicBezTo>
                  <a:pt x="27" y="982"/>
                  <a:pt x="43" y="1005"/>
                  <a:pt x="162" y="837"/>
                </a:cubicBezTo>
                <a:cubicBezTo>
                  <a:pt x="281" y="669"/>
                  <a:pt x="453" y="0"/>
                  <a:pt x="714" y="3"/>
                </a:cubicBezTo>
                <a:cubicBezTo>
                  <a:pt x="975" y="6"/>
                  <a:pt x="1265" y="689"/>
                  <a:pt x="1728" y="855"/>
                </a:cubicBezTo>
                <a:cubicBezTo>
                  <a:pt x="2191" y="1021"/>
                  <a:pt x="3125" y="969"/>
                  <a:pt x="3492" y="999"/>
                </a:cubicBez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6" name="Line 12">
            <a:extLst>
              <a:ext uri="{FF2B5EF4-FFF2-40B4-BE49-F238E27FC236}">
                <a16:creationId xmlns:a16="http://schemas.microsoft.com/office/drawing/2014/main" id="{795CC051-0AA6-44CB-BA53-C830A3001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486400"/>
            <a:ext cx="1588" cy="228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7" name="Line 13">
            <a:extLst>
              <a:ext uri="{FF2B5EF4-FFF2-40B4-BE49-F238E27FC236}">
                <a16:creationId xmlns:a16="http://schemas.microsoft.com/office/drawing/2014/main" id="{4CD98BAF-79D6-4442-8631-5D358BCA15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5257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78" name="Text Box 14">
            <a:extLst>
              <a:ext uri="{FF2B5EF4-FFF2-40B4-BE49-F238E27FC236}">
                <a16:creationId xmlns:a16="http://schemas.microsoft.com/office/drawing/2014/main" id="{83EF3AFF-978E-4807-B70F-8EB7A9B9C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953001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>
                <a:sym typeface="Symbol" panose="05050102010706020507" pitchFamily="18" charset="2"/>
              </a:rPr>
              <a:t> = .05</a:t>
            </a:r>
            <a:endParaRPr lang="en-US" altLang="en-US" sz="2000" baseline="-25000">
              <a:sym typeface="Symbol" panose="05050102010706020507" pitchFamily="18" charset="2"/>
            </a:endParaRPr>
          </a:p>
        </p:txBody>
      </p:sp>
      <p:sp>
        <p:nvSpPr>
          <p:cNvPr id="36879" name="Rectangle 15">
            <a:extLst>
              <a:ext uri="{FF2B5EF4-FFF2-40B4-BE49-F238E27FC236}">
                <a16:creationId xmlns:a16="http://schemas.microsoft.com/office/drawing/2014/main" id="{8EA50F36-5806-42D3-AC77-D4E4ABB82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096000"/>
            <a:ext cx="15240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1">
                <a:solidFill>
                  <a:schemeClr val="hlink"/>
                </a:solidFill>
              </a:rPr>
              <a:t>F</a:t>
            </a:r>
            <a:r>
              <a:rPr lang="en-US" altLang="en-US" sz="2000" b="1" baseline="-25000">
                <a:solidFill>
                  <a:schemeClr val="hlink"/>
                </a:solidFill>
                <a:sym typeface="Symbol" panose="05050102010706020507" pitchFamily="18" charset="2"/>
              </a:rPr>
              <a:t>.05 </a:t>
            </a:r>
            <a:r>
              <a:rPr lang="en-US" altLang="en-US" sz="2000" b="1">
                <a:solidFill>
                  <a:schemeClr val="hlink"/>
                </a:solidFill>
              </a:rPr>
              <a:t>= 5.32</a:t>
            </a:r>
          </a:p>
        </p:txBody>
      </p:sp>
      <p:sp>
        <p:nvSpPr>
          <p:cNvPr id="36880" name="Line 16">
            <a:extLst>
              <a:ext uri="{FF2B5EF4-FFF2-40B4-BE49-F238E27FC236}">
                <a16:creationId xmlns:a16="http://schemas.microsoft.com/office/drawing/2014/main" id="{2055EBBC-FE3C-415F-BBD1-A2C2D6C813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57150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1" name="Line 17">
            <a:extLst>
              <a:ext uri="{FF2B5EF4-FFF2-40B4-BE49-F238E27FC236}">
                <a16:creationId xmlns:a16="http://schemas.microsoft.com/office/drawing/2014/main" id="{8A883112-0224-4322-BBA1-8DCE93ACC1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5943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2" name="Line 18">
            <a:extLst>
              <a:ext uri="{FF2B5EF4-FFF2-40B4-BE49-F238E27FC236}">
                <a16:creationId xmlns:a16="http://schemas.microsoft.com/office/drawing/2014/main" id="{64B15662-90F3-4072-A56A-8BF38C2C36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5943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883" name="Rectangle 19">
            <a:extLst>
              <a:ext uri="{FF2B5EF4-FFF2-40B4-BE49-F238E27FC236}">
                <a16:creationId xmlns:a16="http://schemas.microsoft.com/office/drawing/2014/main" id="{68A0D1CA-E1E4-4BDA-A8AC-D6C4C3FEA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867400"/>
            <a:ext cx="99060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400"/>
              <a:t>Reject H</a:t>
            </a:r>
            <a:r>
              <a:rPr lang="en-US" altLang="en-US" sz="1400" baseline="-25000"/>
              <a:t>0</a:t>
            </a:r>
          </a:p>
        </p:txBody>
      </p:sp>
      <p:sp>
        <p:nvSpPr>
          <p:cNvPr id="36884" name="Rectangle 20">
            <a:extLst>
              <a:ext uri="{FF2B5EF4-FFF2-40B4-BE49-F238E27FC236}">
                <a16:creationId xmlns:a16="http://schemas.microsoft.com/office/drawing/2014/main" id="{556F760F-62E2-4C81-8C93-0BCC18B6E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867401"/>
            <a:ext cx="914400" cy="48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1400"/>
              <a:t>Do not </a:t>
            </a:r>
          </a:p>
          <a:p>
            <a:pPr algn="l">
              <a:lnSpc>
                <a:spcPct val="20000"/>
              </a:lnSpc>
              <a:spcBef>
                <a:spcPct val="50000"/>
              </a:spcBef>
            </a:pPr>
            <a:r>
              <a:rPr lang="en-US" altLang="en-US" sz="1400"/>
              <a:t>reject H</a:t>
            </a:r>
            <a:r>
              <a:rPr lang="en-US" altLang="en-US" sz="1400" baseline="-25000"/>
              <a:t>0</a:t>
            </a:r>
          </a:p>
        </p:txBody>
      </p:sp>
      <p:graphicFrame>
        <p:nvGraphicFramePr>
          <p:cNvPr id="36885" name="Object 21">
            <a:extLst>
              <a:ext uri="{FF2B5EF4-FFF2-40B4-BE49-F238E27FC236}">
                <a16:creationId xmlns:a16="http://schemas.microsoft.com/office/drawing/2014/main" id="{E2D37C42-6A60-4288-B92F-214D439A0A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3326" y="2209801"/>
          <a:ext cx="26130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588" imgH="393529" progId="Equation.3">
                  <p:embed/>
                </p:oleObj>
              </mc:Choice>
              <mc:Fallback>
                <p:oleObj name="Equation" r:id="rId2" imgW="1180588" imgH="393529" progId="Equation.3">
                  <p:embed/>
                  <p:pic>
                    <p:nvPicPr>
                      <p:cNvPr id="36885" name="Object 21">
                        <a:extLst>
                          <a:ext uri="{FF2B5EF4-FFF2-40B4-BE49-F238E27FC236}">
                            <a16:creationId xmlns:a16="http://schemas.microsoft.com/office/drawing/2014/main" id="{E2D37C42-6A60-4288-B92F-214D439A0A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6" y="2209801"/>
                        <a:ext cx="2613025" cy="855663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6" name="Line 22">
            <a:extLst>
              <a:ext uri="{FF2B5EF4-FFF2-40B4-BE49-F238E27FC236}">
                <a16:creationId xmlns:a16="http://schemas.microsoft.com/office/drawing/2014/main" id="{A07BF6DD-7EB0-4EB1-A58F-D59DDEE67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886200"/>
            <a:ext cx="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Line 23">
            <a:extLst>
              <a:ext uri="{FF2B5EF4-FFF2-40B4-BE49-F238E27FC236}">
                <a16:creationId xmlns:a16="http://schemas.microsoft.com/office/drawing/2014/main" id="{69D7B107-44E2-48C7-BE25-4E961409FB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2743200"/>
            <a:ext cx="1219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Rectangle 24">
            <a:extLst>
              <a:ext uri="{FF2B5EF4-FFF2-40B4-BE49-F238E27FC236}">
                <a16:creationId xmlns:a16="http://schemas.microsoft.com/office/drawing/2014/main" id="{63F94715-2667-4D5C-9725-DBF212C27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3716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 b="1">
                <a:solidFill>
                  <a:schemeClr val="hlink"/>
                </a:solidFill>
              </a:rPr>
              <a:t>Critical Value:  </a:t>
            </a:r>
          </a:p>
          <a:p>
            <a:pPr algn="l">
              <a:spcBef>
                <a:spcPct val="50000"/>
              </a:spcBef>
            </a:pPr>
            <a:r>
              <a:rPr lang="en-US" altLang="en-US" sz="2000" b="1">
                <a:solidFill>
                  <a:schemeClr val="hlink"/>
                </a:solidFill>
              </a:rPr>
              <a:t>F</a:t>
            </a:r>
            <a:r>
              <a:rPr lang="en-US" altLang="en-US" sz="2000" b="1" baseline="-25000">
                <a:solidFill>
                  <a:schemeClr val="hlink"/>
                </a:solidFill>
                <a:sym typeface="Symbol" panose="05050102010706020507" pitchFamily="18" charset="2"/>
              </a:rPr>
              <a:t> </a:t>
            </a:r>
            <a:r>
              <a:rPr lang="en-US" altLang="en-US" sz="2000" b="1">
                <a:solidFill>
                  <a:schemeClr val="hlink"/>
                </a:solidFill>
              </a:rPr>
              <a:t>= 5.32</a:t>
            </a:r>
          </a:p>
        </p:txBody>
      </p:sp>
      <p:sp>
        <p:nvSpPr>
          <p:cNvPr id="36889" name="Rectangle 25">
            <a:extLst>
              <a:ext uri="{FF2B5EF4-FFF2-40B4-BE49-F238E27FC236}">
                <a16:creationId xmlns:a16="http://schemas.microsoft.com/office/drawing/2014/main" id="{517A0C9E-C7B7-4EBB-83B7-26EC8A84A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F-Test for Significance</a:t>
            </a:r>
          </a:p>
        </p:txBody>
      </p:sp>
      <p:sp>
        <p:nvSpPr>
          <p:cNvPr id="36890" name="Text Box 26">
            <a:extLst>
              <a:ext uri="{FF2B5EF4-FFF2-40B4-BE49-F238E27FC236}">
                <a16:creationId xmlns:a16="http://schemas.microsoft.com/office/drawing/2014/main" id="{B041594A-9094-4B3B-9379-B72098763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1219201"/>
            <a:ext cx="1474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i="1">
                <a:solidFill>
                  <a:schemeClr val="tx2"/>
                </a:solidFill>
              </a:rPr>
              <a:t>(continued)</a:t>
            </a:r>
          </a:p>
        </p:txBody>
      </p:sp>
      <p:sp>
        <p:nvSpPr>
          <p:cNvPr id="36891" name="Text Box 27">
            <a:extLst>
              <a:ext uri="{FF2B5EF4-FFF2-40B4-BE49-F238E27FC236}">
                <a16:creationId xmlns:a16="http://schemas.microsoft.com/office/drawing/2014/main" id="{8F95A189-89F8-443C-B4BF-E15F3D3F9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38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F</a:t>
            </a:r>
          </a:p>
        </p:txBody>
      </p:sp>
      <p:sp>
        <p:nvSpPr>
          <p:cNvPr id="36892" name="AutoShape 28">
            <a:extLst>
              <a:ext uri="{FF2B5EF4-FFF2-40B4-BE49-F238E27FC236}">
                <a16:creationId xmlns:a16="http://schemas.microsoft.com/office/drawing/2014/main" id="{3E8786E7-F4C6-4F80-AC84-1E1905FB175E}"/>
              </a:ext>
            </a:extLst>
          </p:cNvPr>
          <p:cNvSpPr>
            <a:spLocks/>
          </p:cNvSpPr>
          <p:nvPr/>
        </p:nvSpPr>
        <p:spPr bwMode="auto">
          <a:xfrm rot="16200000">
            <a:off x="3086100" y="2400300"/>
            <a:ext cx="228600" cy="2438400"/>
          </a:xfrm>
          <a:prstGeom prst="leftBrace">
            <a:avLst>
              <a:gd name="adj1" fmla="val 8888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3" name="Slide Number Placeholder 2">
            <a:extLst>
              <a:ext uri="{FF2B5EF4-FFF2-40B4-BE49-F238E27FC236}">
                <a16:creationId xmlns:a16="http://schemas.microsoft.com/office/drawing/2014/main" id="{7408B2EA-2CD4-4DC9-8E3C-FD1F5B6C5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006FCB03-637E-4118-8281-428CBBF1D392}" type="slidenum">
              <a:rPr lang="en-US" altLang="en-US" sz="1000" smtClean="0"/>
              <a:pPr algn="r"/>
              <a:t>31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3">
            <a:extLst>
              <a:ext uri="{FF2B5EF4-FFF2-40B4-BE49-F238E27FC236}">
                <a16:creationId xmlns:a16="http://schemas.microsoft.com/office/drawing/2014/main" id="{01542D54-68AF-4967-9B91-A785FFF0C8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895600"/>
          <a:ext cx="632460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400" imgH="876300" progId="Equation.3">
                  <p:embed/>
                </p:oleObj>
              </mc:Choice>
              <mc:Fallback>
                <p:oleObj name="Equation" r:id="rId2" imgW="2438400" imgH="876300" progId="Equation.3">
                  <p:embed/>
                  <p:pic>
                    <p:nvPicPr>
                      <p:cNvPr id="37890" name="Object 3">
                        <a:extLst>
                          <a:ext uri="{FF2B5EF4-FFF2-40B4-BE49-F238E27FC236}">
                            <a16:creationId xmlns:a16="http://schemas.microsoft.com/office/drawing/2014/main" id="{01542D54-68AF-4967-9B91-A785FFF0C8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6324600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Freeform 4">
            <a:extLst>
              <a:ext uri="{FF2B5EF4-FFF2-40B4-BE49-F238E27FC236}">
                <a16:creationId xmlns:a16="http://schemas.microsoft.com/office/drawing/2014/main" id="{EEDD829B-C15D-4318-AA1A-4611171EE86B}"/>
              </a:ext>
            </a:extLst>
          </p:cNvPr>
          <p:cNvSpPr>
            <a:spLocks/>
          </p:cNvSpPr>
          <p:nvPr/>
        </p:nvSpPr>
        <p:spPr bwMode="auto">
          <a:xfrm>
            <a:off x="3429000" y="2895601"/>
            <a:ext cx="628650" cy="85725"/>
          </a:xfrm>
          <a:custGeom>
            <a:avLst/>
            <a:gdLst>
              <a:gd name="T0" fmla="*/ 0 w 396"/>
              <a:gd name="T1" fmla="*/ 76200 h 54"/>
              <a:gd name="T2" fmla="*/ 323850 w 396"/>
              <a:gd name="T3" fmla="*/ 0 h 54"/>
              <a:gd name="T4" fmla="*/ 628650 w 396"/>
              <a:gd name="T5" fmla="*/ 85725 h 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B38E851A-2828-42A5-880A-4553BA963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600200"/>
            <a:ext cx="4876800" cy="98425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900"/>
              <a:t>Predict the price for a house with 2000 square feet:</a:t>
            </a:r>
          </a:p>
        </p:txBody>
      </p:sp>
      <p:sp>
        <p:nvSpPr>
          <p:cNvPr id="37893" name="Rectangle 6">
            <a:extLst>
              <a:ext uri="{FF2B5EF4-FFF2-40B4-BE49-F238E27FC236}">
                <a16:creationId xmlns:a16="http://schemas.microsoft.com/office/drawing/2014/main" id="{117A712D-4B41-4FD4-83AE-BD21E7153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257800"/>
            <a:ext cx="7315200" cy="984250"/>
          </a:xfrm>
          <a:prstGeom prst="rect">
            <a:avLst/>
          </a:prstGeom>
          <a:solidFill>
            <a:srgbClr val="C7DAF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900"/>
              <a:t>The predicted price for a house with 2000 square feet is 317.85($1,000s) = $317,850</a:t>
            </a:r>
          </a:p>
        </p:txBody>
      </p:sp>
      <p:sp>
        <p:nvSpPr>
          <p:cNvPr id="37894" name="Rectangle 7">
            <a:extLst>
              <a:ext uri="{FF2B5EF4-FFF2-40B4-BE49-F238E27FC236}">
                <a16:creationId xmlns:a16="http://schemas.microsoft.com/office/drawing/2014/main" id="{965AB64F-E48F-4396-B0F7-37BC771AA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2939" y="247650"/>
            <a:ext cx="8600661" cy="10668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Predictions Using Regression Analysis</a:t>
            </a:r>
          </a:p>
        </p:txBody>
      </p:sp>
      <p:sp>
        <p:nvSpPr>
          <p:cNvPr id="37895" name="Slide Number Placeholder 2">
            <a:extLst>
              <a:ext uri="{FF2B5EF4-FFF2-40B4-BE49-F238E27FC236}">
                <a16:creationId xmlns:a16="http://schemas.microsoft.com/office/drawing/2014/main" id="{146E62E0-009C-427A-8705-B09D4FE95C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A50C7997-D279-43BE-ACAA-DBF965FBED63}" type="slidenum">
              <a:rPr lang="en-US" altLang="en-US" sz="1000" smtClean="0"/>
              <a:pPr algn="r"/>
              <a:t>32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31DBC72-1128-4F39-BE22-58B6BFD94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Graphical Analysis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A772466-B081-4A04-9149-E06697658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752601"/>
            <a:ext cx="8305800" cy="4602163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/>
              <a:t>The linear regression model is based on minimizing the sum of squared errors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/>
              <a:t>If outliers exist, their potentially large squared errors may have a strong influence on the fitted regression line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/>
              <a:t>Be sure to examine your data graphically for outliers and extreme points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/>
              <a:t>Decide, based on your model and logic, whether the extreme points should remain or be removed</a:t>
            </a:r>
          </a:p>
        </p:txBody>
      </p:sp>
      <p:sp>
        <p:nvSpPr>
          <p:cNvPr id="38916" name="Slide Number Placeholder 2">
            <a:extLst>
              <a:ext uri="{FF2B5EF4-FFF2-40B4-BE49-F238E27FC236}">
                <a16:creationId xmlns:a16="http://schemas.microsoft.com/office/drawing/2014/main" id="{94580DA2-F0F8-49B7-8844-EBAFC2EE9F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48B517E2-21DA-4EFC-9283-A6BF9702AC3B}" type="slidenum">
              <a:rPr lang="en-US" altLang="en-US" sz="1000" smtClean="0"/>
              <a:pPr algn="r"/>
              <a:t>33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9A74132-AA6B-4055-B73B-A151970A7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A4B58E1-F7EF-4362-ACC5-4ACCF7F10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636714"/>
            <a:ext cx="8077200" cy="4764087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/>
              <a:t>Introduced the linear regression model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/>
              <a:t>Reviewed correlation and the assumptions of linear regression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/>
              <a:t>Discussed estimating the simple linear regression coefficients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/>
              <a:t>Described measures of variation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/>
              <a:t>Described inference about the slope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/>
              <a:t>Addressed estimation of mean values and prediction of individual values</a:t>
            </a:r>
          </a:p>
        </p:txBody>
      </p:sp>
      <p:sp>
        <p:nvSpPr>
          <p:cNvPr id="39940" name="Slide Number Placeholder 2">
            <a:extLst>
              <a:ext uri="{FF2B5EF4-FFF2-40B4-BE49-F238E27FC236}">
                <a16:creationId xmlns:a16="http://schemas.microsoft.com/office/drawing/2014/main" id="{B4041712-DC77-4037-BD0E-AB6956C3B2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7A531990-BDA0-4070-94ED-0653E70717C5}" type="slidenum">
              <a:rPr lang="en-US" altLang="en-US" sz="1000" smtClean="0"/>
              <a:pPr algn="r"/>
              <a:t>34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155A504E-E074-4C89-AEA9-CA3E5B91A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Regression Using Excel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44F02CFA-DADF-4E84-ACE7-97EBF7271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19400" y="1524000"/>
            <a:ext cx="6096000" cy="685800"/>
          </a:xfrm>
        </p:spPr>
        <p:txBody>
          <a:bodyPr/>
          <a:lstStyle/>
          <a:p>
            <a:pPr eaLnBrk="1" hangingPunct="1"/>
            <a:r>
              <a:rPr lang="en-US" altLang="en-US" sz="2700"/>
              <a:t>Tools / Data Analysis / Regression</a:t>
            </a:r>
          </a:p>
        </p:txBody>
      </p:sp>
      <p:pic>
        <p:nvPicPr>
          <p:cNvPr id="8196" name="Picture 5">
            <a:extLst>
              <a:ext uri="{FF2B5EF4-FFF2-40B4-BE49-F238E27FC236}">
                <a16:creationId xmlns:a16="http://schemas.microsoft.com/office/drawing/2014/main" id="{5109991D-111A-47EA-9253-5A3A6E17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1201"/>
            <a:ext cx="6858000" cy="447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Slide Number Placeholder 2">
            <a:extLst>
              <a:ext uri="{FF2B5EF4-FFF2-40B4-BE49-F238E27FC236}">
                <a16:creationId xmlns:a16="http://schemas.microsoft.com/office/drawing/2014/main" id="{740BB29F-B62E-4A45-A095-63A4725CFA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798B5149-5980-4622-AF11-DEC0F48F034B}" type="slidenum">
              <a:rPr lang="en-US" altLang="en-US" sz="1000" smtClean="0"/>
              <a:pPr algn="r"/>
              <a:t>4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30A8BF9C-D569-4803-AE75-49ED576AA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286000"/>
            <a:ext cx="5715000" cy="5334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E48019BE-EA0C-4756-A05D-B1740CF80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Excel Output</a:t>
            </a:r>
          </a:p>
        </p:txBody>
      </p:sp>
      <p:graphicFrame>
        <p:nvGraphicFramePr>
          <p:cNvPr id="165893" name="Group 5">
            <a:extLst>
              <a:ext uri="{FF2B5EF4-FFF2-40B4-BE49-F238E27FC236}">
                <a16:creationId xmlns:a16="http://schemas.microsoft.com/office/drawing/2014/main" id="{DBF2C68D-8193-470C-B994-778600209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960218"/>
              </p:ext>
            </p:extLst>
          </p:nvPr>
        </p:nvGraphicFramePr>
        <p:xfrm>
          <a:off x="2057400" y="1676401"/>
          <a:ext cx="8229600" cy="437836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58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 Statistics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R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0.76211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Square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0.58082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Adjusted R Square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0.52842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41.33032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Observations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ANOVA</a:t>
                      </a:r>
                    </a:p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 F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16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Regression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18934.9348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18934.9348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11.0848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0.01039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Residual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13665.5652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1708.1957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32600.5000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925"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25450" algn="l" defTabSz="852488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852488" algn="l" defTabSz="852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281113" algn="l" defTabSz="852488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706563" algn="l" defTabSz="852488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1637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6209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0781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535363" defTabSz="85248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Coefficients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Error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Stat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Lower 95%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Upper 95%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Intercept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98.24833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58.03348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1.69296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0.12892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-35.57720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232.07386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Square Feet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0.10977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0.03297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3.32938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0.01039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0.03374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D2B4E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0.18580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333" name="Oval 121">
            <a:extLst>
              <a:ext uri="{FF2B5EF4-FFF2-40B4-BE49-F238E27FC236}">
                <a16:creationId xmlns:a16="http://schemas.microsoft.com/office/drawing/2014/main" id="{0AD6EACE-E50A-4EAF-9F35-CA81BFD04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953000"/>
            <a:ext cx="3124200" cy="13716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334" name="Line 122">
            <a:extLst>
              <a:ext uri="{FF2B5EF4-FFF2-40B4-BE49-F238E27FC236}">
                <a16:creationId xmlns:a16="http://schemas.microsoft.com/office/drawing/2014/main" id="{B47AA527-E19B-4C74-9221-A512D1B96B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2819400"/>
            <a:ext cx="1447800" cy="22098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35" name="Text Box 123">
            <a:extLst>
              <a:ext uri="{FF2B5EF4-FFF2-40B4-BE49-F238E27FC236}">
                <a16:creationId xmlns:a16="http://schemas.microsoft.com/office/drawing/2014/main" id="{3B16A060-E332-4250-A19E-313169294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8288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>
                <a:solidFill>
                  <a:schemeClr val="folHlink"/>
                </a:solidFill>
              </a:rPr>
              <a:t>The regression equation is:</a:t>
            </a:r>
          </a:p>
        </p:txBody>
      </p:sp>
      <p:graphicFrame>
        <p:nvGraphicFramePr>
          <p:cNvPr id="9336" name="Object 124">
            <a:extLst>
              <a:ext uri="{FF2B5EF4-FFF2-40B4-BE49-F238E27FC236}">
                <a16:creationId xmlns:a16="http://schemas.microsoft.com/office/drawing/2014/main" id="{3A6E8C7B-413E-4985-A502-A7B5988572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257991"/>
              </p:ext>
            </p:extLst>
          </p:nvPr>
        </p:nvGraphicFramePr>
        <p:xfrm>
          <a:off x="5029200" y="2427993"/>
          <a:ext cx="5334000" cy="321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4920" imgH="266400" progId="Equation.DSMT4">
                  <p:embed/>
                </p:oleObj>
              </mc:Choice>
              <mc:Fallback>
                <p:oleObj name="Equation" r:id="rId2" imgW="4444920" imgH="266400" progId="Equation.DSMT4">
                  <p:embed/>
                  <p:pic>
                    <p:nvPicPr>
                      <p:cNvPr id="9336" name="Object 124">
                        <a:extLst>
                          <a:ext uri="{FF2B5EF4-FFF2-40B4-BE49-F238E27FC236}">
                            <a16:creationId xmlns:a16="http://schemas.microsoft.com/office/drawing/2014/main" id="{3A6E8C7B-413E-4985-A502-A7B5988572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427993"/>
                        <a:ext cx="5334000" cy="321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7" name="Freeform 125">
            <a:extLst>
              <a:ext uri="{FF2B5EF4-FFF2-40B4-BE49-F238E27FC236}">
                <a16:creationId xmlns:a16="http://schemas.microsoft.com/office/drawing/2014/main" id="{96E61574-2AAF-4DE3-9756-735082597D50}"/>
              </a:ext>
            </a:extLst>
          </p:cNvPr>
          <p:cNvSpPr>
            <a:spLocks/>
          </p:cNvSpPr>
          <p:nvPr/>
        </p:nvSpPr>
        <p:spPr bwMode="auto">
          <a:xfrm>
            <a:off x="5181600" y="2362201"/>
            <a:ext cx="628650" cy="85725"/>
          </a:xfrm>
          <a:custGeom>
            <a:avLst/>
            <a:gdLst>
              <a:gd name="T0" fmla="*/ 0 w 396"/>
              <a:gd name="T1" fmla="*/ 76200 h 54"/>
              <a:gd name="T2" fmla="*/ 323850 w 396"/>
              <a:gd name="T3" fmla="*/ 0 h 54"/>
              <a:gd name="T4" fmla="*/ 628650 w 396"/>
              <a:gd name="T5" fmla="*/ 85725 h 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38" name="Slide Number Placeholder 2">
            <a:extLst>
              <a:ext uri="{FF2B5EF4-FFF2-40B4-BE49-F238E27FC236}">
                <a16:creationId xmlns:a16="http://schemas.microsoft.com/office/drawing/2014/main" id="{D3B49CDE-FC2E-43DA-A6C1-B86CDF2C0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1190F01C-9C59-4D4E-89F7-2F6A7964AE50}" type="slidenum">
              <a:rPr lang="en-US" altLang="en-US" sz="1000" smtClean="0"/>
              <a:pPr algn="r"/>
              <a:t>5</a:t>
            </a:fld>
            <a:endParaRPr lang="en-US" altLang="en-US" sz="10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ED132BB-1744-4C5F-8EE6-5F9941394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972444"/>
              </p:ext>
            </p:extLst>
          </p:nvPr>
        </p:nvGraphicFramePr>
        <p:xfrm>
          <a:off x="5495925" y="2856943"/>
          <a:ext cx="5019923" cy="557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14600" imgH="279360" progId="Equation.DSMT4">
                  <p:embed/>
                </p:oleObj>
              </mc:Choice>
              <mc:Fallback>
                <p:oleObj name="Equation" r:id="rId4" imgW="2514600" imgH="2793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6ED132BB-1744-4C5F-8EE6-5F99413949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95925" y="2856943"/>
                        <a:ext cx="5019923" cy="557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062A0AF9-EC21-4BC9-9DC0-18E10F9400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514600"/>
          <a:ext cx="48768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562600" imgH="3781552" progId="Excel.Chart.8">
                  <p:embed/>
                </p:oleObj>
              </mc:Choice>
              <mc:Fallback>
                <p:oleObj name="Chart" r:id="rId2" imgW="5562600" imgH="3781552" progId="Excel.Chart.8">
                  <p:embed/>
                  <p:pic>
                    <p:nvPicPr>
                      <p:cNvPr id="10242" name="Object 2">
                        <a:extLst>
                          <a:ext uri="{FF2B5EF4-FFF2-40B4-BE49-F238E27FC236}">
                            <a16:creationId xmlns:a16="http://schemas.microsoft.com/office/drawing/2014/main" id="{062A0AF9-EC21-4BC9-9DC0-18E10F9400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514600"/>
                        <a:ext cx="48768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3">
            <a:extLst>
              <a:ext uri="{FF2B5EF4-FFF2-40B4-BE49-F238E27FC236}">
                <a16:creationId xmlns:a16="http://schemas.microsoft.com/office/drawing/2014/main" id="{EED54CD6-C1DA-4986-B8A8-6A1C9A72A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335" y="5827068"/>
            <a:ext cx="184731" cy="461665"/>
          </a:xfrm>
          <a:prstGeom prst="rect">
            <a:avLst/>
          </a:prstGeom>
          <a:solidFill>
            <a:srgbClr val="FDE0BD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58616652-7F64-45F4-A131-52590502C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Graphical Presentation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AD7667B8-EFD1-4351-8439-BF613B139E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868488"/>
            <a:ext cx="7315200" cy="1174750"/>
          </a:xfrm>
        </p:spPr>
        <p:txBody>
          <a:bodyPr/>
          <a:lstStyle/>
          <a:p>
            <a:pPr eaLnBrk="1" hangingPunct="1"/>
            <a:r>
              <a:rPr lang="en-US" altLang="en-US"/>
              <a:t>House price model:  scatter plot and regression line</a:t>
            </a:r>
          </a:p>
        </p:txBody>
      </p:sp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D5C80538-525B-4180-A861-B328239E1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943601"/>
          <a:ext cx="57356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00400" imgH="203200" progId="Equation.3">
                  <p:embed/>
                </p:oleObj>
              </mc:Choice>
              <mc:Fallback>
                <p:oleObj name="Equation" r:id="rId4" imgW="3200400" imgH="203200" progId="Equation.3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:a16="http://schemas.microsoft.com/office/drawing/2014/main" id="{D5C80538-525B-4180-A861-B328239E1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943601"/>
                        <a:ext cx="57356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5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Line 7">
            <a:extLst>
              <a:ext uri="{FF2B5EF4-FFF2-40B4-BE49-F238E27FC236}">
                <a16:creationId xmlns:a16="http://schemas.microsoft.com/office/drawing/2014/main" id="{AD99468A-E6E6-4998-8B9D-1B85FDB6E2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8862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8" name="Freeform 8">
            <a:extLst>
              <a:ext uri="{FF2B5EF4-FFF2-40B4-BE49-F238E27FC236}">
                <a16:creationId xmlns:a16="http://schemas.microsoft.com/office/drawing/2014/main" id="{F2CF7BE6-B217-4FA5-9EB6-5A330E9C1319}"/>
              </a:ext>
            </a:extLst>
          </p:cNvPr>
          <p:cNvSpPr>
            <a:spLocks/>
          </p:cNvSpPr>
          <p:nvPr/>
        </p:nvSpPr>
        <p:spPr bwMode="auto">
          <a:xfrm>
            <a:off x="3962400" y="5867401"/>
            <a:ext cx="628650" cy="85725"/>
          </a:xfrm>
          <a:custGeom>
            <a:avLst/>
            <a:gdLst>
              <a:gd name="T0" fmla="*/ 0 w 396"/>
              <a:gd name="T1" fmla="*/ 76200 h 54"/>
              <a:gd name="T2" fmla="*/ 323850 w 396"/>
              <a:gd name="T3" fmla="*/ 0 h 54"/>
              <a:gd name="T4" fmla="*/ 628650 w 396"/>
              <a:gd name="T5" fmla="*/ 85725 h 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D477B425-6564-4B40-B150-4C8B29C5B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124200"/>
            <a:ext cx="1371600" cy="7175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2000"/>
              <a:t>Slope </a:t>
            </a:r>
          </a:p>
          <a:p>
            <a:pPr algn="l"/>
            <a:r>
              <a:rPr lang="en-US" altLang="en-US" sz="2000"/>
              <a:t>= 0.10977</a:t>
            </a:r>
            <a:endParaRPr lang="en-US" altLang="en-US" sz="2000" baseline="-25000"/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9B538509-CD3C-4CD4-9F56-AFCB40C66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1219200" cy="70218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/>
              <a:t>Intercept 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/>
              <a:t>= 98.248  </a:t>
            </a:r>
          </a:p>
        </p:txBody>
      </p:sp>
      <p:sp>
        <p:nvSpPr>
          <p:cNvPr id="10251" name="Line 11">
            <a:extLst>
              <a:ext uri="{FF2B5EF4-FFF2-40B4-BE49-F238E27FC236}">
                <a16:creationId xmlns:a16="http://schemas.microsoft.com/office/drawing/2014/main" id="{668400C4-97EC-4215-BF20-CE296301C9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2438400"/>
            <a:ext cx="1676400" cy="762000"/>
          </a:xfrm>
          <a:prstGeom prst="line">
            <a:avLst/>
          </a:prstGeom>
          <a:noFill/>
          <a:ln w="1270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2" name="Freeform 12">
            <a:extLst>
              <a:ext uri="{FF2B5EF4-FFF2-40B4-BE49-F238E27FC236}">
                <a16:creationId xmlns:a16="http://schemas.microsoft.com/office/drawing/2014/main" id="{01C73741-4ABB-4509-8B27-2DAB34CCF1C0}"/>
              </a:ext>
            </a:extLst>
          </p:cNvPr>
          <p:cNvSpPr>
            <a:spLocks/>
          </p:cNvSpPr>
          <p:nvPr/>
        </p:nvSpPr>
        <p:spPr bwMode="auto">
          <a:xfrm>
            <a:off x="7924801" y="3048000"/>
            <a:ext cx="184731" cy="369332"/>
          </a:xfrm>
          <a:custGeom>
            <a:avLst/>
            <a:gdLst>
              <a:gd name="T0" fmla="*/ 609600 w 384"/>
              <a:gd name="T1" fmla="*/ 457200 h 288"/>
              <a:gd name="T2" fmla="*/ 152400 w 384"/>
              <a:gd name="T3" fmla="*/ 381000 h 288"/>
              <a:gd name="T4" fmla="*/ 0 w 384"/>
              <a:gd name="T5" fmla="*/ 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288">
                <a:moveTo>
                  <a:pt x="384" y="288"/>
                </a:moveTo>
                <a:cubicBezTo>
                  <a:pt x="272" y="288"/>
                  <a:pt x="160" y="288"/>
                  <a:pt x="96" y="240"/>
                </a:cubicBezTo>
                <a:cubicBezTo>
                  <a:pt x="32" y="192"/>
                  <a:pt x="16" y="96"/>
                  <a:pt x="0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53" name="Freeform 13">
            <a:extLst>
              <a:ext uri="{FF2B5EF4-FFF2-40B4-BE49-F238E27FC236}">
                <a16:creationId xmlns:a16="http://schemas.microsoft.com/office/drawing/2014/main" id="{880ED490-2D98-4BA1-9199-0236FEA765E8}"/>
              </a:ext>
            </a:extLst>
          </p:cNvPr>
          <p:cNvSpPr>
            <a:spLocks/>
          </p:cNvSpPr>
          <p:nvPr/>
        </p:nvSpPr>
        <p:spPr bwMode="auto">
          <a:xfrm>
            <a:off x="3810001" y="4572000"/>
            <a:ext cx="184731" cy="369332"/>
          </a:xfrm>
          <a:custGeom>
            <a:avLst/>
            <a:gdLst>
              <a:gd name="T0" fmla="*/ 0 w 480"/>
              <a:gd name="T1" fmla="*/ 609600 h 400"/>
              <a:gd name="T2" fmla="*/ 609600 w 480"/>
              <a:gd name="T3" fmla="*/ 533400 h 400"/>
              <a:gd name="T4" fmla="*/ 762000 w 480"/>
              <a:gd name="T5" fmla="*/ 0 h 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400">
                <a:moveTo>
                  <a:pt x="0" y="384"/>
                </a:moveTo>
                <a:cubicBezTo>
                  <a:pt x="152" y="392"/>
                  <a:pt x="304" y="400"/>
                  <a:pt x="384" y="336"/>
                </a:cubicBezTo>
                <a:cubicBezTo>
                  <a:pt x="464" y="272"/>
                  <a:pt x="464" y="56"/>
                  <a:pt x="480" y="0"/>
                </a:cubicBezTo>
              </a:path>
            </a:pathLst>
          </a:custGeom>
          <a:noFill/>
          <a:ln w="19050" cap="flat" cmpd="sng">
            <a:solidFill>
              <a:schemeClr val="hlink"/>
            </a:solidFill>
            <a:prstDash val="solid"/>
            <a:round/>
            <a:headEnd type="none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55" name="Slide Number Placeholder 2">
            <a:extLst>
              <a:ext uri="{FF2B5EF4-FFF2-40B4-BE49-F238E27FC236}">
                <a16:creationId xmlns:a16="http://schemas.microsoft.com/office/drawing/2014/main" id="{ED58EA4C-D899-4011-8FA8-807A749F38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4BC8E496-BBD7-4654-BE5B-8D3EF7E8377D}" type="slidenum">
              <a:rPr lang="en-US" altLang="en-US" sz="1000" smtClean="0"/>
              <a:pPr algn="r"/>
              <a:t>6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9C6190B-297B-427E-A319-55F1FA584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67200"/>
            <a:ext cx="2057400" cy="457200"/>
          </a:xfrm>
          <a:prstGeom prst="rect">
            <a:avLst/>
          </a:prstGeom>
          <a:solidFill>
            <a:srgbClr val="C7DAF7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765678D-696A-41A6-9BD5-7CFF63659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247650"/>
            <a:ext cx="7793038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Interpretation of the Intercept,  b</a:t>
            </a:r>
            <a:r>
              <a:rPr lang="en-US" altLang="en-US" baseline="-25000" dirty="0"/>
              <a:t>0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F771D03A-4200-4116-85AD-99A91B068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2667001"/>
            <a:ext cx="8077200" cy="2454198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en-US" dirty="0"/>
              <a:t>b</a:t>
            </a:r>
            <a:r>
              <a:rPr lang="en-US" altLang="en-US" baseline="-25000" dirty="0"/>
              <a:t>0</a:t>
            </a:r>
            <a:r>
              <a:rPr lang="en-US" altLang="en-US" dirty="0"/>
              <a:t> is the estimated average value of Y when the value of X is zero (if X = 0 is in the range of observed X values)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en-US" dirty="0">
                <a:solidFill>
                  <a:schemeClr val="folHlink"/>
                </a:solidFill>
              </a:rPr>
              <a:t>Here, no houses had 0 square feet, so b</a:t>
            </a:r>
            <a:r>
              <a:rPr lang="en-US" altLang="en-US" baseline="-25000" dirty="0">
                <a:solidFill>
                  <a:schemeClr val="folHlink"/>
                </a:solidFill>
              </a:rPr>
              <a:t>0</a:t>
            </a:r>
            <a:r>
              <a:rPr lang="en-US" altLang="en-US" dirty="0">
                <a:solidFill>
                  <a:schemeClr val="folHlink"/>
                </a:solidFill>
              </a:rPr>
              <a:t> = 98.24833 has no meaningful interpretation</a:t>
            </a:r>
            <a:endParaRPr lang="en-US" altLang="en-US" dirty="0"/>
          </a:p>
        </p:txBody>
      </p:sp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DD665DA8-9A7F-44D7-BBA1-DC170B8C85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57069"/>
              </p:ext>
            </p:extLst>
          </p:nvPr>
        </p:nvGraphicFramePr>
        <p:xfrm>
          <a:off x="2306638" y="1810892"/>
          <a:ext cx="8001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00400" imgH="203200" progId="Equation.3">
                  <p:embed/>
                </p:oleObj>
              </mc:Choice>
              <mc:Fallback>
                <p:oleObj name="Equation" r:id="rId2" imgW="3200400" imgH="203200" progId="Equation.3">
                  <p:embed/>
                  <p:pic>
                    <p:nvPicPr>
                      <p:cNvPr id="11270" name="Object 6">
                        <a:extLst>
                          <a:ext uri="{FF2B5EF4-FFF2-40B4-BE49-F238E27FC236}">
                            <a16:creationId xmlns:a16="http://schemas.microsoft.com/office/drawing/2014/main" id="{DD665DA8-9A7F-44D7-BBA1-DC170B8C85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810892"/>
                        <a:ext cx="8001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>
            <a:extLst>
              <a:ext uri="{FF2B5EF4-FFF2-40B4-BE49-F238E27FC236}">
                <a16:creationId xmlns:a16="http://schemas.microsoft.com/office/drawing/2014/main" id="{BE4F0F25-A406-4789-BD06-52A059D33535}"/>
              </a:ext>
            </a:extLst>
          </p:cNvPr>
          <p:cNvSpPr>
            <a:spLocks/>
          </p:cNvSpPr>
          <p:nvPr/>
        </p:nvSpPr>
        <p:spPr bwMode="auto">
          <a:xfrm>
            <a:off x="2743200" y="1828801"/>
            <a:ext cx="628650" cy="85725"/>
          </a:xfrm>
          <a:custGeom>
            <a:avLst/>
            <a:gdLst>
              <a:gd name="T0" fmla="*/ 0 w 396"/>
              <a:gd name="T1" fmla="*/ 76200 h 54"/>
              <a:gd name="T2" fmla="*/ 323850 w 396"/>
              <a:gd name="T3" fmla="*/ 0 h 54"/>
              <a:gd name="T4" fmla="*/ 628650 w 396"/>
              <a:gd name="T5" fmla="*/ 85725 h 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3" name="Slide Number Placeholder 2">
            <a:extLst>
              <a:ext uri="{FF2B5EF4-FFF2-40B4-BE49-F238E27FC236}">
                <a16:creationId xmlns:a16="http://schemas.microsoft.com/office/drawing/2014/main" id="{AA8872C5-480C-4D06-94FB-1A478D9A89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C5DA303B-ACBA-4B75-8FAD-65BD1C4358FE}" type="slidenum">
              <a:rPr lang="en-US" altLang="en-US" sz="1000" smtClean="0"/>
              <a:pPr algn="r"/>
              <a:t>7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B4589D91-154D-4371-9D89-7344BFD3B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72000"/>
            <a:ext cx="1676400" cy="457200"/>
          </a:xfrm>
          <a:prstGeom prst="rect">
            <a:avLst/>
          </a:prstGeom>
          <a:solidFill>
            <a:srgbClr val="C7DAF7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D9D8F3DB-8067-43AE-AE54-91768CE31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4358" y="247650"/>
            <a:ext cx="8733280" cy="10668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Interpretation of the Slope Coefficient,  b</a:t>
            </a:r>
            <a:r>
              <a:rPr lang="en-US" altLang="en-US" baseline="-25000" dirty="0"/>
              <a:t>1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5FF7605F-01AB-47EB-ABF4-4455BAF0C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2743201"/>
            <a:ext cx="8077200" cy="3046413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en-US" sz="3200" dirty="0"/>
              <a:t>b</a:t>
            </a:r>
            <a:r>
              <a:rPr lang="en-US" altLang="en-US" sz="3200" baseline="-25000" dirty="0"/>
              <a:t>1</a:t>
            </a:r>
            <a:r>
              <a:rPr lang="en-US" altLang="en-US" sz="3200" dirty="0"/>
              <a:t> measures the estimated change in the average value of Y as a result of a one-unit change in X</a:t>
            </a:r>
          </a:p>
          <a:p>
            <a:pPr lvl="1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en-US" dirty="0">
                <a:solidFill>
                  <a:schemeClr val="folHlink"/>
                </a:solidFill>
              </a:rPr>
              <a:t>Here,  b</a:t>
            </a:r>
            <a:r>
              <a:rPr lang="en-US" altLang="en-US" baseline="-25000" dirty="0">
                <a:solidFill>
                  <a:schemeClr val="folHlink"/>
                </a:solidFill>
              </a:rPr>
              <a:t>1</a:t>
            </a:r>
            <a:r>
              <a:rPr lang="en-US" altLang="en-US" dirty="0">
                <a:solidFill>
                  <a:schemeClr val="folHlink"/>
                </a:solidFill>
              </a:rPr>
              <a:t> = .10977     tells us that the average value of a house increases by .10977($1000) = $109.77, on average, for each additional one square feet of size</a:t>
            </a:r>
          </a:p>
        </p:txBody>
      </p:sp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id="{9A37CE32-BFDC-495B-9A31-CECE1184E2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460574"/>
              </p:ext>
            </p:extLst>
          </p:nvPr>
        </p:nvGraphicFramePr>
        <p:xfrm>
          <a:off x="2171700" y="1828801"/>
          <a:ext cx="8001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00400" imgH="203200" progId="Equation.3">
                  <p:embed/>
                </p:oleObj>
              </mc:Choice>
              <mc:Fallback>
                <p:oleObj name="Equation" r:id="rId2" imgW="3200400" imgH="203200" progId="Equation.3">
                  <p:embed/>
                  <p:pic>
                    <p:nvPicPr>
                      <p:cNvPr id="12294" name="Object 6">
                        <a:extLst>
                          <a:ext uri="{FF2B5EF4-FFF2-40B4-BE49-F238E27FC236}">
                            <a16:creationId xmlns:a16="http://schemas.microsoft.com/office/drawing/2014/main" id="{9A37CE32-BFDC-495B-9A31-CECE1184E2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1828801"/>
                        <a:ext cx="8001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Freeform 7">
            <a:extLst>
              <a:ext uri="{FF2B5EF4-FFF2-40B4-BE49-F238E27FC236}">
                <a16:creationId xmlns:a16="http://schemas.microsoft.com/office/drawing/2014/main" id="{E8D5E331-7B84-4020-894B-246F96E2CF37}"/>
              </a:ext>
            </a:extLst>
          </p:cNvPr>
          <p:cNvSpPr>
            <a:spLocks/>
          </p:cNvSpPr>
          <p:nvPr/>
        </p:nvSpPr>
        <p:spPr bwMode="auto">
          <a:xfrm>
            <a:off x="2743200" y="1828801"/>
            <a:ext cx="628650" cy="85725"/>
          </a:xfrm>
          <a:custGeom>
            <a:avLst/>
            <a:gdLst>
              <a:gd name="T0" fmla="*/ 0 w 396"/>
              <a:gd name="T1" fmla="*/ 76200 h 54"/>
              <a:gd name="T2" fmla="*/ 323850 w 396"/>
              <a:gd name="T3" fmla="*/ 0 h 54"/>
              <a:gd name="T4" fmla="*/ 628650 w 396"/>
              <a:gd name="T5" fmla="*/ 85725 h 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7" name="Slide Number Placeholder 2">
            <a:extLst>
              <a:ext uri="{FF2B5EF4-FFF2-40B4-BE49-F238E27FC236}">
                <a16:creationId xmlns:a16="http://schemas.microsoft.com/office/drawing/2014/main" id="{27E586DC-B371-4F8C-81ED-02EA0934E3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A35981C3-7ABC-432A-8339-DE80308E630A}" type="slidenum">
              <a:rPr lang="en-US" altLang="en-US" sz="1000" smtClean="0"/>
              <a:pPr algn="r"/>
              <a:t>8</a:t>
            </a:fld>
            <a:endParaRPr lang="en-US" alt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72D4DA7-B31E-4948-8E06-9585A7840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457200"/>
            <a:ext cx="7239000" cy="762000"/>
          </a:xfrm>
        </p:spPr>
        <p:txBody>
          <a:bodyPr/>
          <a:lstStyle/>
          <a:p>
            <a:pPr eaLnBrk="1" hangingPunct="1"/>
            <a:r>
              <a:rPr lang="en-US" altLang="en-US"/>
              <a:t>Measures of Variation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4C2FAC3-CC76-4CA6-AA30-B9E990081D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868488"/>
            <a:ext cx="7010400" cy="671512"/>
          </a:xfrm>
        </p:spPr>
        <p:txBody>
          <a:bodyPr/>
          <a:lstStyle/>
          <a:p>
            <a:pPr eaLnBrk="1" hangingPunct="1"/>
            <a:r>
              <a:rPr lang="en-US" altLang="en-US"/>
              <a:t>Total variation is made up of two parts:</a:t>
            </a:r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3705B067-1B64-4A96-A79B-80C800E9B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9039" y="2362201"/>
          <a:ext cx="72088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367" imgH="177723" progId="Equation.3">
                  <p:embed/>
                </p:oleObj>
              </mc:Choice>
              <mc:Fallback>
                <p:oleObj name="Equation" r:id="rId2" imgW="1688367" imgH="177723" progId="Equation.3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:a16="http://schemas.microsoft.com/office/drawing/2014/main" id="{3705B067-1B64-4A96-A79B-80C800E9B9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9" y="2362201"/>
                        <a:ext cx="720883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>
            <a:extLst>
              <a:ext uri="{FF2B5EF4-FFF2-40B4-BE49-F238E27FC236}">
                <a16:creationId xmlns:a16="http://schemas.microsoft.com/office/drawing/2014/main" id="{14A3DECA-8508-4F2B-BFE5-7299EA78E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352800"/>
            <a:ext cx="1600200" cy="7620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3738" indent="-26828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68388" indent="-215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93838" indent="-212725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19288" indent="-212725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6488" indent="-212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33688" indent="-212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90888" indent="-212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48088" indent="-212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900"/>
              <a:t>Total Sum of Squares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7DE5A1C2-98DB-4D97-A6E2-9B265BFA0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352800"/>
            <a:ext cx="2057400" cy="762000"/>
          </a:xfrm>
          <a:prstGeom prst="rect">
            <a:avLst/>
          </a:prstGeom>
          <a:solidFill>
            <a:srgbClr val="C4E6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3738" indent="-26828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68388" indent="-215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93838" indent="-212725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19288" indent="-212725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6488" indent="-212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33688" indent="-212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90888" indent="-212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48088" indent="-212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900"/>
              <a:t>Regression Sum of Squares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7352C64B-3B00-4D8A-89A2-E56DAB568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352800"/>
            <a:ext cx="2057400" cy="762000"/>
          </a:xfrm>
          <a:prstGeom prst="rect">
            <a:avLst/>
          </a:prstGeom>
          <a:solidFill>
            <a:srgbClr val="FFE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3738" indent="-268288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68388" indent="-215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93838" indent="-212725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19288" indent="-212725">
              <a:spcBef>
                <a:spcPct val="20000"/>
              </a:spcBef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6488" indent="-212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33688" indent="-212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90888" indent="-212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48088" indent="-2127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1900"/>
              <a:t>Error Sum of Squares</a:t>
            </a:r>
          </a:p>
        </p:txBody>
      </p:sp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8D8129F6-4B49-4B52-B5AE-BCEA7445D9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419601"/>
          <a:ext cx="26606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7893" imgH="253890" progId="Equation.3">
                  <p:embed/>
                </p:oleObj>
              </mc:Choice>
              <mc:Fallback>
                <p:oleObj name="Equation" r:id="rId4" imgW="1167893" imgH="253890" progId="Equation.3">
                  <p:embed/>
                  <p:pic>
                    <p:nvPicPr>
                      <p:cNvPr id="13320" name="Object 8">
                        <a:extLst>
                          <a:ext uri="{FF2B5EF4-FFF2-40B4-BE49-F238E27FC236}">
                            <a16:creationId xmlns:a16="http://schemas.microsoft.com/office/drawing/2014/main" id="{8D8129F6-4B49-4B52-B5AE-BCEA7445D9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19601"/>
                        <a:ext cx="2660650" cy="574675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C04F5020-46CD-4072-A080-0FCE26EA6B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39063" y="4433888"/>
          <a:ext cx="27749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8671" imgH="253890" progId="Equation.3">
                  <p:embed/>
                </p:oleObj>
              </mc:Choice>
              <mc:Fallback>
                <p:oleObj name="Equation" r:id="rId6" imgW="1218671" imgH="253890" progId="Equation.3">
                  <p:embed/>
                  <p:pic>
                    <p:nvPicPr>
                      <p:cNvPr id="13321" name="Object 9">
                        <a:extLst>
                          <a:ext uri="{FF2B5EF4-FFF2-40B4-BE49-F238E27FC236}">
                            <a16:creationId xmlns:a16="http://schemas.microsoft.com/office/drawing/2014/main" id="{C04F5020-46CD-4072-A080-0FCE26EA6B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063" y="4433888"/>
                        <a:ext cx="2774950" cy="576262"/>
                      </a:xfrm>
                      <a:prstGeom prst="rect">
                        <a:avLst/>
                      </a:prstGeom>
                      <a:solidFill>
                        <a:srgbClr val="FFE9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>
            <a:extLst>
              <a:ext uri="{FF2B5EF4-FFF2-40B4-BE49-F238E27FC236}">
                <a16:creationId xmlns:a16="http://schemas.microsoft.com/office/drawing/2014/main" id="{7F4C973B-1CD9-47AF-8543-B5C91B53B7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8539" y="4432301"/>
          <a:ext cx="25939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80588" imgH="253890" progId="Equation.3">
                  <p:embed/>
                </p:oleObj>
              </mc:Choice>
              <mc:Fallback>
                <p:oleObj name="Equation" r:id="rId8" imgW="1180588" imgH="253890" progId="Equation.3">
                  <p:embed/>
                  <p:pic>
                    <p:nvPicPr>
                      <p:cNvPr id="13322" name="Object 10">
                        <a:extLst>
                          <a:ext uri="{FF2B5EF4-FFF2-40B4-BE49-F238E27FC236}">
                            <a16:creationId xmlns:a16="http://schemas.microsoft.com/office/drawing/2014/main" id="{7F4C973B-1CD9-47AF-8543-B5C91B53B7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9" y="4432301"/>
                        <a:ext cx="2593975" cy="555625"/>
                      </a:xfrm>
                      <a:prstGeom prst="rect">
                        <a:avLst/>
                      </a:prstGeom>
                      <a:solidFill>
                        <a:srgbClr val="C4E6C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11">
            <a:extLst>
              <a:ext uri="{FF2B5EF4-FFF2-40B4-BE49-F238E27FC236}">
                <a16:creationId xmlns:a16="http://schemas.microsoft.com/office/drawing/2014/main" id="{E2F552C2-72ED-4A11-AEF6-72292464C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05401"/>
            <a:ext cx="632460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where: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en-US" sz="1800"/>
              <a:t>	</a:t>
            </a:r>
            <a:r>
              <a:rPr lang="en-US" altLang="en-US" sz="1800" i="1"/>
              <a:t>  </a:t>
            </a:r>
            <a:r>
              <a:rPr lang="en-US" altLang="en-US" sz="1800"/>
              <a:t>  = Average value of the dependent variable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en-US" sz="1800"/>
              <a:t>	</a:t>
            </a:r>
            <a:r>
              <a:rPr lang="en-US" altLang="en-US" sz="2000"/>
              <a:t>y</a:t>
            </a:r>
            <a:r>
              <a:rPr lang="en-US" altLang="en-US" sz="2000" baseline="-25000"/>
              <a:t>i</a:t>
            </a:r>
            <a:r>
              <a:rPr lang="en-US" altLang="en-US" sz="1800"/>
              <a:t> = Observed values of the dependent variable</a:t>
            </a:r>
          </a:p>
          <a:p>
            <a:pPr algn="l" eaLnBrk="1" hangingPunct="1">
              <a:lnSpc>
                <a:spcPct val="130000"/>
              </a:lnSpc>
            </a:pPr>
            <a:r>
              <a:rPr lang="en-US" altLang="en-US" sz="1800"/>
              <a:t>	  </a:t>
            </a:r>
            <a:r>
              <a:rPr lang="en-US" altLang="en-US" sz="1800" baseline="-25000"/>
              <a:t>i</a:t>
            </a:r>
            <a:r>
              <a:rPr lang="en-US" altLang="en-US" sz="1800"/>
              <a:t>  = Predicted value of y for the given x</a:t>
            </a:r>
            <a:r>
              <a:rPr lang="en-US" altLang="en-US" sz="1800" baseline="-25000"/>
              <a:t>i</a:t>
            </a:r>
            <a:r>
              <a:rPr lang="en-US" altLang="en-US" sz="1800"/>
              <a:t> value</a:t>
            </a:r>
          </a:p>
        </p:txBody>
      </p:sp>
      <p:graphicFrame>
        <p:nvGraphicFramePr>
          <p:cNvPr id="13324" name="Object 12">
            <a:extLst>
              <a:ext uri="{FF2B5EF4-FFF2-40B4-BE49-F238E27FC236}">
                <a16:creationId xmlns:a16="http://schemas.microsoft.com/office/drawing/2014/main" id="{D07AA97A-8C89-4573-8B65-1760ECC688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6901" y="6199189"/>
          <a:ext cx="20161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80" imgH="215526" progId="Equation.3">
                  <p:embed/>
                </p:oleObj>
              </mc:Choice>
              <mc:Fallback>
                <p:oleObj name="Equation" r:id="rId10" imgW="126780" imgH="215526" progId="Equation.3">
                  <p:embed/>
                  <p:pic>
                    <p:nvPicPr>
                      <p:cNvPr id="13324" name="Object 12">
                        <a:extLst>
                          <a:ext uri="{FF2B5EF4-FFF2-40B4-BE49-F238E27FC236}">
                            <a16:creationId xmlns:a16="http://schemas.microsoft.com/office/drawing/2014/main" id="{D07AA97A-8C89-4573-8B65-1760ECC688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1" y="6199189"/>
                        <a:ext cx="201613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>
            <a:extLst>
              <a:ext uri="{FF2B5EF4-FFF2-40B4-BE49-F238E27FC236}">
                <a16:creationId xmlns:a16="http://schemas.microsoft.com/office/drawing/2014/main" id="{71819FD4-D40D-4B4F-8874-01A522FC2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6263" y="5486401"/>
          <a:ext cx="2413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835" imgH="202936" progId="Equation.3">
                  <p:embed/>
                </p:oleObj>
              </mc:Choice>
              <mc:Fallback>
                <p:oleObj name="Equation" r:id="rId12" imgW="126835" imgH="202936" progId="Equation.3">
                  <p:embed/>
                  <p:pic>
                    <p:nvPicPr>
                      <p:cNvPr id="13325" name="Object 13">
                        <a:extLst>
                          <a:ext uri="{FF2B5EF4-FFF2-40B4-BE49-F238E27FC236}">
                            <a16:creationId xmlns:a16="http://schemas.microsoft.com/office/drawing/2014/main" id="{71819FD4-D40D-4B4F-8874-01A522FC2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5486401"/>
                        <a:ext cx="2413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Slide Number Placeholder 2">
            <a:extLst>
              <a:ext uri="{FF2B5EF4-FFF2-40B4-BE49-F238E27FC236}">
                <a16:creationId xmlns:a16="http://schemas.microsoft.com/office/drawing/2014/main" id="{8BF2A036-7B35-45DF-9EF0-E066F965F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852488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524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US" sz="1000" dirty="0"/>
              <a:t>SimpleLinearRegEx1-</a:t>
            </a:r>
            <a:fld id="{C882E752-3B3B-414F-AB1E-8AE3FB423BCE}" type="slidenum">
              <a:rPr lang="en-US" altLang="en-US" sz="1000" smtClean="0"/>
              <a:pPr algn="r"/>
              <a:t>9</a:t>
            </a:fld>
            <a:endParaRPr lang="en-US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1986</Words>
  <Application>Microsoft Office PowerPoint</Application>
  <PresentationFormat>Widescreen</PresentationFormat>
  <Paragraphs>678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Symbol</vt:lpstr>
      <vt:lpstr>Wingdings</vt:lpstr>
      <vt:lpstr>Office Theme</vt:lpstr>
      <vt:lpstr>Chart</vt:lpstr>
      <vt:lpstr>Equation</vt:lpstr>
      <vt:lpstr>Simple Linear Regression Example</vt:lpstr>
      <vt:lpstr>Sample Data for House Price Model</vt:lpstr>
      <vt:lpstr>Graphical Presentation</vt:lpstr>
      <vt:lpstr>Regression Using Excel</vt:lpstr>
      <vt:lpstr>Excel Output</vt:lpstr>
      <vt:lpstr>Graphical Presentation</vt:lpstr>
      <vt:lpstr>Interpretation of the Intercept,  b0</vt:lpstr>
      <vt:lpstr>Interpretation of the Slope Coefficient,  b1</vt:lpstr>
      <vt:lpstr>Measures of Variation</vt:lpstr>
      <vt:lpstr>Measures of Variation</vt:lpstr>
      <vt:lpstr>Coefficient of Determination, R2</vt:lpstr>
      <vt:lpstr>Examples of Approximate r2  Values</vt:lpstr>
      <vt:lpstr>Examples of Approximate  r2  Values</vt:lpstr>
      <vt:lpstr>Examples of Approximate  r2  Values</vt:lpstr>
      <vt:lpstr>Excel Output</vt:lpstr>
      <vt:lpstr>Correlation and  </vt:lpstr>
      <vt:lpstr>Estimation of Model Error Variance</vt:lpstr>
      <vt:lpstr>Excel Output</vt:lpstr>
      <vt:lpstr>Comparing Standard Errors</vt:lpstr>
      <vt:lpstr>Inferences About the Regression Model</vt:lpstr>
      <vt:lpstr>Excel Output</vt:lpstr>
      <vt:lpstr>Inference about the Slope: t Test</vt:lpstr>
      <vt:lpstr>Inference about the Slope: t Test</vt:lpstr>
      <vt:lpstr>Inferences about the Slope: t Test Example</vt:lpstr>
      <vt:lpstr>Inferences about the Slope: t Test Example</vt:lpstr>
      <vt:lpstr>Inferences about the Slope: t Test Example</vt:lpstr>
      <vt:lpstr>Confidence Interval Estimate for the Slope</vt:lpstr>
      <vt:lpstr>Confidence Interval Estimate for the Slope</vt:lpstr>
      <vt:lpstr>F-Test for Significance</vt:lpstr>
      <vt:lpstr>Excel Output</vt:lpstr>
      <vt:lpstr>F-Test for Significance</vt:lpstr>
      <vt:lpstr>Predictions Using Regression Analysis</vt:lpstr>
      <vt:lpstr>Graphical Analysis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 Example</dc:title>
  <dc:creator>HP</dc:creator>
  <cp:lastModifiedBy>HP</cp:lastModifiedBy>
  <cp:revision>3</cp:revision>
  <cp:lastPrinted>2024-04-01T20:05:20Z</cp:lastPrinted>
  <dcterms:created xsi:type="dcterms:W3CDTF">2024-04-01T19:51:06Z</dcterms:created>
  <dcterms:modified xsi:type="dcterms:W3CDTF">2024-04-01T20:18:49Z</dcterms:modified>
</cp:coreProperties>
</file>