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280" r:id="rId3"/>
    <p:sldId id="281" r:id="rId4"/>
    <p:sldId id="279" r:id="rId5"/>
    <p:sldId id="282" r:id="rId6"/>
    <p:sldId id="288" r:id="rId7"/>
    <p:sldId id="283" r:id="rId8"/>
    <p:sldId id="284" r:id="rId9"/>
    <p:sldId id="258" r:id="rId10"/>
    <p:sldId id="259" r:id="rId11"/>
    <p:sldId id="285" r:id="rId12"/>
    <p:sldId id="286" r:id="rId13"/>
    <p:sldId id="260" r:id="rId14"/>
    <p:sldId id="289" r:id="rId15"/>
    <p:sldId id="290" r:id="rId16"/>
    <p:sldId id="275" r:id="rId17"/>
    <p:sldId id="266" r:id="rId18"/>
    <p:sldId id="274" r:id="rId19"/>
    <p:sldId id="268" r:id="rId20"/>
    <p:sldId id="269" r:id="rId21"/>
    <p:sldId id="276" r:id="rId22"/>
    <p:sldId id="270" r:id="rId23"/>
    <p:sldId id="271" r:id="rId24"/>
    <p:sldId id="272" r:id="rId25"/>
    <p:sldId id="273" r:id="rId26"/>
    <p:sldId id="277" r:id="rId27"/>
    <p:sldId id="278" r:id="rId28"/>
    <p:sldId id="264" r:id="rId29"/>
    <p:sldId id="291" r:id="rId30"/>
    <p:sldId id="292" r:id="rId31"/>
    <p:sldId id="293" r:id="rId32"/>
    <p:sldId id="294" r:id="rId33"/>
    <p:sldId id="295" r:id="rId34"/>
    <p:sldId id="296" r:id="rId35"/>
    <p:sldId id="297" r:id="rId36"/>
    <p:sldId id="298" r:id="rId37"/>
    <p:sldId id="299" r:id="rId38"/>
    <p:sldId id="302" r:id="rId39"/>
    <p:sldId id="303" r:id="rId40"/>
    <p:sldId id="304" r:id="rId41"/>
    <p:sldId id="305" r:id="rId42"/>
    <p:sldId id="306" r:id="rId43"/>
    <p:sldId id="307" r:id="rId44"/>
    <p:sldId id="308" r:id="rId45"/>
    <p:sldId id="300" r:id="rId46"/>
    <p:sldId id="301" r:id="rId47"/>
    <p:sldId id="309" r:id="rId48"/>
    <p:sldId id="310" r:id="rId49"/>
    <p:sldId id="31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4F69B-7828-4F9F-967B-15BD332E915D}"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9E18B-E7B7-4990-A32F-72AA048E8748}" type="slidenum">
              <a:rPr lang="en-US" smtClean="0"/>
              <a:t>‹#›</a:t>
            </a:fld>
            <a:endParaRPr lang="en-US"/>
          </a:p>
        </p:txBody>
      </p:sp>
    </p:spTree>
    <p:extLst>
      <p:ext uri="{BB962C8B-B14F-4D97-AF65-F5344CB8AC3E}">
        <p14:creationId xmlns:p14="http://schemas.microsoft.com/office/powerpoint/2010/main" val="3299160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683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458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910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0298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1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3" name="Google Shape;923;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92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8564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922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732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p1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0" name="Google Shape;890;p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433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1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7" name="Google Shape;897;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7150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586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p1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1" name="Google Shape;911;p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3977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060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8B7328-BF66-4255-BB9E-6276A550D90B}"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D81BA-C748-44D8-B3FC-FAFC7D501001}" type="slidenum">
              <a:rPr lang="en-US" smtClean="0"/>
              <a:t>‹#›</a:t>
            </a:fld>
            <a:endParaRPr lang="en-US"/>
          </a:p>
        </p:txBody>
      </p:sp>
    </p:spTree>
    <p:extLst>
      <p:ext uri="{BB962C8B-B14F-4D97-AF65-F5344CB8AC3E}">
        <p14:creationId xmlns:p14="http://schemas.microsoft.com/office/powerpoint/2010/main" val="392204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8B7328-BF66-4255-BB9E-6276A550D90B}"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D81BA-C748-44D8-B3FC-FAFC7D501001}" type="slidenum">
              <a:rPr lang="en-US" smtClean="0"/>
              <a:t>‹#›</a:t>
            </a:fld>
            <a:endParaRPr lang="en-US"/>
          </a:p>
        </p:txBody>
      </p:sp>
    </p:spTree>
    <p:extLst>
      <p:ext uri="{BB962C8B-B14F-4D97-AF65-F5344CB8AC3E}">
        <p14:creationId xmlns:p14="http://schemas.microsoft.com/office/powerpoint/2010/main" val="400182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8B7328-BF66-4255-BB9E-6276A550D90B}"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D81BA-C748-44D8-B3FC-FAFC7D501001}" type="slidenum">
              <a:rPr lang="en-US" smtClean="0"/>
              <a:t>‹#›</a:t>
            </a:fld>
            <a:endParaRPr lang="en-US"/>
          </a:p>
        </p:txBody>
      </p:sp>
    </p:spTree>
    <p:extLst>
      <p:ext uri="{BB962C8B-B14F-4D97-AF65-F5344CB8AC3E}">
        <p14:creationId xmlns:p14="http://schemas.microsoft.com/office/powerpoint/2010/main" val="210396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8B7328-BF66-4255-BB9E-6276A550D90B}"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D81BA-C748-44D8-B3FC-FAFC7D501001}" type="slidenum">
              <a:rPr lang="en-US" smtClean="0"/>
              <a:t>‹#›</a:t>
            </a:fld>
            <a:endParaRPr lang="en-US"/>
          </a:p>
        </p:txBody>
      </p:sp>
    </p:spTree>
    <p:extLst>
      <p:ext uri="{BB962C8B-B14F-4D97-AF65-F5344CB8AC3E}">
        <p14:creationId xmlns:p14="http://schemas.microsoft.com/office/powerpoint/2010/main" val="266365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8B7328-BF66-4255-BB9E-6276A550D90B}"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D81BA-C748-44D8-B3FC-FAFC7D501001}" type="slidenum">
              <a:rPr lang="en-US" smtClean="0"/>
              <a:t>‹#›</a:t>
            </a:fld>
            <a:endParaRPr lang="en-US"/>
          </a:p>
        </p:txBody>
      </p:sp>
    </p:spTree>
    <p:extLst>
      <p:ext uri="{BB962C8B-B14F-4D97-AF65-F5344CB8AC3E}">
        <p14:creationId xmlns:p14="http://schemas.microsoft.com/office/powerpoint/2010/main" val="909464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8B7328-BF66-4255-BB9E-6276A550D90B}"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D81BA-C748-44D8-B3FC-FAFC7D501001}" type="slidenum">
              <a:rPr lang="en-US" smtClean="0"/>
              <a:t>‹#›</a:t>
            </a:fld>
            <a:endParaRPr lang="en-US"/>
          </a:p>
        </p:txBody>
      </p:sp>
    </p:spTree>
    <p:extLst>
      <p:ext uri="{BB962C8B-B14F-4D97-AF65-F5344CB8AC3E}">
        <p14:creationId xmlns:p14="http://schemas.microsoft.com/office/powerpoint/2010/main" val="241782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8B7328-BF66-4255-BB9E-6276A550D90B}"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FD81BA-C748-44D8-B3FC-FAFC7D501001}" type="slidenum">
              <a:rPr lang="en-US" smtClean="0"/>
              <a:t>‹#›</a:t>
            </a:fld>
            <a:endParaRPr lang="en-US"/>
          </a:p>
        </p:txBody>
      </p:sp>
    </p:spTree>
    <p:extLst>
      <p:ext uri="{BB962C8B-B14F-4D97-AF65-F5344CB8AC3E}">
        <p14:creationId xmlns:p14="http://schemas.microsoft.com/office/powerpoint/2010/main" val="84360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8B7328-BF66-4255-BB9E-6276A550D90B}"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FD81BA-C748-44D8-B3FC-FAFC7D501001}" type="slidenum">
              <a:rPr lang="en-US" smtClean="0"/>
              <a:t>‹#›</a:t>
            </a:fld>
            <a:endParaRPr lang="en-US"/>
          </a:p>
        </p:txBody>
      </p:sp>
    </p:spTree>
    <p:extLst>
      <p:ext uri="{BB962C8B-B14F-4D97-AF65-F5344CB8AC3E}">
        <p14:creationId xmlns:p14="http://schemas.microsoft.com/office/powerpoint/2010/main" val="16913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B7328-BF66-4255-BB9E-6276A550D90B}" type="datetimeFigureOut">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FD81BA-C748-44D8-B3FC-FAFC7D501001}" type="slidenum">
              <a:rPr lang="en-US" smtClean="0"/>
              <a:t>‹#›</a:t>
            </a:fld>
            <a:endParaRPr lang="en-US"/>
          </a:p>
        </p:txBody>
      </p:sp>
    </p:spTree>
    <p:extLst>
      <p:ext uri="{BB962C8B-B14F-4D97-AF65-F5344CB8AC3E}">
        <p14:creationId xmlns:p14="http://schemas.microsoft.com/office/powerpoint/2010/main" val="400628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8B7328-BF66-4255-BB9E-6276A550D90B}"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D81BA-C748-44D8-B3FC-FAFC7D501001}" type="slidenum">
              <a:rPr lang="en-US" smtClean="0"/>
              <a:t>‹#›</a:t>
            </a:fld>
            <a:endParaRPr lang="en-US"/>
          </a:p>
        </p:txBody>
      </p:sp>
    </p:spTree>
    <p:extLst>
      <p:ext uri="{BB962C8B-B14F-4D97-AF65-F5344CB8AC3E}">
        <p14:creationId xmlns:p14="http://schemas.microsoft.com/office/powerpoint/2010/main" val="116928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8B7328-BF66-4255-BB9E-6276A550D90B}"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D81BA-C748-44D8-B3FC-FAFC7D501001}" type="slidenum">
              <a:rPr lang="en-US" smtClean="0"/>
              <a:t>‹#›</a:t>
            </a:fld>
            <a:endParaRPr lang="en-US"/>
          </a:p>
        </p:txBody>
      </p:sp>
    </p:spTree>
    <p:extLst>
      <p:ext uri="{BB962C8B-B14F-4D97-AF65-F5344CB8AC3E}">
        <p14:creationId xmlns:p14="http://schemas.microsoft.com/office/powerpoint/2010/main" val="48905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B7328-BF66-4255-BB9E-6276A550D90B}" type="datetimeFigureOut">
              <a:rPr lang="en-US" smtClean="0"/>
              <a:t>5/19/2024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D81BA-C748-44D8-B3FC-FAFC7D501001}" type="slidenum">
              <a:rPr lang="en-US" smtClean="0"/>
              <a:t>‹#›</a:t>
            </a:fld>
            <a:endParaRPr lang="en-US"/>
          </a:p>
        </p:txBody>
      </p:sp>
    </p:spTree>
    <p:extLst>
      <p:ext uri="{BB962C8B-B14F-4D97-AF65-F5344CB8AC3E}">
        <p14:creationId xmlns:p14="http://schemas.microsoft.com/office/powerpoint/2010/main" val="435201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11.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t>CSE315:Introduction to Data Science</a:t>
            </a:r>
            <a:br>
              <a:rPr lang="en-US" sz="4800" b="1" dirty="0"/>
            </a:br>
            <a:r>
              <a:rPr lang="en-US" sz="4800" b="1" i="1" dirty="0">
                <a:solidFill>
                  <a:srgbClr val="0070C0"/>
                </a:solidFill>
              </a:rPr>
              <a:t>Feature Engineering</a:t>
            </a:r>
          </a:p>
        </p:txBody>
      </p:sp>
      <p:sp>
        <p:nvSpPr>
          <p:cNvPr id="3" name="Subtitle 2"/>
          <p:cNvSpPr>
            <a:spLocks noGrp="1"/>
          </p:cNvSpPr>
          <p:nvPr>
            <p:ph type="subTitle" idx="1"/>
          </p:nvPr>
        </p:nvSpPr>
        <p:spPr/>
        <p:txBody>
          <a:bodyPr>
            <a:normAutofit/>
          </a:bodyPr>
          <a:lstStyle/>
          <a:p>
            <a:r>
              <a:rPr lang="en-US" sz="3600" dirty="0"/>
              <a:t>WEEK-??</a:t>
            </a:r>
          </a:p>
        </p:txBody>
      </p:sp>
    </p:spTree>
    <p:extLst>
      <p:ext uri="{BB962C8B-B14F-4D97-AF65-F5344CB8AC3E}">
        <p14:creationId xmlns:p14="http://schemas.microsoft.com/office/powerpoint/2010/main" val="3351976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115"/>
          <p:cNvSpPr txBox="1">
            <a:spLocks noGrp="1"/>
          </p:cNvSpPr>
          <p:nvPr>
            <p:ph type="title"/>
          </p:nvPr>
        </p:nvSpPr>
        <p:spPr>
          <a:xfrm>
            <a:off x="1981200" y="274638"/>
            <a:ext cx="8229600" cy="631741"/>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ts val="4400"/>
            </a:pPr>
            <a:r>
              <a:rPr lang="en-US" dirty="0"/>
              <a:t>Label Encoding</a:t>
            </a:r>
            <a:endParaRPr dirty="0"/>
          </a:p>
        </p:txBody>
      </p:sp>
      <p:sp>
        <p:nvSpPr>
          <p:cNvPr id="893" name="Google Shape;893;p115"/>
          <p:cNvSpPr txBox="1">
            <a:spLocks noGrp="1"/>
          </p:cNvSpPr>
          <p:nvPr>
            <p:ph type="body" idx="1"/>
          </p:nvPr>
        </p:nvSpPr>
        <p:spPr>
          <a:xfrm>
            <a:off x="1981200" y="1166018"/>
            <a:ext cx="6641432" cy="4793624"/>
          </a:xfrm>
          <a:prstGeom prst="rect">
            <a:avLst/>
          </a:prstGeom>
          <a:noFill/>
          <a:ln>
            <a:noFill/>
          </a:ln>
        </p:spPr>
        <p:txBody>
          <a:bodyPr spcFirstLastPara="1" vert="horz" wrap="square" lIns="91425" tIns="45700" rIns="91425" bIns="45700" rtlCol="0" anchor="t" anchorCtr="0">
            <a:normAutofit fontScale="62500" lnSpcReduction="20000"/>
          </a:bodyPr>
          <a:lstStyle/>
          <a:p>
            <a:pPr marL="0" indent="0" algn="just">
              <a:lnSpc>
                <a:spcPct val="100000"/>
              </a:lnSpc>
              <a:spcBef>
                <a:spcPts val="0"/>
              </a:spcBef>
              <a:buClr>
                <a:schemeClr val="dk1"/>
              </a:buClr>
              <a:buSzPct val="100000"/>
              <a:buNone/>
            </a:pPr>
            <a:r>
              <a:rPr lang="en-US" sz="2900" dirty="0"/>
              <a:t>One-hot and Ordinal encoders </a:t>
            </a:r>
            <a:r>
              <a:rPr lang="en-US" sz="2900" kern="1800" dirty="0">
                <a:effectLst/>
                <a:latin typeface="Times New Roman" panose="02020603050405020304" pitchFamily="18" charset="0"/>
                <a:ea typeface="Times New Roman" panose="02020603050405020304" pitchFamily="18" charset="0"/>
                <a:cs typeface="Times New Roman" panose="02020603050405020304" pitchFamily="18" charset="0"/>
              </a:rPr>
              <a:t>can be used for explanatory/independent variables (x). For prediction/target variables (y), we use label encoding, specially designed for output or target variables.</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Clr>
                <a:schemeClr val="dk1"/>
              </a:buClr>
              <a:buSzPct val="100000"/>
              <a:buNone/>
            </a:pPr>
            <a:endParaRPr lang="en-US" dirty="0"/>
          </a:p>
          <a:p>
            <a:pPr marL="0" indent="0" algn="just">
              <a:lnSpc>
                <a:spcPct val="100000"/>
              </a:lnSpc>
              <a:spcBef>
                <a:spcPts val="0"/>
              </a:spcBef>
              <a:buClr>
                <a:schemeClr val="dk1"/>
              </a:buClr>
              <a:buSzPct val="100000"/>
              <a:buNone/>
            </a:pPr>
            <a:endParaRPr lang="en-US" dirty="0"/>
          </a:p>
          <a:p>
            <a:pPr marL="0" indent="0" algn="just">
              <a:lnSpc>
                <a:spcPct val="100000"/>
              </a:lnSpc>
              <a:spcBef>
                <a:spcPts val="0"/>
              </a:spcBef>
              <a:buClr>
                <a:schemeClr val="dk1"/>
              </a:buClr>
              <a:buSzPct val="100000"/>
              <a:buNone/>
            </a:pPr>
            <a:r>
              <a:rPr lang="en-US" dirty="0"/>
              <a:t>Label encoding is a method of processing categorical data. In this method we can express all the unique values ​​of categorical variables with different numbers. </a:t>
            </a:r>
            <a:endParaRPr dirty="0"/>
          </a:p>
          <a:p>
            <a:pPr marL="342900" indent="-342900" algn="just">
              <a:lnSpc>
                <a:spcPct val="100000"/>
              </a:lnSpc>
              <a:spcBef>
                <a:spcPts val="400"/>
              </a:spcBef>
              <a:buClr>
                <a:schemeClr val="dk1"/>
              </a:buClr>
              <a:buSzPct val="100000"/>
            </a:pPr>
            <a:r>
              <a:rPr lang="en-US" dirty="0"/>
              <a:t>Suppose you have a dataset where male or female is written as human gender. We can express the males by 1 and the females by 2 by encoding the label. </a:t>
            </a:r>
            <a:endParaRPr dirty="0"/>
          </a:p>
          <a:p>
            <a:pPr marL="342900" indent="-342900" algn="just">
              <a:lnSpc>
                <a:spcPct val="100000"/>
              </a:lnSpc>
              <a:spcBef>
                <a:spcPts val="400"/>
              </a:spcBef>
              <a:buClr>
                <a:schemeClr val="dk1"/>
              </a:buClr>
              <a:buSzPct val="100000"/>
            </a:pPr>
            <a:r>
              <a:rPr lang="en-US" dirty="0"/>
              <a:t>It is also called dummy variable. The code below shows that the ST_NAME variable is a categorical variable, with different road names. </a:t>
            </a:r>
            <a:endParaRPr dirty="0"/>
          </a:p>
          <a:p>
            <a:pPr marL="342900" indent="-342900" algn="just">
              <a:lnSpc>
                <a:spcPct val="100000"/>
              </a:lnSpc>
              <a:spcBef>
                <a:spcPts val="400"/>
              </a:spcBef>
              <a:buClr>
                <a:schemeClr val="dk1"/>
              </a:buClr>
              <a:buSzPct val="100000"/>
            </a:pPr>
            <a:r>
              <a:rPr lang="en-US" dirty="0"/>
              <a:t>Through label encoding we have expressed the name of each unique road by a different number. Then when the dataset is shown again, we see that all the roads (unique) are expressed by different numbers.</a:t>
            </a:r>
            <a:endParaRPr dirty="0"/>
          </a:p>
        </p:txBody>
      </p:sp>
      <p:sp>
        <p:nvSpPr>
          <p:cNvPr id="894" name="Google Shape;894;p115"/>
          <p:cNvSpPr/>
          <p:nvPr/>
        </p:nvSpPr>
        <p:spPr>
          <a:xfrm>
            <a:off x="8803105" y="1715182"/>
            <a:ext cx="2514600" cy="2246769"/>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dirty="0">
                <a:solidFill>
                  <a:schemeClr val="dk1"/>
                </a:solidFill>
                <a:latin typeface="Calibri"/>
                <a:ea typeface="Calibri"/>
                <a:cs typeface="Calibri"/>
                <a:sym typeface="Calibri"/>
              </a:rPr>
              <a:t>from </a:t>
            </a:r>
            <a:r>
              <a:rPr lang="en-US" sz="1400" dirty="0" err="1">
                <a:solidFill>
                  <a:schemeClr val="dk1"/>
                </a:solidFill>
                <a:latin typeface="Calibri"/>
                <a:ea typeface="Calibri"/>
                <a:cs typeface="Calibri"/>
                <a:sym typeface="Calibri"/>
              </a:rPr>
              <a:t>sklearn.preprocessing</a:t>
            </a:r>
            <a:r>
              <a:rPr lang="en-US" sz="1400" dirty="0">
                <a:solidFill>
                  <a:schemeClr val="dk1"/>
                </a:solidFill>
                <a:latin typeface="Calibri"/>
                <a:ea typeface="Calibri"/>
                <a:cs typeface="Calibri"/>
                <a:sym typeface="Calibri"/>
              </a:rPr>
              <a:t> </a:t>
            </a:r>
            <a:endParaRPr sz="1400" dirty="0">
              <a:solidFill>
                <a:schemeClr val="dk1"/>
              </a:solidFill>
              <a:latin typeface="Calibri"/>
              <a:ea typeface="Calibri"/>
              <a:cs typeface="Calibri"/>
              <a:sym typeface="Calibri"/>
            </a:endParaRPr>
          </a:p>
          <a:p>
            <a:pPr>
              <a:buClr>
                <a:srgbClr val="000000"/>
              </a:buClr>
              <a:buSzPts val="1400"/>
            </a:pPr>
            <a:endParaRPr sz="1400" dirty="0">
              <a:solidFill>
                <a:schemeClr val="dk1"/>
              </a:solidFill>
              <a:latin typeface="Calibri"/>
              <a:ea typeface="Calibri"/>
              <a:cs typeface="Calibri"/>
              <a:sym typeface="Calibri"/>
            </a:endParaRPr>
          </a:p>
          <a:p>
            <a:pPr>
              <a:buClr>
                <a:srgbClr val="000000"/>
              </a:buClr>
              <a:buSzPts val="1400"/>
            </a:pPr>
            <a:r>
              <a:rPr lang="en-US" sz="1400" dirty="0">
                <a:solidFill>
                  <a:schemeClr val="dk1"/>
                </a:solidFill>
                <a:latin typeface="Calibri"/>
                <a:ea typeface="Calibri"/>
                <a:cs typeface="Calibri"/>
                <a:sym typeface="Calibri"/>
              </a:rPr>
              <a:t>import </a:t>
            </a:r>
            <a:r>
              <a:rPr lang="en-US" sz="1400" dirty="0" err="1">
                <a:solidFill>
                  <a:schemeClr val="dk1"/>
                </a:solidFill>
                <a:latin typeface="Calibri"/>
                <a:ea typeface="Calibri"/>
                <a:cs typeface="Calibri"/>
                <a:sym typeface="Calibri"/>
              </a:rPr>
              <a:t>LabelEncoder</a:t>
            </a:r>
            <a:r>
              <a:rPr lang="en-US" sz="1400" dirty="0">
                <a:solidFill>
                  <a:schemeClr val="dk1"/>
                </a:solidFill>
                <a:latin typeface="Calibri"/>
                <a:ea typeface="Calibri"/>
                <a:cs typeface="Calibri"/>
                <a:sym typeface="Calibri"/>
              </a:rPr>
              <a:t> </a:t>
            </a:r>
            <a:endParaRPr sz="1400" dirty="0">
              <a:solidFill>
                <a:srgbClr val="000000"/>
              </a:solidFill>
              <a:latin typeface="Arial"/>
              <a:ea typeface="Arial"/>
              <a:cs typeface="Arial"/>
              <a:sym typeface="Arial"/>
            </a:endParaRPr>
          </a:p>
          <a:p>
            <a:pPr>
              <a:buClr>
                <a:srgbClr val="000000"/>
              </a:buClr>
              <a:buSzPts val="1400"/>
            </a:pPr>
            <a:endParaRPr sz="1400" dirty="0">
              <a:solidFill>
                <a:schemeClr val="dk1"/>
              </a:solidFill>
              <a:latin typeface="Calibri"/>
              <a:ea typeface="Calibri"/>
              <a:cs typeface="Calibri"/>
              <a:sym typeface="Calibri"/>
            </a:endParaRPr>
          </a:p>
          <a:p>
            <a:pPr>
              <a:buClr>
                <a:srgbClr val="000000"/>
              </a:buClr>
              <a:buSzPts val="1400"/>
            </a:pPr>
            <a:r>
              <a:rPr lang="en-US" sz="1400" dirty="0">
                <a:solidFill>
                  <a:schemeClr val="dk1"/>
                </a:solidFill>
                <a:latin typeface="Calibri"/>
                <a:ea typeface="Calibri"/>
                <a:cs typeface="Calibri"/>
                <a:sym typeface="Calibri"/>
              </a:rPr>
              <a:t>le = </a:t>
            </a:r>
            <a:r>
              <a:rPr lang="en-US" sz="1400" dirty="0" err="1">
                <a:solidFill>
                  <a:schemeClr val="dk1"/>
                </a:solidFill>
                <a:latin typeface="Calibri"/>
                <a:ea typeface="Calibri"/>
                <a:cs typeface="Calibri"/>
                <a:sym typeface="Calibri"/>
              </a:rPr>
              <a:t>LabelEncoder</a:t>
            </a:r>
            <a:r>
              <a:rPr lang="en-US" sz="1400" dirty="0">
                <a:solidFill>
                  <a:schemeClr val="dk1"/>
                </a:solidFill>
                <a:latin typeface="Calibri"/>
                <a:ea typeface="Calibri"/>
                <a:cs typeface="Calibri"/>
                <a:sym typeface="Calibri"/>
              </a:rPr>
              <a:t>() </a:t>
            </a:r>
            <a:endParaRPr sz="1400" dirty="0">
              <a:solidFill>
                <a:srgbClr val="000000"/>
              </a:solidFill>
              <a:latin typeface="Arial"/>
              <a:ea typeface="Arial"/>
              <a:cs typeface="Arial"/>
              <a:sym typeface="Arial"/>
            </a:endParaRPr>
          </a:p>
          <a:p>
            <a:pPr>
              <a:buClr>
                <a:srgbClr val="000000"/>
              </a:buClr>
              <a:buSzPts val="1400"/>
            </a:pPr>
            <a:endParaRPr sz="1400" dirty="0">
              <a:solidFill>
                <a:schemeClr val="dk1"/>
              </a:solidFill>
              <a:latin typeface="Calibri"/>
              <a:ea typeface="Calibri"/>
              <a:cs typeface="Calibri"/>
              <a:sym typeface="Calibri"/>
            </a:endParaRPr>
          </a:p>
          <a:p>
            <a:pPr>
              <a:buClr>
                <a:srgbClr val="000000"/>
              </a:buClr>
              <a:buSzPts val="1400"/>
            </a:pPr>
            <a:r>
              <a:rPr lang="en-US" sz="1400" dirty="0">
                <a:solidFill>
                  <a:schemeClr val="dk1"/>
                </a:solidFill>
                <a:latin typeface="Calibri"/>
                <a:ea typeface="Calibri"/>
                <a:cs typeface="Calibri"/>
                <a:sym typeface="Calibri"/>
              </a:rPr>
              <a:t>df['ST_NAME']= </a:t>
            </a:r>
            <a:r>
              <a:rPr lang="en-US" sz="1400" dirty="0" err="1">
                <a:solidFill>
                  <a:schemeClr val="dk1"/>
                </a:solidFill>
                <a:latin typeface="Calibri"/>
                <a:ea typeface="Calibri"/>
                <a:cs typeface="Calibri"/>
                <a:sym typeface="Calibri"/>
              </a:rPr>
              <a:t>le.fit_transform</a:t>
            </a:r>
            <a:r>
              <a:rPr lang="en-US" sz="1400" dirty="0">
                <a:solidFill>
                  <a:schemeClr val="dk1"/>
                </a:solidFill>
                <a:latin typeface="Calibri"/>
                <a:ea typeface="Calibri"/>
                <a:cs typeface="Calibri"/>
                <a:sym typeface="Calibri"/>
              </a:rPr>
              <a:t>(df['ST_NAME']) </a:t>
            </a:r>
            <a:endParaRPr sz="1400" dirty="0">
              <a:solidFill>
                <a:srgbClr val="000000"/>
              </a:solidFill>
              <a:latin typeface="Arial"/>
              <a:ea typeface="Arial"/>
              <a:cs typeface="Arial"/>
              <a:sym typeface="Arial"/>
            </a:endParaRPr>
          </a:p>
          <a:p>
            <a:pPr>
              <a:buClr>
                <a:srgbClr val="000000"/>
              </a:buClr>
              <a:buSzPts val="1400"/>
            </a:pPr>
            <a:endParaRPr sz="1400" dirty="0">
              <a:solidFill>
                <a:schemeClr val="dk1"/>
              </a:solidFill>
              <a:latin typeface="Calibri"/>
              <a:ea typeface="Calibri"/>
              <a:cs typeface="Calibri"/>
              <a:sym typeface="Calibri"/>
            </a:endParaRPr>
          </a:p>
          <a:p>
            <a:pPr>
              <a:buClr>
                <a:srgbClr val="000000"/>
              </a:buClr>
              <a:buSzPts val="1400"/>
            </a:pPr>
            <a:r>
              <a:rPr lang="en-US" sz="1400" dirty="0">
                <a:solidFill>
                  <a:schemeClr val="dk1"/>
                </a:solidFill>
                <a:latin typeface="Calibri"/>
                <a:ea typeface="Calibri"/>
                <a:cs typeface="Calibri"/>
                <a:sym typeface="Calibri"/>
              </a:rPr>
              <a:t>df</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656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D83B-541A-4A60-8206-DE20083E08D5}"/>
              </a:ext>
            </a:extLst>
          </p:cNvPr>
          <p:cNvSpPr>
            <a:spLocks noGrp="1"/>
          </p:cNvSpPr>
          <p:nvPr>
            <p:ph type="title"/>
          </p:nvPr>
        </p:nvSpPr>
        <p:spPr/>
        <p:txBody>
          <a:bodyPr/>
          <a:lstStyle/>
          <a:p>
            <a:r>
              <a:rPr lang="en-US" dirty="0"/>
              <a:t>           Example of label encoding</a:t>
            </a:r>
          </a:p>
        </p:txBody>
      </p:sp>
      <p:pic>
        <p:nvPicPr>
          <p:cNvPr id="4" name="Content Placeholder 3">
            <a:extLst>
              <a:ext uri="{FF2B5EF4-FFF2-40B4-BE49-F238E27FC236}">
                <a16:creationId xmlns:a16="http://schemas.microsoft.com/office/drawing/2014/main" id="{DB0CAF36-0334-4416-BE54-68F56D96B26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84738" y="2339990"/>
            <a:ext cx="7422523" cy="3322608"/>
          </a:xfrm>
          <a:prstGeom prst="rect">
            <a:avLst/>
          </a:prstGeom>
        </p:spPr>
      </p:pic>
    </p:spTree>
    <p:extLst>
      <p:ext uri="{BB962C8B-B14F-4D97-AF65-F5344CB8AC3E}">
        <p14:creationId xmlns:p14="http://schemas.microsoft.com/office/powerpoint/2010/main" val="4654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0B7F-15B5-4E48-BFD2-A92708F694A8}"/>
              </a:ext>
            </a:extLst>
          </p:cNvPr>
          <p:cNvSpPr>
            <a:spLocks noGrp="1"/>
          </p:cNvSpPr>
          <p:nvPr>
            <p:ph type="title"/>
          </p:nvPr>
        </p:nvSpPr>
        <p:spPr>
          <a:xfrm>
            <a:off x="838200" y="156578"/>
            <a:ext cx="10515600" cy="637506"/>
          </a:xfrm>
        </p:spPr>
        <p:txBody>
          <a:bodyPr>
            <a:normAutofit fontScale="90000"/>
          </a:bodyPr>
          <a:lstStyle/>
          <a:p>
            <a:br>
              <a:rPr lang="en-US" sz="4400" b="1" i="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400" b="1" i="1" dirty="0">
                <a:effectLst/>
                <a:latin typeface="Times New Roman" panose="02020603050405020304" pitchFamily="18" charset="0"/>
                <a:ea typeface="Times New Roman" panose="02020603050405020304" pitchFamily="18" charset="0"/>
                <a:cs typeface="Times New Roman" panose="02020603050405020304" pitchFamily="18" charset="0"/>
              </a:rPr>
              <a:t>               Handling Outliers</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FD574C4-7702-4430-A0F1-0DD5CD64532B}"/>
              </a:ext>
            </a:extLst>
          </p:cNvPr>
          <p:cNvSpPr>
            <a:spLocks noGrp="1"/>
          </p:cNvSpPr>
          <p:nvPr>
            <p:ph idx="1"/>
          </p:nvPr>
        </p:nvSpPr>
        <p:spPr>
          <a:xfrm>
            <a:off x="838200" y="930442"/>
            <a:ext cx="10515600" cy="5562432"/>
          </a:xfrm>
        </p:spPr>
        <p:txBody>
          <a:bodyPr>
            <a:normAutofit fontScale="77500" lnSpcReduction="20000"/>
          </a:bodyPr>
          <a:lstStyle/>
          <a:p>
            <a:r>
              <a:rPr lang="en-US" sz="2800" b="1" i="1" dirty="0">
                <a:effectLst/>
                <a:latin typeface="Times New Roman" panose="02020603050405020304" pitchFamily="18" charset="0"/>
                <a:ea typeface="Times New Roman" panose="02020603050405020304" pitchFamily="18" charset="0"/>
                <a:cs typeface="Times New Roman" panose="02020603050405020304" pitchFamily="18" charset="0"/>
              </a:rPr>
              <a:t>Outliers are data points significantly different from the rest of the data set. They can affect the accuracy of our model.</a:t>
            </a:r>
          </a:p>
          <a:p>
            <a:endParaRPr lang="en-US" dirty="0"/>
          </a:p>
          <a:p>
            <a:endParaRPr lang="en-US" dirty="0"/>
          </a:p>
          <a:p>
            <a:endParaRPr lang="en-US" dirty="0"/>
          </a:p>
          <a:p>
            <a:endParaRPr lang="en-US" dirty="0"/>
          </a:p>
          <a:p>
            <a:endParaRPr lang="en-US" dirty="0"/>
          </a:p>
          <a:p>
            <a:pPr marL="0" marR="0" indent="0">
              <a:lnSpc>
                <a:spcPct val="107000"/>
              </a:lnSpc>
              <a:spcBef>
                <a:spcPts val="0"/>
              </a:spcBef>
              <a:spcAft>
                <a:spcPts val="800"/>
              </a:spcAft>
              <a:buNone/>
            </a:pP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There are two main ways to treat outliers: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Trimming: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We can remove the outliers from the data set.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Capping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We can replace the outliers with values within the range of the rest of the data.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If the outliers are a small number, e can trim them. But if the outliers are significant, we might cap them.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Several methods can be used to detect and remove outliers, including </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z-score, IQR, percentile,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effectLst/>
                <a:latin typeface="Times New Roman" panose="02020603050405020304" pitchFamily="18" charset="0"/>
                <a:ea typeface="Times New Roman" panose="02020603050405020304" pitchFamily="18" charset="0"/>
                <a:cs typeface="Times New Roman" panose="02020603050405020304" pitchFamily="18" charset="0"/>
              </a:rPr>
              <a:t>Winsorization</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6" name="Picture 5">
            <a:extLst>
              <a:ext uri="{FF2B5EF4-FFF2-40B4-BE49-F238E27FC236}">
                <a16:creationId xmlns:a16="http://schemas.microsoft.com/office/drawing/2014/main" id="{59B557C7-5110-4026-890D-23FCD9CDA9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48926" y="1295232"/>
            <a:ext cx="4578985" cy="2282825"/>
          </a:xfrm>
          <a:prstGeom prst="rect">
            <a:avLst/>
          </a:prstGeom>
          <a:noFill/>
          <a:ln>
            <a:noFill/>
          </a:ln>
        </p:spPr>
      </p:pic>
    </p:spTree>
    <p:extLst>
      <p:ext uri="{BB962C8B-B14F-4D97-AF65-F5344CB8AC3E}">
        <p14:creationId xmlns:p14="http://schemas.microsoft.com/office/powerpoint/2010/main" val="1825145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1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Mapping Function</a:t>
            </a:r>
            <a:endParaRPr/>
          </a:p>
        </p:txBody>
      </p:sp>
      <p:sp>
        <p:nvSpPr>
          <p:cNvPr id="900" name="Google Shape;900;p116"/>
          <p:cNvSpPr txBox="1">
            <a:spLocks noGrp="1"/>
          </p:cNvSpPr>
          <p:nvPr>
            <p:ph type="body" idx="1"/>
          </p:nvPr>
        </p:nvSpPr>
        <p:spPr>
          <a:xfrm>
            <a:off x="1981200" y="1600201"/>
            <a:ext cx="8229600" cy="2362200"/>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800"/>
            </a:pPr>
            <a:r>
              <a:rPr lang="en-US" dirty="0"/>
              <a:t>We can also convert data from numerical to categorical or categorical to numerical through the mapping function. In the following example we have mapped Y to 1 and N to 2 of the OWN_OCCUPIED column.</a:t>
            </a:r>
            <a:endParaRPr dirty="0"/>
          </a:p>
        </p:txBody>
      </p:sp>
      <p:sp>
        <p:nvSpPr>
          <p:cNvPr id="901" name="Google Shape;901;p116"/>
          <p:cNvSpPr/>
          <p:nvPr/>
        </p:nvSpPr>
        <p:spPr>
          <a:xfrm>
            <a:off x="3842656" y="4038600"/>
            <a:ext cx="4920343" cy="1477328"/>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US" dirty="0">
                <a:solidFill>
                  <a:schemeClr val="dk1"/>
                </a:solidFill>
                <a:latin typeface="Calibri"/>
                <a:ea typeface="Calibri"/>
                <a:cs typeface="Calibri"/>
                <a:sym typeface="Calibri"/>
              </a:rPr>
              <a:t>#use of mapping function</a:t>
            </a:r>
            <a:endParaRPr sz="1400" dirty="0">
              <a:solidFill>
                <a:srgbClr val="000000"/>
              </a:solidFill>
              <a:latin typeface="Arial"/>
              <a:ea typeface="Arial"/>
              <a:cs typeface="Arial"/>
              <a:sym typeface="Arial"/>
            </a:endParaRPr>
          </a:p>
          <a:p>
            <a:pPr>
              <a:buClr>
                <a:srgbClr val="000000"/>
              </a:buClr>
              <a:buSzPts val="1800"/>
            </a:pPr>
            <a:r>
              <a:rPr lang="en-US" dirty="0">
                <a:solidFill>
                  <a:schemeClr val="dk1"/>
                </a:solidFill>
                <a:latin typeface="Calibri"/>
                <a:ea typeface="Calibri"/>
                <a:cs typeface="Calibri"/>
                <a:sym typeface="Calibri"/>
              </a:rPr>
              <a:t>mapping = {'Y' :1 , 'N' : 2 }</a:t>
            </a:r>
            <a:endParaRPr sz="1400" dirty="0">
              <a:solidFill>
                <a:srgbClr val="000000"/>
              </a:solidFill>
              <a:latin typeface="Arial"/>
              <a:ea typeface="Arial"/>
              <a:cs typeface="Arial"/>
              <a:sym typeface="Arial"/>
            </a:endParaRPr>
          </a:p>
          <a:p>
            <a:pPr>
              <a:buClr>
                <a:srgbClr val="000000"/>
              </a:buClr>
              <a:buSzPts val="1800"/>
            </a:pPr>
            <a:r>
              <a:rPr lang="en-US" dirty="0">
                <a:solidFill>
                  <a:schemeClr val="dk1"/>
                </a:solidFill>
                <a:latin typeface="Calibri"/>
                <a:ea typeface="Calibri"/>
                <a:cs typeface="Calibri"/>
                <a:sym typeface="Calibri"/>
              </a:rPr>
              <a:t>df['OWN_OCCUPIED'] = df['OWN_OCCUPIED'].map(mapping)</a:t>
            </a:r>
            <a:endParaRPr sz="1400" dirty="0">
              <a:solidFill>
                <a:srgbClr val="000000"/>
              </a:solidFill>
              <a:latin typeface="Arial"/>
              <a:ea typeface="Arial"/>
              <a:cs typeface="Arial"/>
              <a:sym typeface="Arial"/>
            </a:endParaRPr>
          </a:p>
          <a:p>
            <a:pPr>
              <a:buClr>
                <a:srgbClr val="000000"/>
              </a:buClr>
              <a:buSzPts val="1800"/>
            </a:pPr>
            <a:r>
              <a:rPr lang="en-US" dirty="0">
                <a:solidFill>
                  <a:schemeClr val="dk1"/>
                </a:solidFill>
                <a:latin typeface="Calibri"/>
                <a:ea typeface="Calibri"/>
                <a:cs typeface="Calibri"/>
                <a:sym typeface="Calibri"/>
              </a:rPr>
              <a:t>df</a:t>
            </a:r>
            <a:endParaRPr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16831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D998-6FEE-411F-82E5-0C3DC787D103}"/>
              </a:ext>
            </a:extLst>
          </p:cNvPr>
          <p:cNvSpPr>
            <a:spLocks noGrp="1"/>
          </p:cNvSpPr>
          <p:nvPr>
            <p:ph type="title"/>
          </p:nvPr>
        </p:nvSpPr>
        <p:spPr/>
        <p:txBody>
          <a:bodyPr/>
          <a:lstStyle/>
          <a:p>
            <a:r>
              <a:rPr lang="en-US" b="1" dirty="0"/>
              <a:t>                         Feature scaling</a:t>
            </a:r>
          </a:p>
        </p:txBody>
      </p:sp>
      <p:sp>
        <p:nvSpPr>
          <p:cNvPr id="3" name="Content Placeholder 2">
            <a:extLst>
              <a:ext uri="{FF2B5EF4-FFF2-40B4-BE49-F238E27FC236}">
                <a16:creationId xmlns:a16="http://schemas.microsoft.com/office/drawing/2014/main" id="{70D40538-6293-4099-919A-B525866B9F5B}"/>
              </a:ext>
            </a:extLst>
          </p:cNvPr>
          <p:cNvSpPr>
            <a:spLocks noGrp="1"/>
          </p:cNvSpPr>
          <p:nvPr>
            <p:ph idx="1"/>
          </p:nvPr>
        </p:nvSpPr>
        <p:spPr/>
        <p:txBody>
          <a:bodyPr/>
          <a:lstStyle/>
          <a:p>
            <a:pPr marL="0" marR="0" indent="0">
              <a:lnSpc>
                <a:spcPct val="107000"/>
              </a:lnSpc>
              <a:spcBef>
                <a:spcPts val="0"/>
              </a:spcBef>
              <a:spcAft>
                <a:spcPts val="800"/>
              </a:spcAft>
              <a:buNone/>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Feature scaling is a process of transforming the features in a dataset to have a common scale.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helps to prevent certain features from dominating the model.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There are two main types of feature scaling: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625475" marR="0" lvl="0" indent="571500">
              <a:lnSpc>
                <a:spcPct val="107000"/>
              </a:lnSpc>
              <a:spcBef>
                <a:spcPts val="0"/>
              </a:spcBef>
              <a:spcAft>
                <a:spcPts val="0"/>
              </a:spcAft>
              <a:buFont typeface="+mj-lt"/>
              <a:buAutoNum type="romanLcPeriod"/>
            </a:pP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Standardization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625475" marR="0" lvl="0" indent="571500">
              <a:lnSpc>
                <a:spcPct val="107000"/>
              </a:lnSpc>
              <a:spcBef>
                <a:spcPts val="0"/>
              </a:spcBef>
              <a:spcAft>
                <a:spcPts val="800"/>
              </a:spcAft>
              <a:buFont typeface="+mj-lt"/>
              <a:buAutoNum type="romanLcPeriod"/>
            </a:pP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Normalization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3491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A512-F317-4D20-A49D-967393E74D35}"/>
              </a:ext>
            </a:extLst>
          </p:cNvPr>
          <p:cNvSpPr>
            <a:spLocks noGrp="1"/>
          </p:cNvSpPr>
          <p:nvPr>
            <p:ph type="title"/>
          </p:nvPr>
        </p:nvSpPr>
        <p:spPr>
          <a:xfrm>
            <a:off x="838200" y="0"/>
            <a:ext cx="10515600" cy="1325563"/>
          </a:xfrm>
        </p:spPr>
        <p:txBody>
          <a:bodyPr/>
          <a:lstStyle/>
          <a:p>
            <a:r>
              <a:rPr lang="en-US" dirty="0"/>
              <a:t>                  </a:t>
            </a:r>
            <a:r>
              <a:rPr lang="en-US" dirty="0" err="1"/>
              <a:t>FeatureScaling</a:t>
            </a:r>
            <a:endParaRPr lang="en-US" dirty="0"/>
          </a:p>
        </p:txBody>
      </p:sp>
      <p:pic>
        <p:nvPicPr>
          <p:cNvPr id="4" name="Content Placeholder 3">
            <a:extLst>
              <a:ext uri="{FF2B5EF4-FFF2-40B4-BE49-F238E27FC236}">
                <a16:creationId xmlns:a16="http://schemas.microsoft.com/office/drawing/2014/main" id="{114AE539-98A3-4825-B66F-60438912BA1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2190" y="1136211"/>
            <a:ext cx="9447619" cy="3784872"/>
          </a:xfrm>
          <a:prstGeom prst="rect">
            <a:avLst/>
          </a:prstGeom>
          <a:noFill/>
          <a:ln>
            <a:noFill/>
          </a:ln>
        </p:spPr>
      </p:pic>
      <p:sp>
        <p:nvSpPr>
          <p:cNvPr id="5" name="Title 1">
            <a:extLst>
              <a:ext uri="{FF2B5EF4-FFF2-40B4-BE49-F238E27FC236}">
                <a16:creationId xmlns:a16="http://schemas.microsoft.com/office/drawing/2014/main" id="{EB0C4CAB-E91B-4B9C-99C3-B23C2CE3C5C5}"/>
              </a:ext>
            </a:extLst>
          </p:cNvPr>
          <p:cNvSpPr txBox="1">
            <a:spLocks/>
          </p:cNvSpPr>
          <p:nvPr/>
        </p:nvSpPr>
        <p:spPr>
          <a:xfrm>
            <a:off x="1576137" y="5101389"/>
            <a:ext cx="8321842" cy="1602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07000"/>
              </a:lnSpc>
              <a:spcBef>
                <a:spcPts val="0"/>
              </a:spcBef>
              <a:spcAft>
                <a:spcPts val="800"/>
              </a:spcAft>
            </a:pP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Feature scaling is an essential step in the machine-learning process. By scaling the features, we can help improve your model's performance and ensure that all features are given a fair chance.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2481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57200"/>
          </a:xfrm>
        </p:spPr>
        <p:txBody>
          <a:bodyPr>
            <a:normAutofit fontScale="90000"/>
          </a:bodyPr>
          <a:lstStyle/>
          <a:p>
            <a:pPr algn="ctr"/>
            <a:br>
              <a:rPr lang="en-US" dirty="0"/>
            </a:br>
            <a:r>
              <a:rPr lang="en-US" dirty="0"/>
              <a:t>Standardization</a:t>
            </a:r>
            <a:br>
              <a:rPr lang="en-US" dirty="0"/>
            </a:br>
            <a:endParaRPr lang="en-US" dirty="0"/>
          </a:p>
        </p:txBody>
      </p:sp>
      <p:sp>
        <p:nvSpPr>
          <p:cNvPr id="3" name="Content Placeholder 2"/>
          <p:cNvSpPr>
            <a:spLocks noGrp="1"/>
          </p:cNvSpPr>
          <p:nvPr>
            <p:ph idx="1"/>
          </p:nvPr>
        </p:nvSpPr>
        <p:spPr>
          <a:xfrm>
            <a:off x="838200" y="2510589"/>
            <a:ext cx="10515600" cy="4007776"/>
          </a:xfrm>
        </p:spPr>
        <p:txBody>
          <a:bodyPr>
            <a:normAutofit/>
          </a:bodyPr>
          <a:lstStyle/>
          <a:p>
            <a:pPr marL="0" indent="0" fontAlgn="base">
              <a:buNone/>
            </a:pPr>
            <a:r>
              <a:rPr lang="en-US" sz="2400" dirty="0"/>
              <a:t>A value is standardized as follows:</a:t>
            </a:r>
          </a:p>
          <a:p>
            <a:pPr marL="0" indent="0" fontAlgn="base">
              <a:buNone/>
            </a:pPr>
            <a:endParaRPr lang="en-US" sz="2400" dirty="0"/>
          </a:p>
          <a:p>
            <a:pPr marL="0" indent="0" fontAlgn="base">
              <a:buNone/>
            </a:pPr>
            <a:endParaRPr lang="en-US" sz="2400" dirty="0"/>
          </a:p>
          <a:p>
            <a:pPr marL="0" indent="0" fontAlgn="base">
              <a:buNone/>
            </a:pPr>
            <a:r>
              <a:rPr lang="en-US" sz="2400" dirty="0"/>
              <a:t>We can guesstimate a mean of 10.0 and a standard deviation of about 5.0. Using these values, we can standardize the first value of 20.7 as follows:</a:t>
            </a:r>
          </a:p>
          <a:p>
            <a:pPr marL="3200400" lvl="7" indent="0" algn="just" fontAlgn="base">
              <a:buNone/>
            </a:pPr>
            <a:r>
              <a:rPr lang="en-US" sz="2400" dirty="0"/>
              <a:t>y = (x – mean) / </a:t>
            </a:r>
            <a:r>
              <a:rPr lang="en-US" sz="2400" dirty="0" err="1"/>
              <a:t>standard_deviation</a:t>
            </a:r>
            <a:endParaRPr lang="en-US" sz="2400" dirty="0"/>
          </a:p>
          <a:p>
            <a:pPr marL="3200400" lvl="7" indent="0" algn="just" fontAlgn="base">
              <a:buNone/>
            </a:pPr>
            <a:r>
              <a:rPr lang="en-US" sz="2400" dirty="0"/>
              <a:t>y = (20.7 – 10) / 5= (10.7) / 5= 2.14</a:t>
            </a:r>
          </a:p>
          <a:p>
            <a:pPr marL="0" indent="0" fontAlgn="base">
              <a:buNone/>
            </a:pPr>
            <a:r>
              <a:rPr lang="en-US" sz="2400" dirty="0"/>
              <a:t>The mean and standard deviation estimates of a dataset can be more robust to new data than the minimum and maximum.</a:t>
            </a:r>
          </a:p>
          <a:p>
            <a:endParaRPr lang="en-US" dirty="0"/>
          </a:p>
        </p:txBody>
      </p:sp>
      <p:graphicFrame>
        <p:nvGraphicFramePr>
          <p:cNvPr id="4" name="Object 3">
            <a:extLst>
              <a:ext uri="{FF2B5EF4-FFF2-40B4-BE49-F238E27FC236}">
                <a16:creationId xmlns:a16="http://schemas.microsoft.com/office/drawing/2014/main" id="{3509E67D-7962-4C83-BF92-1D4E6C124E77}"/>
              </a:ext>
            </a:extLst>
          </p:cNvPr>
          <p:cNvGraphicFramePr>
            <a:graphicFrameLocks noChangeAspect="1"/>
          </p:cNvGraphicFramePr>
          <p:nvPr>
            <p:extLst>
              <p:ext uri="{D42A27DB-BD31-4B8C-83A1-F6EECF244321}">
                <p14:modId xmlns:p14="http://schemas.microsoft.com/office/powerpoint/2010/main" val="157941299"/>
              </p:ext>
            </p:extLst>
          </p:nvPr>
        </p:nvGraphicFramePr>
        <p:xfrm>
          <a:off x="1146545" y="2510589"/>
          <a:ext cx="9313775" cy="1346966"/>
        </p:xfrm>
        <a:graphic>
          <a:graphicData uri="http://schemas.openxmlformats.org/presentationml/2006/ole">
            <mc:AlternateContent xmlns:mc="http://schemas.openxmlformats.org/markup-compatibility/2006">
              <mc:Choice xmlns:v="urn:schemas-microsoft-com:vml" Requires="v">
                <p:oleObj spid="_x0000_s1027" name="Equation" r:id="rId3" imgW="7200720" imgH="1041120" progId="Equation.DSMT4">
                  <p:embed/>
                </p:oleObj>
              </mc:Choice>
              <mc:Fallback>
                <p:oleObj name="Equation" r:id="rId3" imgW="7200720" imgH="1041120" progId="Equation.DSMT4">
                  <p:embed/>
                  <p:pic>
                    <p:nvPicPr>
                      <p:cNvPr id="4" name="Object 3">
                        <a:extLst>
                          <a:ext uri="{FF2B5EF4-FFF2-40B4-BE49-F238E27FC236}">
                            <a16:creationId xmlns:a16="http://schemas.microsoft.com/office/drawing/2014/main" id="{3509E67D-7962-4C83-BF92-1D4E6C124E77}"/>
                          </a:ext>
                        </a:extLst>
                      </p:cNvPr>
                      <p:cNvPicPr/>
                      <p:nvPr/>
                    </p:nvPicPr>
                    <p:blipFill>
                      <a:blip r:embed="rId4"/>
                      <a:stretch>
                        <a:fillRect/>
                      </a:stretch>
                    </p:blipFill>
                    <p:spPr>
                      <a:xfrm>
                        <a:off x="1146545" y="2510589"/>
                        <a:ext cx="9313775" cy="1346966"/>
                      </a:xfrm>
                      <a:prstGeom prst="rect">
                        <a:avLst/>
                      </a:prstGeom>
                    </p:spPr>
                  </p:pic>
                </p:oleObj>
              </mc:Fallback>
            </mc:AlternateContent>
          </a:graphicData>
        </a:graphic>
      </p:graphicFrame>
      <p:sp>
        <p:nvSpPr>
          <p:cNvPr id="6" name="Title 1">
            <a:extLst>
              <a:ext uri="{FF2B5EF4-FFF2-40B4-BE49-F238E27FC236}">
                <a16:creationId xmlns:a16="http://schemas.microsoft.com/office/drawing/2014/main" id="{7B53B403-92F9-49D3-9DF2-1322DBF74D46}"/>
              </a:ext>
            </a:extLst>
          </p:cNvPr>
          <p:cNvSpPr txBox="1">
            <a:spLocks/>
          </p:cNvSpPr>
          <p:nvPr/>
        </p:nvSpPr>
        <p:spPr>
          <a:xfrm>
            <a:off x="838200" y="625642"/>
            <a:ext cx="10515600" cy="1564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br>
              <a:rPr lang="en-US" sz="2400" dirty="0"/>
            </a:br>
            <a:r>
              <a:rPr lang="en-US" sz="2400" b="1" dirty="0">
                <a:effectLst/>
                <a:latin typeface="Times New Roman" panose="02020603050405020304" pitchFamily="18" charset="0"/>
                <a:ea typeface="Times New Roman" panose="02020603050405020304" pitchFamily="18" charset="0"/>
              </a:rPr>
              <a:t>Standardization</a:t>
            </a:r>
            <a:r>
              <a:rPr lang="en-US" sz="2400" i="1"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 Standardization subtracts each feature's mean and divides it by the standard deviation. This ensures that each feature has a mean of 0 and a standard deviation 1. Standardization is often used for data that follows Gaussian distribution, such as linear regression.</a:t>
            </a:r>
          </a:p>
          <a:p>
            <a:pPr algn="just"/>
            <a:endParaRPr lang="en-US" sz="2400" dirty="0"/>
          </a:p>
        </p:txBody>
      </p:sp>
    </p:spTree>
    <p:extLst>
      <p:ext uri="{BB962C8B-B14F-4D97-AF65-F5344CB8AC3E}">
        <p14:creationId xmlns:p14="http://schemas.microsoft.com/office/powerpoint/2010/main" val="4093769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b="1" dirty="0">
                <a:latin typeface="Times New Roman" panose="02020603050405020304" pitchFamily="18" charset="0"/>
                <a:cs typeface="Times New Roman" panose="02020603050405020304" pitchFamily="18" charset="0"/>
              </a:rPr>
              <a:t>Normalization</a:t>
            </a:r>
            <a:endParaRPr b="1" dirty="0">
              <a:latin typeface="Times New Roman" panose="02020603050405020304" pitchFamily="18" charset="0"/>
              <a:cs typeface="Times New Roman" panose="02020603050405020304" pitchFamily="18" charset="0"/>
            </a:endParaRPr>
          </a:p>
        </p:txBody>
      </p:sp>
      <p:sp>
        <p:nvSpPr>
          <p:cNvPr id="97" name="Google Shape;97;p3"/>
          <p:cNvSpPr txBox="1">
            <a:spLocks noGrp="1"/>
          </p:cNvSpPr>
          <p:nvPr>
            <p:ph type="body" idx="1"/>
          </p:nvPr>
        </p:nvSpPr>
        <p:spPr>
          <a:xfrm>
            <a:off x="757645" y="1909012"/>
            <a:ext cx="10724605" cy="2807368"/>
          </a:xfrm>
          <a:prstGeom prst="rect">
            <a:avLst/>
          </a:prstGeom>
          <a:noFill/>
          <a:ln>
            <a:noFill/>
          </a:ln>
        </p:spPr>
        <p:txBody>
          <a:bodyPr spcFirstLastPara="1" vert="horz" wrap="square" lIns="91425" tIns="45700" rIns="91425" bIns="45700" rtlCol="0" anchor="t" anchorCtr="0">
            <a:normAutofit/>
          </a:bodyPr>
          <a:lstStyle/>
          <a:p>
            <a:pPr marL="342900" indent="-342900" algn="just">
              <a:spcBef>
                <a:spcPts val="0"/>
              </a:spcBef>
              <a:buClr>
                <a:schemeClr val="dk1"/>
              </a:buClr>
              <a:buSzPts val="3200"/>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data normalization</a:t>
            </a:r>
            <a:r>
              <a:rPr lang="en-US" dirty="0">
                <a:latin typeface="Times New Roman" panose="02020603050405020304" pitchFamily="18" charset="0"/>
                <a:cs typeface="Times New Roman" panose="02020603050405020304" pitchFamily="18" charset="0"/>
              </a:rPr>
              <a:t> (also referred to as </a:t>
            </a: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pre-processing) is a basic element of </a:t>
            </a:r>
            <a:r>
              <a:rPr lang="en-US" b="1" dirty="0">
                <a:latin typeface="Times New Roman" panose="02020603050405020304" pitchFamily="18" charset="0"/>
                <a:cs typeface="Times New Roman" panose="02020603050405020304" pitchFamily="18" charset="0"/>
              </a:rPr>
              <a:t>data mining</a:t>
            </a:r>
            <a:r>
              <a:rPr lang="en-US" dirty="0">
                <a:latin typeface="Times New Roman" panose="02020603050405020304" pitchFamily="18" charset="0"/>
                <a:cs typeface="Times New Roman" panose="02020603050405020304" pitchFamily="18" charset="0"/>
              </a:rPr>
              <a:t>. It means transforming the </a:t>
            </a: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namely converting the source </a:t>
            </a: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in to another format that allows processing </a:t>
            </a: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effectively. The main purpose of </a:t>
            </a:r>
            <a:r>
              <a:rPr lang="en-US" b="1" dirty="0">
                <a:latin typeface="Times New Roman" panose="02020603050405020304" pitchFamily="18" charset="0"/>
                <a:cs typeface="Times New Roman" panose="02020603050405020304" pitchFamily="18" charset="0"/>
              </a:rPr>
              <a:t>data normalization</a:t>
            </a:r>
            <a:r>
              <a:rPr lang="en-US" dirty="0">
                <a:latin typeface="Times New Roman" panose="02020603050405020304" pitchFamily="18" charset="0"/>
                <a:cs typeface="Times New Roman" panose="02020603050405020304" pitchFamily="18" charset="0"/>
              </a:rPr>
              <a:t> is to minimize or even exclude duplicated </a:t>
            </a: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63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11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dirty="0"/>
              <a:t>Normalization Technique</a:t>
            </a:r>
            <a:endParaRPr dirty="0"/>
          </a:p>
        </p:txBody>
      </p:sp>
      <p:sp>
        <p:nvSpPr>
          <p:cNvPr id="914" name="Google Shape;914;p11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640"/>
              </a:spcBef>
              <a:buClr>
                <a:schemeClr val="dk1"/>
              </a:buClr>
              <a:buSzPts val="3200"/>
            </a:pPr>
            <a:r>
              <a:rPr lang="en-US" dirty="0"/>
              <a:t>Min-Max Normalization</a:t>
            </a:r>
            <a:endParaRPr dirty="0"/>
          </a:p>
          <a:p>
            <a:pPr marL="342900" indent="-342900">
              <a:lnSpc>
                <a:spcPct val="100000"/>
              </a:lnSpc>
              <a:spcBef>
                <a:spcPts val="640"/>
              </a:spcBef>
              <a:buClr>
                <a:schemeClr val="dk1"/>
              </a:buClr>
              <a:buSzPts val="3200"/>
            </a:pPr>
            <a:r>
              <a:rPr lang="en-US" dirty="0"/>
              <a:t>Robust Scaling Normalization</a:t>
            </a:r>
            <a:endParaRPr dirty="0"/>
          </a:p>
          <a:p>
            <a:pPr marL="342900" indent="-342900">
              <a:lnSpc>
                <a:spcPct val="100000"/>
              </a:lnSpc>
              <a:spcBef>
                <a:spcPts val="640"/>
              </a:spcBef>
              <a:buClr>
                <a:schemeClr val="dk1"/>
              </a:buClr>
              <a:buSzPts val="3200"/>
            </a:pPr>
            <a:r>
              <a:rPr lang="en-US" dirty="0"/>
              <a:t>Z-score Normalization</a:t>
            </a:r>
          </a:p>
          <a:p>
            <a:pPr marL="342900" indent="-342900">
              <a:lnSpc>
                <a:spcPct val="100000"/>
              </a:lnSpc>
              <a:spcBef>
                <a:spcPts val="640"/>
              </a:spcBef>
              <a:buClr>
                <a:schemeClr val="dk1"/>
              </a:buClr>
              <a:buSzPts val="3200"/>
            </a:pPr>
            <a:r>
              <a:rPr lang="en-US" dirty="0"/>
              <a:t>Decimal Scale Normalization</a:t>
            </a:r>
          </a:p>
          <a:p>
            <a:pPr marL="342900" indent="-342900">
              <a:lnSpc>
                <a:spcPct val="100000"/>
              </a:lnSpc>
              <a:spcBef>
                <a:spcPts val="640"/>
              </a:spcBef>
              <a:buClr>
                <a:schemeClr val="dk1"/>
              </a:buClr>
              <a:buSzPts val="3200"/>
            </a:pPr>
            <a:r>
              <a:rPr lang="en-US" dirty="0"/>
              <a:t>Log Scale Normalization</a:t>
            </a:r>
            <a:endParaRPr dirty="0"/>
          </a:p>
        </p:txBody>
      </p:sp>
    </p:spTree>
    <p:extLst>
      <p:ext uri="{BB962C8B-B14F-4D97-AF65-F5344CB8AC3E}">
        <p14:creationId xmlns:p14="http://schemas.microsoft.com/office/powerpoint/2010/main" val="2887709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1981200" y="274638"/>
            <a:ext cx="8229600" cy="794191"/>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b="1" dirty="0">
                <a:latin typeface="Times New Roman" panose="02020603050405020304" pitchFamily="18" charset="0"/>
                <a:cs typeface="Times New Roman" panose="02020603050405020304" pitchFamily="18" charset="0"/>
              </a:rPr>
              <a:t>Min-Max Normalization </a:t>
            </a:r>
            <a:endParaRPr b="1" dirty="0">
              <a:latin typeface="Times New Roman" panose="02020603050405020304" pitchFamily="18" charset="0"/>
              <a:cs typeface="Times New Roman" panose="02020603050405020304" pitchFamily="18" charset="0"/>
            </a:endParaRPr>
          </a:p>
        </p:txBody>
      </p:sp>
      <p:graphicFrame>
        <p:nvGraphicFramePr>
          <p:cNvPr id="111" name="Google Shape;111;p5"/>
          <p:cNvGraphicFramePr/>
          <p:nvPr>
            <p:extLst>
              <p:ext uri="{D42A27DB-BD31-4B8C-83A1-F6EECF244321}">
                <p14:modId xmlns:p14="http://schemas.microsoft.com/office/powerpoint/2010/main" val="3076819337"/>
              </p:ext>
            </p:extLst>
          </p:nvPr>
        </p:nvGraphicFramePr>
        <p:xfrm>
          <a:off x="9039727" y="974975"/>
          <a:ext cx="930441" cy="2225100"/>
        </p:xfrm>
        <a:graphic>
          <a:graphicData uri="http://schemas.openxmlformats.org/drawingml/2006/table">
            <a:tbl>
              <a:tblPr firstRow="1" bandRow="1">
                <a:noFill/>
              </a:tblPr>
              <a:tblGrid>
                <a:gridCol w="930441">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US" sz="1800" u="none" strike="noStrike" cap="none" dirty="0"/>
                        <a:t>Salary</a:t>
                      </a:r>
                      <a:endParaRPr sz="1800"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t>64000</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55000</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solidFill>
                            <a:srgbClr val="7030A0"/>
                          </a:solidFill>
                        </a:rPr>
                        <a:t>19000</a:t>
                      </a:r>
                      <a:endParaRPr sz="1800">
                        <a:solidFill>
                          <a:srgbClr val="7030A0"/>
                        </a:solidFil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solidFill>
                            <a:srgbClr val="FF0000"/>
                          </a:solidFill>
                        </a:rPr>
                        <a:t>100000</a:t>
                      </a:r>
                      <a:endParaRPr sz="1800">
                        <a:solidFill>
                          <a:srgbClr val="FF0000"/>
                        </a:solidFill>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dirty="0"/>
                        <a:t>75000</a:t>
                      </a:r>
                      <a:endParaRPr sz="1800" dirty="0"/>
                    </a:p>
                  </a:txBody>
                  <a:tcPr marL="91450" marR="91450" marT="45725" marB="45725"/>
                </a:tc>
                <a:extLst>
                  <a:ext uri="{0D108BD9-81ED-4DB2-BD59-A6C34878D82A}">
                    <a16:rowId xmlns:a16="http://schemas.microsoft.com/office/drawing/2014/main" val="10005"/>
                  </a:ext>
                </a:extLst>
              </a:tr>
            </a:tbl>
          </a:graphicData>
        </a:graphic>
      </p:graphicFrame>
      <p:sp>
        <p:nvSpPr>
          <p:cNvPr id="2" name="Rectangle 1"/>
          <p:cNvSpPr/>
          <p:nvPr/>
        </p:nvSpPr>
        <p:spPr>
          <a:xfrm>
            <a:off x="1034029" y="3784918"/>
            <a:ext cx="10123942" cy="2277547"/>
          </a:xfrm>
          <a:prstGeom prst="rect">
            <a:avLst/>
          </a:prstGeom>
        </p:spPr>
        <p:txBody>
          <a:bodyPr wrap="square">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Apply min max normalization for the salary value of 64000 and 55000</a:t>
            </a:r>
          </a:p>
          <a:p>
            <a:endParaRPr lang="en-US" dirty="0"/>
          </a:p>
          <a:p>
            <a:pPr lvl="3"/>
            <a:r>
              <a:rPr lang="en-US" sz="2000" dirty="0">
                <a:latin typeface="Times New Roman" panose="02020603050405020304" pitchFamily="18" charset="0"/>
                <a:cs typeface="Times New Roman" panose="02020603050405020304" pitchFamily="18" charset="0"/>
              </a:rPr>
              <a:t>Max distance for salary = 100000    Min distance for salary = 19000</a:t>
            </a:r>
          </a:p>
          <a:p>
            <a:pPr lvl="3"/>
            <a:endParaRPr lang="en-US" sz="2000" dirty="0">
              <a:latin typeface="Times New Roman" panose="02020603050405020304" pitchFamily="18" charset="0"/>
              <a:cs typeface="Times New Roman" panose="02020603050405020304" pitchFamily="18" charset="0"/>
            </a:endParaRPr>
          </a:p>
          <a:p>
            <a:pPr lvl="3"/>
            <a:endParaRPr lang="en-US" sz="2000" dirty="0">
              <a:latin typeface="Times New Roman" panose="02020603050405020304" pitchFamily="18" charset="0"/>
              <a:cs typeface="Times New Roman" panose="02020603050405020304" pitchFamily="18" charset="0"/>
            </a:endParaRPr>
          </a:p>
          <a:p>
            <a:pPr lvl="3"/>
            <a:endParaRPr lang="en-US" sz="2000" dirty="0">
              <a:latin typeface="Times New Roman" panose="02020603050405020304" pitchFamily="18" charset="0"/>
              <a:cs typeface="Times New Roman" panose="02020603050405020304" pitchFamily="18" charset="0"/>
            </a:endParaRPr>
          </a:p>
          <a:p>
            <a:pPr lvl="3"/>
            <a:endParaRPr lang="en-US" sz="2000" dirty="0">
              <a:latin typeface="Times New Roman" panose="02020603050405020304" pitchFamily="18" charset="0"/>
              <a:cs typeface="Times New Roman" panose="02020603050405020304" pitchFamily="18" charset="0"/>
            </a:endParaRPr>
          </a:p>
        </p:txBody>
      </p:sp>
      <p:sp>
        <p:nvSpPr>
          <p:cNvPr id="5" name="Google Shape;108;p5">
            <a:extLst>
              <a:ext uri="{FF2B5EF4-FFF2-40B4-BE49-F238E27FC236}">
                <a16:creationId xmlns:a16="http://schemas.microsoft.com/office/drawing/2014/main" id="{46FBB517-D54A-4D5F-9A99-C125863E719B}"/>
              </a:ext>
            </a:extLst>
          </p:cNvPr>
          <p:cNvSpPr txBox="1">
            <a:spLocks/>
          </p:cNvSpPr>
          <p:nvPr/>
        </p:nvSpPr>
        <p:spPr>
          <a:xfrm>
            <a:off x="1467853" y="1068830"/>
            <a:ext cx="7170821" cy="2716088"/>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buClr>
                <a:schemeClr val="dk1"/>
              </a:buClr>
              <a:buSzPts val="4400"/>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Min-max scaling is very often simply called ‘normalization.’ It transforms features to a specified range, typically between 0 and 1. The formula for min-max scaling 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ctr">
              <a:spcBef>
                <a:spcPts val="0"/>
              </a:spcBef>
              <a:buClr>
                <a:schemeClr val="dk1"/>
              </a:buClr>
              <a:buSzPts val="4400"/>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normalized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=(X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min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max</a:t>
            </a:r>
            <a:r>
              <a:rPr lang="en-US"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min</a:t>
            </a:r>
            <a:r>
              <a:rPr lang="en-US"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algn="just">
              <a:spcBef>
                <a:spcPts val="0"/>
              </a:spcBef>
              <a:buClr>
                <a:schemeClr val="dk1"/>
              </a:buClr>
              <a:buSzPts val="4400"/>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buClr>
                <a:schemeClr val="dk1"/>
              </a:buClr>
              <a:buSzPts val="4400"/>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where X is a random feature value that is to be normalized.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min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is the minimum feature value in the dataset, and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0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max</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is the maximum feature value.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ctr">
              <a:spcBef>
                <a:spcPts val="0"/>
              </a:spcBef>
              <a:buClr>
                <a:schemeClr val="dk1"/>
              </a:buClr>
              <a:buSzPts val="4400"/>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88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dirty="0"/>
              <a:t>Feature Engineering</a:t>
            </a:r>
            <a:endParaRPr dirty="0"/>
          </a:p>
        </p:txBody>
      </p:sp>
      <p:sp>
        <p:nvSpPr>
          <p:cNvPr id="887" name="Google Shape;887;p114"/>
          <p:cNvSpPr txBox="1">
            <a:spLocks noGrp="1"/>
          </p:cNvSpPr>
          <p:nvPr>
            <p:ph type="body" idx="1"/>
          </p:nvPr>
        </p:nvSpPr>
        <p:spPr>
          <a:xfrm>
            <a:off x="1981200" y="1417638"/>
            <a:ext cx="8229600" cy="5103477"/>
          </a:xfrm>
          <a:prstGeom prst="rect">
            <a:avLst/>
          </a:prstGeom>
          <a:noFill/>
          <a:ln>
            <a:noFill/>
          </a:ln>
        </p:spPr>
        <p:txBody>
          <a:bodyPr spcFirstLastPara="1" vert="horz" wrap="square" lIns="91425" tIns="45700" rIns="91425" bIns="45700" rtlCol="0" anchor="t" anchorCtr="0">
            <a:noAutofit/>
          </a:bodyPr>
          <a:lstStyle/>
          <a:p>
            <a:pPr marL="0" marR="0" indent="0">
              <a:lnSpc>
                <a:spcPct val="107000"/>
              </a:lnSpc>
              <a:spcBef>
                <a:spcPts val="0"/>
              </a:spcBef>
              <a:spcAft>
                <a:spcPts val="800"/>
              </a:spcAft>
              <a:buNone/>
            </a:pPr>
            <a:r>
              <a:rPr lang="en-US" sz="2000" b="1" i="1" dirty="0">
                <a:effectLst/>
                <a:latin typeface="Times New Roman" panose="02020603050405020304" pitchFamily="18" charset="0"/>
                <a:ea typeface="Times New Roman" panose="02020603050405020304" pitchFamily="18" charset="0"/>
                <a:cs typeface="Times New Roman" panose="02020603050405020304" pitchFamily="18" charset="0"/>
              </a:rPr>
              <a:t>Feature engineering is the process of extracting meaningful features from raw data.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can experiment with different features based on our domain knowledge or understanding of the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There are mainly four different ways to do feature engineering: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90563" marR="0" lvl="0" indent="-233363">
              <a:lnSpc>
                <a:spcPct val="107000"/>
              </a:lnSpc>
              <a:spcBef>
                <a:spcPts val="0"/>
              </a:spcBef>
              <a:spcAft>
                <a:spcPts val="0"/>
              </a:spcAft>
              <a:buSzPts val="1000"/>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Feature Transformation (FT)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90563" marR="0" lvl="0" indent="-233363">
              <a:lnSpc>
                <a:spcPct val="107000"/>
              </a:lnSpc>
              <a:spcBef>
                <a:spcPts val="0"/>
              </a:spcBef>
              <a:spcAft>
                <a:spcPts val="0"/>
              </a:spcAft>
              <a:buSzPts val="1000"/>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Feature Construction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90563" marR="0" lvl="0" indent="-233363">
              <a:lnSpc>
                <a:spcPct val="107000"/>
              </a:lnSpc>
              <a:spcBef>
                <a:spcPts val="0"/>
              </a:spcBef>
              <a:spcAft>
                <a:spcPts val="0"/>
              </a:spcAft>
              <a:buSzPts val="1000"/>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Feature Selection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90563" marR="0" lvl="0" indent="-233363">
              <a:lnSpc>
                <a:spcPct val="107000"/>
              </a:lnSpc>
              <a:spcBef>
                <a:spcPts val="0"/>
              </a:spcBef>
              <a:spcAft>
                <a:spcPts val="0"/>
              </a:spcAft>
              <a:buSzPts val="1000"/>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p>
          <a:p>
            <a:pPr marL="690563" marR="0" lvl="0" indent="-233363">
              <a:lnSpc>
                <a:spcPct val="107000"/>
              </a:lnSpc>
              <a:spcBef>
                <a:spcPts val="0"/>
              </a:spcBef>
              <a:spcAft>
                <a:spcPts val="0"/>
              </a:spcAft>
              <a:buSzPts val="1000"/>
              <a:buFont typeface="+mj-lt"/>
              <a:buAutoNum type="arabicPeriod"/>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800" b="1"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1. Feature Transformation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Feature transformation is the process of modifying features to make them more suitable for machine learning algorithms."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includes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12763" marR="0" lvl="0" indent="-279400">
              <a:lnSpc>
                <a:spcPct val="107000"/>
              </a:lnSpc>
              <a:spcBef>
                <a:spcPts val="0"/>
              </a:spcBef>
              <a:spcAft>
                <a:spcPts val="0"/>
              </a:spcAft>
              <a:buFont typeface="+mj-lt"/>
              <a:buAutoNum type="arabicPeriod"/>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andling missing values,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12763" marR="0" lvl="0" indent="-2794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Handling categorical values (converting categorical features to numerical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12763" marR="0" lvl="0" indent="-279400">
              <a:lnSpc>
                <a:spcPct val="107000"/>
              </a:lnSpc>
              <a:spcBef>
                <a:spcPts val="0"/>
              </a:spcBef>
              <a:spcAft>
                <a:spcPts val="0"/>
              </a:spcAft>
              <a:buFont typeface="+mj-lt"/>
              <a:buAutoNum type="arabicPeriod"/>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etecting outliers, and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12763" marR="0" lvl="0" indent="-279400">
              <a:lnSpc>
                <a:spcPct val="107000"/>
              </a:lnSpc>
              <a:spcBef>
                <a:spcPts val="0"/>
              </a:spcBef>
              <a:spcAft>
                <a:spcPts val="0"/>
              </a:spcAft>
              <a:buFont typeface="+mj-lt"/>
              <a:buAutoNum type="arabicPeriod"/>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alling features to a standard or common range.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0000"/>
              </a:lnSpc>
              <a:spcBef>
                <a:spcPts val="0"/>
              </a:spcBef>
              <a:buClr>
                <a:schemeClr val="dk1"/>
              </a:buClr>
              <a:buSzPts val="2200"/>
            </a:pPr>
            <a:endParaRPr dirty="0"/>
          </a:p>
        </p:txBody>
      </p:sp>
    </p:spTree>
    <p:extLst>
      <p:ext uri="{BB962C8B-B14F-4D97-AF65-F5344CB8AC3E}">
        <p14:creationId xmlns:p14="http://schemas.microsoft.com/office/powerpoint/2010/main" val="167687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b="1" dirty="0">
                <a:latin typeface="Times New Roman" panose="02020603050405020304" pitchFamily="18" charset="0"/>
                <a:cs typeface="Times New Roman" panose="02020603050405020304" pitchFamily="18" charset="0"/>
              </a:rPr>
              <a:t>Min-Max Normalization </a:t>
            </a:r>
            <a:endParaRPr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2135203" y="1417638"/>
                <a:ext cx="7654834" cy="237795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Applying the min-Max normalization formula, </a:t>
                </a:r>
              </a:p>
              <a:p>
                <a:endParaRPr lang="en-US" dirty="0"/>
              </a:p>
              <a:p>
                <a:r>
                  <a:rPr lang="en-US" sz="2400" dirty="0">
                    <a:latin typeface="Times New Roman" panose="02020603050405020304" pitchFamily="18" charset="0"/>
                    <a:cs typeface="Times New Roman" panose="02020603050405020304" pitchFamily="18" charset="0"/>
                  </a:rPr>
                  <a:t>For 64000,  </a:t>
                </a:r>
                <a14:m>
                  <m:oMath xmlns:m="http://schemas.openxmlformats.org/officeDocument/2006/math">
                    <m:r>
                      <a:rPr lang="en-US" sz="2400" b="0" i="0" dirty="0" smtClean="0">
                        <a:latin typeface="Cambria Math" panose="02040503050406030204" pitchFamily="18" charset="0"/>
                        <a:ea typeface="Times New Roman" panose="02020603050405020304" pitchFamily="18" charset="0"/>
                        <a:cs typeface="Times New Roman" panose="02020603050405020304" pitchFamily="18" charset="0"/>
                      </a:rPr>
                      <m:t>  </m:t>
                    </m:r>
                    <m:r>
                      <m:rPr>
                        <m:nor/>
                      </m:rPr>
                      <a:rPr lang="en-US" sz="2400" dirty="0">
                        <a:latin typeface="Times New Roman" panose="02020603050405020304" pitchFamily="18" charset="0"/>
                        <a:ea typeface="Times New Roman" panose="02020603050405020304" pitchFamily="18" charset="0"/>
                        <a:cs typeface="Times New Roman" panose="02020603050405020304" pitchFamily="18" charset="0"/>
                      </a:rPr>
                      <m:t>X</m:t>
                    </m:r>
                    <m:r>
                      <m:rPr>
                        <m:nor/>
                      </m:rPr>
                      <a:rPr lang="en-US" sz="2400" baseline="-25000" dirty="0">
                        <a:latin typeface="Times New Roman" panose="02020603050405020304" pitchFamily="18" charset="0"/>
                        <a:ea typeface="Times New Roman" panose="02020603050405020304" pitchFamily="18" charset="0"/>
                        <a:cs typeface="Times New Roman" panose="02020603050405020304" pitchFamily="18" charset="0"/>
                      </a:rPr>
                      <m:t>normalized</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64000−19000</m:t>
                        </m:r>
                      </m:num>
                      <m:den>
                        <m:r>
                          <a:rPr lang="en-US" sz="2400" b="0" i="1" smtClean="0">
                            <a:latin typeface="Cambria Math" panose="02040503050406030204" pitchFamily="18" charset="0"/>
                          </a:rPr>
                          <m:t>100000−19000</m:t>
                        </m:r>
                      </m:den>
                    </m:f>
                    <m:r>
                      <a:rPr lang="en-US" sz="2400" b="0" i="1" smtClean="0">
                        <a:latin typeface="Cambria Math" panose="02040503050406030204" pitchFamily="18" charset="0"/>
                      </a:rPr>
                      <m:t> =0.56</m:t>
                    </m:r>
                  </m:oMath>
                </a14:m>
                <a:endParaRPr lang="en-US" sz="2400" b="0" i="1" dirty="0"/>
              </a:p>
              <a:p>
                <a:endParaRPr lang="en-US" sz="2400" dirty="0"/>
              </a:p>
              <a:p>
                <a:r>
                  <a:rPr lang="en-US" sz="2400" dirty="0">
                    <a:latin typeface="Times New Roman" panose="02020603050405020304" pitchFamily="18" charset="0"/>
                    <a:cs typeface="Times New Roman" panose="02020603050405020304" pitchFamily="18" charset="0"/>
                  </a:rPr>
                  <a:t>For 55000,  </a:t>
                </a:r>
                <a14:m>
                  <m:oMath xmlns:m="http://schemas.openxmlformats.org/officeDocument/2006/math">
                    <m:r>
                      <a:rPr lang="en-US" sz="2400" b="0" i="0" dirty="0" smtClean="0">
                        <a:latin typeface="Cambria Math" panose="02040503050406030204" pitchFamily="18" charset="0"/>
                        <a:ea typeface="Times New Roman" panose="02020603050405020304" pitchFamily="18" charset="0"/>
                        <a:cs typeface="Times New Roman" panose="02020603050405020304" pitchFamily="18" charset="0"/>
                      </a:rPr>
                      <m:t>   </m:t>
                    </m:r>
                    <m:r>
                      <m:rPr>
                        <m:nor/>
                      </m:rPr>
                      <a:rPr lang="en-US" sz="2400" dirty="0">
                        <a:latin typeface="Times New Roman" panose="02020603050405020304" pitchFamily="18" charset="0"/>
                        <a:ea typeface="Times New Roman" panose="02020603050405020304" pitchFamily="18" charset="0"/>
                        <a:cs typeface="Times New Roman" panose="02020603050405020304" pitchFamily="18" charset="0"/>
                      </a:rPr>
                      <m:t>X</m:t>
                    </m:r>
                    <m:r>
                      <m:rPr>
                        <m:nor/>
                      </m:rPr>
                      <a:rPr lang="en-US" sz="2400" baseline="-25000" dirty="0">
                        <a:latin typeface="Times New Roman" panose="02020603050405020304" pitchFamily="18" charset="0"/>
                        <a:ea typeface="Times New Roman" panose="02020603050405020304" pitchFamily="18" charset="0"/>
                        <a:cs typeface="Times New Roman" panose="02020603050405020304" pitchFamily="18" charset="0"/>
                      </a:rPr>
                      <m:t>normalized</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55000</m:t>
                        </m:r>
                        <m:r>
                          <a:rPr lang="en-US" sz="2400" i="1">
                            <a:latin typeface="Cambria Math" panose="02040503050406030204" pitchFamily="18" charset="0"/>
                          </a:rPr>
                          <m:t>−19000</m:t>
                        </m:r>
                      </m:num>
                      <m:den>
                        <m:r>
                          <a:rPr lang="en-US" sz="2400" i="1">
                            <a:latin typeface="Cambria Math" panose="02040503050406030204" pitchFamily="18" charset="0"/>
                          </a:rPr>
                          <m:t>100000−19000</m:t>
                        </m:r>
                      </m:den>
                    </m:f>
                  </m:oMath>
                </a14:m>
                <a:r>
                  <a:rPr lang="en-US" sz="2400" dirty="0"/>
                  <a:t>=  0.44</a:t>
                </a:r>
              </a:p>
              <a:p>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135203" y="1417638"/>
                <a:ext cx="7654834" cy="2377959"/>
              </a:xfrm>
              <a:prstGeom prst="rect">
                <a:avLst/>
              </a:prstGeom>
              <a:blipFill>
                <a:blip r:embed="rId3"/>
                <a:stretch>
                  <a:fillRect l="-1194" t="-1538"/>
                </a:stretch>
              </a:blipFill>
            </p:spPr>
            <p:txBody>
              <a:bodyPr/>
              <a:lstStyle/>
              <a:p>
                <a:r>
                  <a:rPr lang="en-US">
                    <a:noFill/>
                  </a:rPr>
                  <a:t> </a:t>
                </a:r>
              </a:p>
            </p:txBody>
          </p:sp>
        </mc:Fallback>
      </mc:AlternateContent>
      <p:sp>
        <p:nvSpPr>
          <p:cNvPr id="6" name="Google Shape;116;p6">
            <a:extLst>
              <a:ext uri="{FF2B5EF4-FFF2-40B4-BE49-F238E27FC236}">
                <a16:creationId xmlns:a16="http://schemas.microsoft.com/office/drawing/2014/main" id="{2DC5C70B-BB8B-4F6D-BD16-0F7303C2A356}"/>
              </a:ext>
            </a:extLst>
          </p:cNvPr>
          <p:cNvSpPr txBox="1">
            <a:spLocks/>
          </p:cNvSpPr>
          <p:nvPr/>
        </p:nvSpPr>
        <p:spPr>
          <a:xfrm>
            <a:off x="1692442" y="3697705"/>
            <a:ext cx="8229600" cy="2885657"/>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Min-max scaling is a good choice when: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approximate upper and lower bounds of the dataset are known, and the dataset has few or no outliers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When the data distribution is unknown or non-Gaussian, and the data is approximately uniformly distributed across the range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When maintaining the distribution’s original shape is essential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1008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8"/>
            <a:ext cx="10515600" cy="807033"/>
          </a:xfrm>
        </p:spPr>
        <p:txBody>
          <a:bodyPr>
            <a:normAutofit fontScale="90000"/>
          </a:bodyPr>
          <a:lstStyle/>
          <a:p>
            <a:pPr algn="ctr"/>
            <a:br>
              <a:rPr lang="en-US" dirty="0"/>
            </a:br>
            <a:r>
              <a:rPr lang="en-US" dirty="0"/>
              <a:t>Robust Scaling Normalization</a:t>
            </a:r>
            <a:br>
              <a:rPr lang="en-US" dirty="0"/>
            </a:br>
            <a:endParaRPr lang="en-US" dirty="0"/>
          </a:p>
        </p:txBody>
      </p:sp>
      <p:sp>
        <p:nvSpPr>
          <p:cNvPr id="3" name="Content Placeholder 2"/>
          <p:cNvSpPr>
            <a:spLocks noGrp="1"/>
          </p:cNvSpPr>
          <p:nvPr>
            <p:ph idx="1"/>
          </p:nvPr>
        </p:nvSpPr>
        <p:spPr>
          <a:xfrm>
            <a:off x="838200" y="1203158"/>
            <a:ext cx="10515600" cy="4973805"/>
          </a:xfrm>
        </p:spPr>
        <p:txBody>
          <a:bodyPr>
            <a:normAutofit fontScale="85000" lnSpcReduction="10000"/>
          </a:bodyPr>
          <a:lstStyle/>
          <a:p>
            <a:pPr marL="0" indent="0">
              <a:buNone/>
            </a:pPr>
            <a:r>
              <a:rPr lang="en-US" dirty="0"/>
              <a:t>Both standard and robust scalers transform inputs to comparable scales. The difference lies in how they scale raw input values. Robust scaling answers a simple question. </a:t>
            </a:r>
            <a:r>
              <a:rPr lang="en-US" b="1" dirty="0"/>
              <a:t>How far is each data point from the input’s median?</a:t>
            </a:r>
            <a:r>
              <a:rPr lang="en-US" dirty="0"/>
              <a:t> More precisely, it measures this distance in terms of the IQR using the below formula:</a:t>
            </a:r>
          </a:p>
          <a:p>
            <a:endParaRPr lang="en-US" dirty="0"/>
          </a:p>
          <a:p>
            <a:endParaRPr lang="en-US" dirty="0"/>
          </a:p>
          <a:p>
            <a:endParaRPr lang="en-US" dirty="0"/>
          </a:p>
          <a:p>
            <a:pPr marL="0" indent="0">
              <a:buNone/>
            </a:pPr>
            <a:r>
              <a:rPr lang="en-US" dirty="0"/>
              <a:t>The scaled values will have their median and IQR set to 0 and 1, respectively. The fact that robust scaling uses median and IQR makes it resistant to outliers.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Since robust scaling is resilient to the influence of outliers, this makes it suitable for datasets with skewed or anomalous values or with outliers.</a:t>
            </a:r>
          </a:p>
          <a:p>
            <a:pPr marL="0" indent="0">
              <a:buNone/>
            </a:pPr>
            <a:r>
              <a:rPr lang="en-US" dirty="0">
                <a:latin typeface="Times New Roman" panose="02020603050405020304" pitchFamily="18" charset="0"/>
                <a:ea typeface="Calibri" panose="020F0502020204030204" pitchFamily="34" charset="0"/>
                <a:cs typeface="Times New Roman" panose="02020603050405020304" pitchFamily="18" charset="0"/>
              </a:rPr>
              <a:t>Example: Original value =30, Input’s median= 25, IQR = 20</a:t>
            </a:r>
          </a:p>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Robust scaled value </a:t>
            </a:r>
            <a:r>
              <a:rPr lang="en-US" dirty="0">
                <a:latin typeface="Times New Roman" panose="02020603050405020304" pitchFamily="18" charset="0"/>
                <a:ea typeface="Calibri" panose="020F0502020204030204" pitchFamily="34" charset="0"/>
                <a:cs typeface="Times New Roman" panose="02020603050405020304" pitchFamily="18" charset="0"/>
              </a:rPr>
              <a:t>= (30-28)/20=0.10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endParaRPr lang="en-US" dirty="0"/>
          </a:p>
        </p:txBody>
      </p:sp>
      <p:graphicFrame>
        <p:nvGraphicFramePr>
          <p:cNvPr id="5" name="Object 4">
            <a:extLst>
              <a:ext uri="{FF2B5EF4-FFF2-40B4-BE49-F238E27FC236}">
                <a16:creationId xmlns:a16="http://schemas.microsoft.com/office/drawing/2014/main" id="{3C8D8018-2F89-40D7-9EB1-64163DA395C1}"/>
              </a:ext>
            </a:extLst>
          </p:cNvPr>
          <p:cNvGraphicFramePr>
            <a:graphicFrameLocks noChangeAspect="1"/>
          </p:cNvGraphicFramePr>
          <p:nvPr>
            <p:extLst>
              <p:ext uri="{D42A27DB-BD31-4B8C-83A1-F6EECF244321}">
                <p14:modId xmlns:p14="http://schemas.microsoft.com/office/powerpoint/2010/main" val="1454346776"/>
              </p:ext>
            </p:extLst>
          </p:nvPr>
        </p:nvGraphicFramePr>
        <p:xfrm>
          <a:off x="3018631" y="3052011"/>
          <a:ext cx="6154738" cy="876300"/>
        </p:xfrm>
        <a:graphic>
          <a:graphicData uri="http://schemas.openxmlformats.org/presentationml/2006/ole">
            <mc:AlternateContent xmlns:mc="http://schemas.openxmlformats.org/markup-compatibility/2006">
              <mc:Choice xmlns:v="urn:schemas-microsoft-com:vml" Requires="v">
                <p:oleObj spid="_x0000_s2051" name="Equation" r:id="rId3" imgW="4368600" imgH="622080" progId="Equation.DSMT4">
                  <p:embed/>
                </p:oleObj>
              </mc:Choice>
              <mc:Fallback>
                <p:oleObj name="Equation" r:id="rId3" imgW="4368600" imgH="622080" progId="Equation.DSMT4">
                  <p:embed/>
                  <p:pic>
                    <p:nvPicPr>
                      <p:cNvPr id="0" name=""/>
                      <p:cNvPicPr/>
                      <p:nvPr/>
                    </p:nvPicPr>
                    <p:blipFill>
                      <a:blip r:embed="rId4"/>
                      <a:stretch>
                        <a:fillRect/>
                      </a:stretch>
                    </p:blipFill>
                    <p:spPr>
                      <a:xfrm>
                        <a:off x="3018631" y="3052011"/>
                        <a:ext cx="6154738" cy="876300"/>
                      </a:xfrm>
                      <a:prstGeom prst="rect">
                        <a:avLst/>
                      </a:prstGeom>
                    </p:spPr>
                  </p:pic>
                </p:oleObj>
              </mc:Fallback>
            </mc:AlternateContent>
          </a:graphicData>
        </a:graphic>
      </p:graphicFrame>
    </p:spTree>
    <p:extLst>
      <p:ext uri="{BB962C8B-B14F-4D97-AF65-F5344CB8AC3E}">
        <p14:creationId xmlns:p14="http://schemas.microsoft.com/office/powerpoint/2010/main" val="2398565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b="1" dirty="0">
                <a:latin typeface="Times New Roman" panose="02020603050405020304" pitchFamily="18" charset="0"/>
                <a:cs typeface="Times New Roman" panose="02020603050405020304" pitchFamily="18" charset="0"/>
              </a:rPr>
              <a:t>Z-Score Normalization </a:t>
            </a:r>
            <a:endParaRPr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1246140" y="1417638"/>
                <a:ext cx="9630407" cy="4616585"/>
              </a:xfrm>
              <a:prstGeom prst="rect">
                <a:avLst/>
              </a:prstGeom>
            </p:spPr>
            <p:txBody>
              <a:bodyPr wrap="square">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Apply z-score normalization for the following data : 71, 67, 87</a:t>
                </a: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lvl="4"/>
                <a:endParaRPr lang="en-US" sz="2400" b="1" dirty="0">
                  <a:latin typeface="Times New Roman" panose="02020603050405020304" pitchFamily="18" charset="0"/>
                  <a:cs typeface="Times New Roman" panose="02020603050405020304" pitchFamily="18" charset="0"/>
                </a:endParaRPr>
              </a:p>
              <a:p>
                <a:pPr lvl="4"/>
                <a:endParaRPr lang="en-US" sz="2400" b="1" dirty="0">
                  <a:latin typeface="Times New Roman" panose="02020603050405020304" pitchFamily="18" charset="0"/>
                  <a:cs typeface="Times New Roman" panose="02020603050405020304" pitchFamily="18" charset="0"/>
                </a:endParaRPr>
              </a:p>
              <a:p>
                <a:pPr marL="233363" lvl="4"/>
                <a:r>
                  <a:rPr lang="en-US" sz="2200" dirty="0">
                    <a:latin typeface="Times New Roman" panose="02020603050405020304" pitchFamily="18" charset="0"/>
                    <a:cs typeface="Times New Roman" panose="02020603050405020304" pitchFamily="18" charset="0"/>
                  </a:rPr>
                  <a:t>x = particular value,  and n = number of values</a:t>
                </a:r>
              </a:p>
              <a:p>
                <a:pPr marL="233363" lvl="4"/>
                <a:endParaRPr lang="en-US" sz="2200" dirty="0">
                  <a:latin typeface="Times New Roman" panose="02020603050405020304" pitchFamily="18" charset="0"/>
                  <a:cs typeface="Times New Roman" panose="02020603050405020304" pitchFamily="18" charset="0"/>
                </a:endParaRPr>
              </a:p>
              <a:p>
                <a:pPr lvl="4"/>
                <a:r>
                  <a:rPr lang="en-US" sz="2200" dirty="0">
                    <a:latin typeface="Times New Roman" panose="02020603050405020304" pitchFamily="18" charset="0"/>
                    <a:cs typeface="Times New Roman" panose="02020603050405020304" pitchFamily="18" charset="0"/>
                  </a:rPr>
                  <a:t>Mean = </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71 + 67+87</m:t>
                        </m:r>
                      </m:num>
                      <m:den>
                        <m:r>
                          <a:rPr lang="en-US" sz="2200" i="1">
                            <a:latin typeface="Cambria Math" panose="02040503050406030204" pitchFamily="18" charset="0"/>
                          </a:rPr>
                          <m:t>3</m:t>
                        </m:r>
                      </m:den>
                    </m:f>
                  </m:oMath>
                </a14:m>
                <a:r>
                  <a:rPr lang="en-US" sz="2200" dirty="0">
                    <a:latin typeface="Times New Roman" panose="02020603050405020304" pitchFamily="18" charset="0"/>
                    <a:cs typeface="Times New Roman" panose="02020603050405020304" pitchFamily="18" charset="0"/>
                  </a:rPr>
                  <a:t> = 75</a:t>
                </a:r>
              </a:p>
              <a:p>
                <a:pPr lvl="6"/>
                <a:r>
                  <a:rPr lang="ar-AE"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sd</a:t>
                </a:r>
                <a:r>
                  <a:rPr lang="en-US" sz="2200" dirty="0">
                    <a:latin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US" sz="2200" i="1" dirty="0">
                            <a:latin typeface="Cambria Math" panose="02040503050406030204" pitchFamily="18" charset="0"/>
                          </a:rPr>
                        </m:ctrlPr>
                      </m:radPr>
                      <m:deg/>
                      <m:e>
                        <m:f>
                          <m:fPr>
                            <m:ctrlPr>
                              <a:rPr lang="en-US" sz="2200" i="1" dirty="0">
                                <a:latin typeface="Cambria Math" panose="02040503050406030204" pitchFamily="18" charset="0"/>
                              </a:rPr>
                            </m:ctrlPr>
                          </m:fPr>
                          <m:num>
                            <m:nary>
                              <m:naryPr>
                                <m:chr m:val="∑"/>
                                <m:grow m:val="on"/>
                                <m:subHide m:val="on"/>
                                <m:supHide m:val="on"/>
                                <m:ctrlPr>
                                  <a:rPr lang="en-US" sz="2200" i="1" dirty="0">
                                    <a:latin typeface="Cambria Math" panose="02040503050406030204" pitchFamily="18" charset="0"/>
                                  </a:rPr>
                                </m:ctrlPr>
                              </m:naryPr>
                              <m:sub/>
                              <m:sup/>
                              <m:e>
                                <m:sSup>
                                  <m:sSupPr>
                                    <m:ctrlPr>
                                      <a:rPr lang="en-US" sz="2200" i="1" dirty="0" smtClean="0">
                                        <a:latin typeface="Cambria Math" panose="02040503050406030204" pitchFamily="18" charset="0"/>
                                      </a:rPr>
                                    </m:ctrlPr>
                                  </m:sSupPr>
                                  <m:e>
                                    <m:d>
                                      <m:dPr>
                                        <m:ctrlPr>
                                          <a:rPr lang="en-US" sz="2200" i="1" dirty="0">
                                            <a:latin typeface="Cambria Math" panose="02040503050406030204" pitchFamily="18" charset="0"/>
                                          </a:rPr>
                                        </m:ctrlPr>
                                      </m:dPr>
                                      <m:e>
                                        <m:r>
                                          <a:rPr lang="en-US" sz="2200" b="0" i="1" dirty="0" smtClean="0">
                                            <a:latin typeface="Cambria Math" panose="02040503050406030204" pitchFamily="18" charset="0"/>
                                          </a:rPr>
                                          <m:t>71−75</m:t>
                                        </m:r>
                                      </m:e>
                                    </m:d>
                                  </m:e>
                                  <m:sup>
                                    <m:r>
                                      <a:rPr lang="en-US" sz="2200" dirty="0">
                                        <a:latin typeface="Cambria Math" panose="02040503050406030204" pitchFamily="18" charset="0"/>
                                      </a:rPr>
                                      <m:t>2</m:t>
                                    </m:r>
                                  </m:sup>
                                </m:sSup>
                                <m:sSup>
                                  <m:sSupPr>
                                    <m:ctrlPr>
                                      <a:rPr lang="en-US" sz="2200" i="1" dirty="0">
                                        <a:latin typeface="Cambria Math" panose="02040503050406030204" pitchFamily="18" charset="0"/>
                                      </a:rPr>
                                    </m:ctrlPr>
                                  </m:sSupPr>
                                  <m:e>
                                    <m:r>
                                      <a:rPr lang="en-US" sz="2200" b="0" i="1" dirty="0" smtClean="0">
                                        <a:latin typeface="Cambria Math" panose="02040503050406030204" pitchFamily="18" charset="0"/>
                                      </a:rPr>
                                      <m:t>+</m:t>
                                    </m:r>
                                    <m:d>
                                      <m:dPr>
                                        <m:ctrlPr>
                                          <a:rPr lang="en-US" sz="2200" i="1" dirty="0">
                                            <a:latin typeface="Cambria Math" panose="02040503050406030204" pitchFamily="18" charset="0"/>
                                          </a:rPr>
                                        </m:ctrlPr>
                                      </m:dPr>
                                      <m:e>
                                        <m:r>
                                          <a:rPr lang="en-US" sz="2200" b="0" i="0" dirty="0" smtClean="0">
                                            <a:latin typeface="Cambria Math" panose="02040503050406030204" pitchFamily="18" charset="0"/>
                                          </a:rPr>
                                          <m:t>67</m:t>
                                        </m:r>
                                        <m:r>
                                          <a:rPr lang="en-US" sz="2200" dirty="0">
                                            <a:latin typeface="Cambria Math" panose="02040503050406030204" pitchFamily="18" charset="0"/>
                                          </a:rPr>
                                          <m:t>−</m:t>
                                        </m:r>
                                        <m:r>
                                          <a:rPr lang="en-US" sz="2200" b="0" i="1" dirty="0" smtClean="0">
                                            <a:latin typeface="Cambria Math" panose="02040503050406030204" pitchFamily="18" charset="0"/>
                                          </a:rPr>
                                          <m:t>75</m:t>
                                        </m:r>
                                      </m:e>
                                    </m:d>
                                  </m:e>
                                  <m:sup>
                                    <m:r>
                                      <a:rPr lang="en-US" sz="2200" dirty="0">
                                        <a:latin typeface="Cambria Math" panose="02040503050406030204" pitchFamily="18" charset="0"/>
                                      </a:rPr>
                                      <m:t>2</m:t>
                                    </m:r>
                                    <m:r>
                                      <a:rPr lang="en-US" sz="2200" b="0" i="1" dirty="0" smtClean="0">
                                        <a:latin typeface="Cambria Math" panose="02040503050406030204" pitchFamily="18" charset="0"/>
                                      </a:rPr>
                                      <m:t>+</m:t>
                                    </m:r>
                                  </m:sup>
                                </m:sSup>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b="0" i="0" dirty="0" smtClean="0">
                                            <a:latin typeface="Cambria Math" panose="02040503050406030204" pitchFamily="18" charset="0"/>
                                          </a:rPr>
                                          <m:t>87</m:t>
                                        </m:r>
                                        <m:r>
                                          <a:rPr lang="en-US" sz="2200" dirty="0">
                                            <a:latin typeface="Cambria Math" panose="02040503050406030204" pitchFamily="18" charset="0"/>
                                          </a:rPr>
                                          <m:t>−</m:t>
                                        </m:r>
                                        <m:r>
                                          <a:rPr lang="en-US" sz="2200" b="0" i="1" dirty="0" smtClean="0">
                                            <a:latin typeface="Cambria Math" panose="02040503050406030204" pitchFamily="18" charset="0"/>
                                          </a:rPr>
                                          <m:t>75</m:t>
                                        </m:r>
                                      </m:e>
                                    </m:d>
                                  </m:e>
                                  <m:sup>
                                    <m:r>
                                      <a:rPr lang="en-US" sz="2200" dirty="0">
                                        <a:latin typeface="Cambria Math" panose="02040503050406030204" pitchFamily="18" charset="0"/>
                                      </a:rPr>
                                      <m:t>2</m:t>
                                    </m:r>
                                  </m:sup>
                                </m:sSup>
                              </m:e>
                            </m:nary>
                          </m:num>
                          <m:den>
                            <m:r>
                              <a:rPr lang="en-US" sz="2200" b="0" i="1" dirty="0" smtClean="0">
                                <a:latin typeface="Cambria Math" panose="02040503050406030204" pitchFamily="18" charset="0"/>
                              </a:rPr>
                              <m:t>3−1</m:t>
                            </m:r>
                          </m:den>
                        </m:f>
                      </m:e>
                    </m:rad>
                  </m:oMath>
                </a14:m>
                <a:r>
                  <a:rPr lang="en-US" sz="2200" dirty="0">
                    <a:latin typeface="Times New Roman" panose="02020603050405020304" pitchFamily="18" charset="0"/>
                    <a:cs typeface="Times New Roman" panose="02020603050405020304" pitchFamily="18" charset="0"/>
                  </a:rPr>
                  <a:t>  = 10.58</a:t>
                </a:r>
              </a:p>
              <a:p>
                <a:pPr lvl="4"/>
                <a:r>
                  <a:rPr lang="en-US" dirty="0"/>
                  <a:t> </a:t>
                </a:r>
              </a:p>
              <a:p>
                <a:pPr lvl="4"/>
                <a:endParaRPr lang="en-US" dirty="0"/>
              </a:p>
              <a:p>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246140" y="1417638"/>
                <a:ext cx="9630407" cy="4616585"/>
              </a:xfrm>
              <a:prstGeom prst="rect">
                <a:avLst/>
              </a:prstGeom>
              <a:blipFill>
                <a:blip r:embed="rId4"/>
                <a:stretch>
                  <a:fillRect l="-823" t="-1057"/>
                </a:stretch>
              </a:blipFill>
            </p:spPr>
            <p:txBody>
              <a:bodyPr/>
              <a:lstStyle/>
              <a:p>
                <a:r>
                  <a:rPr lang="en-US">
                    <a:noFill/>
                  </a:rPr>
                  <a:t> </a:t>
                </a:r>
              </a:p>
            </p:txBody>
          </p:sp>
        </mc:Fallback>
      </mc:AlternateContent>
      <p:graphicFrame>
        <p:nvGraphicFramePr>
          <p:cNvPr id="3" name="Object 2">
            <a:extLst>
              <a:ext uri="{FF2B5EF4-FFF2-40B4-BE49-F238E27FC236}">
                <a16:creationId xmlns:a16="http://schemas.microsoft.com/office/drawing/2014/main" id="{7DBBD605-B7EB-47AC-9A52-6E41C694D426}"/>
              </a:ext>
            </a:extLst>
          </p:cNvPr>
          <p:cNvGraphicFramePr>
            <a:graphicFrameLocks noChangeAspect="1"/>
          </p:cNvGraphicFramePr>
          <p:nvPr>
            <p:extLst>
              <p:ext uri="{D42A27DB-BD31-4B8C-83A1-F6EECF244321}">
                <p14:modId xmlns:p14="http://schemas.microsoft.com/office/powerpoint/2010/main" val="897768791"/>
              </p:ext>
            </p:extLst>
          </p:nvPr>
        </p:nvGraphicFramePr>
        <p:xfrm>
          <a:off x="1622124" y="2099093"/>
          <a:ext cx="8878438" cy="923089"/>
        </p:xfrm>
        <a:graphic>
          <a:graphicData uri="http://schemas.openxmlformats.org/presentationml/2006/ole">
            <mc:AlternateContent xmlns:mc="http://schemas.openxmlformats.org/markup-compatibility/2006">
              <mc:Choice xmlns:v="urn:schemas-microsoft-com:vml" Requires="v">
                <p:oleObj spid="_x0000_s3076" name="Equation" r:id="rId5" imgW="6717960" imgH="698400" progId="Equation.DSMT4">
                  <p:embed/>
                </p:oleObj>
              </mc:Choice>
              <mc:Fallback>
                <p:oleObj name="Equation" r:id="rId5" imgW="6717960" imgH="698400" progId="Equation.DSMT4">
                  <p:embed/>
                  <p:pic>
                    <p:nvPicPr>
                      <p:cNvPr id="0" name=""/>
                      <p:cNvPicPr/>
                      <p:nvPr/>
                    </p:nvPicPr>
                    <p:blipFill>
                      <a:blip r:embed="rId6"/>
                      <a:stretch>
                        <a:fillRect/>
                      </a:stretch>
                    </p:blipFill>
                    <p:spPr>
                      <a:xfrm>
                        <a:off x="1622124" y="2099093"/>
                        <a:ext cx="8878438" cy="923089"/>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D960212-6FC0-4DC3-BC1A-D1B0B18483FC}"/>
              </a:ext>
            </a:extLst>
          </p:cNvPr>
          <p:cNvGraphicFramePr>
            <a:graphicFrameLocks noChangeAspect="1"/>
          </p:cNvGraphicFramePr>
          <p:nvPr>
            <p:extLst>
              <p:ext uri="{D42A27DB-BD31-4B8C-83A1-F6EECF244321}">
                <p14:modId xmlns:p14="http://schemas.microsoft.com/office/powerpoint/2010/main" val="1654614654"/>
              </p:ext>
            </p:extLst>
          </p:nvPr>
        </p:nvGraphicFramePr>
        <p:xfrm>
          <a:off x="3687763" y="3771900"/>
          <a:ext cx="139700" cy="228600"/>
        </p:xfrm>
        <a:graphic>
          <a:graphicData uri="http://schemas.openxmlformats.org/presentationml/2006/ole">
            <mc:AlternateContent xmlns:mc="http://schemas.openxmlformats.org/markup-compatibility/2006">
              <mc:Choice xmlns:v="urn:schemas-microsoft-com:vml" Requires="v">
                <p:oleObj spid="_x0000_s3077" name="Equation" r:id="rId7" imgW="139680" imgH="228600" progId="Equation.DSMT4">
                  <p:embed/>
                </p:oleObj>
              </mc:Choice>
              <mc:Fallback>
                <p:oleObj name="Equation" r:id="rId7" imgW="139680" imgH="228600" progId="Equation.DSMT4">
                  <p:embed/>
                  <p:pic>
                    <p:nvPicPr>
                      <p:cNvPr id="0" name=""/>
                      <p:cNvPicPr/>
                      <p:nvPr/>
                    </p:nvPicPr>
                    <p:blipFill>
                      <a:blip r:embed="rId8"/>
                      <a:stretch>
                        <a:fillRect/>
                      </a:stretch>
                    </p:blipFill>
                    <p:spPr>
                      <a:xfrm>
                        <a:off x="3687763" y="3771900"/>
                        <a:ext cx="139700" cy="228600"/>
                      </a:xfrm>
                      <a:prstGeom prst="rect">
                        <a:avLst/>
                      </a:prstGeom>
                    </p:spPr>
                  </p:pic>
                </p:oleObj>
              </mc:Fallback>
            </mc:AlternateContent>
          </a:graphicData>
        </a:graphic>
      </p:graphicFrame>
    </p:spTree>
    <p:extLst>
      <p:ext uri="{BB962C8B-B14F-4D97-AF65-F5344CB8AC3E}">
        <p14:creationId xmlns:p14="http://schemas.microsoft.com/office/powerpoint/2010/main" val="3414042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Z-Score Normalization </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pPr marL="0" lvl="2" indent="0">
                  <a:spcBef>
                    <a:spcPts val="1000"/>
                  </a:spcBef>
                  <a:buNone/>
                </a:pPr>
                <a:r>
                  <a:rPr lang="en-US" sz="2400" dirty="0">
                    <a:latin typeface="Times New Roman" panose="02020603050405020304" pitchFamily="18" charset="0"/>
                    <a:cs typeface="Times New Roman" panose="02020603050405020304" pitchFamily="18" charset="0"/>
                  </a:rPr>
                  <a:t>After applying the formula </a:t>
                </a:r>
                <a14:m>
                  <m:oMath xmlns:m="http://schemas.openxmlformats.org/officeDocument/2006/math">
                    <m:r>
                      <a:rPr lang="en-US" sz="2200" b="0" i="1" smtClean="0">
                        <a:latin typeface="Cambria Math" panose="02040503050406030204" pitchFamily="18" charset="0"/>
                      </a:rPr>
                      <m:t>𝑧</m:t>
                    </m:r>
                    <m:r>
                      <a:rPr lang="en-US" sz="2200" i="1">
                        <a:latin typeface="Cambria Math" panose="02040503050406030204" pitchFamily="18" charset="0"/>
                      </a:rPr>
                      <m:t>= </m:t>
                    </m:r>
                    <m:f>
                      <m:fPr>
                        <m:ctrlPr>
                          <a:rPr lang="en-US" sz="2200" i="1">
                            <a:latin typeface="Cambria Math" panose="02040503050406030204" pitchFamily="18" charset="0"/>
                          </a:rPr>
                        </m:ctrlPr>
                      </m:fPr>
                      <m:num>
                        <m:r>
                          <a:rPr lang="en-US" sz="2200" b="0" i="1" smtClean="0">
                            <a:latin typeface="Cambria Math" panose="02040503050406030204" pitchFamily="18" charset="0"/>
                          </a:rPr>
                          <m:t>𝑥</m:t>
                        </m:r>
                        <m:r>
                          <a:rPr lang="en-US" sz="2200" i="1">
                            <a:latin typeface="Cambria Math" panose="02040503050406030204" pitchFamily="18" charset="0"/>
                          </a:rPr>
                          <m:t> −</m:t>
                        </m:r>
                        <m:r>
                          <a:rPr lang="en-US" sz="2200" i="1">
                            <a:latin typeface="Cambria Math" panose="02040503050406030204" pitchFamily="18" charset="0"/>
                          </a:rPr>
                          <m:t>𝑚𝑒𝑎𝑛</m:t>
                        </m:r>
                      </m:num>
                      <m:den>
                        <m:r>
                          <a:rPr lang="en-US" sz="2200" i="1">
                            <a:latin typeface="Cambria Math" panose="02040503050406030204" pitchFamily="18" charset="0"/>
                          </a:rPr>
                          <m:t>𝑠𝑑</m:t>
                        </m:r>
                      </m:den>
                    </m:f>
                  </m:oMath>
                </a14:m>
                <a:r>
                  <a:rPr lang="en-US" sz="2200" dirty="0">
                    <a:latin typeface="Times New Roman" panose="02020603050405020304" pitchFamily="18" charset="0"/>
                    <a:cs typeface="Times New Roman" panose="02020603050405020304" pitchFamily="18" charset="0"/>
                  </a:rPr>
                  <a:t>  we get, </a:t>
                </a:r>
              </a:p>
              <a:p>
                <a:pPr marL="457200" lvl="3" indent="0">
                  <a:spcBef>
                    <a:spcPts val="1000"/>
                  </a:spcBef>
                  <a:buNone/>
                </a:pPr>
                <a:r>
                  <a:rPr lang="en-US" sz="2200" dirty="0">
                    <a:latin typeface="Times New Roman" panose="02020603050405020304" pitchFamily="18" charset="0"/>
                    <a:cs typeface="Times New Roman" panose="02020603050405020304" pitchFamily="18" charset="0"/>
                  </a:rPr>
                  <a:t>For 71, </a:t>
                </a:r>
              </a:p>
              <a:p>
                <a:pPr marL="914400" lvl="8" indent="0">
                  <a:spcBef>
                    <a:spcPts val="1000"/>
                  </a:spcBef>
                  <a:buNone/>
                </a:pPr>
                <a14:m>
                  <m:oMath xmlns:m="http://schemas.openxmlformats.org/officeDocument/2006/math">
                    <m:r>
                      <a:rPr lang="en-US" sz="2400" b="0" i="1" smtClean="0">
                        <a:latin typeface="Cambria Math" panose="02040503050406030204" pitchFamily="18" charset="0"/>
                      </a:rPr>
                      <m:t>𝑧</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71 −75</m:t>
                        </m:r>
                      </m:num>
                      <m:den>
                        <m:r>
                          <a:rPr lang="en-US" sz="2400" b="0" i="1" smtClean="0">
                            <a:latin typeface="Cambria Math" panose="02040503050406030204" pitchFamily="18" charset="0"/>
                          </a:rPr>
                          <m:t>10.583</m:t>
                        </m:r>
                      </m:den>
                    </m:f>
                  </m:oMath>
                </a14:m>
                <a:r>
                  <a:rPr lang="en-US" sz="2400" dirty="0">
                    <a:latin typeface="Times New Roman" panose="02020603050405020304" pitchFamily="18" charset="0"/>
                    <a:cs typeface="Times New Roman" panose="02020603050405020304" pitchFamily="18" charset="0"/>
                  </a:rPr>
                  <a:t>  = -0.37780</a:t>
                </a:r>
              </a:p>
              <a:p>
                <a:pPr marL="914400" lvl="8" indent="0">
                  <a:spcBef>
                    <a:spcPts val="1000"/>
                  </a:spcBef>
                  <a:buNone/>
                </a:pPr>
                <a:r>
                  <a:rPr lang="en-US" sz="2000" dirty="0">
                    <a:latin typeface="Times New Roman" panose="02020603050405020304" pitchFamily="18" charset="0"/>
                    <a:cs typeface="Times New Roman" panose="02020603050405020304" pitchFamily="18" charset="0"/>
                  </a:rPr>
                  <a:t>For 67, </a:t>
                </a:r>
              </a:p>
              <a:p>
                <a:pPr marL="914400" lvl="8" indent="0">
                  <a:spcBef>
                    <a:spcPts val="1000"/>
                  </a:spcBef>
                  <a:buNone/>
                </a:pPr>
                <a:r>
                  <a:rPr lang="en-US" sz="2400" dirty="0"/>
                  <a:t>z </a:t>
                </a:r>
                <a14:m>
                  <m:oMath xmlns:m="http://schemas.openxmlformats.org/officeDocument/2006/math">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67</m:t>
                        </m:r>
                        <m:r>
                          <a:rPr lang="en-US" sz="2400" i="1">
                            <a:latin typeface="Cambria Math" panose="02040503050406030204" pitchFamily="18" charset="0"/>
                          </a:rPr>
                          <m:t> −75</m:t>
                        </m:r>
                      </m:num>
                      <m:den>
                        <m:r>
                          <a:rPr lang="en-US" sz="2400" i="1">
                            <a:latin typeface="Cambria Math" panose="02040503050406030204" pitchFamily="18" charset="0"/>
                          </a:rPr>
                          <m:t>10.58</m:t>
                        </m:r>
                        <m:r>
                          <a:rPr lang="en-US" sz="2400" b="0" i="1" smtClean="0">
                            <a:latin typeface="Cambria Math" panose="02040503050406030204" pitchFamily="18" charset="0"/>
                          </a:rPr>
                          <m:t>3</m:t>
                        </m:r>
                      </m:den>
                    </m:f>
                  </m:oMath>
                </a14:m>
                <a:r>
                  <a:rPr lang="en-US" sz="2400" dirty="0">
                    <a:latin typeface="Times New Roman" panose="02020603050405020304" pitchFamily="18" charset="0"/>
                    <a:cs typeface="Times New Roman" panose="02020603050405020304" pitchFamily="18" charset="0"/>
                  </a:rPr>
                  <a:t>  = -0.7559</a:t>
                </a:r>
              </a:p>
              <a:p>
                <a:pPr marL="457200" lvl="1" indent="0">
                  <a:buNone/>
                </a:pPr>
                <a:r>
                  <a:rPr lang="en-US" sz="2000" dirty="0">
                    <a:latin typeface="Times New Roman" panose="02020603050405020304" pitchFamily="18" charset="0"/>
                    <a:cs typeface="Times New Roman" panose="02020603050405020304" pitchFamily="18" charset="0"/>
                  </a:rPr>
                  <a:t>For 67, </a:t>
                </a:r>
              </a:p>
              <a:p>
                <a:pPr marL="914400" lvl="8" indent="0">
                  <a:spcBef>
                    <a:spcPts val="1000"/>
                  </a:spcBef>
                  <a:buNone/>
                </a:pPr>
                <a:r>
                  <a:rPr lang="en-US" sz="2400" dirty="0"/>
                  <a:t>z </a:t>
                </a:r>
                <a14:m>
                  <m:oMath xmlns:m="http://schemas.openxmlformats.org/officeDocument/2006/math">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87</m:t>
                        </m:r>
                        <m:r>
                          <a:rPr lang="en-US" sz="2400" i="1">
                            <a:latin typeface="Cambria Math" panose="02040503050406030204" pitchFamily="18" charset="0"/>
                          </a:rPr>
                          <m:t> −75</m:t>
                        </m:r>
                      </m:num>
                      <m:den>
                        <m:r>
                          <a:rPr lang="en-US" sz="2400" i="1">
                            <a:latin typeface="Cambria Math" panose="02040503050406030204" pitchFamily="18" charset="0"/>
                          </a:rPr>
                          <m:t>10.58</m:t>
                        </m:r>
                        <m:r>
                          <a:rPr lang="en-US" sz="2400" b="0" i="1" smtClean="0">
                            <a:latin typeface="Cambria Math" panose="02040503050406030204" pitchFamily="18" charset="0"/>
                          </a:rPr>
                          <m:t>3</m:t>
                        </m:r>
                      </m:den>
                    </m:f>
                  </m:oMath>
                </a14:m>
                <a:r>
                  <a:rPr lang="en-US" sz="2400" dirty="0">
                    <a:latin typeface="Times New Roman" panose="02020603050405020304" pitchFamily="18" charset="0"/>
                    <a:cs typeface="Times New Roman" panose="02020603050405020304" pitchFamily="18" charset="0"/>
                  </a:rPr>
                  <a:t>  = 1.1339</a:t>
                </a:r>
              </a:p>
              <a:p>
                <a:pPr marL="0" lvl="6" indent="0">
                  <a:spcBef>
                    <a:spcPts val="1000"/>
                  </a:spcBef>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928" t="-1541"/>
                </a:stretch>
              </a:blipFill>
            </p:spPr>
            <p:txBody>
              <a:bodyPr/>
              <a:lstStyle/>
              <a:p>
                <a:r>
                  <a:rPr lang="en-US">
                    <a:noFill/>
                  </a:rPr>
                  <a:t> </a:t>
                </a:r>
              </a:p>
            </p:txBody>
          </p:sp>
        </mc:Fallback>
      </mc:AlternateContent>
    </p:spTree>
    <p:extLst>
      <p:ext uri="{BB962C8B-B14F-4D97-AF65-F5344CB8AC3E}">
        <p14:creationId xmlns:p14="http://schemas.microsoft.com/office/powerpoint/2010/main" val="843302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Decimal Scale Normalization</a:t>
            </a:r>
            <a:endParaRPr lang="en-US" dirty="0"/>
          </a:p>
        </p:txBody>
      </p:sp>
      <p:sp>
        <p:nvSpPr>
          <p:cNvPr id="3" name="Content Placeholder 2"/>
          <p:cNvSpPr>
            <a:spLocks noGrp="1"/>
          </p:cNvSpPr>
          <p:nvPr>
            <p:ph idx="1"/>
          </p:nvPr>
        </p:nvSpPr>
        <p:spPr>
          <a:xfrm>
            <a:off x="838200" y="1604211"/>
            <a:ext cx="10515600" cy="4572752"/>
          </a:xfrm>
        </p:spPr>
        <p:txBody>
          <a:bodyPr>
            <a:normAutofit fontScale="55000" lnSpcReduction="20000"/>
          </a:bodyPr>
          <a:lstStyle/>
          <a:p>
            <a:pPr marL="684213" marR="0" indent="-571500">
              <a:lnSpc>
                <a:spcPct val="107000"/>
              </a:lnSpc>
              <a:spcBef>
                <a:spcPts val="0"/>
              </a:spcBef>
              <a:spcAft>
                <a:spcPts val="800"/>
              </a:spcAft>
              <a:buFont typeface="Wingdings" panose="05000000000000000000" pitchFamily="2" charset="2"/>
              <a:buChar char="Ø"/>
            </a:pP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Decimal scaling normalization aims to scale the feature values by a power of 10, ensuring that the largest absolute value in each feature becomes less than 1. It is useful when the range of values in a dataset is known, but the range varies across features. The formula for decimal scaling normalization is:</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112713" marR="0" indent="0">
              <a:lnSpc>
                <a:spcPct val="107000"/>
              </a:lnSpc>
              <a:spcBef>
                <a:spcPts val="0"/>
              </a:spcBef>
              <a:spcAft>
                <a:spcPts val="800"/>
              </a:spcAft>
              <a:buNone/>
            </a:pP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4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decimal</a:t>
            </a: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 = X / 10</a:t>
            </a:r>
            <a:r>
              <a:rPr lang="en-US" sz="4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d</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684213" marR="0" indent="-571500">
              <a:lnSpc>
                <a:spcPct val="107000"/>
              </a:lnSpc>
              <a:spcBef>
                <a:spcPts val="0"/>
              </a:spcBef>
              <a:spcAft>
                <a:spcPts val="800"/>
              </a:spcAft>
              <a:buFont typeface="Wingdings" panose="05000000000000000000" pitchFamily="2" charset="2"/>
              <a:buChar char="Ø"/>
            </a:pP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X is the original feature value, and d is the smallest integer such that the largest absolute value in the feature becomes less than 1.</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684213" marR="0" indent="-571500">
              <a:lnSpc>
                <a:spcPct val="107000"/>
              </a:lnSpc>
              <a:spcBef>
                <a:spcPts val="0"/>
              </a:spcBef>
              <a:spcAft>
                <a:spcPts val="800"/>
              </a:spcAft>
              <a:buFont typeface="Wingdings" panose="05000000000000000000" pitchFamily="2" charset="2"/>
              <a:buChar char="Ø"/>
            </a:pP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For example, if the largest absolute value in a feature is 350, then d would be 3, and the feature would be scaled by 10</a:t>
            </a:r>
            <a:r>
              <a:rPr lang="en-US" sz="4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684213" marR="0" indent="-571500">
              <a:lnSpc>
                <a:spcPct val="107000"/>
              </a:lnSpc>
              <a:spcBef>
                <a:spcPts val="0"/>
              </a:spcBef>
              <a:spcAft>
                <a:spcPts val="800"/>
              </a:spcAft>
              <a:buFont typeface="Wingdings" panose="05000000000000000000" pitchFamily="2" charset="2"/>
              <a:buChar char="Ø"/>
            </a:pP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Decimal scaling normalization is advantageous when dealing with datasets where the absolute magnitude of values matters more than their specific scale.</a:t>
            </a:r>
            <a:r>
              <a:rPr lang="en-US" sz="2400"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151021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b="1" dirty="0">
                <a:latin typeface="Times New Roman" panose="02020603050405020304" pitchFamily="18" charset="0"/>
                <a:cs typeface="Times New Roman" panose="02020603050405020304" pitchFamily="18" charset="0"/>
              </a:rPr>
              <a:t>Decimal Scale Normalization</a:t>
            </a:r>
            <a:endParaRPr b="1" dirty="0">
              <a:latin typeface="Times New Roman" panose="02020603050405020304" pitchFamily="18" charset="0"/>
              <a:cs typeface="Times New Roman" panose="02020603050405020304" pitchFamily="18" charset="0"/>
            </a:endParaRPr>
          </a:p>
        </p:txBody>
      </p:sp>
      <p:graphicFrame>
        <p:nvGraphicFramePr>
          <p:cNvPr id="141" name="Google Shape;141;p10"/>
          <p:cNvGraphicFramePr/>
          <p:nvPr/>
        </p:nvGraphicFramePr>
        <p:xfrm>
          <a:off x="2438400" y="1676400"/>
          <a:ext cx="3810000" cy="1381790"/>
        </p:xfrm>
        <a:graphic>
          <a:graphicData uri="http://schemas.openxmlformats.org/drawingml/2006/table">
            <a:tbl>
              <a:tblPr firstRow="1" bandRow="1">
                <a:noFill/>
              </a:tblPr>
              <a:tblGrid>
                <a:gridCol w="775150">
                  <a:extLst>
                    <a:ext uri="{9D8B030D-6E8A-4147-A177-3AD203B41FA5}">
                      <a16:colId xmlns:a16="http://schemas.microsoft.com/office/drawing/2014/main" val="20000"/>
                    </a:ext>
                  </a:extLst>
                </a:gridCol>
                <a:gridCol w="135845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CGPA</a:t>
                      </a:r>
                      <a:endParaRPr sz="1800"/>
                    </a:p>
                  </a:txBody>
                  <a:tcPr marL="91450" marR="91450" marT="45725" marB="45725"/>
                </a:tc>
                <a:tc>
                  <a:txBody>
                    <a:bodyPr/>
                    <a:lstStyle/>
                    <a:p>
                      <a:pPr marL="0" marR="0" lvl="0" indent="0" algn="l" rtl="0">
                        <a:spcBef>
                          <a:spcPts val="0"/>
                        </a:spcBef>
                        <a:spcAft>
                          <a:spcPts val="0"/>
                        </a:spcAft>
                        <a:buNone/>
                      </a:pPr>
                      <a:r>
                        <a:rPr lang="en-US" sz="1800"/>
                        <a:t>Formula</a:t>
                      </a:r>
                      <a:endParaRPr sz="1800"/>
                    </a:p>
                  </a:txBody>
                  <a:tcPr marL="91450" marR="91450" marT="45725" marB="45725"/>
                </a:tc>
                <a:tc>
                  <a:txBody>
                    <a:bodyPr/>
                    <a:lstStyle/>
                    <a:p>
                      <a:pPr marL="0" marR="0" lvl="0" indent="0" algn="l" rtl="0">
                        <a:spcBef>
                          <a:spcPts val="0"/>
                        </a:spcBef>
                        <a:spcAft>
                          <a:spcPts val="0"/>
                        </a:spcAft>
                        <a:buNone/>
                      </a:pPr>
                      <a:r>
                        <a:rPr lang="en-US" sz="1800"/>
                        <a:t>After Decimal Normalization</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2/10</a:t>
                      </a:r>
                      <a:endParaRPr sz="1800"/>
                    </a:p>
                  </a:txBody>
                  <a:tcPr marL="91450" marR="91450" marT="45725" marB="45725"/>
                </a:tc>
                <a:tc>
                  <a:txBody>
                    <a:bodyPr/>
                    <a:lstStyle/>
                    <a:p>
                      <a:pPr marL="0" marR="0" lvl="0" indent="0" algn="ctr" rtl="0">
                        <a:spcBef>
                          <a:spcPts val="0"/>
                        </a:spcBef>
                        <a:spcAft>
                          <a:spcPts val="0"/>
                        </a:spcAft>
                        <a:buNone/>
                      </a:pPr>
                      <a:r>
                        <a:rPr lang="en-US" sz="1800"/>
                        <a:t>0.2</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3/10</a:t>
                      </a:r>
                      <a:endParaRPr sz="1800"/>
                    </a:p>
                  </a:txBody>
                  <a:tcPr marL="91450" marR="91450" marT="45725" marB="45725"/>
                </a:tc>
                <a:tc>
                  <a:txBody>
                    <a:bodyPr/>
                    <a:lstStyle/>
                    <a:p>
                      <a:pPr marL="0" marR="0" lvl="0" indent="0" algn="ctr" rtl="0">
                        <a:spcBef>
                          <a:spcPts val="0"/>
                        </a:spcBef>
                        <a:spcAft>
                          <a:spcPts val="0"/>
                        </a:spcAft>
                        <a:buNone/>
                      </a:pPr>
                      <a:r>
                        <a:rPr lang="en-US" sz="1800"/>
                        <a:t>0.3</a:t>
                      </a:r>
                      <a:endParaRPr sz="18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42" name="Google Shape;142;p10"/>
          <p:cNvGraphicFramePr/>
          <p:nvPr>
            <p:extLst>
              <p:ext uri="{D42A27DB-BD31-4B8C-83A1-F6EECF244321}">
                <p14:modId xmlns:p14="http://schemas.microsoft.com/office/powerpoint/2010/main" val="3209400382"/>
              </p:ext>
            </p:extLst>
          </p:nvPr>
        </p:nvGraphicFramePr>
        <p:xfrm>
          <a:off x="6501063" y="1676400"/>
          <a:ext cx="4038600" cy="1381790"/>
        </p:xfrm>
        <a:graphic>
          <a:graphicData uri="http://schemas.openxmlformats.org/drawingml/2006/table">
            <a:tbl>
              <a:tblPr firstRow="1" bandRow="1">
                <a:noFill/>
              </a:tblPr>
              <a:tblGrid>
                <a:gridCol w="914400">
                  <a:extLst>
                    <a:ext uri="{9D8B030D-6E8A-4147-A177-3AD203B41FA5}">
                      <a16:colId xmlns:a16="http://schemas.microsoft.com/office/drawing/2014/main" val="20000"/>
                    </a:ext>
                  </a:extLst>
                </a:gridCol>
                <a:gridCol w="1347225">
                  <a:extLst>
                    <a:ext uri="{9D8B030D-6E8A-4147-A177-3AD203B41FA5}">
                      <a16:colId xmlns:a16="http://schemas.microsoft.com/office/drawing/2014/main" val="20001"/>
                    </a:ext>
                  </a:extLst>
                </a:gridCol>
                <a:gridCol w="177697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Money</a:t>
                      </a:r>
                      <a:endParaRPr sz="1800"/>
                    </a:p>
                  </a:txBody>
                  <a:tcPr marL="91450" marR="91450" marT="45725" marB="45725"/>
                </a:tc>
                <a:tc>
                  <a:txBody>
                    <a:bodyPr/>
                    <a:lstStyle/>
                    <a:p>
                      <a:pPr marL="0" marR="0" lvl="0" indent="0" algn="l" rtl="0">
                        <a:spcBef>
                          <a:spcPts val="0"/>
                        </a:spcBef>
                        <a:spcAft>
                          <a:spcPts val="0"/>
                        </a:spcAft>
                        <a:buNone/>
                      </a:pPr>
                      <a:r>
                        <a:rPr lang="en-US" sz="1800"/>
                        <a:t>Formula</a:t>
                      </a:r>
                      <a:endParaRPr sz="1800"/>
                    </a:p>
                  </a:txBody>
                  <a:tcPr marL="91450" marR="91450" marT="45725" marB="45725"/>
                </a:tc>
                <a:tc>
                  <a:txBody>
                    <a:bodyPr/>
                    <a:lstStyle/>
                    <a:p>
                      <a:pPr marL="0" marR="0" lvl="0" indent="0" algn="l" rtl="0">
                        <a:spcBef>
                          <a:spcPts val="0"/>
                        </a:spcBef>
                        <a:spcAft>
                          <a:spcPts val="0"/>
                        </a:spcAft>
                        <a:buNone/>
                      </a:pPr>
                      <a:r>
                        <a:rPr lang="en-US" sz="1800"/>
                        <a:t>After Decimal Normalization</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500</a:t>
                      </a:r>
                      <a:endParaRPr sz="1800"/>
                    </a:p>
                  </a:txBody>
                  <a:tcPr marL="91450" marR="91450" marT="45725" marB="45725"/>
                </a:tc>
                <a:tc>
                  <a:txBody>
                    <a:bodyPr/>
                    <a:lstStyle/>
                    <a:p>
                      <a:pPr marL="0" marR="0" lvl="0" indent="0" algn="l" rtl="0">
                        <a:spcBef>
                          <a:spcPts val="0"/>
                        </a:spcBef>
                        <a:spcAft>
                          <a:spcPts val="0"/>
                        </a:spcAft>
                        <a:buNone/>
                      </a:pPr>
                      <a:r>
                        <a:rPr lang="en-US" sz="1800"/>
                        <a:t>500/1000</a:t>
                      </a:r>
                      <a:endParaRPr sz="1800"/>
                    </a:p>
                  </a:txBody>
                  <a:tcPr marL="91450" marR="91450" marT="45725" marB="45725"/>
                </a:tc>
                <a:tc>
                  <a:txBody>
                    <a:bodyPr/>
                    <a:lstStyle/>
                    <a:p>
                      <a:pPr marL="0" marR="0" lvl="0" indent="0" algn="ctr" rtl="0">
                        <a:spcBef>
                          <a:spcPts val="0"/>
                        </a:spcBef>
                        <a:spcAft>
                          <a:spcPts val="0"/>
                        </a:spcAft>
                        <a:buNone/>
                      </a:pPr>
                      <a:r>
                        <a:rPr lang="en-US" sz="1800"/>
                        <a:t>0.5</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320</a:t>
                      </a:r>
                      <a:endParaRPr sz="1800"/>
                    </a:p>
                  </a:txBody>
                  <a:tcPr marL="91450" marR="91450" marT="45725" marB="45725"/>
                </a:tc>
                <a:tc>
                  <a:txBody>
                    <a:bodyPr/>
                    <a:lstStyle/>
                    <a:p>
                      <a:pPr marL="0" marR="0" lvl="0" indent="0" algn="l" rtl="0">
                        <a:spcBef>
                          <a:spcPts val="0"/>
                        </a:spcBef>
                        <a:spcAft>
                          <a:spcPts val="0"/>
                        </a:spcAft>
                        <a:buNone/>
                      </a:pPr>
                      <a:r>
                        <a:rPr lang="en-US" sz="1800"/>
                        <a:t>320/1000</a:t>
                      </a:r>
                      <a:endParaRPr sz="1800"/>
                    </a:p>
                  </a:txBody>
                  <a:tcPr marL="91450" marR="91450" marT="45725" marB="45725"/>
                </a:tc>
                <a:tc>
                  <a:txBody>
                    <a:bodyPr/>
                    <a:lstStyle/>
                    <a:p>
                      <a:pPr marL="0" marR="0" lvl="0" indent="0" algn="ctr" rtl="0">
                        <a:spcBef>
                          <a:spcPts val="0"/>
                        </a:spcBef>
                        <a:spcAft>
                          <a:spcPts val="0"/>
                        </a:spcAft>
                        <a:buNone/>
                      </a:pPr>
                      <a:r>
                        <a:rPr lang="en-US" sz="1800" dirty="0"/>
                        <a:t>0.32</a:t>
                      </a:r>
                      <a:endParaRPr sz="1800" dirty="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143" name="Google Shape;143;p10"/>
          <p:cNvGraphicFramePr/>
          <p:nvPr>
            <p:extLst>
              <p:ext uri="{D42A27DB-BD31-4B8C-83A1-F6EECF244321}">
                <p14:modId xmlns:p14="http://schemas.microsoft.com/office/powerpoint/2010/main" val="3017947620"/>
              </p:ext>
            </p:extLst>
          </p:nvPr>
        </p:nvGraphicFramePr>
        <p:xfrm>
          <a:off x="4467727" y="3643429"/>
          <a:ext cx="4267200" cy="1381790"/>
        </p:xfrm>
        <a:graphic>
          <a:graphicData uri="http://schemas.openxmlformats.org/drawingml/2006/table">
            <a:tbl>
              <a:tblPr firstRow="1" bandRow="1">
                <a:noFill/>
              </a:tblPr>
              <a:tblGrid>
                <a:gridCol w="914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Salary</a:t>
                      </a:r>
                      <a:endParaRPr sz="1800"/>
                    </a:p>
                  </a:txBody>
                  <a:tcPr marL="91450" marR="91450" marT="45725" marB="45725"/>
                </a:tc>
                <a:tc>
                  <a:txBody>
                    <a:bodyPr/>
                    <a:lstStyle/>
                    <a:p>
                      <a:pPr marL="0" marR="0" lvl="0" indent="0" algn="l" rtl="0">
                        <a:spcBef>
                          <a:spcPts val="0"/>
                        </a:spcBef>
                        <a:spcAft>
                          <a:spcPts val="0"/>
                        </a:spcAft>
                        <a:buNone/>
                      </a:pPr>
                      <a:r>
                        <a:rPr lang="en-US" sz="1800"/>
                        <a:t>Formula</a:t>
                      </a:r>
                      <a:endParaRPr sz="1800"/>
                    </a:p>
                  </a:txBody>
                  <a:tcPr marL="91450" marR="91450" marT="45725" marB="45725"/>
                </a:tc>
                <a:tc>
                  <a:txBody>
                    <a:bodyPr/>
                    <a:lstStyle/>
                    <a:p>
                      <a:pPr marL="0" marR="0" lvl="0" indent="0" algn="l" rtl="0">
                        <a:spcBef>
                          <a:spcPts val="0"/>
                        </a:spcBef>
                        <a:spcAft>
                          <a:spcPts val="0"/>
                        </a:spcAft>
                        <a:buNone/>
                      </a:pPr>
                      <a:r>
                        <a:rPr lang="en-US" sz="1800" dirty="0"/>
                        <a:t>After Decimal Normalization</a:t>
                      </a:r>
                      <a:endParaRPr sz="1800"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a:t>32000</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32000/100000</a:t>
                      </a:r>
                      <a:endParaRPr/>
                    </a:p>
                  </a:txBody>
                  <a:tcPr marL="91450" marR="91450" marT="45725" marB="45725"/>
                </a:tc>
                <a:tc>
                  <a:txBody>
                    <a:bodyPr/>
                    <a:lstStyle/>
                    <a:p>
                      <a:pPr marL="0" marR="0" lvl="0" indent="0" algn="ctr" rtl="0">
                        <a:spcBef>
                          <a:spcPts val="0"/>
                        </a:spcBef>
                        <a:spcAft>
                          <a:spcPts val="0"/>
                        </a:spcAft>
                        <a:buNone/>
                      </a:pPr>
                      <a:r>
                        <a:rPr lang="en-US" sz="1800"/>
                        <a:t>0.32</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28000</a:t>
                      </a:r>
                      <a:endParaRPr sz="1800"/>
                    </a:p>
                  </a:txBody>
                  <a:tcPr marL="91450" marR="91450" marT="45725" marB="45725"/>
                </a:tc>
                <a:tc>
                  <a:txBody>
                    <a:bodyPr/>
                    <a:lstStyle/>
                    <a:p>
                      <a:pPr marL="0" marR="0" lvl="0" indent="0" algn="l" rtl="0">
                        <a:spcBef>
                          <a:spcPts val="0"/>
                        </a:spcBef>
                        <a:spcAft>
                          <a:spcPts val="0"/>
                        </a:spcAft>
                        <a:buNone/>
                      </a:pPr>
                      <a:r>
                        <a:rPr lang="en-US" sz="1800"/>
                        <a:t>28000/100000</a:t>
                      </a:r>
                      <a:endParaRPr sz="1800"/>
                    </a:p>
                  </a:txBody>
                  <a:tcPr marL="91450" marR="91450" marT="45725" marB="45725"/>
                </a:tc>
                <a:tc>
                  <a:txBody>
                    <a:bodyPr/>
                    <a:lstStyle/>
                    <a:p>
                      <a:pPr marL="0" marR="0" lvl="0" indent="0" algn="ctr" rtl="0">
                        <a:spcBef>
                          <a:spcPts val="0"/>
                        </a:spcBef>
                        <a:spcAft>
                          <a:spcPts val="0"/>
                        </a:spcAft>
                        <a:buNone/>
                      </a:pPr>
                      <a:r>
                        <a:rPr lang="en-US" sz="1800" dirty="0"/>
                        <a:t>0.28</a:t>
                      </a:r>
                      <a:endParaRPr sz="1800" dirty="0"/>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2782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30E0-350C-46FA-8C29-4FF53B61164A}"/>
              </a:ext>
            </a:extLst>
          </p:cNvPr>
          <p:cNvSpPr>
            <a:spLocks noGrp="1"/>
          </p:cNvSpPr>
          <p:nvPr>
            <p:ph type="title"/>
          </p:nvPr>
        </p:nvSpPr>
        <p:spPr>
          <a:xfrm>
            <a:off x="838200" y="397209"/>
            <a:ext cx="9324474" cy="757823"/>
          </a:xfrm>
        </p:spPr>
        <p:txBody>
          <a:bodyPr/>
          <a:lstStyle/>
          <a:p>
            <a:pPr algn="just"/>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            Log scaling normalization</a:t>
            </a:r>
            <a:endParaRPr lang="en-US" dirty="0"/>
          </a:p>
        </p:txBody>
      </p:sp>
      <p:sp>
        <p:nvSpPr>
          <p:cNvPr id="3" name="Content Placeholder 2">
            <a:extLst>
              <a:ext uri="{FF2B5EF4-FFF2-40B4-BE49-F238E27FC236}">
                <a16:creationId xmlns:a16="http://schemas.microsoft.com/office/drawing/2014/main" id="{F3D5246B-E3E8-4A3F-8E3D-1B7A618A9F56}"/>
              </a:ext>
            </a:extLst>
          </p:cNvPr>
          <p:cNvSpPr>
            <a:spLocks noGrp="1"/>
          </p:cNvSpPr>
          <p:nvPr>
            <p:ph idx="1"/>
          </p:nvPr>
        </p:nvSpPr>
        <p:spPr>
          <a:xfrm>
            <a:off x="838200" y="1259305"/>
            <a:ext cx="10515600" cy="4917658"/>
          </a:xfrm>
        </p:spPr>
        <p:txBody>
          <a:bodyPr>
            <a:normAutofit lnSpcReduction="10000"/>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Log scaling normalization converts data into a logarithmic scale by taking the log of each data point. </a:t>
            </a:r>
          </a:p>
          <a:p>
            <a:pPr marL="0" marR="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It is particularly useful when dealing with several orders of magnitude data. The formula for log scaling normalization is: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371600" marR="0" indent="457200" algn="just">
              <a:lnSpc>
                <a:spcPct val="107000"/>
              </a:lnSpc>
              <a:spcBef>
                <a:spcPts val="0"/>
              </a:spcBef>
              <a:spcAft>
                <a:spcPts val="8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log(X)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This normalization comes in handy with data that follows an exponential growth or decay pattern. It compresses the scale of the dataset, making it easier for models to capture patterns and relationships in the data. </a:t>
            </a:r>
          </a:p>
          <a:p>
            <a:pPr marL="0" marR="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Population size over the years is a good example of a dataset where some features exhibit exponential growth. Log scaling normalization can make these features more amenable to modelling.</a:t>
            </a:r>
          </a:p>
          <a:p>
            <a:pPr marL="0" marR="0" algn="just">
              <a:lnSpc>
                <a:spcPct val="107000"/>
              </a:lnSpc>
              <a:spcBef>
                <a:spcPts val="0"/>
              </a:spcBef>
              <a:spcAft>
                <a:spcPts val="800"/>
              </a:spcAft>
            </a:pPr>
            <a:r>
              <a:rPr lang="en-US" sz="2400" dirty="0">
                <a:latin typeface="Times New Roman" panose="02020603050405020304" pitchFamily="18" charset="0"/>
                <a:cs typeface="Times New Roman" panose="02020603050405020304" pitchFamily="18" charset="0"/>
              </a:rPr>
              <a:t>Example: X =200,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4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log</a:t>
            </a:r>
            <a:r>
              <a:rPr lang="en-US" sz="2400" dirty="0">
                <a:latin typeface="Times New Roman" panose="02020603050405020304" pitchFamily="18" charset="0"/>
                <a:cs typeface="Times New Roman" panose="02020603050405020304" pitchFamily="18" charset="0"/>
              </a:rPr>
              <a:t> =2.30103</a:t>
            </a:r>
            <a:endParaRPr lang="en-US" sz="2400" dirty="0"/>
          </a:p>
        </p:txBody>
      </p:sp>
    </p:spTree>
    <p:extLst>
      <p:ext uri="{BB962C8B-B14F-4D97-AF65-F5344CB8AC3E}">
        <p14:creationId xmlns:p14="http://schemas.microsoft.com/office/powerpoint/2010/main" val="3888949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ACCB-FCDC-4C41-B796-01978E60D496}"/>
              </a:ext>
            </a:extLst>
          </p:cNvPr>
          <p:cNvSpPr>
            <a:spLocks noGrp="1"/>
          </p:cNvSpPr>
          <p:nvPr>
            <p:ph type="title"/>
          </p:nvPr>
        </p:nvSpPr>
        <p:spPr>
          <a:xfrm>
            <a:off x="838200" y="108346"/>
            <a:ext cx="10515600" cy="509170"/>
          </a:xfrm>
        </p:spPr>
        <p:txBody>
          <a:bodyPr>
            <a:normAutofit/>
          </a:bodyPr>
          <a:lstStyle/>
          <a:p>
            <a:r>
              <a:rPr lang="en-US" altLang="en-US" sz="2800" dirty="0">
                <a:latin typeface="Calibri" panose="020F0502020204030204" pitchFamily="34" charset="0"/>
                <a:ea typeface="Times New Roman" panose="02020603050405020304" pitchFamily="18" charset="0"/>
                <a:cs typeface="Times New Roman" panose="02020603050405020304" pitchFamily="18" charset="0"/>
              </a:rPr>
              <a:t>C</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omparison of normalization (min-max scaling) and standardization</a:t>
            </a:r>
            <a:endParaRPr lang="en-US" sz="2800" dirty="0"/>
          </a:p>
        </p:txBody>
      </p:sp>
      <p:graphicFrame>
        <p:nvGraphicFramePr>
          <p:cNvPr id="4" name="Content Placeholder 3">
            <a:extLst>
              <a:ext uri="{FF2B5EF4-FFF2-40B4-BE49-F238E27FC236}">
                <a16:creationId xmlns:a16="http://schemas.microsoft.com/office/drawing/2014/main" id="{D3ACD297-6D43-48AC-AFCD-AE143112DB16}"/>
              </a:ext>
            </a:extLst>
          </p:cNvPr>
          <p:cNvGraphicFramePr>
            <a:graphicFrameLocks noGrp="1"/>
          </p:cNvGraphicFramePr>
          <p:nvPr>
            <p:ph idx="1"/>
            <p:extLst>
              <p:ext uri="{D42A27DB-BD31-4B8C-83A1-F6EECF244321}">
                <p14:modId xmlns:p14="http://schemas.microsoft.com/office/powerpoint/2010/main" val="2036296125"/>
              </p:ext>
            </p:extLst>
          </p:nvPr>
        </p:nvGraphicFramePr>
        <p:xfrm>
          <a:off x="537410" y="617516"/>
          <a:ext cx="10996864" cy="6336674"/>
        </p:xfrm>
        <a:graphic>
          <a:graphicData uri="http://schemas.openxmlformats.org/drawingml/2006/table">
            <a:tbl>
              <a:tblPr firstRow="1" firstCol="1" bandRow="1">
                <a:tableStyleId>{5C22544A-7EE6-4342-B048-85BDC9FD1C3A}</a:tableStyleId>
              </a:tblPr>
              <a:tblGrid>
                <a:gridCol w="5498432">
                  <a:extLst>
                    <a:ext uri="{9D8B030D-6E8A-4147-A177-3AD203B41FA5}">
                      <a16:colId xmlns:a16="http://schemas.microsoft.com/office/drawing/2014/main" val="2306163302"/>
                    </a:ext>
                  </a:extLst>
                </a:gridCol>
                <a:gridCol w="5498432">
                  <a:extLst>
                    <a:ext uri="{9D8B030D-6E8A-4147-A177-3AD203B41FA5}">
                      <a16:colId xmlns:a16="http://schemas.microsoft.com/office/drawing/2014/main" val="278102841"/>
                    </a:ext>
                  </a:extLst>
                </a:gridCol>
              </a:tblGrid>
              <a:tr h="431662">
                <a:tc>
                  <a:txBody>
                    <a:bodyPr/>
                    <a:lstStyle/>
                    <a:p>
                      <a:pPr marL="0" marR="0" algn="ctr">
                        <a:lnSpc>
                          <a:spcPct val="107000"/>
                        </a:lnSpc>
                        <a:spcBef>
                          <a:spcPts val="0"/>
                        </a:spcBef>
                        <a:spcAft>
                          <a:spcPts val="800"/>
                        </a:spcAft>
                      </a:pPr>
                      <a:r>
                        <a:rPr lang="en-US" sz="1600" dirty="0">
                          <a:effectLst/>
                        </a:rPr>
                        <a:t>Normalization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800"/>
                        </a:spcAft>
                      </a:pPr>
                      <a:r>
                        <a:rPr lang="en-US" sz="1600" dirty="0">
                          <a:effectLst/>
                        </a:rPr>
                        <a:t>Standardization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03873961"/>
                  </a:ext>
                </a:extLst>
              </a:tr>
              <a:tr h="841515">
                <a:tc>
                  <a:txBody>
                    <a:bodyPr/>
                    <a:lstStyle/>
                    <a:p>
                      <a:pPr marL="0" marR="0">
                        <a:lnSpc>
                          <a:spcPct val="107000"/>
                        </a:lnSpc>
                        <a:spcBef>
                          <a:spcPts val="0"/>
                        </a:spcBef>
                        <a:spcAft>
                          <a:spcPts val="800"/>
                        </a:spcAft>
                      </a:pPr>
                      <a:r>
                        <a:rPr lang="en-US" sz="1800">
                          <a:effectLst/>
                        </a:rPr>
                        <a:t>The objective is to bring the values of a feature within a specific range, often between 0 and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800">
                          <a:effectLst/>
                        </a:rPr>
                        <a:t>The objective is to transform the values of a feature to have a mean of 0 and a standard deviation of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58208262"/>
                  </a:ext>
                </a:extLst>
              </a:tr>
              <a:tr h="602959">
                <a:tc>
                  <a:txBody>
                    <a:bodyPr/>
                    <a:lstStyle/>
                    <a:p>
                      <a:pPr marL="0" marR="0">
                        <a:lnSpc>
                          <a:spcPct val="107000"/>
                        </a:lnSpc>
                        <a:spcBef>
                          <a:spcPts val="0"/>
                        </a:spcBef>
                        <a:spcAft>
                          <a:spcPts val="800"/>
                        </a:spcAft>
                      </a:pPr>
                      <a:r>
                        <a:rPr lang="en-US" sz="1800">
                          <a:effectLst/>
                        </a:rPr>
                        <a:t>Sensitive to outliers and the range of the data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800">
                          <a:effectLst/>
                        </a:rPr>
                        <a:t>Less sensitive to outliers due to the use of the mean and standard deviation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6827120"/>
                  </a:ext>
                </a:extLst>
              </a:tr>
              <a:tr h="602959">
                <a:tc>
                  <a:txBody>
                    <a:bodyPr/>
                    <a:lstStyle/>
                    <a:p>
                      <a:pPr marL="0" marR="0">
                        <a:lnSpc>
                          <a:spcPct val="107000"/>
                        </a:lnSpc>
                        <a:spcBef>
                          <a:spcPts val="0"/>
                        </a:spcBef>
                        <a:spcAft>
                          <a:spcPts val="800"/>
                        </a:spcAft>
                      </a:pPr>
                      <a:r>
                        <a:rPr lang="en-US" sz="1800">
                          <a:effectLst/>
                        </a:rPr>
                        <a:t>Useful when maintaining the original range is essential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800">
                          <a:effectLst/>
                        </a:rPr>
                        <a:t>Effective when algorithms assume a standard normal distribution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6650078"/>
                  </a:ext>
                </a:extLst>
              </a:tr>
              <a:tr h="431662">
                <a:tc>
                  <a:txBody>
                    <a:bodyPr/>
                    <a:lstStyle/>
                    <a:p>
                      <a:pPr marL="0" marR="0">
                        <a:lnSpc>
                          <a:spcPct val="107000"/>
                        </a:lnSpc>
                        <a:spcBef>
                          <a:spcPts val="0"/>
                        </a:spcBef>
                        <a:spcAft>
                          <a:spcPts val="800"/>
                        </a:spcAft>
                      </a:pPr>
                      <a:r>
                        <a:rPr lang="en-US" sz="1800" dirty="0">
                          <a:effectLst/>
                        </a:rPr>
                        <a:t>No assumption about the distribution of data is made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800" dirty="0">
                          <a:effectLst/>
                        </a:rPr>
                        <a:t>Assumes a normal distribution or close approximation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87061723"/>
                  </a:ext>
                </a:extLst>
              </a:tr>
              <a:tr h="901372">
                <a:tc>
                  <a:txBody>
                    <a:bodyPr/>
                    <a:lstStyle/>
                    <a:p>
                      <a:pPr marL="0" marR="0">
                        <a:lnSpc>
                          <a:spcPct val="107000"/>
                        </a:lnSpc>
                        <a:spcBef>
                          <a:spcPts val="0"/>
                        </a:spcBef>
                        <a:spcAft>
                          <a:spcPts val="800"/>
                        </a:spcAft>
                      </a:pPr>
                      <a:r>
                        <a:rPr lang="en-US" sz="1800">
                          <a:effectLst/>
                        </a:rPr>
                        <a:t>Suitable for algorithms where the absolute values and their relations are important (e.g., k-nearest neighbors, neural networks)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800" dirty="0">
                          <a:effectLst/>
                        </a:rPr>
                        <a:t>It is particularly useful for algorithms that assume normally distributed data, such as linear regression and support vector machines.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59129066"/>
                  </a:ext>
                </a:extLst>
              </a:tr>
              <a:tr h="841515">
                <a:tc>
                  <a:txBody>
                    <a:bodyPr/>
                    <a:lstStyle/>
                    <a:p>
                      <a:pPr marL="0" marR="0">
                        <a:lnSpc>
                          <a:spcPct val="107000"/>
                        </a:lnSpc>
                        <a:spcBef>
                          <a:spcPts val="0"/>
                        </a:spcBef>
                        <a:spcAft>
                          <a:spcPts val="800"/>
                        </a:spcAft>
                      </a:pPr>
                      <a:r>
                        <a:rPr lang="en-US" sz="1800" dirty="0">
                          <a:effectLst/>
                        </a:rPr>
                        <a:t>Maintains the interpretability of the original values within the specified range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800" dirty="0">
                          <a:effectLst/>
                        </a:rPr>
                        <a:t>Alters the original values, making interpretation more challenging due to the shift in scale and units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64170198"/>
                  </a:ext>
                </a:extLst>
              </a:tr>
              <a:tr h="841515">
                <a:tc>
                  <a:txBody>
                    <a:bodyPr/>
                    <a:lstStyle/>
                    <a:p>
                      <a:pPr marL="0" marR="0">
                        <a:lnSpc>
                          <a:spcPct val="107000"/>
                        </a:lnSpc>
                        <a:spcBef>
                          <a:spcPts val="0"/>
                        </a:spcBef>
                        <a:spcAft>
                          <a:spcPts val="800"/>
                        </a:spcAft>
                      </a:pPr>
                      <a:r>
                        <a:rPr lang="en-US" sz="1800">
                          <a:effectLst/>
                        </a:rPr>
                        <a:t>This can lead to faster convergence, especially in algorithms that rely on gradient descent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800">
                          <a:effectLst/>
                        </a:rPr>
                        <a:t>It also contributes to faster convergence, particularly in algorithms sensitive to the scale of input features.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91075995"/>
                  </a:ext>
                </a:extLst>
              </a:tr>
              <a:tr h="841515">
                <a:tc>
                  <a:txBody>
                    <a:bodyPr/>
                    <a:lstStyle/>
                    <a:p>
                      <a:pPr marL="0" marR="0">
                        <a:lnSpc>
                          <a:spcPct val="107000"/>
                        </a:lnSpc>
                        <a:spcBef>
                          <a:spcPts val="0"/>
                        </a:spcBef>
                        <a:spcAft>
                          <a:spcPts val="800"/>
                        </a:spcAft>
                      </a:pPr>
                      <a:r>
                        <a:rPr lang="en-US" sz="1800">
                          <a:effectLst/>
                        </a:rPr>
                        <a:t>Use cases: Image processing, neural networks, algorithms sensitive to feature scales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800" dirty="0">
                          <a:effectLst/>
                        </a:rPr>
                        <a:t>Use cases: Linear regression, support vector machines, algorithms assuming a normal distribution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19811712"/>
                  </a:ext>
                </a:extLst>
              </a:tr>
            </a:tbl>
          </a:graphicData>
        </a:graphic>
      </p:graphicFrame>
      <p:sp>
        <p:nvSpPr>
          <p:cNvPr id="5" name="Rectangle 1">
            <a:extLst>
              <a:ext uri="{FF2B5EF4-FFF2-40B4-BE49-F238E27FC236}">
                <a16:creationId xmlns:a16="http://schemas.microsoft.com/office/drawing/2014/main" id="{D98DD64D-5C0E-41A6-98E6-28848BDABD1A}"/>
              </a:ext>
            </a:extLst>
          </p:cNvPr>
          <p:cNvSpPr>
            <a:spLocks noChangeArrowheads="1"/>
          </p:cNvSpPr>
          <p:nvPr/>
        </p:nvSpPr>
        <p:spPr bwMode="auto">
          <a:xfrm>
            <a:off x="2847474" y="88126"/>
            <a:ext cx="223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5142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2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ct val="100000"/>
            </a:pPr>
            <a:r>
              <a:rPr lang="en-US" sz="3600" dirty="0"/>
              <a:t>Which procedure is appropriate for when?</a:t>
            </a:r>
            <a:endParaRPr sz="3600" dirty="0"/>
          </a:p>
        </p:txBody>
      </p:sp>
      <p:sp>
        <p:nvSpPr>
          <p:cNvPr id="926" name="Google Shape;926;p12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2000"/>
            </a:pPr>
            <a:r>
              <a:rPr lang="en-US" sz="2000"/>
              <a:t>It is difficult to say when to use any kind of transformation. Depending on the type of problem.</a:t>
            </a:r>
            <a:endParaRPr/>
          </a:p>
          <a:p>
            <a:pPr marL="342900" indent="-342900">
              <a:lnSpc>
                <a:spcPct val="100000"/>
              </a:lnSpc>
              <a:spcBef>
                <a:spcPts val="400"/>
              </a:spcBef>
              <a:buClr>
                <a:schemeClr val="dk1"/>
              </a:buClr>
              <a:buSzPts val="2000"/>
            </a:pPr>
            <a:r>
              <a:rPr lang="en-US" sz="2000"/>
              <a:t>Data scaling is very important in case of distance based algorithms like SVM, KNN, clustering etc. </a:t>
            </a:r>
            <a:endParaRPr sz="2000"/>
          </a:p>
          <a:p>
            <a:pPr marL="342900" indent="-342900">
              <a:lnSpc>
                <a:spcPct val="100000"/>
              </a:lnSpc>
              <a:spcBef>
                <a:spcPts val="400"/>
              </a:spcBef>
              <a:buClr>
                <a:schemeClr val="dk1"/>
              </a:buClr>
              <a:buSzPts val="2000"/>
            </a:pPr>
            <a:r>
              <a:rPr lang="en-US" sz="2000"/>
              <a:t>On the other hand, non-distance based algorithm is not very important in case of naive-bayes, various tree based algorithms.</a:t>
            </a:r>
            <a:endParaRPr/>
          </a:p>
          <a:p>
            <a:pPr marL="342900" indent="-342900">
              <a:lnSpc>
                <a:spcPct val="100000"/>
              </a:lnSpc>
              <a:spcBef>
                <a:spcPts val="400"/>
              </a:spcBef>
              <a:buClr>
                <a:schemeClr val="dk1"/>
              </a:buClr>
              <a:buSzPts val="2000"/>
            </a:pPr>
            <a:r>
              <a:rPr lang="en-US" sz="2000"/>
              <a:t>The normalization brings the data on a scale from 0 to 1 Standardization, </a:t>
            </a:r>
            <a:endParaRPr sz="2000"/>
          </a:p>
          <a:p>
            <a:pPr marL="342900" indent="-342900">
              <a:lnSpc>
                <a:spcPct val="100000"/>
              </a:lnSpc>
              <a:spcBef>
                <a:spcPts val="400"/>
              </a:spcBef>
              <a:buClr>
                <a:schemeClr val="dk1"/>
              </a:buClr>
              <a:buSzPts val="2000"/>
            </a:pPr>
            <a:r>
              <a:rPr lang="en-US" sz="2000"/>
              <a:t>on the other hand, brings data within Min 0 and Standard Deviation 1.</a:t>
            </a:r>
            <a:endParaRPr/>
          </a:p>
          <a:p>
            <a:pPr marL="342900" indent="-342900">
              <a:lnSpc>
                <a:spcPct val="100000"/>
              </a:lnSpc>
              <a:spcBef>
                <a:spcPts val="400"/>
              </a:spcBef>
              <a:buClr>
                <a:schemeClr val="dk1"/>
              </a:buClr>
              <a:buSzPts val="2000"/>
            </a:pPr>
            <a:r>
              <a:rPr lang="en-US" sz="2000"/>
              <a:t>Normalization can be used if there is a large difference in the range of values ​​of the dataset feature.</a:t>
            </a:r>
            <a:endParaRPr/>
          </a:p>
          <a:p>
            <a:pPr marL="342900" indent="-342900">
              <a:lnSpc>
                <a:spcPct val="100000"/>
              </a:lnSpc>
              <a:spcBef>
                <a:spcPts val="400"/>
              </a:spcBef>
              <a:buClr>
                <a:schemeClr val="dk1"/>
              </a:buClr>
              <a:buSzPts val="2000"/>
            </a:pPr>
            <a:r>
              <a:rPr lang="en-US" sz="2000"/>
              <a:t>Standardization works well if there is an outlier in the data.</a:t>
            </a:r>
            <a:endParaRPr/>
          </a:p>
          <a:p>
            <a:pPr marL="342900" indent="-342900">
              <a:lnSpc>
                <a:spcPct val="100000"/>
              </a:lnSpc>
              <a:spcBef>
                <a:spcPts val="400"/>
              </a:spcBef>
              <a:buClr>
                <a:schemeClr val="dk1"/>
              </a:buClr>
              <a:buSzPts val="2000"/>
            </a:pPr>
            <a:r>
              <a:rPr lang="en-US" sz="2000"/>
              <a:t>However, in most cases, standardization works well overall.</a:t>
            </a:r>
            <a:endParaRPr/>
          </a:p>
        </p:txBody>
      </p:sp>
    </p:spTree>
    <p:extLst>
      <p:ext uri="{BB962C8B-B14F-4D97-AF65-F5344CB8AC3E}">
        <p14:creationId xmlns:p14="http://schemas.microsoft.com/office/powerpoint/2010/main" val="928269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5555-6EA5-473B-8099-6F3A7776E924}"/>
              </a:ext>
            </a:extLst>
          </p:cNvPr>
          <p:cNvSpPr>
            <a:spLocks noGrp="1"/>
          </p:cNvSpPr>
          <p:nvPr>
            <p:ph type="title"/>
          </p:nvPr>
        </p:nvSpPr>
        <p:spPr>
          <a:xfrm>
            <a:off x="838200" y="365125"/>
            <a:ext cx="10515600" cy="549275"/>
          </a:xfrm>
        </p:spPr>
        <p:txBody>
          <a:bodyPr>
            <a:normAutofit fontScale="90000"/>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		Feature Construction</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5D6C2C9-4879-4FCB-B15E-FEB17F766DAD}"/>
              </a:ext>
            </a:extLst>
          </p:cNvPr>
          <p:cNvSpPr>
            <a:spLocks noGrp="1"/>
          </p:cNvSpPr>
          <p:nvPr>
            <p:ph idx="1"/>
          </p:nvPr>
        </p:nvSpPr>
        <p:spPr>
          <a:xfrm>
            <a:off x="838200" y="1179095"/>
            <a:ext cx="10515600" cy="4997868"/>
          </a:xfrm>
        </p:spPr>
        <p:txBody>
          <a:bodyPr/>
          <a:lstStyle/>
          <a:p>
            <a:pPr marL="0" marR="0" indent="0">
              <a:lnSpc>
                <a:spcPct val="107000"/>
              </a:lnSpc>
              <a:spcBef>
                <a:spcPts val="0"/>
              </a:spcBef>
              <a:spcAft>
                <a:spcPts val="8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The process of developing new features from existing features or upon our domain knowledge is known as feature construction.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Making the features more informative and relevant to the task helps machine learning models perform better.</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2492AB66-479A-420F-9170-7F52A26B165D}"/>
              </a:ext>
            </a:extLst>
          </p:cNvPr>
          <p:cNvPicPr/>
          <p:nvPr/>
        </p:nvPicPr>
        <p:blipFill>
          <a:blip r:embed="rId2">
            <a:extLst>
              <a:ext uri="{28A0092B-C50C-407E-A947-70E740481C1C}">
                <a14:useLocalDpi xmlns:a14="http://schemas.microsoft.com/office/drawing/2010/main" val="0"/>
              </a:ext>
            </a:extLst>
          </a:blip>
          <a:stretch>
            <a:fillRect/>
          </a:stretch>
        </p:blipFill>
        <p:spPr>
          <a:xfrm>
            <a:off x="3037572" y="2460859"/>
            <a:ext cx="4785360" cy="2834640"/>
          </a:xfrm>
          <a:prstGeom prst="rect">
            <a:avLst/>
          </a:prstGeom>
        </p:spPr>
      </p:pic>
    </p:spTree>
    <p:extLst>
      <p:ext uri="{BB962C8B-B14F-4D97-AF65-F5344CB8AC3E}">
        <p14:creationId xmlns:p14="http://schemas.microsoft.com/office/powerpoint/2010/main" val="210207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8F5F-09A2-4121-8823-87EACE72049E}"/>
              </a:ext>
            </a:extLst>
          </p:cNvPr>
          <p:cNvSpPr>
            <a:spLocks noGrp="1"/>
          </p:cNvSpPr>
          <p:nvPr>
            <p:ph type="title"/>
          </p:nvPr>
        </p:nvSpPr>
        <p:spPr>
          <a:xfrm>
            <a:off x="838200" y="75616"/>
            <a:ext cx="10515600" cy="605421"/>
          </a:xfrm>
        </p:spPr>
        <p:txBody>
          <a:bodyPr>
            <a:normAutofit fontScale="90000"/>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                   Handling Missing Values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14104E8-47E2-4F4A-867A-7EB9DD50BB73}"/>
              </a:ext>
            </a:extLst>
          </p:cNvPr>
          <p:cNvSpPr>
            <a:spLocks noGrp="1"/>
          </p:cNvSpPr>
          <p:nvPr>
            <p:ph idx="1"/>
          </p:nvPr>
        </p:nvSpPr>
        <p:spPr>
          <a:xfrm>
            <a:off x="838200" y="681036"/>
            <a:ext cx="10515600" cy="6101347"/>
          </a:xfrm>
        </p:spPr>
        <p:txBody>
          <a:bodyPr>
            <a:normAutofit fontScale="85000" lnSpcReduction="20000"/>
          </a:bodyPr>
          <a:lstStyle/>
          <a:p>
            <a:pPr marL="0" marR="0">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Missing values can crash our data and ruin the model due to overlooking them.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There are two main approaches to handling missing values: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Imputation: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This is like filling in the blanks with estimates. We can use the mean, median, or mode of the nearest values, or we can use some logic to fill in the blanks.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Python Code: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#file: cse315_1.py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file impu.csv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import pandas as pd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data1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pd.read_csv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("C:/Users/HP/Desktop/ddd/impu.csv")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impudat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=data1.fillna(0)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print("         Before imputation",data1,sep='\n')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print("         After imputation",</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impudat,sep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n-US" sz="2400" dirty="0"/>
          </a:p>
        </p:txBody>
      </p:sp>
      <p:pic>
        <p:nvPicPr>
          <p:cNvPr id="11" name="Picture 10">
            <a:extLst>
              <a:ext uri="{FF2B5EF4-FFF2-40B4-BE49-F238E27FC236}">
                <a16:creationId xmlns:a16="http://schemas.microsoft.com/office/drawing/2014/main" id="{FACD6861-9E38-46AB-8A82-A0CAC0FAD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267" y="2104400"/>
            <a:ext cx="8699943" cy="2788443"/>
          </a:xfrm>
          <a:prstGeom prst="rect">
            <a:avLst/>
          </a:prstGeom>
        </p:spPr>
      </p:pic>
    </p:spTree>
    <p:extLst>
      <p:ext uri="{BB962C8B-B14F-4D97-AF65-F5344CB8AC3E}">
        <p14:creationId xmlns:p14="http://schemas.microsoft.com/office/powerpoint/2010/main" val="4277530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A1-235D-425A-928B-F16A4BBB7A63}"/>
              </a:ext>
            </a:extLst>
          </p:cNvPr>
          <p:cNvSpPr>
            <a:spLocks noGrp="1"/>
          </p:cNvSpPr>
          <p:nvPr>
            <p:ph type="title"/>
          </p:nvPr>
        </p:nvSpPr>
        <p:spPr/>
        <p:txBody>
          <a:bodyPr/>
          <a:lstStyle/>
          <a:p>
            <a:r>
              <a:rPr lang="en-US" dirty="0"/>
              <a:t>            Feature Construction</a:t>
            </a:r>
          </a:p>
        </p:txBody>
      </p:sp>
      <p:sp>
        <p:nvSpPr>
          <p:cNvPr id="3" name="Content Placeholder 2">
            <a:extLst>
              <a:ext uri="{FF2B5EF4-FFF2-40B4-BE49-F238E27FC236}">
                <a16:creationId xmlns:a16="http://schemas.microsoft.com/office/drawing/2014/main" id="{CEDF0346-C622-4790-B6D3-34332AF72892}"/>
              </a:ext>
            </a:extLst>
          </p:cNvPr>
          <p:cNvSpPr>
            <a:spLocks noGrp="1"/>
          </p:cNvSpPr>
          <p:nvPr>
            <p:ph idx="1"/>
          </p:nvPr>
        </p:nvSpPr>
        <p:spPr/>
        <p:txBody>
          <a:bodyPr/>
          <a:lstStyle/>
          <a:p>
            <a:pPr marL="0" marR="0">
              <a:lnSpc>
                <a:spcPct val="107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There are numerous ways to build features, but some typical techniques include: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Repurposing existing features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is like remixing old songs. We can combine existing features in new ways to create something new and exciting. </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Combine, alter, or create new features from existing ones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example, you could combine the features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sibsp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"parch" in the Titanic dataset to create a new feature called "family."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Using domain expertise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is like consulting a chef. You can use your domain understanding to create new features essential to the task. </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Create new features that are important to the task based on our domain knowledge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example, if you are developing a model to predict customer churn, you could add a new feature called "number of months since last purchase" if you know that customers who haven't purchased in a while are more likely to churn.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Using feature selection algorithms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is like hiring a personal shopper. You can use these algorithms </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to determine the most important features from a data set and then build new features based on those features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It's like curating the best attributes to create powerful new ones!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52991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0D89-08DA-45FC-8B20-37623E0570C9}"/>
              </a:ext>
            </a:extLst>
          </p:cNvPr>
          <p:cNvSpPr>
            <a:spLocks noGrp="1"/>
          </p:cNvSpPr>
          <p:nvPr>
            <p:ph type="title"/>
          </p:nvPr>
        </p:nvSpPr>
        <p:spPr>
          <a:xfrm>
            <a:off x="838200" y="365126"/>
            <a:ext cx="10515600" cy="677612"/>
          </a:xfrm>
        </p:spPr>
        <p:txBody>
          <a:bodyPr>
            <a:normAutofit fontScale="90000"/>
          </a:bodyPr>
          <a:lstStyle/>
          <a:p>
            <a:pPr algn="ctr"/>
            <a:br>
              <a:rPr lang="en-US" sz="4400" b="1" kern="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400" b="1" kern="1800"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52100B6-6EA4-4EFF-99E4-83272E5C96A9}"/>
              </a:ext>
            </a:extLst>
          </p:cNvPr>
          <p:cNvSpPr>
            <a:spLocks noGrp="1"/>
          </p:cNvSpPr>
          <p:nvPr>
            <p:ph idx="1"/>
          </p:nvPr>
        </p:nvSpPr>
        <p:spPr>
          <a:xfrm>
            <a:off x="902369" y="1042738"/>
            <a:ext cx="10515600" cy="5574630"/>
          </a:xfrm>
        </p:spPr>
        <p:txBody>
          <a:bodyPr>
            <a:normAutofit fontScale="92500"/>
          </a:bodyPr>
          <a:lstStyle/>
          <a:p>
            <a:pPr marL="0" marR="0" indent="0">
              <a:lnSpc>
                <a:spcPct val="107000"/>
              </a:lnSpc>
              <a:spcBef>
                <a:spcPts val="0"/>
              </a:spcBef>
              <a:spcAft>
                <a:spcPts val="800"/>
              </a:spcAft>
              <a:buNone/>
            </a:pPr>
            <a:r>
              <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 is a process of reducing the dimensionality of data by identifying the most essential features.</a:t>
            </a:r>
            <a:endParaRPr lang="en-US" sz="3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The more features we have, the harder it is to find the important ones. "The curse of dimensionality occurs when the dataset contains an excessive number of features, making it difficult for Machine Learning algorithms to identify essential features." Dimensionality Reduction can be helpful in such a situation.</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"Dimensionality reduction is a process of simplifying a dataset by reducing the number of features or dimensions. This can be done to improve the efficiency and accuracy of machine learning models."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Dimensionality reduction can be done in two ways: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Feature Selection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91604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C9B7-17D3-4A5A-AE3D-FB40E6283691}"/>
              </a:ext>
            </a:extLst>
          </p:cNvPr>
          <p:cNvSpPr>
            <a:spLocks noGrp="1"/>
          </p:cNvSpPr>
          <p:nvPr>
            <p:ph type="title"/>
          </p:nvPr>
        </p:nvSpPr>
        <p:spPr>
          <a:xfrm>
            <a:off x="838200" y="365126"/>
            <a:ext cx="10515600" cy="661570"/>
          </a:xfrm>
        </p:spPr>
        <p:txBody>
          <a:bodyPr>
            <a:normAutofit fontScale="90000"/>
          </a:bodyPr>
          <a:lstStyle/>
          <a:p>
            <a:pPr algn="ctr"/>
            <a:r>
              <a:rPr lang="en-US" sz="4400" b="1" kern="1800"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endParaRPr lang="en-US" dirty="0"/>
          </a:p>
        </p:txBody>
      </p:sp>
      <p:sp>
        <p:nvSpPr>
          <p:cNvPr id="3" name="Content Placeholder 2">
            <a:extLst>
              <a:ext uri="{FF2B5EF4-FFF2-40B4-BE49-F238E27FC236}">
                <a16:creationId xmlns:a16="http://schemas.microsoft.com/office/drawing/2014/main" id="{9EC41DA4-6CE8-4044-BA7B-CC2741BAEE33}"/>
              </a:ext>
            </a:extLst>
          </p:cNvPr>
          <p:cNvSpPr>
            <a:spLocks noGrp="1"/>
          </p:cNvSpPr>
          <p:nvPr>
            <p:ph idx="1"/>
          </p:nvPr>
        </p:nvSpPr>
        <p:spPr>
          <a:xfrm>
            <a:off x="838200" y="1411705"/>
            <a:ext cx="10078453" cy="4765258"/>
          </a:xfrm>
        </p:spPr>
        <p:txBody>
          <a:bodyPr/>
          <a:lstStyle/>
          <a:p>
            <a:pPr marL="0" marR="0" indent="0">
              <a:lnSpc>
                <a:spcPct val="107000"/>
              </a:lnSpc>
              <a:spcBef>
                <a:spcPts val="0"/>
              </a:spcBef>
              <a:spcAft>
                <a:spcPts val="800"/>
              </a:spcAft>
              <a:buNone/>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The most frequently used approaches for </a:t>
            </a:r>
            <a:r>
              <a:rPr lang="en-US" sz="2400" b="1" i="1" dirty="0">
                <a:effectLst/>
                <a:latin typeface="Times New Roman" panose="02020603050405020304" pitchFamily="18" charset="0"/>
                <a:ea typeface="Times New Roman" panose="02020603050405020304" pitchFamily="18" charset="0"/>
                <a:cs typeface="Times New Roman" panose="02020603050405020304" pitchFamily="18" charset="0"/>
              </a:rPr>
              <a:t>dimensionality reduction</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Principal Component Analysis(PCA)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Linear Discriminant Analysis(LDA)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T-distributed Stochastic Neighbor Embedding (T-SNE)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feature selection, we choose a subset of features from the dataset to train machine learning algorithms while maintaining the original feature distribution.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However, when using dimensionality reduction techniques such as PCA, the original representation of the variables is altered.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91339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9415-B541-4AA0-A364-21559837F80A}"/>
              </a:ext>
            </a:extLst>
          </p:cNvPr>
          <p:cNvSpPr>
            <a:spLocks noGrp="1"/>
          </p:cNvSpPr>
          <p:nvPr>
            <p:ph type="title"/>
          </p:nvPr>
        </p:nvSpPr>
        <p:spPr/>
        <p:txBody>
          <a:bodyPr>
            <a:normAutofit/>
          </a:bodyPr>
          <a:lstStyle/>
          <a:p>
            <a:r>
              <a:rPr lang="en-US" sz="3600" b="1" dirty="0"/>
              <a:t>Feature Extraction: </a:t>
            </a:r>
            <a:r>
              <a:rPr lang="en-US" sz="3600" b="1" i="1" dirty="0">
                <a:effectLst/>
                <a:latin typeface="Times New Roman" panose="02020603050405020304" pitchFamily="18" charset="0"/>
                <a:ea typeface="Times New Roman" panose="02020603050405020304" pitchFamily="18" charset="0"/>
                <a:cs typeface="Times New Roman" panose="02020603050405020304" pitchFamily="18" charset="0"/>
              </a:rPr>
              <a:t>Principal Component Analysis</a:t>
            </a:r>
            <a:endParaRPr lang="en-US" sz="3600" b="1" dirty="0"/>
          </a:p>
        </p:txBody>
      </p:sp>
      <p:sp>
        <p:nvSpPr>
          <p:cNvPr id="3" name="Content Placeholder 2">
            <a:extLst>
              <a:ext uri="{FF2B5EF4-FFF2-40B4-BE49-F238E27FC236}">
                <a16:creationId xmlns:a16="http://schemas.microsoft.com/office/drawing/2014/main" id="{EDA86AFC-4CCB-4E7F-B5B1-603563FF0899}"/>
              </a:ext>
            </a:extLst>
          </p:cNvPr>
          <p:cNvSpPr>
            <a:spLocks noGrp="1"/>
          </p:cNvSpPr>
          <p:nvPr>
            <p:ph idx="1"/>
          </p:nvPr>
        </p:nvSpPr>
        <p:spPr/>
        <p:txBody>
          <a:bodyPr/>
          <a:lstStyle/>
          <a:p>
            <a:pPr marL="0" marR="0" indent="0">
              <a:lnSpc>
                <a:spcPct val="107000"/>
              </a:lnSpc>
              <a:spcBef>
                <a:spcPts val="0"/>
              </a:spcBef>
              <a:spcAft>
                <a:spcPts val="800"/>
              </a:spcAft>
              <a:buNone/>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Principal Component Analysis(PCA)</a:t>
            </a:r>
            <a:endParaRPr lang="en-US" sz="1800" b="1" i="1"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PCA is an unsupervised technique that reduces the dimensionality of data by finding the directions (called Principal Components) that capture the most variance in the data.</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4B438844-7B17-4131-A2D4-BF36F3E7BC9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08743" y="3529246"/>
            <a:ext cx="8260899" cy="2647717"/>
          </a:xfrm>
          <a:prstGeom prst="rect">
            <a:avLst/>
          </a:prstGeom>
          <a:noFill/>
          <a:ln>
            <a:noFill/>
          </a:ln>
        </p:spPr>
      </p:pic>
    </p:spTree>
    <p:extLst>
      <p:ext uri="{BB962C8B-B14F-4D97-AF65-F5344CB8AC3E}">
        <p14:creationId xmlns:p14="http://schemas.microsoft.com/office/powerpoint/2010/main" val="16068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865A8-E881-46DF-9158-A3D9AE029A55}"/>
              </a:ext>
            </a:extLst>
          </p:cNvPr>
          <p:cNvSpPr>
            <a:spLocks noGrp="1"/>
          </p:cNvSpPr>
          <p:nvPr>
            <p:ph type="title"/>
          </p:nvPr>
        </p:nvSpPr>
        <p:spPr>
          <a:xfrm>
            <a:off x="838200" y="365125"/>
            <a:ext cx="10515600" cy="765843"/>
          </a:xfrm>
        </p:spPr>
        <p:txBody>
          <a:bodyPr>
            <a:normAutofit fontScale="90000"/>
          </a:bodyPr>
          <a:lstStyle/>
          <a:p>
            <a:br>
              <a:rPr lang="en-US" sz="3600" b="1" dirty="0"/>
            </a:br>
            <a:r>
              <a:rPr lang="en-US" sz="3600" b="1" dirty="0"/>
              <a:t>Feature Extraction: </a:t>
            </a:r>
            <a:r>
              <a:rPr lang="en-US" sz="3600" b="1" i="1" dirty="0">
                <a:effectLst/>
                <a:latin typeface="Times New Roman" panose="02020603050405020304" pitchFamily="18" charset="0"/>
                <a:ea typeface="Times New Roman" panose="02020603050405020304" pitchFamily="18" charset="0"/>
                <a:cs typeface="Times New Roman" panose="02020603050405020304" pitchFamily="18" charset="0"/>
              </a:rPr>
              <a:t>Linear Discriminant Analysis(LDA)</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FE01516-0316-47FA-AC2C-57FB38E3C4C8}"/>
              </a:ext>
            </a:extLst>
          </p:cNvPr>
          <p:cNvSpPr>
            <a:spLocks noGrp="1"/>
          </p:cNvSpPr>
          <p:nvPr>
            <p:ph idx="1"/>
          </p:nvPr>
        </p:nvSpPr>
        <p:spPr>
          <a:xfrm>
            <a:off x="838200" y="1219200"/>
            <a:ext cx="10515600" cy="4957763"/>
          </a:xfrm>
        </p:spPr>
        <p:txBody>
          <a:bodyPr/>
          <a:lstStyle/>
          <a:p>
            <a:pPr marL="0" marR="0" indent="0">
              <a:lnSpc>
                <a:spcPct val="107000"/>
              </a:lnSpc>
              <a:spcBef>
                <a:spcPts val="0"/>
              </a:spcBef>
              <a:spcAft>
                <a:spcPts val="8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LDA is a supervised machine learning algorithm that seeks to find the directions in the data that best separate the different known categories.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B1272510-A8B4-42E0-A209-E01D63FE9F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05521" y="2650957"/>
            <a:ext cx="6671945" cy="3203575"/>
          </a:xfrm>
          <a:prstGeom prst="rect">
            <a:avLst/>
          </a:prstGeom>
          <a:noFill/>
          <a:ln>
            <a:noFill/>
          </a:ln>
        </p:spPr>
      </p:pic>
    </p:spTree>
    <p:extLst>
      <p:ext uri="{BB962C8B-B14F-4D97-AF65-F5344CB8AC3E}">
        <p14:creationId xmlns:p14="http://schemas.microsoft.com/office/powerpoint/2010/main" val="663061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865A8-E881-46DF-9158-A3D9AE029A55}"/>
              </a:ext>
            </a:extLst>
          </p:cNvPr>
          <p:cNvSpPr>
            <a:spLocks noGrp="1"/>
          </p:cNvSpPr>
          <p:nvPr>
            <p:ph type="title"/>
          </p:nvPr>
        </p:nvSpPr>
        <p:spPr>
          <a:xfrm>
            <a:off x="838200" y="365125"/>
            <a:ext cx="10515600" cy="765843"/>
          </a:xfrm>
        </p:spPr>
        <p:txBody>
          <a:bodyPr>
            <a:normAutofit fontScale="90000"/>
          </a:bodyPr>
          <a:lstStyle/>
          <a:p>
            <a:br>
              <a:rPr lang="en-US" sz="3600" b="1" dirty="0"/>
            </a:br>
            <a:r>
              <a:rPr lang="en-US" sz="3600" b="1" dirty="0"/>
              <a:t>Feature Extraction: </a:t>
            </a:r>
            <a:r>
              <a:rPr lang="en-US" sz="3600" b="1" i="1" dirty="0">
                <a:effectLst/>
                <a:latin typeface="Times New Roman" panose="02020603050405020304" pitchFamily="18" charset="0"/>
                <a:ea typeface="Times New Roman" panose="02020603050405020304" pitchFamily="18" charset="0"/>
                <a:cs typeface="Times New Roman" panose="02020603050405020304" pitchFamily="18" charset="0"/>
              </a:rPr>
              <a:t>Linear Discriminant Analysis(LDA)</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FE01516-0316-47FA-AC2C-57FB38E3C4C8}"/>
              </a:ext>
            </a:extLst>
          </p:cNvPr>
          <p:cNvSpPr>
            <a:spLocks noGrp="1"/>
          </p:cNvSpPr>
          <p:nvPr>
            <p:ph idx="1"/>
          </p:nvPr>
        </p:nvSpPr>
        <p:spPr>
          <a:xfrm>
            <a:off x="838200" y="1219200"/>
            <a:ext cx="10515600" cy="4957763"/>
          </a:xfrm>
        </p:spPr>
        <p:txBody>
          <a:bodyPr/>
          <a:lstStyle/>
          <a:p>
            <a:pPr marL="0" marR="0" indent="0">
              <a:lnSpc>
                <a:spcPct val="107000"/>
              </a:lnSpc>
              <a:spcBef>
                <a:spcPts val="0"/>
              </a:spcBef>
              <a:spcAft>
                <a:spcPts val="8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LDA is a supervised machine learning algorithm that seeks to find the directions in the data that best separate the different known categories.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55645B5-8D94-4C62-9EA5-8F00976F50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11116" y="3312694"/>
            <a:ext cx="6317631" cy="3180181"/>
          </a:xfrm>
          <a:prstGeom prst="rect">
            <a:avLst/>
          </a:prstGeom>
          <a:noFill/>
          <a:ln>
            <a:noFill/>
          </a:ln>
        </p:spPr>
      </p:pic>
    </p:spTree>
    <p:extLst>
      <p:ext uri="{BB962C8B-B14F-4D97-AF65-F5344CB8AC3E}">
        <p14:creationId xmlns:p14="http://schemas.microsoft.com/office/powerpoint/2010/main" val="1457101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C1F5-19C8-4B34-AC65-A0D9D5402D58}"/>
              </a:ext>
            </a:extLst>
          </p:cNvPr>
          <p:cNvSpPr>
            <a:spLocks noGrp="1"/>
          </p:cNvSpPr>
          <p:nvPr>
            <p:ph type="title"/>
          </p:nvPr>
        </p:nvSpPr>
        <p:spPr>
          <a:xfrm>
            <a:off x="838200" y="365125"/>
            <a:ext cx="10515600" cy="1006475"/>
          </a:xfrm>
        </p:spPr>
        <p:txBody>
          <a:bodyPr>
            <a:normAutofit fontScale="90000"/>
          </a:bodyPr>
          <a:lstStyle/>
          <a:p>
            <a:br>
              <a:rPr lang="en-US" sz="3600" b="1" dirty="0"/>
            </a:br>
            <a:r>
              <a:rPr lang="en-US" sz="3600" b="1" dirty="0" err="1"/>
              <a:t>Feaure</a:t>
            </a:r>
            <a:r>
              <a:rPr lang="en-US" sz="3600" b="1" dirty="0"/>
              <a:t> Extraction: </a:t>
            </a: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T-distributed Stochastic Neighbor Embedding(T-SNE)</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45EFF00-F72A-4CF2-8F11-C9EA30616CAF}"/>
              </a:ext>
            </a:extLst>
          </p:cNvPr>
          <p:cNvSpPr>
            <a:spLocks noGrp="1"/>
          </p:cNvSpPr>
          <p:nvPr>
            <p:ph idx="1"/>
          </p:nvPr>
        </p:nvSpPr>
        <p:spPr>
          <a:xfrm>
            <a:off x="838200" y="1475874"/>
            <a:ext cx="10515600" cy="4701089"/>
          </a:xfrm>
        </p:spPr>
        <p:txBody>
          <a:bodyPr>
            <a:normAutofit/>
          </a:bodyPr>
          <a:lstStyle/>
          <a:p>
            <a:pPr marL="0" marR="0" indent="0">
              <a:lnSpc>
                <a:spcPct val="107000"/>
              </a:lnSpc>
              <a:spcBef>
                <a:spcPts val="0"/>
              </a:spcBef>
              <a:spcAft>
                <a:spcPts val="8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T-SNE is a non-linear dimensionality reduction algorithm that can be used to separate data that a line cannot separate.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It does this by projecting the data into a lower dimension</a:t>
            </a:r>
            <a:r>
              <a:rPr lang="en-US" sz="2400" dirty="0">
                <a:effectLst/>
                <a:latin typeface="Segoe UI Emoji" panose="020B0502040204020203" pitchFamily="34" charset="0"/>
                <a:ea typeface="Times New Roman" panose="02020603050405020304" pitchFamily="18" charset="0"/>
                <a:cs typeface="Segoe UI Emoji" panose="020B0502040204020203" pitchFamily="34" charset="0"/>
              </a:rPr>
              <a:t> </a:t>
            </a:r>
            <a:r>
              <a:rPr lang="en-US" sz="2400" dirty="0">
                <a:effectLst/>
                <a:latin typeface="Times New Roman" panose="02020603050405020304" pitchFamily="18" charset="0"/>
                <a:ea typeface="Times New Roman" panose="02020603050405020304" pitchFamily="18" charset="0"/>
              </a:rPr>
              <a:t>while preserving the clustering in the high-dimensional space</a:t>
            </a:r>
            <a:endParaRPr lang="en-US" sz="2400" dirty="0"/>
          </a:p>
        </p:txBody>
      </p:sp>
    </p:spTree>
    <p:extLst>
      <p:ext uri="{BB962C8B-B14F-4D97-AF65-F5344CB8AC3E}">
        <p14:creationId xmlns:p14="http://schemas.microsoft.com/office/powerpoint/2010/main" val="3646533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D583-15B6-43B6-BF93-63240C6451F6}"/>
              </a:ext>
            </a:extLst>
          </p:cNvPr>
          <p:cNvSpPr>
            <a:spLocks noGrp="1"/>
          </p:cNvSpPr>
          <p:nvPr>
            <p:ph type="title"/>
          </p:nvPr>
        </p:nvSpPr>
        <p:spPr>
          <a:xfrm>
            <a:off x="838200" y="365125"/>
            <a:ext cx="10515600" cy="902201"/>
          </a:xfrm>
        </p:spPr>
        <p:txBody>
          <a:bodyPr/>
          <a:lstStyle/>
          <a:p>
            <a:pPr algn="ctr"/>
            <a:r>
              <a:rPr lang="en-US" b="1" dirty="0"/>
              <a:t>Feature Selection</a:t>
            </a:r>
          </a:p>
        </p:txBody>
      </p:sp>
      <p:sp>
        <p:nvSpPr>
          <p:cNvPr id="3" name="Content Placeholder 2">
            <a:extLst>
              <a:ext uri="{FF2B5EF4-FFF2-40B4-BE49-F238E27FC236}">
                <a16:creationId xmlns:a16="http://schemas.microsoft.com/office/drawing/2014/main" id="{6E8997F6-150B-4D8B-9375-2B446BD76ACD}"/>
              </a:ext>
            </a:extLst>
          </p:cNvPr>
          <p:cNvSpPr>
            <a:spLocks noGrp="1"/>
          </p:cNvSpPr>
          <p:nvPr>
            <p:ph idx="1"/>
          </p:nvPr>
        </p:nvSpPr>
        <p:spPr>
          <a:xfrm>
            <a:off x="838200" y="1532021"/>
            <a:ext cx="10515600" cy="4644942"/>
          </a:xfrm>
        </p:spPr>
        <p:txBody>
          <a:bodyPr/>
          <a:lstStyle/>
          <a:p>
            <a:pPr marL="0" marR="0" indent="0" algn="just">
              <a:buNone/>
            </a:pPr>
            <a:r>
              <a:rPr lang="en-US" sz="1800" dirty="0">
                <a:effectLst/>
                <a:latin typeface="Times New Roman" panose="02020603050405020304" pitchFamily="18" charset="0"/>
                <a:ea typeface="Times New Roman" panose="02020603050405020304" pitchFamily="18" charset="0"/>
              </a:rPr>
              <a:t>Feature selection is the process of identifying and selecting the most important features in a dataset relevant to predicting the target variable.</a:t>
            </a:r>
          </a:p>
          <a:p>
            <a:pPr marL="0" marR="0" indent="0" algn="just">
              <a:buNone/>
            </a:pPr>
            <a:r>
              <a:rPr lang="en-US" sz="1800" dirty="0">
                <a:effectLst/>
                <a:latin typeface="Times New Roman" panose="02020603050405020304" pitchFamily="18" charset="0"/>
                <a:ea typeface="Times New Roman" panose="02020603050405020304" pitchFamily="18" charset="0"/>
              </a:rPr>
              <a:t>There are mainly three techniques used for feature selection:</a:t>
            </a:r>
          </a:p>
          <a:p>
            <a:pPr marL="1082675" marR="0" lvl="0" indent="-457200" algn="just">
              <a:buSzPts val="1000"/>
              <a:buFont typeface="Wingdings" panose="05000000000000000000" pitchFamily="2" charset="2"/>
              <a:buChar char="q"/>
              <a:tabLst>
                <a:tab pos="457200" algn="l"/>
              </a:tabLst>
            </a:pPr>
            <a:r>
              <a:rPr lang="en-US" sz="1800" dirty="0">
                <a:effectLst/>
                <a:latin typeface="Times New Roman" panose="02020603050405020304" pitchFamily="18" charset="0"/>
                <a:ea typeface="Times New Roman" panose="02020603050405020304" pitchFamily="18" charset="0"/>
              </a:rPr>
              <a:t>Filter methods</a:t>
            </a:r>
          </a:p>
          <a:p>
            <a:pPr marL="1082675" marR="0" lvl="0" indent="-457200" algn="just">
              <a:buSzPts val="1000"/>
              <a:buFont typeface="Wingdings" panose="05000000000000000000" pitchFamily="2" charset="2"/>
              <a:buChar char="q"/>
              <a:tabLst>
                <a:tab pos="457200" algn="l"/>
              </a:tabLst>
            </a:pPr>
            <a:r>
              <a:rPr lang="en-US" sz="1800" dirty="0">
                <a:effectLst/>
                <a:latin typeface="Times New Roman" panose="02020603050405020304" pitchFamily="18" charset="0"/>
                <a:ea typeface="Times New Roman" panose="02020603050405020304" pitchFamily="18" charset="0"/>
              </a:rPr>
              <a:t>Wrapper methods</a:t>
            </a:r>
          </a:p>
          <a:p>
            <a:pPr marL="1082675" marR="0" lvl="0" indent="-457200" algn="just">
              <a:buSzPts val="1000"/>
              <a:buFont typeface="Wingdings" panose="05000000000000000000" pitchFamily="2" charset="2"/>
              <a:buChar char="q"/>
              <a:tabLst>
                <a:tab pos="457200" algn="l"/>
              </a:tabLst>
            </a:pPr>
            <a:r>
              <a:rPr lang="en-US" sz="1800" dirty="0">
                <a:effectLst/>
                <a:latin typeface="Times New Roman" panose="02020603050405020304" pitchFamily="18" charset="0"/>
                <a:ea typeface="Times New Roman" panose="02020603050405020304" pitchFamily="18" charset="0"/>
              </a:rPr>
              <a:t>Embedded methods.</a:t>
            </a:r>
          </a:p>
          <a:p>
            <a:pPr marL="0" marR="0" lvl="0" indent="0" algn="jus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C1F2098-03DB-45FB-9C3C-6AF4923EC944}"/>
              </a:ext>
            </a:extLst>
          </p:cNvPr>
          <p:cNvPicPr/>
          <p:nvPr/>
        </p:nvPicPr>
        <p:blipFill>
          <a:blip r:embed="rId2">
            <a:extLst>
              <a:ext uri="{28A0092B-C50C-407E-A947-70E740481C1C}">
                <a14:useLocalDpi xmlns:a14="http://schemas.microsoft.com/office/drawing/2010/main" val="0"/>
              </a:ext>
            </a:extLst>
          </a:blip>
          <a:stretch>
            <a:fillRect/>
          </a:stretch>
        </p:blipFill>
        <p:spPr>
          <a:xfrm>
            <a:off x="2867527" y="3612281"/>
            <a:ext cx="6456946" cy="2283193"/>
          </a:xfrm>
          <a:prstGeom prst="rect">
            <a:avLst/>
          </a:prstGeom>
        </p:spPr>
      </p:pic>
    </p:spTree>
    <p:extLst>
      <p:ext uri="{BB962C8B-B14F-4D97-AF65-F5344CB8AC3E}">
        <p14:creationId xmlns:p14="http://schemas.microsoft.com/office/powerpoint/2010/main" val="4243354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D583-15B6-43B6-BF93-63240C6451F6}"/>
              </a:ext>
            </a:extLst>
          </p:cNvPr>
          <p:cNvSpPr>
            <a:spLocks noGrp="1"/>
          </p:cNvSpPr>
          <p:nvPr>
            <p:ph type="title"/>
          </p:nvPr>
        </p:nvSpPr>
        <p:spPr>
          <a:xfrm>
            <a:off x="838200" y="365125"/>
            <a:ext cx="10515600" cy="902201"/>
          </a:xfrm>
        </p:spPr>
        <p:txBody>
          <a:bodyPr>
            <a:normAutofit/>
          </a:bodyPr>
          <a:lstStyle/>
          <a:p>
            <a:pPr algn="ctr"/>
            <a:r>
              <a:rPr lang="en-US" sz="3200" b="1" dirty="0">
                <a:latin typeface="Times New Roman" panose="02020603050405020304" pitchFamily="18" charset="0"/>
                <a:cs typeface="Times New Roman" panose="02020603050405020304" pitchFamily="18" charset="0"/>
              </a:rPr>
              <a:t>Feature Selection: </a:t>
            </a:r>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Filter methods</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8997F6-150B-4D8B-9375-2B446BD76ACD}"/>
              </a:ext>
            </a:extLst>
          </p:cNvPr>
          <p:cNvSpPr>
            <a:spLocks noGrp="1"/>
          </p:cNvSpPr>
          <p:nvPr>
            <p:ph idx="1"/>
          </p:nvPr>
        </p:nvSpPr>
        <p:spPr>
          <a:xfrm>
            <a:off x="838200" y="1515979"/>
            <a:ext cx="10515600" cy="4644942"/>
          </a:xfrm>
        </p:spPr>
        <p:txBody>
          <a:bodyPr/>
          <a:lstStyle/>
          <a:p>
            <a:r>
              <a:rPr lang="en-US" sz="1800" b="1" u="sng" dirty="0">
                <a:effectLst/>
                <a:latin typeface="Calibri" panose="020F0502020204030204" pitchFamily="34" charset="0"/>
                <a:ea typeface="Calibri" panose="020F0502020204030204" pitchFamily="34" charset="0"/>
                <a:cs typeface="Times New Roman" panose="02020603050405020304" pitchFamily="18" charset="0"/>
              </a:rPr>
              <a:t>Filter methods</a:t>
            </a:r>
            <a:r>
              <a:rPr lang="en-US" sz="1800" dirty="0">
                <a:effectLst/>
                <a:latin typeface="Calibri" panose="020F0502020204030204" pitchFamily="34" charset="0"/>
                <a:ea typeface="Calibri" panose="020F0502020204030204" pitchFamily="34" charset="0"/>
                <a:cs typeface="Times New Roman" panose="02020603050405020304" pitchFamily="18" charset="0"/>
              </a:rPr>
              <a:t> select features based on a statistical measure, and they do this by focusing on a single feature at a time and comparing it to the other features. The selection of features is not based on a learning algorithm.</a:t>
            </a:r>
          </a:p>
          <a:p>
            <a:endParaRPr lang="en-US" dirty="0"/>
          </a:p>
        </p:txBody>
      </p:sp>
      <p:pic>
        <p:nvPicPr>
          <p:cNvPr id="5" name="Picture 4">
            <a:extLst>
              <a:ext uri="{FF2B5EF4-FFF2-40B4-BE49-F238E27FC236}">
                <a16:creationId xmlns:a16="http://schemas.microsoft.com/office/drawing/2014/main" id="{0F719EB3-BAFF-4B82-9722-AFADDB9FD32B}"/>
              </a:ext>
            </a:extLst>
          </p:cNvPr>
          <p:cNvPicPr/>
          <p:nvPr/>
        </p:nvPicPr>
        <p:blipFill>
          <a:blip r:embed="rId2">
            <a:extLst>
              <a:ext uri="{28A0092B-C50C-407E-A947-70E740481C1C}">
                <a14:useLocalDpi xmlns:a14="http://schemas.microsoft.com/office/drawing/2010/main" val="0"/>
              </a:ext>
            </a:extLst>
          </a:blip>
          <a:stretch>
            <a:fillRect/>
          </a:stretch>
        </p:blipFill>
        <p:spPr>
          <a:xfrm>
            <a:off x="2939716" y="2795370"/>
            <a:ext cx="5943600" cy="2871470"/>
          </a:xfrm>
          <a:prstGeom prst="rect">
            <a:avLst/>
          </a:prstGeom>
        </p:spPr>
      </p:pic>
    </p:spTree>
    <p:extLst>
      <p:ext uri="{BB962C8B-B14F-4D97-AF65-F5344CB8AC3E}">
        <p14:creationId xmlns:p14="http://schemas.microsoft.com/office/powerpoint/2010/main" val="1461112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D583-15B6-43B6-BF93-63240C6451F6}"/>
              </a:ext>
            </a:extLst>
          </p:cNvPr>
          <p:cNvSpPr>
            <a:spLocks noGrp="1"/>
          </p:cNvSpPr>
          <p:nvPr>
            <p:ph type="title"/>
          </p:nvPr>
        </p:nvSpPr>
        <p:spPr>
          <a:xfrm>
            <a:off x="838200" y="168443"/>
            <a:ext cx="10515600" cy="902201"/>
          </a:xfrm>
        </p:spPr>
        <p:txBody>
          <a:bodyPr/>
          <a:lstStyle/>
          <a:p>
            <a:pPr algn="ctr"/>
            <a:r>
              <a:rPr lang="en-US" b="1" dirty="0"/>
              <a:t>Feature Selection: Filter Method</a:t>
            </a:r>
          </a:p>
        </p:txBody>
      </p:sp>
      <p:sp>
        <p:nvSpPr>
          <p:cNvPr id="3" name="Content Placeholder 2">
            <a:extLst>
              <a:ext uri="{FF2B5EF4-FFF2-40B4-BE49-F238E27FC236}">
                <a16:creationId xmlns:a16="http://schemas.microsoft.com/office/drawing/2014/main" id="{6E8997F6-150B-4D8B-9375-2B446BD76ACD}"/>
              </a:ext>
            </a:extLst>
          </p:cNvPr>
          <p:cNvSpPr>
            <a:spLocks noGrp="1"/>
          </p:cNvSpPr>
          <p:nvPr>
            <p:ph idx="1"/>
          </p:nvPr>
        </p:nvSpPr>
        <p:spPr>
          <a:xfrm>
            <a:off x="838200" y="914400"/>
            <a:ext cx="10515600" cy="5775157"/>
          </a:xfrm>
        </p:spPr>
        <p:txBody>
          <a:bodyPr>
            <a:noAutofit/>
          </a:bodyPr>
          <a:lstStyle/>
          <a:p>
            <a:pPr marL="0" marR="0" indent="0" algn="just">
              <a:lnSpc>
                <a:spcPct val="107000"/>
              </a:lnSpc>
              <a:spcBef>
                <a:spcPts val="0"/>
              </a:spcBef>
              <a:spcAft>
                <a:spcPts val="800"/>
              </a:spcAft>
              <a:buNone/>
            </a:pPr>
            <a:r>
              <a:rPr lang="en-US" sz="2200" i="1" dirty="0">
                <a:effectLst/>
                <a:latin typeface="Times New Roman" panose="02020603050405020304" pitchFamily="18" charset="0"/>
                <a:ea typeface="Times New Roman" panose="02020603050405020304" pitchFamily="18" charset="0"/>
                <a:cs typeface="Times New Roman" panose="02020603050405020304" pitchFamily="18" charset="0"/>
              </a:rPr>
              <a:t>Filter methods can be done in the following ways: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gn="just">
              <a:lnSpc>
                <a:spcPct val="107000"/>
              </a:lnSpc>
              <a:spcBef>
                <a:spcPts val="0"/>
              </a:spcBef>
              <a:spcAft>
                <a:spcPts val="800"/>
              </a:spcAft>
              <a:buSzPts val="1000"/>
              <a:buNone/>
              <a:tabLst>
                <a:tab pos="4572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Correlation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This method is like a couple on a blind date. They're a match made in heaven if they have a high correlation. But if they have a low correlation, they're better off going their separate ways.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800"/>
              </a:spcAft>
              <a:buNone/>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This method calculates the correlation(using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corr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 between each feature and the target variable. If the correlation is below a certain value, we remove that feature from consideration, as it doesn't seem to impact the target variable significantly.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gn="just">
              <a:lnSpc>
                <a:spcPct val="107000"/>
              </a:lnSpc>
              <a:spcBef>
                <a:spcPts val="0"/>
              </a:spcBef>
              <a:spcAft>
                <a:spcPts val="800"/>
              </a:spcAft>
              <a:buSzPts val="1000"/>
              <a:buNone/>
              <a:tabLst>
                <a:tab pos="457200" algn="l"/>
              </a:tabLst>
            </a:pPr>
            <a:r>
              <a:rPr lang="en-US" sz="2200" b="1" dirty="0">
                <a:latin typeface="Times New Roman" panose="02020603050405020304" pitchFamily="18" charset="0"/>
                <a:ea typeface="Times New Roman" panose="02020603050405020304" pitchFamily="18" charset="0"/>
                <a:cs typeface="Times New Roman" panose="02020603050405020304" pitchFamily="18" charset="0"/>
              </a:rPr>
              <a:t>V</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ariance threshold:</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If a feature has low variance, it's not very interesting, so it gets kicked out.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0"/>
              </a:spcAft>
              <a:buNone/>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Chi-squared test: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This method is like a detective. It looks for associations between two categorical variables and determines if they're guilty of being important features.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gn="just">
              <a:lnSpc>
                <a:spcPct val="107000"/>
              </a:lnSpc>
              <a:spcBef>
                <a:spcPts val="0"/>
              </a:spcBef>
              <a:spcAft>
                <a:spcPts val="800"/>
              </a:spcAft>
              <a:buSzPts val="1000"/>
              <a:buNone/>
              <a:tabLst>
                <a:tab pos="4572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ANOVA: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This method is like a judge in a courtroom. It looks at the means of multiple groups and decides if there's enough evidence to convict them of being essential features</a:t>
            </a:r>
            <a:r>
              <a:rPr lang="en-US" sz="2200" dirty="0">
                <a:effectLst/>
                <a:latin typeface="Segoe UI Emoji" panose="020B0502040204020203" pitchFamily="34" charset="0"/>
                <a:ea typeface="Times New Roman" panose="02020603050405020304" pitchFamily="18" charset="0"/>
                <a:cs typeface="Segoe UI Emoji" panose="020B0502040204020203" pitchFamily="34"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657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14"/>
          <p:cNvSpPr txBox="1">
            <a:spLocks noGrp="1"/>
          </p:cNvSpPr>
          <p:nvPr>
            <p:ph type="title"/>
          </p:nvPr>
        </p:nvSpPr>
        <p:spPr>
          <a:xfrm>
            <a:off x="1981200" y="274638"/>
            <a:ext cx="8229600" cy="736015"/>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ts val="4400"/>
            </a:pPr>
            <a:r>
              <a:rPr lang="en-US" dirty="0"/>
              <a:t>Deletion</a:t>
            </a:r>
            <a:endParaRPr dirty="0"/>
          </a:p>
        </p:txBody>
      </p:sp>
      <p:sp>
        <p:nvSpPr>
          <p:cNvPr id="887" name="Google Shape;887;p114"/>
          <p:cNvSpPr txBox="1">
            <a:spLocks noGrp="1"/>
          </p:cNvSpPr>
          <p:nvPr>
            <p:ph type="body" idx="1"/>
          </p:nvPr>
        </p:nvSpPr>
        <p:spPr>
          <a:xfrm>
            <a:off x="1981200" y="1010653"/>
            <a:ext cx="8229600" cy="5572709"/>
          </a:xfrm>
          <a:prstGeom prst="rect">
            <a:avLst/>
          </a:prstGeom>
          <a:noFill/>
          <a:ln>
            <a:noFill/>
          </a:ln>
        </p:spPr>
        <p:txBody>
          <a:bodyPr spcFirstLastPara="1" vert="horz" wrap="square" lIns="91425" tIns="45700" rIns="91425" bIns="45700" rtlCol="0" anchor="t" anchorCtr="0">
            <a:no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Deletion: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 can remove the rows or columns with missing values.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#file: cse315_del.py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file deletion.csv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import pandas as pd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dele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pd.read_csv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("C:/Users/HP/Desktop/ddd/deletion.csv")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#deldat=dele.dropna(inplace=False)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deldat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dele.dropna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inplace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=False)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print("         Before deletion",</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dele,sep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print("         After deletion",</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deldat,sep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D0EE55B-0B91-4B4E-882F-90D83A4F96EF}"/>
              </a:ext>
            </a:extLst>
          </p:cNvPr>
          <p:cNvGraphicFramePr>
            <a:graphicFrameLocks noGrp="1"/>
          </p:cNvGraphicFramePr>
          <p:nvPr>
            <p:extLst>
              <p:ext uri="{D42A27DB-BD31-4B8C-83A1-F6EECF244321}">
                <p14:modId xmlns:p14="http://schemas.microsoft.com/office/powerpoint/2010/main" val="3222482422"/>
              </p:ext>
            </p:extLst>
          </p:nvPr>
        </p:nvGraphicFramePr>
        <p:xfrm>
          <a:off x="3561348" y="1551487"/>
          <a:ext cx="4035926" cy="1783080"/>
        </p:xfrm>
        <a:graphic>
          <a:graphicData uri="http://schemas.openxmlformats.org/drawingml/2006/table">
            <a:tbl>
              <a:tblPr firstRow="1" firstCol="1" bandRow="1">
                <a:tableStyleId>{5C22544A-7EE6-4342-B048-85BDC9FD1C3A}</a:tableStyleId>
              </a:tblPr>
              <a:tblGrid>
                <a:gridCol w="647555">
                  <a:extLst>
                    <a:ext uri="{9D8B030D-6E8A-4147-A177-3AD203B41FA5}">
                      <a16:colId xmlns:a16="http://schemas.microsoft.com/office/drawing/2014/main" val="178807075"/>
                    </a:ext>
                  </a:extLst>
                </a:gridCol>
                <a:gridCol w="888506">
                  <a:extLst>
                    <a:ext uri="{9D8B030D-6E8A-4147-A177-3AD203B41FA5}">
                      <a16:colId xmlns:a16="http://schemas.microsoft.com/office/drawing/2014/main" val="1958559489"/>
                    </a:ext>
                  </a:extLst>
                </a:gridCol>
                <a:gridCol w="978863">
                  <a:extLst>
                    <a:ext uri="{9D8B030D-6E8A-4147-A177-3AD203B41FA5}">
                      <a16:colId xmlns:a16="http://schemas.microsoft.com/office/drawing/2014/main" val="356658450"/>
                    </a:ext>
                  </a:extLst>
                </a:gridCol>
                <a:gridCol w="1521002">
                  <a:extLst>
                    <a:ext uri="{9D8B030D-6E8A-4147-A177-3AD203B41FA5}">
                      <a16:colId xmlns:a16="http://schemas.microsoft.com/office/drawing/2014/main" val="1800970577"/>
                    </a:ext>
                  </a:extLst>
                </a:gridCol>
              </a:tblGrid>
              <a:tr h="297180">
                <a:tc>
                  <a:txBody>
                    <a:bodyPr/>
                    <a:lstStyle/>
                    <a:p>
                      <a:pPr marL="0" marR="0" algn="ctr">
                        <a:lnSpc>
                          <a:spcPct val="107000"/>
                        </a:lnSpc>
                        <a:spcBef>
                          <a:spcPts val="0"/>
                        </a:spcBef>
                        <a:spcAft>
                          <a:spcPts val="0"/>
                        </a:spcAft>
                      </a:pPr>
                      <a:r>
                        <a:rPr lang="en-US" sz="1800">
                          <a:effectLst/>
                        </a:rPr>
                        <a:t>User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Device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OS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Transactions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2710463"/>
                  </a:ext>
                </a:extLst>
              </a:tr>
              <a:tr h="297180">
                <a:tc>
                  <a:txBody>
                    <a:bodyPr/>
                    <a:lstStyle/>
                    <a:p>
                      <a:pPr marL="0" marR="0" algn="ctr">
                        <a:lnSpc>
                          <a:spcPct val="107000"/>
                        </a:lnSpc>
                        <a:spcBef>
                          <a:spcPts val="0"/>
                        </a:spcBef>
                        <a:spcAft>
                          <a:spcPts val="0"/>
                        </a:spcAft>
                      </a:pPr>
                      <a:r>
                        <a:rPr lang="en-US" sz="18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Mobile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84895327"/>
                  </a:ext>
                </a:extLst>
              </a:tr>
              <a:tr h="297180">
                <a:tc>
                  <a:txBody>
                    <a:bodyPr/>
                    <a:lstStyle/>
                    <a:p>
                      <a:pPr marL="0" marR="0" algn="ctr">
                        <a:lnSpc>
                          <a:spcPct val="107000"/>
                        </a:lnSpc>
                        <a:spcBef>
                          <a:spcPts val="0"/>
                        </a:spcBef>
                        <a:spcAft>
                          <a:spcPts val="0"/>
                        </a:spcAft>
                      </a:pPr>
                      <a:r>
                        <a:rPr lang="en-US" sz="1800">
                          <a:effectLst/>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Mobile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Android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62862243"/>
                  </a:ext>
                </a:extLst>
              </a:tr>
              <a:tr h="297180">
                <a:tc>
                  <a:txBody>
                    <a:bodyPr/>
                    <a:lstStyle/>
                    <a:p>
                      <a:pPr marL="0" marR="0" algn="ctr">
                        <a:lnSpc>
                          <a:spcPct val="107000"/>
                        </a:lnSpc>
                        <a:spcBef>
                          <a:spcPts val="0"/>
                        </a:spcBef>
                        <a:spcAft>
                          <a:spcPts val="0"/>
                        </a:spcAft>
                      </a:pPr>
                      <a:r>
                        <a:rPr lang="en-US" sz="1800">
                          <a:effectLst/>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IOS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45747118"/>
                  </a:ext>
                </a:extLst>
              </a:tr>
              <a:tr h="297180">
                <a:tc>
                  <a:txBody>
                    <a:bodyPr/>
                    <a:lstStyle/>
                    <a:p>
                      <a:pPr marL="0" marR="0" algn="ctr">
                        <a:lnSpc>
                          <a:spcPct val="107000"/>
                        </a:lnSpc>
                        <a:spcBef>
                          <a:spcPts val="0"/>
                        </a:spcBef>
                        <a:spcAft>
                          <a:spcPts val="0"/>
                        </a:spcAft>
                      </a:pPr>
                      <a:r>
                        <a:rPr lang="en-US" sz="1800">
                          <a:effectLst/>
                        </a:rPr>
                        <a: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Tablet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Android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90504996"/>
                  </a:ext>
                </a:extLst>
              </a:tr>
              <a:tr h="297180">
                <a:tc>
                  <a:txBody>
                    <a:bodyPr/>
                    <a:lstStyle/>
                    <a:p>
                      <a:pPr marL="0" marR="0" algn="ctr">
                        <a:lnSpc>
                          <a:spcPct val="107000"/>
                        </a:lnSpc>
                        <a:spcBef>
                          <a:spcPts val="0"/>
                        </a:spcBef>
                        <a:spcAft>
                          <a:spcPts val="0"/>
                        </a:spcAft>
                      </a:pPr>
                      <a:r>
                        <a:rPr lang="en-US" sz="1800">
                          <a:effectLst/>
                        </a:rPr>
                        <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Mobile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a:effectLst/>
                        </a:rPr>
                        <a:t>IOS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66264325"/>
                  </a:ext>
                </a:extLst>
              </a:tr>
            </a:tbl>
          </a:graphicData>
        </a:graphic>
      </p:graphicFrame>
    </p:spTree>
    <p:extLst>
      <p:ext uri="{BB962C8B-B14F-4D97-AF65-F5344CB8AC3E}">
        <p14:creationId xmlns:p14="http://schemas.microsoft.com/office/powerpoint/2010/main" val="3833107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D583-15B6-43B6-BF93-63240C6451F6}"/>
              </a:ext>
            </a:extLst>
          </p:cNvPr>
          <p:cNvSpPr>
            <a:spLocks noGrp="1"/>
          </p:cNvSpPr>
          <p:nvPr>
            <p:ph type="title"/>
          </p:nvPr>
        </p:nvSpPr>
        <p:spPr>
          <a:xfrm>
            <a:off x="838200" y="365125"/>
            <a:ext cx="10515600" cy="717717"/>
          </a:xfrm>
        </p:spPr>
        <p:txBody>
          <a:bodyPr>
            <a:normAutofit fontScale="90000"/>
          </a:bodyPr>
          <a:lstStyle/>
          <a:p>
            <a:pPr algn="ctr"/>
            <a:br>
              <a:rPr lang="en-US" b="1" dirty="0"/>
            </a:br>
            <a:r>
              <a:rPr lang="en-US" b="1" dirty="0"/>
              <a:t>Feature Selection: </a:t>
            </a: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Wrapper methods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6E8997F6-150B-4D8B-9375-2B446BD76ACD}"/>
              </a:ext>
            </a:extLst>
          </p:cNvPr>
          <p:cNvSpPr>
            <a:spLocks noGrp="1"/>
          </p:cNvSpPr>
          <p:nvPr>
            <p:ph idx="1"/>
          </p:nvPr>
        </p:nvSpPr>
        <p:spPr>
          <a:xfrm>
            <a:off x="838200" y="1532021"/>
            <a:ext cx="10515600" cy="4644942"/>
          </a:xfrm>
        </p:spPr>
        <p:txBody>
          <a:bodyPr/>
          <a:lstStyle/>
          <a:p>
            <a:pPr marL="0" marR="0" algn="just">
              <a:lnSpc>
                <a:spcPct val="107000"/>
              </a:lnSpc>
              <a:spcBef>
                <a:spcPts val="0"/>
              </a:spcBef>
              <a:spcAft>
                <a:spcPts val="8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Filter methods are a simple way to select features, but they do not consider the </a:t>
            </a:r>
            <a:r>
              <a:rPr lang="en-US" sz="2200" b="1" i="1" dirty="0">
                <a:effectLst/>
                <a:latin typeface="Times New Roman" panose="02020603050405020304" pitchFamily="18" charset="0"/>
                <a:ea typeface="Times New Roman" panose="02020603050405020304" pitchFamily="18" charset="0"/>
                <a:cs typeface="Times New Roman" panose="02020603050405020304" pitchFamily="18" charset="0"/>
              </a:rPr>
              <a:t>relationship between features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This can lead to the selection of features that are not relevant to the target variable.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200" b="1" i="1" dirty="0">
                <a:effectLst/>
                <a:latin typeface="Times New Roman" panose="02020603050405020304" pitchFamily="18" charset="0"/>
                <a:ea typeface="Times New Roman" panose="02020603050405020304" pitchFamily="18" charset="0"/>
                <a:cs typeface="Times New Roman" panose="02020603050405020304" pitchFamily="18" charset="0"/>
              </a:rPr>
              <a:t>The wrapper method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is like a dating app for features. It takes many features out on dates with a machine learning algorithm and then sees which ones the algorithm likes the best. The feature that gets the most dates is the one that gets selected.</a:t>
            </a:r>
            <a:endParaRPr lang="en-US" sz="22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Wrapper method considers the relationship between features by training a machine learning algorithm on a subset of features and then evaluating the algorithm's performance."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This process is repeated for different subs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This process is repeated for different subsets of features, and the subset that results in the best performance is selected.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073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D583-15B6-43B6-BF93-63240C6451F6}"/>
              </a:ext>
            </a:extLst>
          </p:cNvPr>
          <p:cNvSpPr>
            <a:spLocks noGrp="1"/>
          </p:cNvSpPr>
          <p:nvPr>
            <p:ph type="title"/>
          </p:nvPr>
        </p:nvSpPr>
        <p:spPr>
          <a:xfrm>
            <a:off x="838200" y="365125"/>
            <a:ext cx="10515600" cy="902201"/>
          </a:xfrm>
        </p:spPr>
        <p:txBody>
          <a:bodyPr/>
          <a:lstStyle/>
          <a:p>
            <a:pPr algn="ctr"/>
            <a:r>
              <a:rPr lang="en-US" b="1" dirty="0"/>
              <a:t>Feature Selection: Wrapper Method</a:t>
            </a:r>
          </a:p>
        </p:txBody>
      </p:sp>
      <p:pic>
        <p:nvPicPr>
          <p:cNvPr id="4" name="Content Placeholder 3">
            <a:extLst>
              <a:ext uri="{FF2B5EF4-FFF2-40B4-BE49-F238E27FC236}">
                <a16:creationId xmlns:a16="http://schemas.microsoft.com/office/drawing/2014/main" id="{F2C4B8E4-FCA4-4ABC-B6AE-7B5FB6253C2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1397" y="1460704"/>
            <a:ext cx="7949206" cy="3263492"/>
          </a:xfrm>
          <a:prstGeom prst="rect">
            <a:avLst/>
          </a:prstGeom>
          <a:noFill/>
          <a:ln>
            <a:noFill/>
          </a:ln>
        </p:spPr>
      </p:pic>
      <p:sp>
        <p:nvSpPr>
          <p:cNvPr id="5" name="Title 1">
            <a:extLst>
              <a:ext uri="{FF2B5EF4-FFF2-40B4-BE49-F238E27FC236}">
                <a16:creationId xmlns:a16="http://schemas.microsoft.com/office/drawing/2014/main" id="{3C79A335-286B-4C3E-A2D5-A7955F9E25B3}"/>
              </a:ext>
            </a:extLst>
          </p:cNvPr>
          <p:cNvSpPr txBox="1">
            <a:spLocks/>
          </p:cNvSpPr>
          <p:nvPr/>
        </p:nvSpPr>
        <p:spPr>
          <a:xfrm>
            <a:off x="573505" y="4946195"/>
            <a:ext cx="10515600" cy="9022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p>
        </p:txBody>
      </p:sp>
    </p:spTree>
    <p:extLst>
      <p:ext uri="{BB962C8B-B14F-4D97-AF65-F5344CB8AC3E}">
        <p14:creationId xmlns:p14="http://schemas.microsoft.com/office/powerpoint/2010/main" val="4089041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D583-15B6-43B6-BF93-63240C6451F6}"/>
              </a:ext>
            </a:extLst>
          </p:cNvPr>
          <p:cNvSpPr>
            <a:spLocks noGrp="1"/>
          </p:cNvSpPr>
          <p:nvPr>
            <p:ph type="title"/>
          </p:nvPr>
        </p:nvSpPr>
        <p:spPr>
          <a:xfrm>
            <a:off x="838200" y="365125"/>
            <a:ext cx="10515600" cy="717717"/>
          </a:xfrm>
        </p:spPr>
        <p:txBody>
          <a:bodyPr>
            <a:normAutofit fontScale="90000"/>
          </a:bodyPr>
          <a:lstStyle/>
          <a:p>
            <a:pPr algn="ctr"/>
            <a:br>
              <a:rPr lang="en-US" b="1" dirty="0"/>
            </a:br>
            <a:r>
              <a:rPr lang="en-US" b="1" dirty="0"/>
              <a:t>Feature Selection: </a:t>
            </a: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Wrapper methods </a:t>
            </a:r>
            <a:r>
              <a:rPr lang="en-US" sz="4400" i="1" dirty="0">
                <a:effectLst/>
                <a:latin typeface="Times New Roman" panose="02020603050405020304" pitchFamily="18" charset="0"/>
                <a:ea typeface="Times New Roman" panose="02020603050405020304" pitchFamily="18" charset="0"/>
                <a:cs typeface="Times New Roman" panose="02020603050405020304" pitchFamily="18" charset="0"/>
              </a:rPr>
              <a:t>cont.</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6E8997F6-150B-4D8B-9375-2B446BD76ACD}"/>
              </a:ext>
            </a:extLst>
          </p:cNvPr>
          <p:cNvSpPr>
            <a:spLocks noGrp="1"/>
          </p:cNvSpPr>
          <p:nvPr>
            <p:ph idx="1"/>
          </p:nvPr>
        </p:nvSpPr>
        <p:spPr>
          <a:xfrm>
            <a:off x="838200" y="1532021"/>
            <a:ext cx="10515600" cy="4644942"/>
          </a:xfrm>
        </p:spPr>
        <p:txBody>
          <a:bodyPr/>
          <a:lstStyle/>
          <a:p>
            <a:pPr marL="0" marR="0" indent="0" algn="just">
              <a:lnSpc>
                <a:spcPct val="107000"/>
              </a:lnSpc>
              <a:spcBef>
                <a:spcPts val="0"/>
              </a:spcBef>
              <a:spcAft>
                <a:spcPts val="8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There are several common techniques of wrapper methods, including: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Exhaustive Feature Selection/ Best Feature Selection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Sequential Forward Feature Selection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Sequential Backward Feature Selection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b="1" i="1" dirty="0">
                <a:effectLst/>
                <a:latin typeface="Times New Roman" panose="02020603050405020304" pitchFamily="18" charset="0"/>
                <a:ea typeface="Times New Roman" panose="02020603050405020304" pitchFamily="18" charset="0"/>
                <a:cs typeface="Times New Roman" panose="02020603050405020304" pitchFamily="18" charset="0"/>
              </a:rPr>
              <a:t>Exhaustive Feature Selection/ Best Feature Selection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"Exhaustive feature selection evaluates the performance of a machine learning algorithm on every possible subset of features, and then selects the subset that results in the best performance."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When we have n features, there are 2^n possible subsets of features.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As a result of this computational expense, other feature selection methods have been developed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73900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D583-15B6-43B6-BF93-63240C6451F6}"/>
              </a:ext>
            </a:extLst>
          </p:cNvPr>
          <p:cNvSpPr>
            <a:spLocks noGrp="1"/>
          </p:cNvSpPr>
          <p:nvPr>
            <p:ph type="title"/>
          </p:nvPr>
        </p:nvSpPr>
        <p:spPr>
          <a:xfrm>
            <a:off x="838200" y="365125"/>
            <a:ext cx="10515600" cy="717717"/>
          </a:xfrm>
        </p:spPr>
        <p:txBody>
          <a:bodyPr>
            <a:normAutofit fontScale="90000"/>
          </a:bodyPr>
          <a:lstStyle/>
          <a:p>
            <a:pPr algn="ctr"/>
            <a:br>
              <a:rPr lang="en-US" b="1" dirty="0"/>
            </a:b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Wrapper methods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6E8997F6-150B-4D8B-9375-2B446BD76ACD}"/>
              </a:ext>
            </a:extLst>
          </p:cNvPr>
          <p:cNvSpPr>
            <a:spLocks noGrp="1"/>
          </p:cNvSpPr>
          <p:nvPr>
            <p:ph idx="1"/>
          </p:nvPr>
        </p:nvSpPr>
        <p:spPr>
          <a:xfrm>
            <a:off x="838200" y="1532021"/>
            <a:ext cx="10515600" cy="4644942"/>
          </a:xfrm>
        </p:spPr>
        <p:txBody>
          <a:bodyPr/>
          <a:lstStyle/>
          <a:p>
            <a:pPr marL="0" marR="0" indent="0" algn="just">
              <a:lnSpc>
                <a:spcPct val="107000"/>
              </a:lnSpc>
              <a:spcBef>
                <a:spcPts val="0"/>
              </a:spcBef>
              <a:spcAft>
                <a:spcPts val="800"/>
              </a:spcAft>
              <a:buNone/>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Forward Feature Selection</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Forward Feature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Selection starts with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an empty set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of features. It then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adds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feature that most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improves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accuracy of a machine learning 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algorithm continues adding features until the accuracy of the algorithm no longer improves or until a maximum number of features is reached</a:t>
            </a:r>
            <a:r>
              <a:rPr lang="en-US" sz="1800" dirty="0">
                <a:effectLst/>
                <a:latin typeface="Segoe UI Emoji" panose="020B0502040204020203" pitchFamily="34" charset="0"/>
                <a:ea typeface="Times New Roman" panose="02020603050405020304" pitchFamily="18" charset="0"/>
                <a:cs typeface="Segoe UI Emoji" panose="020B0502040204020203"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Backward Feature Selection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Backward feature selection is like the same chef</a:t>
            </a:r>
            <a:r>
              <a:rPr lang="en-US" sz="1800" dirty="0">
                <a:effectLst/>
                <a:latin typeface="Segoe UI Emoji" panose="020B0502040204020203" pitchFamily="34" charset="0"/>
                <a:ea typeface="Times New Roman" panose="02020603050405020304" pitchFamily="18" charset="0"/>
                <a:cs typeface="Segoe UI Emoji" panose="020B0502040204020203" pitchFamily="34"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who starts with a full pantry and then throws out the ingredients that make the dish taste the worst</a:t>
            </a:r>
            <a:r>
              <a:rPr lang="en-US" sz="1800" dirty="0">
                <a:effectLst/>
                <a:latin typeface="Segoe UI Emoji" panose="020B0502040204020203" pitchFamily="34" charset="0"/>
                <a:ea typeface="Times New Roman" panose="02020603050405020304" pitchFamily="18" charset="0"/>
                <a:cs typeface="Segoe UI Emoji" panose="020B0502040204020203"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Backward Feature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Selection starts with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all features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included in the model. It then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removes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feature that most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decreases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accuracy of a machine learning 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algorithm continues removing features until the accuracy of the algorithm no longer decreases or until a minimum number of features is reached.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07349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D583-15B6-43B6-BF93-63240C6451F6}"/>
              </a:ext>
            </a:extLst>
          </p:cNvPr>
          <p:cNvSpPr>
            <a:spLocks noGrp="1"/>
          </p:cNvSpPr>
          <p:nvPr>
            <p:ph type="title"/>
          </p:nvPr>
        </p:nvSpPr>
        <p:spPr>
          <a:xfrm>
            <a:off x="838200" y="365125"/>
            <a:ext cx="10515600" cy="717717"/>
          </a:xfrm>
        </p:spPr>
        <p:txBody>
          <a:bodyPr>
            <a:normAutofit fontScale="90000"/>
          </a:bodyPr>
          <a:lstStyle/>
          <a:p>
            <a:pPr algn="ctr"/>
            <a:br>
              <a:rPr lang="en-US" b="1" dirty="0"/>
            </a:b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Wrapper methods: Embedded methods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6E8997F6-150B-4D8B-9375-2B446BD76ACD}"/>
              </a:ext>
            </a:extLst>
          </p:cNvPr>
          <p:cNvSpPr>
            <a:spLocks noGrp="1"/>
          </p:cNvSpPr>
          <p:nvPr>
            <p:ph idx="1"/>
          </p:nvPr>
        </p:nvSpPr>
        <p:spPr>
          <a:xfrm>
            <a:off x="838200" y="770021"/>
            <a:ext cx="10515600" cy="4933700"/>
          </a:xfrm>
        </p:spPr>
        <p:txBody>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"Embedded methods integrate the feature selection process into the machine learning algorithm itself.“</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0ADC1C41-6473-49C2-9663-211CB658F1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43459" y="1182353"/>
            <a:ext cx="6671945" cy="2085975"/>
          </a:xfrm>
          <a:prstGeom prst="rect">
            <a:avLst/>
          </a:prstGeom>
          <a:noFill/>
          <a:ln>
            <a:noFill/>
          </a:ln>
        </p:spPr>
      </p:pic>
      <p:sp>
        <p:nvSpPr>
          <p:cNvPr id="6" name="Title 1">
            <a:extLst>
              <a:ext uri="{FF2B5EF4-FFF2-40B4-BE49-F238E27FC236}">
                <a16:creationId xmlns:a16="http://schemas.microsoft.com/office/drawing/2014/main" id="{D6CB1EBD-D634-4CDF-9F8F-9D5170A9DB13}"/>
              </a:ext>
            </a:extLst>
          </p:cNvPr>
          <p:cNvSpPr txBox="1">
            <a:spLocks/>
          </p:cNvSpPr>
          <p:nvPr/>
        </p:nvSpPr>
        <p:spPr>
          <a:xfrm>
            <a:off x="1134980" y="3288632"/>
            <a:ext cx="10515600" cy="3569367"/>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just">
              <a:lnSpc>
                <a:spcPct val="107000"/>
              </a:lnSpc>
              <a:spcBef>
                <a:spcPts val="0"/>
              </a:spcBef>
              <a:spcAft>
                <a:spcPts val="800"/>
              </a:spcAft>
            </a:pPr>
            <a:br>
              <a:rPr lang="en-US" sz="6200" b="1" dirty="0"/>
            </a:br>
            <a:r>
              <a:rPr lang="en-US" sz="6200" dirty="0">
                <a:effectLst/>
                <a:latin typeface="Times New Roman" panose="02020603050405020304" pitchFamily="18" charset="0"/>
                <a:ea typeface="Times New Roman" panose="02020603050405020304" pitchFamily="18" charset="0"/>
                <a:cs typeface="Times New Roman" panose="02020603050405020304" pitchFamily="18" charset="0"/>
              </a:rPr>
              <a:t>The most common types of embedded methods are,</a:t>
            </a:r>
            <a:endParaRPr lang="en-US" sz="6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6200" dirty="0">
                <a:effectLst/>
                <a:latin typeface="Times New Roman" panose="02020603050405020304" pitchFamily="18" charset="0"/>
                <a:ea typeface="Times New Roman" panose="02020603050405020304" pitchFamily="18" charset="0"/>
                <a:cs typeface="Times New Roman" panose="02020603050405020304" pitchFamily="18" charset="0"/>
              </a:rPr>
              <a:t>Regularization</a:t>
            </a:r>
            <a:endParaRPr lang="en-US" sz="6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6200" dirty="0">
                <a:effectLst/>
                <a:latin typeface="Times New Roman" panose="02020603050405020304" pitchFamily="18" charset="0"/>
                <a:ea typeface="Times New Roman" panose="02020603050405020304" pitchFamily="18" charset="0"/>
                <a:cs typeface="Times New Roman" panose="02020603050405020304" pitchFamily="18" charset="0"/>
              </a:rPr>
              <a:t>Tree Based algorithms</a:t>
            </a:r>
            <a:endParaRPr lang="en-US" sz="6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6200" b="1" i="1" dirty="0">
                <a:effectLst/>
                <a:latin typeface="Times New Roman" panose="02020603050405020304" pitchFamily="18" charset="0"/>
                <a:ea typeface="Times New Roman" panose="02020603050405020304" pitchFamily="18" charset="0"/>
                <a:cs typeface="Times New Roman" panose="02020603050405020304" pitchFamily="18" charset="0"/>
              </a:rPr>
              <a:t>Regularization</a:t>
            </a:r>
            <a:endParaRPr lang="en-US" sz="6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6200"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6200" b="1" dirty="0">
                <a:effectLst/>
                <a:latin typeface="Times New Roman" panose="02020603050405020304" pitchFamily="18" charset="0"/>
                <a:ea typeface="Times New Roman" panose="02020603050405020304" pitchFamily="18" charset="0"/>
                <a:cs typeface="Times New Roman" panose="02020603050405020304" pitchFamily="18" charset="0"/>
              </a:rPr>
              <a:t>egularization in embedded methods can be done by adding a regularization term to the loss function of the machine learning algorithm. "</a:t>
            </a:r>
            <a:endParaRPr lang="en-US" sz="6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6200" dirty="0">
                <a:effectLst/>
                <a:latin typeface="Times New Roman" panose="02020603050405020304" pitchFamily="18" charset="0"/>
                <a:ea typeface="Times New Roman" panose="02020603050405020304" pitchFamily="18" charset="0"/>
                <a:cs typeface="Times New Roman" panose="02020603050405020304" pitchFamily="18" charset="0"/>
              </a:rPr>
              <a:t>The features with the largest coefficients will be penalized the most and may be excluded from the model.</a:t>
            </a:r>
          </a:p>
          <a:p>
            <a:pPr marL="0" marR="0" algn="just">
              <a:lnSpc>
                <a:spcPct val="107000"/>
              </a:lnSpc>
              <a:spcBef>
                <a:spcPts val="0"/>
              </a:spcBef>
              <a:spcAft>
                <a:spcPts val="800"/>
              </a:spcAft>
            </a:pPr>
            <a:r>
              <a:rPr lang="en-US" sz="8000" dirty="0">
                <a:effectLst/>
                <a:latin typeface="Times New Roman" panose="02020603050405020304" pitchFamily="18" charset="0"/>
                <a:ea typeface="Times New Roman" panose="02020603050405020304" pitchFamily="18" charset="0"/>
                <a:cs typeface="Times New Roman" panose="02020603050405020304" pitchFamily="18" charset="0"/>
              </a:rPr>
              <a:t>Following regularization techniques are used</a:t>
            </a:r>
            <a:endParaRPr lang="en-US" sz="8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8000" i="1" dirty="0">
                <a:effectLst/>
                <a:latin typeface="Times New Roman" panose="02020603050405020304" pitchFamily="18" charset="0"/>
                <a:ea typeface="Times New Roman" panose="02020603050405020304" pitchFamily="18" charset="0"/>
                <a:cs typeface="Times New Roman" panose="02020603050405020304" pitchFamily="18" charset="0"/>
              </a:rPr>
              <a:t>Lasso Regularization(L1)</a:t>
            </a:r>
            <a:r>
              <a:rPr lang="en-US" sz="8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8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8000" i="1" dirty="0">
                <a:effectLst/>
                <a:latin typeface="Times New Roman" panose="02020603050405020304" pitchFamily="18" charset="0"/>
                <a:ea typeface="Times New Roman" panose="02020603050405020304" pitchFamily="18" charset="0"/>
                <a:cs typeface="Times New Roman" panose="02020603050405020304" pitchFamily="18" charset="0"/>
              </a:rPr>
              <a:t>Ridge Regularization(L2):</a:t>
            </a:r>
            <a:endParaRPr lang="en-US" sz="8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8000" i="1" dirty="0">
                <a:effectLst/>
                <a:latin typeface="Times New Roman" panose="02020603050405020304" pitchFamily="18" charset="0"/>
                <a:ea typeface="Times New Roman" panose="02020603050405020304" pitchFamily="18" charset="0"/>
                <a:cs typeface="Times New Roman" panose="02020603050405020304" pitchFamily="18" charset="0"/>
              </a:rPr>
              <a:t>Elastic-Net Regularization(L1+L2):</a:t>
            </a:r>
            <a:endParaRPr lang="en-US" sz="8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6200" dirty="0">
              <a:effectLst/>
              <a:latin typeface="Calibri" panose="020F0502020204030204" pitchFamily="34" charset="0"/>
              <a:ea typeface="Calibri" panose="020F0502020204030204" pitchFamily="34" charset="0"/>
              <a:cs typeface="Times New Roman" panose="02020603050405020304" pitchFamily="18" charset="0"/>
            </a:endParaRPr>
          </a:p>
          <a:p>
            <a:pPr algn="ctr"/>
            <a:br>
              <a:rPr lang="en-US" sz="6200" dirty="0">
                <a:latin typeface="Calibri" panose="020F0502020204030204" pitchFamily="34" charset="0"/>
                <a:ea typeface="Calibri" panose="020F0502020204030204" pitchFamily="34" charset="0"/>
                <a:cs typeface="Times New Roman" panose="02020603050405020304" pitchFamily="18" charset="0"/>
              </a:rPr>
            </a:br>
            <a:br>
              <a:rPr lang="en-US" dirty="0">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Tree>
    <p:extLst>
      <p:ext uri="{BB962C8B-B14F-4D97-AF65-F5344CB8AC3E}">
        <p14:creationId xmlns:p14="http://schemas.microsoft.com/office/powerpoint/2010/main" val="537365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FA082-97D0-41E4-BF54-81F8942FA6E9}"/>
              </a:ext>
            </a:extLst>
          </p:cNvPr>
          <p:cNvSpPr>
            <a:spLocks noGrp="1"/>
          </p:cNvSpPr>
          <p:nvPr>
            <p:ph type="title"/>
          </p:nvPr>
        </p:nvSpPr>
        <p:spPr/>
        <p:txBody>
          <a:bodyPr/>
          <a:lstStyle/>
          <a:p>
            <a:pPr algn="ctr"/>
            <a:r>
              <a:rPr lang="en-US" sz="4400" b="1" i="1" dirty="0">
                <a:effectLst/>
                <a:latin typeface="Times New Roman" panose="02020603050405020304" pitchFamily="18" charset="0"/>
                <a:ea typeface="Times New Roman" panose="02020603050405020304" pitchFamily="18" charset="0"/>
                <a:cs typeface="Times New Roman" panose="02020603050405020304" pitchFamily="18" charset="0"/>
              </a:rPr>
              <a:t>Tree Based algorithms</a:t>
            </a:r>
            <a:endParaRPr lang="en-US" dirty="0"/>
          </a:p>
        </p:txBody>
      </p:sp>
      <p:sp>
        <p:nvSpPr>
          <p:cNvPr id="3" name="Content Placeholder 2">
            <a:extLst>
              <a:ext uri="{FF2B5EF4-FFF2-40B4-BE49-F238E27FC236}">
                <a16:creationId xmlns:a16="http://schemas.microsoft.com/office/drawing/2014/main" id="{5863EB0A-F05F-4504-96CB-24F038A29D98}"/>
              </a:ext>
            </a:extLst>
          </p:cNvPr>
          <p:cNvSpPr>
            <a:spLocks noGrp="1"/>
          </p:cNvSpPr>
          <p:nvPr>
            <p:ph idx="1"/>
          </p:nvPr>
        </p:nvSpPr>
        <p:spPr/>
        <p:txBody>
          <a:bodyPr/>
          <a:lstStyle/>
          <a:p>
            <a:pPr marL="0" marR="0" indent="0" algn="just">
              <a:lnSpc>
                <a:spcPct val="107000"/>
              </a:lnSpc>
              <a:spcBef>
                <a:spcPts val="0"/>
              </a:spcBef>
              <a:spcAft>
                <a:spcPts val="8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Tree-based algorithms build a tree-like structure of decisions, where each decision is based on the importance of a feature."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model will likely include the most essential features for splitting the data. Tree-based algorithms that can be used in embedded methods 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Decision trees: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Random forests</a:t>
            </a:r>
            <a:endParaRPr lang="en-US" dirty="0"/>
          </a:p>
        </p:txBody>
      </p:sp>
    </p:spTree>
    <p:extLst>
      <p:ext uri="{BB962C8B-B14F-4D97-AF65-F5344CB8AC3E}">
        <p14:creationId xmlns:p14="http://schemas.microsoft.com/office/powerpoint/2010/main" val="1139330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87CA-319B-4077-B29E-1870EE342CD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CA018A5-78B9-4098-8355-4DC1765FFD1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476" y="1855262"/>
            <a:ext cx="7619047" cy="4292063"/>
          </a:xfrm>
          <a:prstGeom prst="rect">
            <a:avLst/>
          </a:prstGeom>
          <a:noFill/>
          <a:ln>
            <a:noFill/>
          </a:ln>
        </p:spPr>
      </p:pic>
    </p:spTree>
    <p:extLst>
      <p:ext uri="{BB962C8B-B14F-4D97-AF65-F5344CB8AC3E}">
        <p14:creationId xmlns:p14="http://schemas.microsoft.com/office/powerpoint/2010/main" val="3763315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3D6E-8940-4F46-BA26-23FE1DA02A86}"/>
              </a:ext>
            </a:extLst>
          </p:cNvPr>
          <p:cNvSpPr>
            <a:spLocks noGrp="1"/>
          </p:cNvSpPr>
          <p:nvPr>
            <p:ph type="title"/>
          </p:nvPr>
        </p:nvSpPr>
        <p:spPr>
          <a:xfrm>
            <a:off x="838200" y="172621"/>
            <a:ext cx="10515600" cy="573338"/>
          </a:xfrm>
        </p:spPr>
        <p:txBody>
          <a:bodyPr>
            <a:normAutofit fontScale="90000"/>
          </a:bodyPr>
          <a:lstStyle/>
          <a:p>
            <a:r>
              <a:rPr lang="en-US" dirty="0"/>
              <a:t>Test for feature selection</a:t>
            </a:r>
          </a:p>
        </p:txBody>
      </p:sp>
      <p:sp>
        <p:nvSpPr>
          <p:cNvPr id="3" name="Content Placeholder 2">
            <a:extLst>
              <a:ext uri="{FF2B5EF4-FFF2-40B4-BE49-F238E27FC236}">
                <a16:creationId xmlns:a16="http://schemas.microsoft.com/office/drawing/2014/main" id="{1E3BEA0E-D878-4D10-9514-8397EB5986FF}"/>
              </a:ext>
            </a:extLst>
          </p:cNvPr>
          <p:cNvSpPr>
            <a:spLocks noGrp="1"/>
          </p:cNvSpPr>
          <p:nvPr>
            <p:ph idx="1"/>
          </p:nvPr>
        </p:nvSpPr>
        <p:spPr>
          <a:xfrm>
            <a:off x="838200" y="898358"/>
            <a:ext cx="10515600" cy="5278605"/>
          </a:xfrm>
        </p:spPr>
        <p:txBody>
          <a:bodyPr/>
          <a:lstStyle/>
          <a:p>
            <a:pPr algn="just"/>
            <a:r>
              <a:rPr lang="en-US"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case of filter-based methods, statistical tests are used to determine the strength of correlation of the feature with the target variable. The choice of the test depends on the data type of both input and output variable (i.e. whether they are categorical or numerical.). You can see the most popular tests in the table below.</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Feature selection process">
            <a:extLst>
              <a:ext uri="{FF2B5EF4-FFF2-40B4-BE49-F238E27FC236}">
                <a16:creationId xmlns:a16="http://schemas.microsoft.com/office/drawing/2014/main" id="{0A04AC08-E950-423D-BC65-A60A506BC2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74841" y="2148322"/>
            <a:ext cx="6891053" cy="4396857"/>
          </a:xfrm>
          <a:prstGeom prst="rect">
            <a:avLst/>
          </a:prstGeom>
          <a:noFill/>
          <a:ln>
            <a:noFill/>
          </a:ln>
        </p:spPr>
      </p:pic>
    </p:spTree>
    <p:extLst>
      <p:ext uri="{BB962C8B-B14F-4D97-AF65-F5344CB8AC3E}">
        <p14:creationId xmlns:p14="http://schemas.microsoft.com/office/powerpoint/2010/main" val="2562125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8AB1-88CD-44E7-8AB7-171137866A26}"/>
              </a:ext>
            </a:extLst>
          </p:cNvPr>
          <p:cNvSpPr>
            <a:spLocks noGrp="1"/>
          </p:cNvSpPr>
          <p:nvPr>
            <p:ph type="title"/>
          </p:nvPr>
        </p:nvSpPr>
        <p:spPr/>
        <p:txBody>
          <a:bodyPr/>
          <a:lstStyle/>
          <a:p>
            <a:pPr algn="ctr"/>
            <a:r>
              <a:rPr lang="en-US" dirty="0"/>
              <a:t>Test (</a:t>
            </a:r>
            <a:r>
              <a:rPr lang="en-US" dirty="0" err="1"/>
              <a:t>cont</a:t>
            </a:r>
            <a:r>
              <a:rPr lang="en-US" dirty="0"/>
              <a:t>)</a:t>
            </a:r>
          </a:p>
        </p:txBody>
      </p:sp>
      <p:graphicFrame>
        <p:nvGraphicFramePr>
          <p:cNvPr id="4" name="Content Placeholder 3">
            <a:extLst>
              <a:ext uri="{FF2B5EF4-FFF2-40B4-BE49-F238E27FC236}">
                <a16:creationId xmlns:a16="http://schemas.microsoft.com/office/drawing/2014/main" id="{9B6F32D8-751B-4FB5-837C-408DC1D131E9}"/>
              </a:ext>
            </a:extLst>
          </p:cNvPr>
          <p:cNvGraphicFramePr>
            <a:graphicFrameLocks noGrp="1"/>
          </p:cNvGraphicFramePr>
          <p:nvPr>
            <p:ph idx="1"/>
            <p:extLst>
              <p:ext uri="{D42A27DB-BD31-4B8C-83A1-F6EECF244321}">
                <p14:modId xmlns:p14="http://schemas.microsoft.com/office/powerpoint/2010/main" val="1833960865"/>
              </p:ext>
            </p:extLst>
          </p:nvPr>
        </p:nvGraphicFramePr>
        <p:xfrm>
          <a:off x="1251285" y="1990281"/>
          <a:ext cx="10471484" cy="4507484"/>
        </p:xfrm>
        <a:graphic>
          <a:graphicData uri="http://schemas.openxmlformats.org/drawingml/2006/table">
            <a:tbl>
              <a:tblPr firstRow="1" firstCol="1" bandRow="1">
                <a:tableStyleId>{5C22544A-7EE6-4342-B048-85BDC9FD1C3A}</a:tableStyleId>
              </a:tblPr>
              <a:tblGrid>
                <a:gridCol w="1796715">
                  <a:extLst>
                    <a:ext uri="{9D8B030D-6E8A-4147-A177-3AD203B41FA5}">
                      <a16:colId xmlns:a16="http://schemas.microsoft.com/office/drawing/2014/main" val="963604665"/>
                    </a:ext>
                  </a:extLst>
                </a:gridCol>
                <a:gridCol w="2197768">
                  <a:extLst>
                    <a:ext uri="{9D8B030D-6E8A-4147-A177-3AD203B41FA5}">
                      <a16:colId xmlns:a16="http://schemas.microsoft.com/office/drawing/2014/main" val="1879531331"/>
                    </a:ext>
                  </a:extLst>
                </a:gridCol>
                <a:gridCol w="6477001">
                  <a:extLst>
                    <a:ext uri="{9D8B030D-6E8A-4147-A177-3AD203B41FA5}">
                      <a16:colId xmlns:a16="http://schemas.microsoft.com/office/drawing/2014/main" val="925218514"/>
                    </a:ext>
                  </a:extLst>
                </a:gridCol>
              </a:tblGrid>
              <a:tr h="0">
                <a:tc>
                  <a:txBody>
                    <a:bodyPr/>
                    <a:lstStyle/>
                    <a:p>
                      <a:pPr marL="0" marR="0" algn="just">
                        <a:lnSpc>
                          <a:spcPct val="107000"/>
                        </a:lnSpc>
                        <a:spcBef>
                          <a:spcPts val="1200"/>
                        </a:spcBef>
                        <a:spcAft>
                          <a:spcPts val="1200"/>
                        </a:spcAft>
                      </a:pPr>
                      <a:r>
                        <a:rPr lang="en-US" sz="1400" dirty="0">
                          <a:effectLst/>
                        </a:rPr>
                        <a:t>Input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just">
                        <a:lnSpc>
                          <a:spcPct val="107000"/>
                        </a:lnSpc>
                        <a:spcBef>
                          <a:spcPts val="1200"/>
                        </a:spcBef>
                        <a:spcAft>
                          <a:spcPts val="1200"/>
                        </a:spcAft>
                      </a:pPr>
                      <a:r>
                        <a:rPr lang="en-US" sz="1400">
                          <a:effectLst/>
                        </a:rPr>
                        <a:t>Output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just">
                        <a:lnSpc>
                          <a:spcPct val="107000"/>
                        </a:lnSpc>
                        <a:spcBef>
                          <a:spcPts val="1200"/>
                        </a:spcBef>
                        <a:spcAft>
                          <a:spcPts val="1200"/>
                        </a:spcAft>
                      </a:pPr>
                      <a:r>
                        <a:rPr lang="en-US" sz="1400">
                          <a:effectLst/>
                        </a:rPr>
                        <a:t>Feature Selection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549637626"/>
                  </a:ext>
                </a:extLst>
              </a:tr>
              <a:tr h="0">
                <a:tc>
                  <a:txBody>
                    <a:bodyPr/>
                    <a:lstStyle/>
                    <a:p>
                      <a:pPr marL="0" marR="0" algn="just">
                        <a:lnSpc>
                          <a:spcPct val="107000"/>
                        </a:lnSpc>
                        <a:spcBef>
                          <a:spcPts val="1200"/>
                        </a:spcBef>
                        <a:spcAft>
                          <a:spcPts val="1200"/>
                        </a:spcAft>
                      </a:pPr>
                      <a:r>
                        <a:rPr lang="en-US" sz="2000" dirty="0">
                          <a:effectLst/>
                        </a:rPr>
                        <a:t>Numerical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just">
                        <a:lnSpc>
                          <a:spcPct val="107000"/>
                        </a:lnSpc>
                        <a:spcBef>
                          <a:spcPts val="1200"/>
                        </a:spcBef>
                        <a:spcAft>
                          <a:spcPts val="1200"/>
                        </a:spcAft>
                      </a:pPr>
                      <a:r>
                        <a:rPr lang="en-US" sz="2000">
                          <a:effectLst/>
                        </a:rPr>
                        <a:t>Numerical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rPr>
                        <a:t>Pearson’s correlation coefficient</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rPr>
                        <a:t>Spearman’s rank coefficient</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rPr>
                        <a:t>Trace ratio criterion</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rPr>
                        <a:t>Mutual information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3994834627"/>
                  </a:ext>
                </a:extLst>
              </a:tr>
              <a:tr h="0">
                <a:tc>
                  <a:txBody>
                    <a:bodyPr/>
                    <a:lstStyle/>
                    <a:p>
                      <a:pPr marL="0" marR="0" algn="just">
                        <a:lnSpc>
                          <a:spcPct val="107000"/>
                        </a:lnSpc>
                        <a:spcBef>
                          <a:spcPts val="0"/>
                        </a:spcBef>
                        <a:spcAft>
                          <a:spcPts val="0"/>
                        </a:spcAft>
                      </a:pPr>
                      <a:r>
                        <a:rPr lang="en-US" sz="2000">
                          <a:effectLst/>
                        </a:rPr>
                        <a:t>Numerical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just">
                        <a:lnSpc>
                          <a:spcPct val="107000"/>
                        </a:lnSpc>
                        <a:spcBef>
                          <a:spcPts val="0"/>
                        </a:spcBef>
                        <a:spcAft>
                          <a:spcPts val="0"/>
                        </a:spcAft>
                      </a:pPr>
                      <a:r>
                        <a:rPr lang="en-US" sz="2000">
                          <a:effectLst/>
                        </a:rPr>
                        <a:t>Categorical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a:effectLst/>
                        </a:rPr>
                        <a:t>ANOVA correlation coefficient</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a:effectLst/>
                        </a:rPr>
                        <a:t>Kendall’s rank coefficient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3654044365"/>
                  </a:ext>
                </a:extLst>
              </a:tr>
              <a:tr h="0">
                <a:tc>
                  <a:txBody>
                    <a:bodyPr/>
                    <a:lstStyle/>
                    <a:p>
                      <a:pPr marL="0" marR="0" algn="just">
                        <a:lnSpc>
                          <a:spcPct val="107000"/>
                        </a:lnSpc>
                        <a:spcBef>
                          <a:spcPts val="0"/>
                        </a:spcBef>
                        <a:spcAft>
                          <a:spcPts val="0"/>
                        </a:spcAft>
                      </a:pPr>
                      <a:r>
                        <a:rPr lang="en-US" sz="2000">
                          <a:effectLst/>
                        </a:rPr>
                        <a:t>Categorical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just">
                        <a:lnSpc>
                          <a:spcPct val="107000"/>
                        </a:lnSpc>
                        <a:spcBef>
                          <a:spcPts val="0"/>
                        </a:spcBef>
                        <a:spcAft>
                          <a:spcPts val="0"/>
                        </a:spcAft>
                      </a:pPr>
                      <a:r>
                        <a:rPr lang="en-US" sz="2000" dirty="0">
                          <a:effectLst/>
                        </a:rPr>
                        <a:t>Numerical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rPr>
                        <a:t>Kendall’s rank coefficient</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rPr>
                        <a:t>ANOVA correlation coefficient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292754213"/>
                  </a:ext>
                </a:extLst>
              </a:tr>
              <a:tr h="0">
                <a:tc>
                  <a:txBody>
                    <a:bodyPr/>
                    <a:lstStyle/>
                    <a:p>
                      <a:pPr marL="0" marR="0" algn="just">
                        <a:lnSpc>
                          <a:spcPct val="107000"/>
                        </a:lnSpc>
                        <a:spcBef>
                          <a:spcPts val="0"/>
                        </a:spcBef>
                        <a:spcAft>
                          <a:spcPts val="0"/>
                        </a:spcAft>
                      </a:pPr>
                      <a:r>
                        <a:rPr lang="en-US" sz="2000">
                          <a:effectLst/>
                        </a:rPr>
                        <a:t>Categorical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0" marR="0" algn="just">
                        <a:lnSpc>
                          <a:spcPct val="107000"/>
                        </a:lnSpc>
                        <a:spcBef>
                          <a:spcPts val="0"/>
                        </a:spcBef>
                        <a:spcAft>
                          <a:spcPts val="0"/>
                        </a:spcAft>
                      </a:pPr>
                      <a:r>
                        <a:rPr lang="en-US" sz="2000">
                          <a:effectLst/>
                        </a:rPr>
                        <a:t>Categorical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rPr>
                        <a:t>Chi-Squared test (contingency tables).</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rPr>
                        <a:t>Mutual Information.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4221797898"/>
                  </a:ext>
                </a:extLst>
              </a:tr>
            </a:tbl>
          </a:graphicData>
        </a:graphic>
      </p:graphicFrame>
    </p:spTree>
    <p:extLst>
      <p:ext uri="{BB962C8B-B14F-4D97-AF65-F5344CB8AC3E}">
        <p14:creationId xmlns:p14="http://schemas.microsoft.com/office/powerpoint/2010/main" val="1487160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3A86-DF13-4E1C-BB3B-6F6F62EE3859}"/>
              </a:ext>
            </a:extLst>
          </p:cNvPr>
          <p:cNvSpPr>
            <a:spLocks noGrp="1"/>
          </p:cNvSpPr>
          <p:nvPr>
            <p:ph type="title"/>
          </p:nvPr>
        </p:nvSpPr>
        <p:spPr/>
        <p:txBody>
          <a:bodyPr/>
          <a:lstStyle/>
          <a:p>
            <a:endParaRPr lang="en-US"/>
          </a:p>
        </p:txBody>
      </p:sp>
      <p:pic>
        <p:nvPicPr>
          <p:cNvPr id="4" name="Content Placeholder 3" descr="Books on feature engineering ">
            <a:extLst>
              <a:ext uri="{FF2B5EF4-FFF2-40B4-BE49-F238E27FC236}">
                <a16:creationId xmlns:a16="http://schemas.microsoft.com/office/drawing/2014/main" id="{791EA74B-24EF-4FD8-AEF5-50A80FA2477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0088" y="2141537"/>
            <a:ext cx="8878838" cy="4351338"/>
          </a:xfrm>
          <a:prstGeom prst="rect">
            <a:avLst/>
          </a:prstGeom>
          <a:noFill/>
          <a:ln>
            <a:noFill/>
          </a:ln>
        </p:spPr>
      </p:pic>
    </p:spTree>
    <p:extLst>
      <p:ext uri="{BB962C8B-B14F-4D97-AF65-F5344CB8AC3E}">
        <p14:creationId xmlns:p14="http://schemas.microsoft.com/office/powerpoint/2010/main" val="347192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14"/>
          <p:cNvSpPr txBox="1">
            <a:spLocks noGrp="1"/>
          </p:cNvSpPr>
          <p:nvPr>
            <p:ph type="title"/>
          </p:nvPr>
        </p:nvSpPr>
        <p:spPr>
          <a:xfrm>
            <a:off x="1403684" y="66090"/>
            <a:ext cx="8807116" cy="100071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ts val="4400"/>
            </a:pPr>
            <a:r>
              <a:rPr lang="en-US" b="1" dirty="0"/>
              <a:t>Encoding: Handling Categorical Variable</a:t>
            </a:r>
            <a:endParaRPr b="1" dirty="0"/>
          </a:p>
        </p:txBody>
      </p:sp>
      <p:sp>
        <p:nvSpPr>
          <p:cNvPr id="887" name="Google Shape;887;p114"/>
          <p:cNvSpPr txBox="1">
            <a:spLocks noGrp="1"/>
          </p:cNvSpPr>
          <p:nvPr>
            <p:ph type="body" idx="1"/>
          </p:nvPr>
        </p:nvSpPr>
        <p:spPr>
          <a:xfrm>
            <a:off x="1917032" y="1066800"/>
            <a:ext cx="8229600" cy="3296653"/>
          </a:xfrm>
          <a:prstGeom prst="rect">
            <a:avLst/>
          </a:prstGeom>
          <a:noFill/>
          <a:ln>
            <a:noFill/>
          </a:ln>
        </p:spPr>
        <p:txBody>
          <a:bodyPr spcFirstLastPara="1" vert="horz" wrap="square" lIns="91425" tIns="45700" rIns="91425" bIns="45700" rtlCol="0" anchor="t" anchorCtr="0">
            <a:noAutofit/>
          </a:bodyPr>
          <a:lstStyle/>
          <a:p>
            <a:pPr marL="0" marR="0" indent="0" algn="just">
              <a:lnSpc>
                <a:spcPct val="107000"/>
              </a:lnSpc>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Data can be divided into numerical (quantitative) and categorical (qualitative). Categorical data can be divided into nominal and ordinal data. Depending on the data type, there are different ways to convert categorical data to numerical data. This process is called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encoding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gn="just">
              <a:lnSpc>
                <a:spcPct val="107000"/>
              </a:lnSpc>
              <a:spcBef>
                <a:spcPts val="0"/>
              </a:spcBef>
              <a:spcAft>
                <a:spcPts val="800"/>
              </a:spcAft>
              <a:buNone/>
            </a:pPr>
            <a:r>
              <a:rPr lang="en-US" sz="2400" b="1" i="1" dirty="0">
                <a:effectLst/>
                <a:latin typeface="Times New Roman" panose="02020603050405020304" pitchFamily="18" charset="0"/>
                <a:ea typeface="Times New Roman" panose="02020603050405020304" pitchFamily="18" charset="0"/>
                <a:cs typeface="Times New Roman" panose="02020603050405020304" pitchFamily="18" charset="0"/>
              </a:rPr>
              <a:t>Encoding refers to the process of converting categorical data into a numerical format.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2420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B83F-0F01-4B21-865E-E4F1E98EA4C7}"/>
              </a:ext>
            </a:extLst>
          </p:cNvPr>
          <p:cNvSpPr>
            <a:spLocks noGrp="1"/>
          </p:cNvSpPr>
          <p:nvPr>
            <p:ph type="title"/>
          </p:nvPr>
        </p:nvSpPr>
        <p:spPr>
          <a:xfrm>
            <a:off x="838200" y="365126"/>
            <a:ext cx="10515600" cy="862096"/>
          </a:xfrm>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                       One-hot encoding</a:t>
            </a:r>
            <a:endParaRPr lang="en-US" dirty="0"/>
          </a:p>
        </p:txBody>
      </p:sp>
      <p:sp>
        <p:nvSpPr>
          <p:cNvPr id="3" name="Content Placeholder 2">
            <a:extLst>
              <a:ext uri="{FF2B5EF4-FFF2-40B4-BE49-F238E27FC236}">
                <a16:creationId xmlns:a16="http://schemas.microsoft.com/office/drawing/2014/main" id="{3AB66C8F-EECD-40F0-9045-07A17BEBAF4E}"/>
              </a:ext>
            </a:extLst>
          </p:cNvPr>
          <p:cNvSpPr>
            <a:spLocks noGrp="1"/>
          </p:cNvSpPr>
          <p:nvPr>
            <p:ph idx="1"/>
          </p:nvPr>
        </p:nvSpPr>
        <p:spPr>
          <a:xfrm>
            <a:off x="838200" y="1371600"/>
            <a:ext cx="10515600" cy="4805363"/>
          </a:xfrm>
        </p:spPr>
        <p:txBody>
          <a:bodyPr>
            <a:normAutofit fontScale="77500" lnSpcReduction="20000"/>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By far the most common way to represent categorical variables is using the one-hot encoding or one-out-of-N encoding, also known as dummy variables.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One Hot Encoder is a popular encoder through which categorical variables can be converted into separate columns and their presence can be expressed in each column by Boolean True/False or 0/1.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This is encoded by the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OneHotEncoder</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function, but we will see its application in the following example by its dummy variable using the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get_dummies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function.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For example, we created two separate columns for OWN_OCCUPIED columns 1 and 2 and expressed the value of the columns by 0/1.</a:t>
            </a:r>
            <a:endParaRPr lang="en-US" sz="2800"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8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#One Hot Encoding for nominal data</a:t>
            </a:r>
            <a:endParaRPr lang="en-US" sz="2800"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8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Import pandas as pd</a:t>
            </a:r>
            <a:endParaRPr lang="en-US" sz="2800"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8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df=……..</a:t>
            </a:r>
            <a:endParaRPr lang="en-US" sz="2800"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8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df1 = </a:t>
            </a:r>
            <a:r>
              <a:rPr lang="en-US" sz="2800" i="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pd.get_dummies</a:t>
            </a:r>
            <a:r>
              <a:rPr lang="en-US" sz="28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(df, columns=['OWN_OCCUPIED'])</a:t>
            </a:r>
            <a:endParaRPr lang="en-US" sz="2800"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800"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df1</a:t>
            </a:r>
            <a:endParaRPr lang="en-US" sz="2800"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6945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1171-B703-426F-A121-7B9BFCE038AE}"/>
              </a:ext>
            </a:extLst>
          </p:cNvPr>
          <p:cNvSpPr>
            <a:spLocks noGrp="1"/>
          </p:cNvSpPr>
          <p:nvPr>
            <p:ph type="title"/>
          </p:nvPr>
        </p:nvSpPr>
        <p:spPr>
          <a:xfrm>
            <a:off x="838200" y="63612"/>
            <a:ext cx="10515600" cy="717717"/>
          </a:xfrm>
        </p:spPr>
        <p:txBody>
          <a:bodyPr/>
          <a:lstStyle/>
          <a:p>
            <a:r>
              <a:rPr lang="en-US" dirty="0"/>
              <a:t>           Example  of one-hot coding</a:t>
            </a:r>
          </a:p>
        </p:txBody>
      </p:sp>
      <p:sp>
        <p:nvSpPr>
          <p:cNvPr id="3" name="Content Placeholder 2">
            <a:extLst>
              <a:ext uri="{FF2B5EF4-FFF2-40B4-BE49-F238E27FC236}">
                <a16:creationId xmlns:a16="http://schemas.microsoft.com/office/drawing/2014/main" id="{2FC298B3-544C-4FBA-9BBE-49780D5873F2}"/>
              </a:ext>
            </a:extLst>
          </p:cNvPr>
          <p:cNvSpPr>
            <a:spLocks noGrp="1"/>
          </p:cNvSpPr>
          <p:nvPr>
            <p:ph idx="1"/>
          </p:nvPr>
        </p:nvSpPr>
        <p:spPr>
          <a:xfrm>
            <a:off x="621631" y="952541"/>
            <a:ext cx="10515600" cy="4351338"/>
          </a:xfrm>
        </p:spPr>
        <p:txBody>
          <a:bodyPr/>
          <a:lstStyle/>
          <a:p>
            <a:r>
              <a:rPr lang="en-US" dirty="0"/>
              <a:t>Example 1</a:t>
            </a:r>
          </a:p>
          <a:p>
            <a:endParaRPr lang="en-US" dirty="0"/>
          </a:p>
          <a:p>
            <a:endParaRPr lang="en-US" dirty="0"/>
          </a:p>
          <a:p>
            <a:endParaRPr lang="en-US" dirty="0"/>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Example 2: Consider the data where fruits, their corresponding categorical values, and prices are given.</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                                                    </a:t>
            </a:r>
            <a:r>
              <a:rPr lang="en-US" dirty="0">
                <a:sym typeface="Wingdings" panose="05000000000000000000" pitchFamily="2" charset="2"/>
              </a:rPr>
              <a:t></a:t>
            </a:r>
            <a:endParaRPr lang="en-US" dirty="0"/>
          </a:p>
        </p:txBody>
      </p:sp>
      <p:pic>
        <p:nvPicPr>
          <p:cNvPr id="7" name="Picture 6">
            <a:extLst>
              <a:ext uri="{FF2B5EF4-FFF2-40B4-BE49-F238E27FC236}">
                <a16:creationId xmlns:a16="http://schemas.microsoft.com/office/drawing/2014/main" id="{8783E66E-FAA6-4427-A94C-8A01136E0840}"/>
              </a:ext>
            </a:extLst>
          </p:cNvPr>
          <p:cNvPicPr/>
          <p:nvPr/>
        </p:nvPicPr>
        <p:blipFill>
          <a:blip r:embed="rId2">
            <a:extLst>
              <a:ext uri="{28A0092B-C50C-407E-A947-70E740481C1C}">
                <a14:useLocalDpi xmlns:a14="http://schemas.microsoft.com/office/drawing/2010/main" val="0"/>
              </a:ext>
            </a:extLst>
          </a:blip>
          <a:stretch>
            <a:fillRect/>
          </a:stretch>
        </p:blipFill>
        <p:spPr>
          <a:xfrm>
            <a:off x="2701991" y="952541"/>
            <a:ext cx="5768240" cy="1973179"/>
          </a:xfrm>
          <a:prstGeom prst="rect">
            <a:avLst/>
          </a:prstGeom>
        </p:spPr>
      </p:pic>
      <p:graphicFrame>
        <p:nvGraphicFramePr>
          <p:cNvPr id="9" name="Table 8">
            <a:extLst>
              <a:ext uri="{FF2B5EF4-FFF2-40B4-BE49-F238E27FC236}">
                <a16:creationId xmlns:a16="http://schemas.microsoft.com/office/drawing/2014/main" id="{73B899AF-5363-400F-BCF9-8246E71FA4F0}"/>
              </a:ext>
            </a:extLst>
          </p:cNvPr>
          <p:cNvGraphicFramePr>
            <a:graphicFrameLocks noGrp="1"/>
          </p:cNvGraphicFramePr>
          <p:nvPr>
            <p:extLst>
              <p:ext uri="{D42A27DB-BD31-4B8C-83A1-F6EECF244321}">
                <p14:modId xmlns:p14="http://schemas.microsoft.com/office/powerpoint/2010/main" val="2777049440"/>
              </p:ext>
            </p:extLst>
          </p:nvPr>
        </p:nvGraphicFramePr>
        <p:xfrm>
          <a:off x="1054769" y="3368843"/>
          <a:ext cx="4126831" cy="1341755"/>
        </p:xfrm>
        <a:graphic>
          <a:graphicData uri="http://schemas.openxmlformats.org/drawingml/2006/table">
            <a:tbl>
              <a:tblPr firstRow="1" firstCol="1" bandRow="1">
                <a:tableStyleId>{5C22544A-7EE6-4342-B048-85BDC9FD1C3A}</a:tableStyleId>
              </a:tblPr>
              <a:tblGrid>
                <a:gridCol w="891427">
                  <a:extLst>
                    <a:ext uri="{9D8B030D-6E8A-4147-A177-3AD203B41FA5}">
                      <a16:colId xmlns:a16="http://schemas.microsoft.com/office/drawing/2014/main" val="246354113"/>
                    </a:ext>
                  </a:extLst>
                </a:gridCol>
                <a:gridCol w="2268365">
                  <a:extLst>
                    <a:ext uri="{9D8B030D-6E8A-4147-A177-3AD203B41FA5}">
                      <a16:colId xmlns:a16="http://schemas.microsoft.com/office/drawing/2014/main" val="1405886177"/>
                    </a:ext>
                  </a:extLst>
                </a:gridCol>
                <a:gridCol w="967039">
                  <a:extLst>
                    <a:ext uri="{9D8B030D-6E8A-4147-A177-3AD203B41FA5}">
                      <a16:colId xmlns:a16="http://schemas.microsoft.com/office/drawing/2014/main" val="1887836696"/>
                    </a:ext>
                  </a:extLst>
                </a:gridCol>
              </a:tblGrid>
              <a:tr h="244465">
                <a:tc>
                  <a:txBody>
                    <a:bodyPr/>
                    <a:lstStyle/>
                    <a:p>
                      <a:pPr marL="0" marR="0" algn="ctr">
                        <a:lnSpc>
                          <a:spcPct val="107000"/>
                        </a:lnSpc>
                        <a:spcBef>
                          <a:spcPts val="0"/>
                        </a:spcBef>
                        <a:spcAft>
                          <a:spcPts val="0"/>
                        </a:spcAft>
                      </a:pPr>
                      <a:r>
                        <a:rPr lang="en-US" sz="1600" dirty="0">
                          <a:effectLst/>
                        </a:rPr>
                        <a:t>Fruit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Categorical value of fruit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Price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30166293"/>
                  </a:ext>
                </a:extLst>
              </a:tr>
              <a:tr h="244465">
                <a:tc>
                  <a:txBody>
                    <a:bodyPr/>
                    <a:lstStyle/>
                    <a:p>
                      <a:pPr marL="0" marR="0" algn="ctr">
                        <a:lnSpc>
                          <a:spcPct val="107000"/>
                        </a:lnSpc>
                        <a:spcBef>
                          <a:spcPts val="0"/>
                        </a:spcBef>
                        <a:spcAft>
                          <a:spcPts val="0"/>
                        </a:spcAft>
                      </a:pPr>
                      <a:r>
                        <a:rPr lang="en-US" sz="1600" dirty="0">
                          <a:effectLst/>
                        </a:rPr>
                        <a:t>apple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80194419"/>
                  </a:ext>
                </a:extLst>
              </a:tr>
              <a:tr h="244465">
                <a:tc>
                  <a:txBody>
                    <a:bodyPr/>
                    <a:lstStyle/>
                    <a:p>
                      <a:pPr marL="0" marR="0" algn="ctr">
                        <a:lnSpc>
                          <a:spcPct val="107000"/>
                        </a:lnSpc>
                        <a:spcBef>
                          <a:spcPts val="0"/>
                        </a:spcBef>
                        <a:spcAft>
                          <a:spcPts val="0"/>
                        </a:spcAft>
                      </a:pPr>
                      <a:r>
                        <a:rPr lang="en-US" sz="1600">
                          <a:effectLst/>
                        </a:rPr>
                        <a:t>mango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29651745"/>
                  </a:ext>
                </a:extLst>
              </a:tr>
              <a:tr h="244465">
                <a:tc>
                  <a:txBody>
                    <a:bodyPr/>
                    <a:lstStyle/>
                    <a:p>
                      <a:pPr marL="0" marR="0" algn="ctr">
                        <a:lnSpc>
                          <a:spcPct val="107000"/>
                        </a:lnSpc>
                        <a:spcBef>
                          <a:spcPts val="0"/>
                        </a:spcBef>
                        <a:spcAft>
                          <a:spcPts val="0"/>
                        </a:spcAft>
                      </a:pPr>
                      <a:r>
                        <a:rPr lang="en-US" sz="1600">
                          <a:effectLst/>
                        </a:rPr>
                        <a:t>apple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2177237"/>
                  </a:ext>
                </a:extLst>
              </a:tr>
              <a:tr h="244465">
                <a:tc>
                  <a:txBody>
                    <a:bodyPr/>
                    <a:lstStyle/>
                    <a:p>
                      <a:pPr marL="0" marR="0" algn="ctr">
                        <a:lnSpc>
                          <a:spcPct val="107000"/>
                        </a:lnSpc>
                        <a:spcBef>
                          <a:spcPts val="0"/>
                        </a:spcBef>
                        <a:spcAft>
                          <a:spcPts val="0"/>
                        </a:spcAft>
                      </a:pPr>
                      <a:r>
                        <a:rPr lang="en-US" sz="1600">
                          <a:effectLst/>
                        </a:rPr>
                        <a:t>orange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15790860"/>
                  </a:ext>
                </a:extLst>
              </a:tr>
            </a:tbl>
          </a:graphicData>
        </a:graphic>
      </p:graphicFrame>
      <p:graphicFrame>
        <p:nvGraphicFramePr>
          <p:cNvPr id="10" name="Table 9">
            <a:extLst>
              <a:ext uri="{FF2B5EF4-FFF2-40B4-BE49-F238E27FC236}">
                <a16:creationId xmlns:a16="http://schemas.microsoft.com/office/drawing/2014/main" id="{B52C953E-0A1A-4EE6-AA14-D9D6ADD053DB}"/>
              </a:ext>
            </a:extLst>
          </p:cNvPr>
          <p:cNvGraphicFramePr>
            <a:graphicFrameLocks noGrp="1"/>
          </p:cNvGraphicFramePr>
          <p:nvPr>
            <p:extLst>
              <p:ext uri="{D42A27DB-BD31-4B8C-83A1-F6EECF244321}">
                <p14:modId xmlns:p14="http://schemas.microsoft.com/office/powerpoint/2010/main" val="1161423783"/>
              </p:ext>
            </p:extLst>
          </p:nvPr>
        </p:nvGraphicFramePr>
        <p:xfrm>
          <a:off x="5614738" y="3368843"/>
          <a:ext cx="3447483" cy="1341755"/>
        </p:xfrm>
        <a:graphic>
          <a:graphicData uri="http://schemas.openxmlformats.org/drawingml/2006/table">
            <a:tbl>
              <a:tblPr firstRow="1" firstCol="1" bandRow="1">
                <a:tableStyleId>{5C22544A-7EE6-4342-B048-85BDC9FD1C3A}</a:tableStyleId>
              </a:tblPr>
              <a:tblGrid>
                <a:gridCol w="900541">
                  <a:extLst>
                    <a:ext uri="{9D8B030D-6E8A-4147-A177-3AD203B41FA5}">
                      <a16:colId xmlns:a16="http://schemas.microsoft.com/office/drawing/2014/main" val="4277467081"/>
                    </a:ext>
                  </a:extLst>
                </a:gridCol>
                <a:gridCol w="1016022">
                  <a:extLst>
                    <a:ext uri="{9D8B030D-6E8A-4147-A177-3AD203B41FA5}">
                      <a16:colId xmlns:a16="http://schemas.microsoft.com/office/drawing/2014/main" val="1730426971"/>
                    </a:ext>
                  </a:extLst>
                </a:gridCol>
                <a:gridCol w="918552">
                  <a:extLst>
                    <a:ext uri="{9D8B030D-6E8A-4147-A177-3AD203B41FA5}">
                      <a16:colId xmlns:a16="http://schemas.microsoft.com/office/drawing/2014/main" val="1110603056"/>
                    </a:ext>
                  </a:extLst>
                </a:gridCol>
                <a:gridCol w="612368">
                  <a:extLst>
                    <a:ext uri="{9D8B030D-6E8A-4147-A177-3AD203B41FA5}">
                      <a16:colId xmlns:a16="http://schemas.microsoft.com/office/drawing/2014/main" val="2151184257"/>
                    </a:ext>
                  </a:extLst>
                </a:gridCol>
              </a:tblGrid>
              <a:tr h="244465">
                <a:tc>
                  <a:txBody>
                    <a:bodyPr/>
                    <a:lstStyle/>
                    <a:p>
                      <a:pPr marL="0" marR="0" algn="ctr">
                        <a:lnSpc>
                          <a:spcPct val="107000"/>
                        </a:lnSpc>
                        <a:spcBef>
                          <a:spcPts val="0"/>
                        </a:spcBef>
                        <a:spcAft>
                          <a:spcPts val="0"/>
                        </a:spcAft>
                      </a:pPr>
                      <a:r>
                        <a:rPr lang="en-US" sz="1600" dirty="0">
                          <a:effectLst/>
                        </a:rPr>
                        <a:t>apple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mango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orange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price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5071824"/>
                  </a:ext>
                </a:extLst>
              </a:tr>
              <a:tr h="244465">
                <a:tc>
                  <a:txBody>
                    <a:bodyPr/>
                    <a:lstStyle/>
                    <a:p>
                      <a:pPr marL="0" marR="0" algn="ctr">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1392080"/>
                  </a:ext>
                </a:extLst>
              </a:tr>
              <a:tr h="244465">
                <a:tc>
                  <a:txBody>
                    <a:bodyPr/>
                    <a:lstStyle/>
                    <a:p>
                      <a:pPr marL="0" marR="0" algn="ctr">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52024260"/>
                  </a:ext>
                </a:extLst>
              </a:tr>
              <a:tr h="244465">
                <a:tc>
                  <a:txBody>
                    <a:bodyPr/>
                    <a:lstStyle/>
                    <a:p>
                      <a:pPr marL="0" marR="0" algn="ctr">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65985024"/>
                  </a:ext>
                </a:extLst>
              </a:tr>
              <a:tr h="244465">
                <a:tc>
                  <a:txBody>
                    <a:bodyPr/>
                    <a:lstStyle/>
                    <a:p>
                      <a:pPr marL="0" marR="0" algn="ctr">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42951613"/>
                  </a:ext>
                </a:extLst>
              </a:tr>
            </a:tbl>
          </a:graphicData>
        </a:graphic>
      </p:graphicFrame>
    </p:spTree>
    <p:extLst>
      <p:ext uri="{BB962C8B-B14F-4D97-AF65-F5344CB8AC3E}">
        <p14:creationId xmlns:p14="http://schemas.microsoft.com/office/powerpoint/2010/main" val="1006735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6C14-9039-4FBB-BC8B-A256B94F12A9}"/>
              </a:ext>
            </a:extLst>
          </p:cNvPr>
          <p:cNvSpPr>
            <a:spLocks noGrp="1"/>
          </p:cNvSpPr>
          <p:nvPr>
            <p:ph type="title"/>
          </p:nvPr>
        </p:nvSpPr>
        <p:spPr>
          <a:xfrm>
            <a:off x="573506" y="499143"/>
            <a:ext cx="10515600" cy="1325563"/>
          </a:xfrm>
        </p:spPr>
        <p:txBody>
          <a:bodyPr>
            <a:normAutofit/>
          </a:bodyPr>
          <a:lstStyle/>
          <a:p>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Ordinal Encoding</a:t>
            </a:r>
            <a:endParaRPr lang="en-US" sz="2800" dirty="0"/>
          </a:p>
        </p:txBody>
      </p:sp>
      <p:pic>
        <p:nvPicPr>
          <p:cNvPr id="4" name="Content Placeholder 3">
            <a:extLst>
              <a:ext uri="{FF2B5EF4-FFF2-40B4-BE49-F238E27FC236}">
                <a16:creationId xmlns:a16="http://schemas.microsoft.com/office/drawing/2014/main" id="{DC43B4D8-E531-4E13-8DF4-592A1A9B42F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64964" y="2521326"/>
            <a:ext cx="5534131" cy="3558632"/>
          </a:xfrm>
          <a:prstGeom prst="rect">
            <a:avLst/>
          </a:prstGeom>
        </p:spPr>
      </p:pic>
      <p:sp>
        <p:nvSpPr>
          <p:cNvPr id="6" name="Title 1">
            <a:extLst>
              <a:ext uri="{FF2B5EF4-FFF2-40B4-BE49-F238E27FC236}">
                <a16:creationId xmlns:a16="http://schemas.microsoft.com/office/drawing/2014/main" id="{3D88610B-1E7C-4048-82F5-537947FE5A11}"/>
              </a:ext>
            </a:extLst>
          </p:cNvPr>
          <p:cNvSpPr txBox="1">
            <a:spLocks/>
          </p:cNvSpPr>
          <p:nvPr/>
        </p:nvSpPr>
        <p:spPr>
          <a:xfrm>
            <a:off x="1447801" y="14432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07000"/>
              </a:lnSpc>
              <a:spcBef>
                <a:spcPts val="0"/>
              </a:spcBef>
              <a:spcAft>
                <a:spcPts val="0"/>
              </a:spcAft>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Ordinal data can be converted to ordinal encoding</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t>Example:</a:t>
            </a:r>
          </a:p>
        </p:txBody>
      </p:sp>
    </p:spTree>
    <p:extLst>
      <p:ext uri="{BB962C8B-B14F-4D97-AF65-F5344CB8AC3E}">
        <p14:creationId xmlns:p14="http://schemas.microsoft.com/office/powerpoint/2010/main" val="282764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dirty="0"/>
              <a:t>Data Transformation</a:t>
            </a:r>
            <a:endParaRPr dirty="0"/>
          </a:p>
        </p:txBody>
      </p:sp>
      <p:sp>
        <p:nvSpPr>
          <p:cNvPr id="887" name="Google Shape;887;p11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Autofit/>
          </a:bodyPr>
          <a:lstStyle/>
          <a:p>
            <a:pPr marL="342900" indent="-342900" algn="just">
              <a:lnSpc>
                <a:spcPct val="100000"/>
              </a:lnSpc>
              <a:spcBef>
                <a:spcPts val="0"/>
              </a:spcBef>
              <a:buClr>
                <a:schemeClr val="dk1"/>
              </a:buClr>
              <a:buSzPts val="2200"/>
            </a:pPr>
            <a:r>
              <a:rPr lang="en-US" sz="2200" dirty="0"/>
              <a:t>Data transformation is an important issue for machine learning. </a:t>
            </a:r>
            <a:endParaRPr sz="2200" dirty="0"/>
          </a:p>
          <a:p>
            <a:pPr marL="342900" indent="-342900" algn="just">
              <a:lnSpc>
                <a:spcPct val="100000"/>
              </a:lnSpc>
              <a:spcBef>
                <a:spcPts val="440"/>
              </a:spcBef>
              <a:buClr>
                <a:schemeClr val="dk1"/>
              </a:buClr>
              <a:buSzPts val="2200"/>
            </a:pPr>
            <a:r>
              <a:rPr lang="en-US" sz="2200" dirty="0"/>
              <a:t>Suppose you have a dataset that contains some people's age and income data. The age range of human beings is usually from 0 to 100, in fact it is seen that those who earn may be between 25 and 60 years of age. </a:t>
            </a:r>
            <a:endParaRPr sz="2200" dirty="0"/>
          </a:p>
          <a:p>
            <a:pPr marL="342900" indent="-342900" algn="just">
              <a:lnSpc>
                <a:spcPct val="100000"/>
              </a:lnSpc>
              <a:spcBef>
                <a:spcPts val="440"/>
              </a:spcBef>
              <a:buClr>
                <a:schemeClr val="dk1"/>
              </a:buClr>
              <a:buSzPts val="2200"/>
            </a:pPr>
            <a:r>
              <a:rPr lang="en-US" sz="2200" dirty="0"/>
              <a:t>On the other hand, the amount of income can be from a few thousand to a few lakhs. So it is clear to us that there is a big difference between the age range and the income range. Sometimes such differences can cause the model to be biased. </a:t>
            </a:r>
            <a:endParaRPr sz="2200" dirty="0"/>
          </a:p>
          <a:p>
            <a:pPr marL="342900" indent="-342900" algn="just">
              <a:lnSpc>
                <a:spcPct val="100000"/>
              </a:lnSpc>
              <a:spcBef>
                <a:spcPts val="440"/>
              </a:spcBef>
              <a:buClr>
                <a:schemeClr val="dk1"/>
              </a:buClr>
              <a:buSzPts val="2200"/>
            </a:pPr>
            <a:r>
              <a:rPr lang="en-US" sz="2200" dirty="0"/>
              <a:t>Also, scaling the data increases the performance of the model, in many cases it takes less time to run the model. </a:t>
            </a:r>
            <a:endParaRPr sz="2200" dirty="0"/>
          </a:p>
          <a:p>
            <a:pPr marL="342900" indent="-342900" algn="just">
              <a:lnSpc>
                <a:spcPct val="100000"/>
              </a:lnSpc>
              <a:spcBef>
                <a:spcPts val="440"/>
              </a:spcBef>
              <a:buClr>
                <a:schemeClr val="dk1"/>
              </a:buClr>
              <a:buSzPts val="2200"/>
            </a:pPr>
            <a:r>
              <a:rPr lang="en-US" sz="2200" dirty="0"/>
              <a:t>Many people also call data transformation as feature engineering.</a:t>
            </a:r>
            <a:endParaRPr dirty="0"/>
          </a:p>
        </p:txBody>
      </p:sp>
    </p:spTree>
    <p:extLst>
      <p:ext uri="{BB962C8B-B14F-4D97-AF65-F5344CB8AC3E}">
        <p14:creationId xmlns:p14="http://schemas.microsoft.com/office/powerpoint/2010/main" val="807710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4179</Words>
  <Application>Microsoft Office PowerPoint</Application>
  <PresentationFormat>Widescreen</PresentationFormat>
  <Paragraphs>447</Paragraphs>
  <Slides>49</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9" baseType="lpstr">
      <vt:lpstr>Arial</vt:lpstr>
      <vt:lpstr>Calibri</vt:lpstr>
      <vt:lpstr>Calibri Light</vt:lpstr>
      <vt:lpstr>Cambria Math</vt:lpstr>
      <vt:lpstr>Segoe UI Emoji</vt:lpstr>
      <vt:lpstr>Symbol</vt:lpstr>
      <vt:lpstr>Times New Roman</vt:lpstr>
      <vt:lpstr>Wingdings</vt:lpstr>
      <vt:lpstr>Office Theme</vt:lpstr>
      <vt:lpstr>Equation</vt:lpstr>
      <vt:lpstr>CSE315:Introduction to Data Science Feature Engineering</vt:lpstr>
      <vt:lpstr>Feature Engineering</vt:lpstr>
      <vt:lpstr>                                    Handling Missing Values </vt:lpstr>
      <vt:lpstr>Deletion</vt:lpstr>
      <vt:lpstr>Encoding: Handling Categorical Variable</vt:lpstr>
      <vt:lpstr>                       One-hot encoding</vt:lpstr>
      <vt:lpstr>           Example  of one-hot coding</vt:lpstr>
      <vt:lpstr>                                   Ordinal Encoding</vt:lpstr>
      <vt:lpstr>Data Transformation</vt:lpstr>
      <vt:lpstr>Label Encoding</vt:lpstr>
      <vt:lpstr>           Example of label encoding</vt:lpstr>
      <vt:lpstr>                Handling Outliers </vt:lpstr>
      <vt:lpstr>Mapping Function</vt:lpstr>
      <vt:lpstr>                         Feature scaling</vt:lpstr>
      <vt:lpstr>                  FeatureScaling</vt:lpstr>
      <vt:lpstr> Standardization </vt:lpstr>
      <vt:lpstr>Normalization</vt:lpstr>
      <vt:lpstr>Normalization Technique</vt:lpstr>
      <vt:lpstr>Min-Max Normalization </vt:lpstr>
      <vt:lpstr>Min-Max Normalization </vt:lpstr>
      <vt:lpstr> Robust Scaling Normalization </vt:lpstr>
      <vt:lpstr>Z-Score Normalization </vt:lpstr>
      <vt:lpstr>Z-Score Normalization </vt:lpstr>
      <vt:lpstr>Decimal Scale Normalization</vt:lpstr>
      <vt:lpstr>Decimal Scale Normalization</vt:lpstr>
      <vt:lpstr>            Log scaling normalization</vt:lpstr>
      <vt:lpstr>Comparison of normalization (min-max scaling) and standardization</vt:lpstr>
      <vt:lpstr>Which procedure is appropriate for when?</vt:lpstr>
      <vt:lpstr>     Feature Construction </vt:lpstr>
      <vt:lpstr>            Feature Construction</vt:lpstr>
      <vt:lpstr> Feature Extraction </vt:lpstr>
      <vt:lpstr>Feature Extraction</vt:lpstr>
      <vt:lpstr>Feature Extraction: Principal Component Analysis</vt:lpstr>
      <vt:lpstr> Feature Extraction: Linear Discriminant Analysis(LDA) </vt:lpstr>
      <vt:lpstr> Feature Extraction: Linear Discriminant Analysis(LDA) </vt:lpstr>
      <vt:lpstr> Feaure Extraction: T-distributed Stochastic Neighbor Embedding(T-SNE) </vt:lpstr>
      <vt:lpstr>Feature Selection</vt:lpstr>
      <vt:lpstr>Feature Selection: Filter methods </vt:lpstr>
      <vt:lpstr>Feature Selection: Filter Method</vt:lpstr>
      <vt:lpstr> Feature Selection: Wrapper methods </vt:lpstr>
      <vt:lpstr>Feature Selection: Wrapper Method</vt:lpstr>
      <vt:lpstr> Feature Selection: Wrapper methods cont. </vt:lpstr>
      <vt:lpstr> Wrapper methods  </vt:lpstr>
      <vt:lpstr> Wrapper methods: Embedded methods  </vt:lpstr>
      <vt:lpstr>Tree Based algorithms</vt:lpstr>
      <vt:lpstr>PowerPoint Presentation</vt:lpstr>
      <vt:lpstr>Test for feature selection</vt:lpstr>
      <vt:lpstr>Test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CSE315:Introduction to Data Science</dc:title>
  <dc:creator>RAKA-PC</dc:creator>
  <cp:lastModifiedBy>Motasem Billah Asik</cp:lastModifiedBy>
  <cp:revision>16</cp:revision>
  <dcterms:created xsi:type="dcterms:W3CDTF">2024-01-23T07:25:36Z</dcterms:created>
  <dcterms:modified xsi:type="dcterms:W3CDTF">2024-05-19T05:00:11Z</dcterms:modified>
</cp:coreProperties>
</file>