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DFDB3-011E-B440-BA41-C8EBFB278E85}"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356DB-EF96-CC4F-A80B-8A5199C8A5B8}" type="slidenum">
              <a:rPr lang="en-US" smtClean="0"/>
              <a:t>‹#›</a:t>
            </a:fld>
            <a:endParaRPr lang="en-US"/>
          </a:p>
        </p:txBody>
      </p:sp>
    </p:spTree>
    <p:extLst>
      <p:ext uri="{BB962C8B-B14F-4D97-AF65-F5344CB8AC3E}">
        <p14:creationId xmlns:p14="http://schemas.microsoft.com/office/powerpoint/2010/main" val="286698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8</a:t>
            </a:r>
            <a:endParaRPr lang="en-US" dirty="0"/>
          </a:p>
        </p:txBody>
      </p:sp>
      <p:sp>
        <p:nvSpPr>
          <p:cNvPr id="4" name="Slide Number Placeholder 3"/>
          <p:cNvSpPr>
            <a:spLocks noGrp="1"/>
          </p:cNvSpPr>
          <p:nvPr>
            <p:ph type="sldNum" sz="quarter" idx="5"/>
          </p:nvPr>
        </p:nvSpPr>
        <p:spPr/>
        <p:txBody>
          <a:bodyPr/>
          <a:lstStyle/>
          <a:p>
            <a:fld id="{F9B356DB-EF96-CC4F-A80B-8A5199C8A5B8}" type="slidenum">
              <a:rPr lang="en-US" smtClean="0"/>
              <a:t>8</a:t>
            </a:fld>
            <a:endParaRPr lang="en-US"/>
          </a:p>
        </p:txBody>
      </p:sp>
    </p:spTree>
    <p:extLst>
      <p:ext uri="{BB962C8B-B14F-4D97-AF65-F5344CB8AC3E}">
        <p14:creationId xmlns:p14="http://schemas.microsoft.com/office/powerpoint/2010/main" val="2257207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76A-EB58-40D7-4803-44DA0ECA6E10}"/>
              </a:ext>
            </a:extLst>
          </p:cNvPr>
          <p:cNvSpPr>
            <a:spLocks noGrp="1"/>
          </p:cNvSpPr>
          <p:nvPr>
            <p:ph type="ctrTitle"/>
          </p:nvPr>
        </p:nvSpPr>
        <p:spPr>
          <a:xfrm>
            <a:off x="2779056" y="1722719"/>
            <a:ext cx="8229601" cy="2467285"/>
          </a:xfrm>
        </p:spPr>
        <p:txBody>
          <a:bodyPr>
            <a:normAutofit fontScale="90000"/>
          </a:bodyPr>
          <a:lstStyle/>
          <a:p>
            <a:r>
              <a:rPr lang="en-US" dirty="0"/>
              <a:t>Communication Security for Smart Grid</a:t>
            </a:r>
            <a:br>
              <a:rPr lang="en-US" dirty="0"/>
            </a:br>
            <a:r>
              <a:rPr lang="en-US" dirty="0"/>
              <a:t>Distribution Networks</a:t>
            </a:r>
            <a:br>
              <a:rPr lang="en-US" dirty="0"/>
            </a:br>
            <a:endParaRPr lang="en-US" dirty="0"/>
          </a:p>
        </p:txBody>
      </p:sp>
      <p:sp>
        <p:nvSpPr>
          <p:cNvPr id="3" name="Subtitle 2">
            <a:extLst>
              <a:ext uri="{FF2B5EF4-FFF2-40B4-BE49-F238E27FC236}">
                <a16:creationId xmlns:a16="http://schemas.microsoft.com/office/drawing/2014/main" id="{8BCBF372-9AA8-0DA0-8BAB-258EA9EDD020}"/>
              </a:ext>
            </a:extLst>
          </p:cNvPr>
          <p:cNvSpPr>
            <a:spLocks noGrp="1"/>
          </p:cNvSpPr>
          <p:nvPr>
            <p:ph type="subTitle" idx="1"/>
          </p:nvPr>
        </p:nvSpPr>
        <p:spPr>
          <a:xfrm>
            <a:off x="3810931" y="3722344"/>
            <a:ext cx="7197726" cy="1405467"/>
          </a:xfrm>
        </p:spPr>
        <p:txBody>
          <a:bodyPr>
            <a:normAutofit fontScale="70000" lnSpcReduction="20000"/>
          </a:bodyPr>
          <a:lstStyle/>
          <a:p>
            <a:r>
              <a:rPr lang="en-US" sz="2800" dirty="0"/>
              <a:t>Elias </a:t>
            </a:r>
            <a:r>
              <a:rPr lang="en-US" sz="2800" dirty="0" err="1"/>
              <a:t>Bou-Harb</a:t>
            </a:r>
            <a:r>
              <a:rPr lang="en-US" sz="2800" dirty="0"/>
              <a:t>, Claude </a:t>
            </a:r>
            <a:r>
              <a:rPr lang="en-US" sz="2800" dirty="0" err="1"/>
              <a:t>Fachkha</a:t>
            </a:r>
            <a:r>
              <a:rPr lang="en-US" sz="2800" dirty="0"/>
              <a:t>, </a:t>
            </a:r>
            <a:r>
              <a:rPr lang="en-US" sz="2800" dirty="0" err="1"/>
              <a:t>Makan</a:t>
            </a:r>
            <a:r>
              <a:rPr lang="en-US" sz="2800" dirty="0"/>
              <a:t> </a:t>
            </a:r>
            <a:r>
              <a:rPr lang="en-US" sz="2800" dirty="0" err="1"/>
              <a:t>Pourzandi</a:t>
            </a:r>
            <a:r>
              <a:rPr lang="en-US" sz="2800" dirty="0"/>
              <a:t>, </a:t>
            </a:r>
            <a:r>
              <a:rPr lang="en-US" sz="2800" dirty="0" err="1"/>
              <a:t>Mourad</a:t>
            </a:r>
            <a:r>
              <a:rPr lang="en-US" sz="2800" dirty="0"/>
              <a:t> </a:t>
            </a:r>
            <a:r>
              <a:rPr lang="en-US" sz="2800" dirty="0" err="1"/>
              <a:t>Debbabi</a:t>
            </a:r>
            <a:r>
              <a:rPr lang="en-US" sz="2800" dirty="0"/>
              <a:t>, Chadi Ass</a:t>
            </a:r>
            <a:r>
              <a:rPr lang="en-GB" sz="2800" dirty="0" err="1"/>
              <a:t>i</a:t>
            </a:r>
            <a:endParaRPr lang="en-GB" sz="2800" dirty="0"/>
          </a:p>
          <a:p>
            <a:r>
              <a:rPr lang="en-GB" sz="2800" dirty="0"/>
              <a:t>Presented By : </a:t>
            </a:r>
            <a:r>
              <a:rPr lang="en-GB" sz="2800" dirty="0" err="1"/>
              <a:t>Asika</a:t>
            </a:r>
            <a:r>
              <a:rPr lang="en-GB" sz="2800" dirty="0"/>
              <a:t> Islam </a:t>
            </a:r>
          </a:p>
          <a:p>
            <a:r>
              <a:rPr lang="en-GB" sz="2800" dirty="0"/>
              <a:t>ID: 22273013  </a:t>
            </a:r>
            <a:r>
              <a:rPr lang="en-GB" dirty="0"/>
              <a:t>   </a:t>
            </a:r>
            <a:endParaRPr lang="en-US" dirty="0"/>
          </a:p>
        </p:txBody>
      </p:sp>
    </p:spTree>
    <p:extLst>
      <p:ext uri="{BB962C8B-B14F-4D97-AF65-F5344CB8AC3E}">
        <p14:creationId xmlns:p14="http://schemas.microsoft.com/office/powerpoint/2010/main" val="81647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46AA-46D5-75E4-6204-BF2DD5CC7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82F045-6E94-BAB0-D324-C2BCF5CCC1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739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7FB1-0546-1B7B-E492-C5B6E22327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321C7-8614-14D9-5238-A34B53376075}"/>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75BB8F8D-6B06-BA1F-3CB1-FF9AD17EBD2D}"/>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504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3AF2-C1B7-8322-FEF1-6884B15309D1}"/>
              </a:ext>
            </a:extLst>
          </p:cNvPr>
          <p:cNvSpPr>
            <a:spLocks noGrp="1"/>
          </p:cNvSpPr>
          <p:nvPr>
            <p:ph type="title"/>
          </p:nvPr>
        </p:nvSpPr>
        <p:spPr>
          <a:xfrm>
            <a:off x="4498975" y="430307"/>
            <a:ext cx="10131425" cy="1456267"/>
          </a:xfrm>
        </p:spPr>
        <p:txBody>
          <a:bodyPr/>
          <a:lstStyle/>
          <a:p>
            <a:r>
              <a:rPr lang="en-GB" dirty="0"/>
              <a:t>Introduction </a:t>
            </a:r>
            <a:endParaRPr lang="en-US" dirty="0"/>
          </a:p>
        </p:txBody>
      </p:sp>
      <p:sp>
        <p:nvSpPr>
          <p:cNvPr id="3" name="Content Placeholder 2">
            <a:extLst>
              <a:ext uri="{FF2B5EF4-FFF2-40B4-BE49-F238E27FC236}">
                <a16:creationId xmlns:a16="http://schemas.microsoft.com/office/drawing/2014/main" id="{CBF80273-3A32-CFC0-ED17-AAADB78B4BD2}"/>
              </a:ext>
            </a:extLst>
          </p:cNvPr>
          <p:cNvSpPr>
            <a:spLocks noGrp="1"/>
          </p:cNvSpPr>
          <p:nvPr>
            <p:ph idx="1"/>
          </p:nvPr>
        </p:nvSpPr>
        <p:spPr>
          <a:xfrm>
            <a:off x="903195" y="717178"/>
            <a:ext cx="11326905" cy="5988424"/>
          </a:xfrm>
        </p:spPr>
        <p:txBody>
          <a:bodyPr>
            <a:noAutofit/>
          </a:bodyPr>
          <a:lstStyle/>
          <a:p>
            <a:pPr marL="0" indent="0">
              <a:buNone/>
            </a:pPr>
            <a:r>
              <a:rPr lang="en-GB" sz="2400" dirty="0"/>
              <a:t>T</a:t>
            </a:r>
            <a:r>
              <a:rPr lang="en-US" sz="2400" dirty="0"/>
              <a:t>his paper focus on the communication security aspect</a:t>
            </a:r>
            <a:r>
              <a:rPr lang="en-GB" sz="2400" dirty="0"/>
              <a:t> </a:t>
            </a:r>
            <a:r>
              <a:rPr lang="en-US" sz="2400" dirty="0"/>
              <a:t>which deals with the distribution component of the smart </a:t>
            </a:r>
            <a:r>
              <a:rPr lang="en-GB" sz="2400" dirty="0"/>
              <a:t>grid. Author </a:t>
            </a:r>
            <a:r>
              <a:rPr lang="en-US" sz="2400" dirty="0"/>
              <a:t>target the network security of the advanced</a:t>
            </a:r>
            <a:r>
              <a:rPr lang="en-GB" sz="2400" dirty="0"/>
              <a:t> </a:t>
            </a:r>
            <a:r>
              <a:rPr lang="en-US" sz="2400" dirty="0"/>
              <a:t>metering infrastructure coupled with the data communication</a:t>
            </a:r>
            <a:r>
              <a:rPr lang="en-GB" sz="2400" dirty="0"/>
              <a:t> </a:t>
            </a:r>
            <a:r>
              <a:rPr lang="en-US" sz="2400" dirty="0"/>
              <a:t>towards the transmission </a:t>
            </a:r>
            <a:r>
              <a:rPr lang="en-GB" sz="2400" dirty="0"/>
              <a:t>infrastructure. </a:t>
            </a:r>
            <a:r>
              <a:rPr lang="en-US" sz="2400" dirty="0"/>
              <a:t> </a:t>
            </a:r>
            <a:r>
              <a:rPr lang="en-GB" sz="2400" dirty="0"/>
              <a:t>Also </a:t>
            </a:r>
            <a:r>
              <a:rPr lang="en-US" sz="2400" dirty="0"/>
              <a:t>discuss the security</a:t>
            </a:r>
            <a:r>
              <a:rPr lang="en-GB" sz="2400" dirty="0"/>
              <a:t> </a:t>
            </a:r>
            <a:r>
              <a:rPr lang="en-US" sz="2400" dirty="0"/>
              <a:t>and the  aspects of possible communication mechanisms</a:t>
            </a:r>
            <a:r>
              <a:rPr lang="en-GB" sz="2400" dirty="0"/>
              <a:t> </a:t>
            </a:r>
            <a:r>
              <a:rPr lang="en-US" sz="2400" dirty="0"/>
              <a:t>that could be adopted on that subpart of the grid. </a:t>
            </a:r>
            <a:r>
              <a:rPr lang="en-GB" sz="2400" dirty="0"/>
              <a:t>T</a:t>
            </a:r>
            <a:r>
              <a:rPr lang="en-US" sz="2400" dirty="0"/>
              <a:t>he correlated vulnerabilities in these systems could be</a:t>
            </a:r>
            <a:r>
              <a:rPr lang="en-GB" sz="2400" dirty="0"/>
              <a:t>  </a:t>
            </a:r>
            <a:r>
              <a:rPr lang="en-US" sz="2400" dirty="0"/>
              <a:t>remediated and associated risks may be mitigated for the purpose</a:t>
            </a:r>
            <a:r>
              <a:rPr lang="en-GB" sz="2400" dirty="0"/>
              <a:t> </a:t>
            </a:r>
            <a:r>
              <a:rPr lang="en-US" sz="2400" dirty="0"/>
              <a:t>of enhancing the cyber security of the future electric grid.</a:t>
            </a:r>
            <a:r>
              <a:rPr lang="en-GB" sz="2400" dirty="0"/>
              <a:t>The current electrical grid is perhaps the greatest engineering achievement of the 20th century. Smart grid could be referred to as the modernization of the current electric grid for the purpose of enabling directional flows of information and electricity in order to achieve numerous goals.</a:t>
            </a:r>
          </a:p>
        </p:txBody>
      </p:sp>
      <p:sp>
        <p:nvSpPr>
          <p:cNvPr id="4" name="TextBox 3">
            <a:extLst>
              <a:ext uri="{FF2B5EF4-FFF2-40B4-BE49-F238E27FC236}">
                <a16:creationId xmlns:a16="http://schemas.microsoft.com/office/drawing/2014/main" id="{AB6E6197-EBC8-53ED-AB42-B5B298BB7139}"/>
              </a:ext>
            </a:extLst>
          </p:cNvPr>
          <p:cNvSpPr txBox="1"/>
          <p:nvPr/>
        </p:nvSpPr>
        <p:spPr>
          <a:xfrm>
            <a:off x="6400800"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12124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1162-C08A-69F2-CF4D-34913AECD0B5}"/>
              </a:ext>
            </a:extLst>
          </p:cNvPr>
          <p:cNvSpPr>
            <a:spLocks noGrp="1"/>
          </p:cNvSpPr>
          <p:nvPr>
            <p:ph type="title"/>
          </p:nvPr>
        </p:nvSpPr>
        <p:spPr>
          <a:xfrm>
            <a:off x="4110319" y="842683"/>
            <a:ext cx="10131425" cy="1456267"/>
          </a:xfrm>
        </p:spPr>
        <p:txBody>
          <a:bodyPr/>
          <a:lstStyle/>
          <a:p>
            <a:r>
              <a:rPr lang="en-GB" dirty="0"/>
              <a:t>Related work</a:t>
            </a:r>
            <a:endParaRPr lang="en-US" dirty="0"/>
          </a:p>
        </p:txBody>
      </p:sp>
      <p:sp>
        <p:nvSpPr>
          <p:cNvPr id="3" name="Content Placeholder 2">
            <a:extLst>
              <a:ext uri="{FF2B5EF4-FFF2-40B4-BE49-F238E27FC236}">
                <a16:creationId xmlns:a16="http://schemas.microsoft.com/office/drawing/2014/main" id="{6EEA6F01-2077-7281-111A-619ADD66AF5C}"/>
              </a:ext>
            </a:extLst>
          </p:cNvPr>
          <p:cNvSpPr>
            <a:spLocks noGrp="1"/>
          </p:cNvSpPr>
          <p:nvPr>
            <p:ph idx="1"/>
          </p:nvPr>
        </p:nvSpPr>
        <p:spPr>
          <a:xfrm>
            <a:off x="1790046" y="1194298"/>
            <a:ext cx="8611908" cy="5079004"/>
          </a:xfrm>
        </p:spPr>
        <p:txBody>
          <a:bodyPr>
            <a:normAutofit/>
          </a:bodyPr>
          <a:lstStyle/>
          <a:p>
            <a:r>
              <a:rPr lang="en-GB" sz="2400" dirty="0"/>
              <a:t>Discussed key security technologies for a smart grid system. </a:t>
            </a:r>
          </a:p>
          <a:p>
            <a:r>
              <a:rPr lang="en-GB" sz="2400" dirty="0"/>
              <a:t>Identify the fundamental challenges in data communications for the smart grid.</a:t>
            </a:r>
          </a:p>
          <a:p>
            <a:r>
              <a:rPr lang="en-GB" sz="2400" dirty="0"/>
              <a:t>Elaborate </a:t>
            </a:r>
            <a:r>
              <a:rPr lang="en-US" sz="2400" dirty="0"/>
              <a:t> on</a:t>
            </a:r>
            <a:r>
              <a:rPr lang="en-GB" sz="2400" dirty="0"/>
              <a:t> its </a:t>
            </a:r>
            <a:r>
              <a:rPr lang="en-US" sz="2400" dirty="0"/>
              <a:t> AMI infrastructure security issues and requirements.</a:t>
            </a:r>
          </a:p>
        </p:txBody>
      </p:sp>
    </p:spTree>
    <p:extLst>
      <p:ext uri="{BB962C8B-B14F-4D97-AF65-F5344CB8AC3E}">
        <p14:creationId xmlns:p14="http://schemas.microsoft.com/office/powerpoint/2010/main" val="332367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7662-C2B1-9B2A-D101-B71F563ACA91}"/>
              </a:ext>
            </a:extLst>
          </p:cNvPr>
          <p:cNvSpPr>
            <a:spLocks noGrp="1"/>
          </p:cNvSpPr>
          <p:nvPr>
            <p:ph type="title"/>
          </p:nvPr>
        </p:nvSpPr>
        <p:spPr>
          <a:xfrm>
            <a:off x="2980765" y="251011"/>
            <a:ext cx="10131425" cy="1532467"/>
          </a:xfrm>
        </p:spPr>
        <p:txBody>
          <a:bodyPr/>
          <a:lstStyle/>
          <a:p>
            <a:r>
              <a:rPr lang="en-GB" dirty="0"/>
              <a:t>Smart grid architecture </a:t>
            </a:r>
            <a:endParaRPr lang="en-US" dirty="0"/>
          </a:p>
        </p:txBody>
      </p:sp>
      <p:sp>
        <p:nvSpPr>
          <p:cNvPr id="3" name="Content Placeholder 2">
            <a:extLst>
              <a:ext uri="{FF2B5EF4-FFF2-40B4-BE49-F238E27FC236}">
                <a16:creationId xmlns:a16="http://schemas.microsoft.com/office/drawing/2014/main" id="{89D82D13-9969-677B-E0B3-14FE876C063D}"/>
              </a:ext>
            </a:extLst>
          </p:cNvPr>
          <p:cNvSpPr>
            <a:spLocks noGrp="1"/>
          </p:cNvSpPr>
          <p:nvPr>
            <p:ph idx="1"/>
          </p:nvPr>
        </p:nvSpPr>
        <p:spPr>
          <a:xfrm>
            <a:off x="1030287" y="2126752"/>
            <a:ext cx="4402325" cy="3108636"/>
          </a:xfrm>
        </p:spPr>
        <p:txBody>
          <a:bodyPr>
            <a:normAutofit/>
          </a:bodyPr>
          <a:lstStyle/>
          <a:p>
            <a:pPr marL="0" indent="0">
              <a:buNone/>
            </a:pPr>
            <a:r>
              <a:rPr lang="en-GB" sz="2400" dirty="0"/>
              <a:t>The </a:t>
            </a:r>
            <a:r>
              <a:rPr lang="en-US" sz="2400" dirty="0"/>
              <a:t>future electric grid has a tiered architecture to supply energy</a:t>
            </a:r>
            <a:r>
              <a:rPr lang="en-GB" sz="2400" dirty="0"/>
              <a:t> </a:t>
            </a:r>
            <a:r>
              <a:rPr lang="en-US" sz="2400" dirty="0"/>
              <a:t>to consumers. Energy starts from power generation and flows</a:t>
            </a:r>
            <a:r>
              <a:rPr lang="en-GB" sz="2400" dirty="0"/>
              <a:t> </a:t>
            </a:r>
            <a:r>
              <a:rPr lang="en-US" sz="2400" dirty="0"/>
              <a:t>through transmission systems to distribution and eventually to</a:t>
            </a:r>
            <a:r>
              <a:rPr lang="en-GB" sz="2400" dirty="0"/>
              <a:t> </a:t>
            </a:r>
            <a:r>
              <a:rPr lang="en-US" sz="2400" dirty="0"/>
              <a:t>consumers. The smart grid is striving to utilize and coordinate</a:t>
            </a:r>
            <a:r>
              <a:rPr lang="en-GB" sz="2400" dirty="0"/>
              <a:t> </a:t>
            </a:r>
            <a:r>
              <a:rPr lang="en-US" sz="2400" dirty="0"/>
              <a:t>various generation and production mechanisms.</a:t>
            </a:r>
          </a:p>
        </p:txBody>
      </p:sp>
      <p:pic>
        <p:nvPicPr>
          <p:cNvPr id="4" name="Picture 3">
            <a:extLst>
              <a:ext uri="{FF2B5EF4-FFF2-40B4-BE49-F238E27FC236}">
                <a16:creationId xmlns:a16="http://schemas.microsoft.com/office/drawing/2014/main" id="{1A8009EB-042D-1503-AB7C-5220C28912BD}"/>
              </a:ext>
            </a:extLst>
          </p:cNvPr>
          <p:cNvPicPr>
            <a:picLocks noChangeAspect="1"/>
          </p:cNvPicPr>
          <p:nvPr/>
        </p:nvPicPr>
        <p:blipFill>
          <a:blip r:embed="rId2"/>
          <a:stretch>
            <a:fillRect/>
          </a:stretch>
        </p:blipFill>
        <p:spPr>
          <a:xfrm>
            <a:off x="5681611" y="1465287"/>
            <a:ext cx="6248597" cy="5141702"/>
          </a:xfrm>
          <a:prstGeom prst="rect">
            <a:avLst/>
          </a:prstGeom>
        </p:spPr>
      </p:pic>
    </p:spTree>
    <p:extLst>
      <p:ext uri="{BB962C8B-B14F-4D97-AF65-F5344CB8AC3E}">
        <p14:creationId xmlns:p14="http://schemas.microsoft.com/office/powerpoint/2010/main" val="336728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1B78-A94B-E189-612F-70B87196C4D8}"/>
              </a:ext>
            </a:extLst>
          </p:cNvPr>
          <p:cNvSpPr>
            <a:spLocks noGrp="1"/>
          </p:cNvSpPr>
          <p:nvPr>
            <p:ph type="title"/>
          </p:nvPr>
        </p:nvSpPr>
        <p:spPr>
          <a:xfrm>
            <a:off x="3071192" y="0"/>
            <a:ext cx="10131425" cy="1456267"/>
          </a:xfrm>
        </p:spPr>
        <p:txBody>
          <a:bodyPr/>
          <a:lstStyle/>
          <a:p>
            <a:r>
              <a:rPr lang="en-US" dirty="0"/>
              <a:t>COMMUNICATION MECHANISMS</a:t>
            </a:r>
          </a:p>
        </p:txBody>
      </p:sp>
      <p:sp>
        <p:nvSpPr>
          <p:cNvPr id="11" name="Content Placeholder 10">
            <a:extLst>
              <a:ext uri="{FF2B5EF4-FFF2-40B4-BE49-F238E27FC236}">
                <a16:creationId xmlns:a16="http://schemas.microsoft.com/office/drawing/2014/main" id="{EDF02576-B68E-98E0-8A45-A1D507183054}"/>
              </a:ext>
            </a:extLst>
          </p:cNvPr>
          <p:cNvSpPr>
            <a:spLocks noGrp="1"/>
          </p:cNvSpPr>
          <p:nvPr>
            <p:ph idx="1"/>
          </p:nvPr>
        </p:nvSpPr>
        <p:spPr>
          <a:xfrm>
            <a:off x="680834" y="623938"/>
            <a:ext cx="11511166" cy="3940025"/>
          </a:xfrm>
        </p:spPr>
        <p:txBody>
          <a:bodyPr>
            <a:noAutofit/>
          </a:bodyPr>
          <a:lstStyle/>
          <a:p>
            <a:pPr marL="0" indent="0">
              <a:buNone/>
            </a:pPr>
            <a:r>
              <a:rPr lang="en-US" sz="2800" dirty="0"/>
              <a:t>  </a:t>
            </a:r>
            <a:r>
              <a:rPr lang="en-GB" sz="2400" dirty="0"/>
              <a:t>The</a:t>
            </a:r>
            <a:r>
              <a:rPr lang="en-US" sz="2400" dirty="0"/>
              <a:t> most applicable and utilized communication</a:t>
            </a:r>
            <a:r>
              <a:rPr lang="en-GB" sz="2400" dirty="0"/>
              <a:t> </a:t>
            </a:r>
            <a:r>
              <a:rPr lang="en-US" sz="2400" dirty="0"/>
              <a:t>mechanisms that could be adopted on that subpart of the grid</a:t>
            </a:r>
            <a:r>
              <a:rPr lang="en-GB" sz="2400" dirty="0"/>
              <a:t> </a:t>
            </a:r>
            <a:r>
              <a:rPr lang="en-US" sz="2400" dirty="0"/>
              <a:t>by introducing  technology and use</a:t>
            </a:r>
            <a:r>
              <a:rPr lang="en-GB" sz="2400" dirty="0"/>
              <a:t> in </a:t>
            </a:r>
            <a:r>
              <a:rPr lang="en-US" sz="2400" dirty="0"/>
              <a:t>the smart grid</a:t>
            </a:r>
            <a:r>
              <a:rPr lang="en-GB" sz="2400" dirty="0"/>
              <a:t> </a:t>
            </a:r>
            <a:r>
              <a:rPr lang="en-US" sz="2400" dirty="0"/>
              <a:t> subsequent </a:t>
            </a:r>
            <a:r>
              <a:rPr lang="en-GB" sz="2400" dirty="0"/>
              <a:t>methodology. The</a:t>
            </a:r>
            <a:r>
              <a:rPr lang="en-US" sz="2400" dirty="0"/>
              <a:t> security objectives including confidentiality, integrity,</a:t>
            </a:r>
            <a:r>
              <a:rPr lang="en-GB" sz="2400" dirty="0"/>
              <a:t> </a:t>
            </a:r>
            <a:r>
              <a:rPr lang="en-US" sz="2400" dirty="0"/>
              <a:t>authentication and authorization. </a:t>
            </a:r>
            <a:r>
              <a:rPr lang="en-GB" sz="2400" dirty="0"/>
              <a:t>Also</a:t>
            </a:r>
            <a:r>
              <a:rPr lang="en-US" sz="2400" dirty="0"/>
              <a:t> elaborate on</a:t>
            </a:r>
            <a:r>
              <a:rPr lang="en-GB" sz="2400" dirty="0"/>
              <a:t> </a:t>
            </a:r>
            <a:r>
              <a:rPr lang="en-US" sz="2400" dirty="0"/>
              <a:t>their threats and vulnerabilities.</a:t>
            </a:r>
            <a:r>
              <a:rPr lang="en-GB" sz="2400"/>
              <a:t>Discussed </a:t>
            </a:r>
            <a:r>
              <a:rPr lang="en-US" sz="2400"/>
              <a:t> </a:t>
            </a:r>
            <a:r>
              <a:rPr lang="en-GB" sz="2400" dirty="0"/>
              <a:t>on this paper </a:t>
            </a:r>
            <a:r>
              <a:rPr lang="en-US" sz="2400" dirty="0"/>
              <a:t>feasibility in context of their implementation and security on</a:t>
            </a:r>
            <a:r>
              <a:rPr lang="en-GB" sz="2400" dirty="0"/>
              <a:t> </a:t>
            </a:r>
            <a:r>
              <a:rPr lang="en-US" sz="2400" dirty="0"/>
              <a:t>smart grid HANs and NANs.</a:t>
            </a:r>
          </a:p>
        </p:txBody>
      </p:sp>
      <p:pic>
        <p:nvPicPr>
          <p:cNvPr id="3" name="Picture 2">
            <a:extLst>
              <a:ext uri="{FF2B5EF4-FFF2-40B4-BE49-F238E27FC236}">
                <a16:creationId xmlns:a16="http://schemas.microsoft.com/office/drawing/2014/main" id="{B06FE08F-A632-ABA0-C3BE-DAE3D5F52F77}"/>
              </a:ext>
            </a:extLst>
          </p:cNvPr>
          <p:cNvPicPr>
            <a:picLocks noChangeAspect="1"/>
          </p:cNvPicPr>
          <p:nvPr/>
        </p:nvPicPr>
        <p:blipFill>
          <a:blip r:embed="rId2"/>
          <a:stretch>
            <a:fillRect/>
          </a:stretch>
        </p:blipFill>
        <p:spPr>
          <a:xfrm>
            <a:off x="1331017" y="3875030"/>
            <a:ext cx="4114800" cy="2666575"/>
          </a:xfrm>
          <a:prstGeom prst="rect">
            <a:avLst/>
          </a:prstGeom>
        </p:spPr>
      </p:pic>
      <p:pic>
        <p:nvPicPr>
          <p:cNvPr id="4" name="Picture 3">
            <a:extLst>
              <a:ext uri="{FF2B5EF4-FFF2-40B4-BE49-F238E27FC236}">
                <a16:creationId xmlns:a16="http://schemas.microsoft.com/office/drawing/2014/main" id="{A774B1B5-CC4C-E407-87E5-8A4CCF5AAD06}"/>
              </a:ext>
            </a:extLst>
          </p:cNvPr>
          <p:cNvPicPr>
            <a:picLocks noChangeAspect="1"/>
          </p:cNvPicPr>
          <p:nvPr/>
        </p:nvPicPr>
        <p:blipFill>
          <a:blip r:embed="rId3"/>
          <a:stretch>
            <a:fillRect/>
          </a:stretch>
        </p:blipFill>
        <p:spPr>
          <a:xfrm>
            <a:off x="6096000" y="3875030"/>
            <a:ext cx="5763822" cy="2625741"/>
          </a:xfrm>
          <a:prstGeom prst="rect">
            <a:avLst/>
          </a:prstGeom>
        </p:spPr>
      </p:pic>
    </p:spTree>
    <p:extLst>
      <p:ext uri="{BB962C8B-B14F-4D97-AF65-F5344CB8AC3E}">
        <p14:creationId xmlns:p14="http://schemas.microsoft.com/office/powerpoint/2010/main" val="82626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08CC-AF63-32D1-FD16-10A9F0A4FD97}"/>
              </a:ext>
            </a:extLst>
          </p:cNvPr>
          <p:cNvSpPr>
            <a:spLocks noGrp="1"/>
          </p:cNvSpPr>
          <p:nvPr>
            <p:ph type="title"/>
          </p:nvPr>
        </p:nvSpPr>
        <p:spPr>
          <a:xfrm>
            <a:off x="4186520" y="121024"/>
            <a:ext cx="10131425" cy="1456267"/>
          </a:xfrm>
        </p:spPr>
        <p:txBody>
          <a:bodyPr/>
          <a:lstStyle/>
          <a:p>
            <a:r>
              <a:rPr lang="en-US" dirty="0"/>
              <a:t>SECURITY FRAMEWORK</a:t>
            </a:r>
          </a:p>
        </p:txBody>
      </p:sp>
      <p:sp>
        <p:nvSpPr>
          <p:cNvPr id="6" name="Content Placeholder 5">
            <a:extLst>
              <a:ext uri="{FF2B5EF4-FFF2-40B4-BE49-F238E27FC236}">
                <a16:creationId xmlns:a16="http://schemas.microsoft.com/office/drawing/2014/main" id="{22CCF39D-4972-B516-365D-A98B470A259E}"/>
              </a:ext>
            </a:extLst>
          </p:cNvPr>
          <p:cNvSpPr>
            <a:spLocks noGrp="1"/>
          </p:cNvSpPr>
          <p:nvPr>
            <p:ph idx="1"/>
          </p:nvPr>
        </p:nvSpPr>
        <p:spPr>
          <a:xfrm>
            <a:off x="788896" y="1364875"/>
            <a:ext cx="6795247" cy="4128247"/>
          </a:xfrm>
        </p:spPr>
        <p:txBody>
          <a:bodyPr>
            <a:noAutofit/>
          </a:bodyPr>
          <a:lstStyle/>
          <a:p>
            <a:pPr marL="0" indent="0">
              <a:buNone/>
            </a:pPr>
            <a:r>
              <a:rPr lang="en-GB" sz="2400" dirty="0"/>
              <a:t>The security framework that is required to enable the discussed communication techniques to be employed for smart grid applications should be based on Device authentication, Data confidentiality, Message integrity, Prevent potential cyber attacks and  Facilitating communication overhead.</a:t>
            </a:r>
          </a:p>
        </p:txBody>
      </p:sp>
      <p:pic>
        <p:nvPicPr>
          <p:cNvPr id="3" name="Picture 2">
            <a:extLst>
              <a:ext uri="{FF2B5EF4-FFF2-40B4-BE49-F238E27FC236}">
                <a16:creationId xmlns:a16="http://schemas.microsoft.com/office/drawing/2014/main" id="{F7AF2AB4-94A4-B8BD-8199-CCB2C317CE04}"/>
              </a:ext>
            </a:extLst>
          </p:cNvPr>
          <p:cNvPicPr>
            <a:picLocks noChangeAspect="1"/>
          </p:cNvPicPr>
          <p:nvPr/>
        </p:nvPicPr>
        <p:blipFill>
          <a:blip r:embed="rId2"/>
          <a:stretch>
            <a:fillRect/>
          </a:stretch>
        </p:blipFill>
        <p:spPr>
          <a:xfrm>
            <a:off x="8413095" y="2357437"/>
            <a:ext cx="2143125" cy="2143125"/>
          </a:xfrm>
          <a:prstGeom prst="rect">
            <a:avLst/>
          </a:prstGeom>
        </p:spPr>
      </p:pic>
    </p:spTree>
    <p:extLst>
      <p:ext uri="{BB962C8B-B14F-4D97-AF65-F5344CB8AC3E}">
        <p14:creationId xmlns:p14="http://schemas.microsoft.com/office/powerpoint/2010/main" val="240755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92AD-CFD4-1FD5-68B0-512F327AC9C7}"/>
              </a:ext>
            </a:extLst>
          </p:cNvPr>
          <p:cNvSpPr>
            <a:spLocks noGrp="1"/>
          </p:cNvSpPr>
          <p:nvPr>
            <p:ph type="title"/>
          </p:nvPr>
        </p:nvSpPr>
        <p:spPr>
          <a:xfrm>
            <a:off x="4486836" y="143436"/>
            <a:ext cx="10131425" cy="1456267"/>
          </a:xfrm>
        </p:spPr>
        <p:txBody>
          <a:bodyPr/>
          <a:lstStyle/>
          <a:p>
            <a:r>
              <a:rPr lang="en-US" dirty="0"/>
              <a:t>CONCLUSION</a:t>
            </a:r>
          </a:p>
        </p:txBody>
      </p:sp>
      <p:sp>
        <p:nvSpPr>
          <p:cNvPr id="3" name="Content Placeholder 2">
            <a:extLst>
              <a:ext uri="{FF2B5EF4-FFF2-40B4-BE49-F238E27FC236}">
                <a16:creationId xmlns:a16="http://schemas.microsoft.com/office/drawing/2014/main" id="{995D5850-7EA2-6CEB-BCE5-901E3568672F}"/>
              </a:ext>
            </a:extLst>
          </p:cNvPr>
          <p:cNvSpPr>
            <a:spLocks noGrp="1"/>
          </p:cNvSpPr>
          <p:nvPr>
            <p:ph idx="1"/>
          </p:nvPr>
        </p:nvSpPr>
        <p:spPr>
          <a:xfrm>
            <a:off x="2387131" y="1599703"/>
            <a:ext cx="8311615" cy="3926541"/>
          </a:xfrm>
        </p:spPr>
        <p:txBody>
          <a:bodyPr>
            <a:normAutofit/>
          </a:bodyPr>
          <a:lstStyle/>
          <a:p>
            <a:pPr marL="0" indent="0">
              <a:buNone/>
            </a:pPr>
            <a:r>
              <a:rPr lang="en-GB" sz="2400" dirty="0"/>
              <a:t>The author </a:t>
            </a:r>
            <a:r>
              <a:rPr lang="en-US" sz="2400" dirty="0"/>
              <a:t>investigated applicable</a:t>
            </a:r>
            <a:r>
              <a:rPr lang="en-GB" sz="2400" dirty="0"/>
              <a:t> </a:t>
            </a:r>
            <a:r>
              <a:rPr lang="en-US" sz="2400" dirty="0"/>
              <a:t>communication mechanisms that could be adopted on</a:t>
            </a:r>
            <a:r>
              <a:rPr lang="en-GB" sz="2400" dirty="0"/>
              <a:t> </a:t>
            </a:r>
            <a:r>
              <a:rPr lang="en-US" sz="2400" dirty="0"/>
              <a:t>smart grid distribution networks.  </a:t>
            </a:r>
            <a:r>
              <a:rPr lang="en-GB" sz="2400" dirty="0"/>
              <a:t>For </a:t>
            </a:r>
            <a:r>
              <a:rPr lang="en-US" sz="2400" dirty="0"/>
              <a:t>security</a:t>
            </a:r>
            <a:r>
              <a:rPr lang="en-GB" sz="2400" dirty="0"/>
              <a:t> </a:t>
            </a:r>
            <a:r>
              <a:rPr lang="en-US" sz="2400" dirty="0"/>
              <a:t>objectives and </a:t>
            </a:r>
            <a:r>
              <a:rPr lang="en-GB" sz="2400" dirty="0"/>
              <a:t>threats used </a:t>
            </a:r>
            <a:r>
              <a:rPr lang="en-US" sz="2400" dirty="0"/>
              <a:t>cyber security</a:t>
            </a:r>
            <a:r>
              <a:rPr lang="en-GB" sz="2400" dirty="0"/>
              <a:t> </a:t>
            </a:r>
            <a:r>
              <a:rPr lang="en-US" sz="2400" dirty="0"/>
              <a:t>infrastructures</a:t>
            </a:r>
            <a:r>
              <a:rPr lang="en-GB" dirty="0"/>
              <a:t>. </a:t>
            </a:r>
            <a:r>
              <a:rPr lang="en-GB" sz="2400" dirty="0"/>
              <a:t>Practical feasibility in terms of  technical implementation, possible obstacles, and core security issues and attacks on smart grid HANs and NANs. The cyber security of the future electric grid and hence accomplishing consumers utmost trust in such a major gird transformation.</a:t>
            </a:r>
            <a:endParaRPr lang="en-US" sz="2400" dirty="0"/>
          </a:p>
        </p:txBody>
      </p:sp>
    </p:spTree>
    <p:extLst>
      <p:ext uri="{BB962C8B-B14F-4D97-AF65-F5344CB8AC3E}">
        <p14:creationId xmlns:p14="http://schemas.microsoft.com/office/powerpoint/2010/main" val="173079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26BB3-0C81-2B6A-252C-1710C24AB42C}"/>
              </a:ext>
            </a:extLst>
          </p:cNvPr>
          <p:cNvSpPr>
            <a:spLocks noGrp="1"/>
          </p:cNvSpPr>
          <p:nvPr>
            <p:ph idx="1"/>
          </p:nvPr>
        </p:nvSpPr>
        <p:spPr>
          <a:xfrm>
            <a:off x="-623047" y="8771467"/>
            <a:ext cx="10131425" cy="3649133"/>
          </a:xfrm>
        </p:spPr>
        <p:txBody>
          <a:bodyPr>
            <a:normAutofit/>
          </a:bodyPr>
          <a:lstStyle/>
          <a:p>
            <a:pPr marL="0" indent="0">
              <a:buNone/>
            </a:pPr>
            <a:endParaRPr lang="en-US" dirty="0"/>
          </a:p>
        </p:txBody>
      </p:sp>
      <p:sp>
        <p:nvSpPr>
          <p:cNvPr id="5" name="Title 4">
            <a:extLst>
              <a:ext uri="{FF2B5EF4-FFF2-40B4-BE49-F238E27FC236}">
                <a16:creationId xmlns:a16="http://schemas.microsoft.com/office/drawing/2014/main" id="{8413C37C-F70C-DFD3-D875-042E21CBD27F}"/>
              </a:ext>
            </a:extLst>
          </p:cNvPr>
          <p:cNvSpPr>
            <a:spLocks noGrp="1"/>
          </p:cNvSpPr>
          <p:nvPr>
            <p:ph type="title"/>
          </p:nvPr>
        </p:nvSpPr>
        <p:spPr>
          <a:xfrm>
            <a:off x="4733364" y="1693831"/>
            <a:ext cx="20003807" cy="2792505"/>
          </a:xfrm>
        </p:spPr>
        <p:txBody>
          <a:bodyPr/>
          <a:lstStyle/>
          <a:p>
            <a:r>
              <a:rPr lang="en-GB" b="1" dirty="0"/>
              <a:t>Thank  You</a:t>
            </a:r>
            <a:endParaRPr lang="en-US" b="1" dirty="0"/>
          </a:p>
        </p:txBody>
      </p:sp>
    </p:spTree>
    <p:extLst>
      <p:ext uri="{BB962C8B-B14F-4D97-AF65-F5344CB8AC3E}">
        <p14:creationId xmlns:p14="http://schemas.microsoft.com/office/powerpoint/2010/main" val="284582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FC28-7683-85C4-A35A-26BC7760C9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DC0209-70BF-1F2D-C3E5-DAF791DA6C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014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Widescreen</PresentationFormat>
  <Paragraphs>21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Communication Security for Smart Grid Distribution Networks </vt:lpstr>
      <vt:lpstr>Introduction </vt:lpstr>
      <vt:lpstr>Related work</vt:lpstr>
      <vt:lpstr>Smart grid architecture </vt:lpstr>
      <vt:lpstr>COMMUNICATION MECHANISMS</vt:lpstr>
      <vt:lpstr>SECURITY FRAMEWORK</vt:lpstr>
      <vt:lpstr>CONCLUSION</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Security for Smart Grid Distribution Networks</dc:title>
  <dc:creator>asikaislam10@gmail.com</dc:creator>
  <cp:lastModifiedBy>asikaislam10@gmail.com</cp:lastModifiedBy>
  <cp:revision>17</cp:revision>
  <dcterms:created xsi:type="dcterms:W3CDTF">2023-10-21T06:35:57Z</dcterms:created>
  <dcterms:modified xsi:type="dcterms:W3CDTF">2023-11-14T14:53:39Z</dcterms:modified>
</cp:coreProperties>
</file>