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191-8CC9-5530-79AD-21A2A1E1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8250" y="1579002"/>
            <a:ext cx="10254626" cy="24563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Prediction of Chronic Kidney Disease - A Machine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Learning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129FF-FA14-E919-89CA-4304E5A0A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Michał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Jasiński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Presented By : </a:t>
            </a:r>
            <a:r>
              <a:rPr lang="en-GB" sz="2400" dirty="0" err="1">
                <a:solidFill>
                  <a:schemeClr val="tx1"/>
                </a:solidFill>
              </a:rPr>
              <a:t>Asika</a:t>
            </a:r>
            <a:r>
              <a:rPr lang="en-GB" sz="2400" dirty="0">
                <a:solidFill>
                  <a:schemeClr val="tx1"/>
                </a:solidFill>
              </a:rPr>
              <a:t> Islam</a:t>
            </a:r>
          </a:p>
          <a:p>
            <a:r>
              <a:rPr lang="en-GB" sz="2400" dirty="0">
                <a:solidFill>
                  <a:schemeClr val="tx1"/>
                </a:solidFill>
              </a:rPr>
              <a:t>ID : 22273013</a:t>
            </a:r>
          </a:p>
        </p:txBody>
      </p:sp>
    </p:spTree>
    <p:extLst>
      <p:ext uri="{BB962C8B-B14F-4D97-AF65-F5344CB8AC3E}">
        <p14:creationId xmlns:p14="http://schemas.microsoft.com/office/powerpoint/2010/main" val="369773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44FB-48E5-6341-9EE8-CCD635DE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311" y="412376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492F-AE4F-BF41-A489-548ABBA9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691815"/>
            <a:ext cx="8252026" cy="343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Chronic Kidney Disease prediction has been discussed in this </a:t>
            </a:r>
            <a:r>
              <a:rPr lang="en-US" sz="2400" dirty="0" err="1"/>
              <a:t>article.Chronic</a:t>
            </a:r>
            <a:r>
              <a:rPr lang="en-US" sz="2400" dirty="0"/>
              <a:t> kidney Disease means your kidneys are damaged and not filtering  blood the way it</a:t>
            </a:r>
            <a:r>
              <a:rPr lang="en-GB" sz="2400"/>
              <a:t> s</a:t>
            </a:r>
            <a:r>
              <a:rPr lang="en-US" sz="2400" dirty="0" err="1"/>
              <a:t>hould.Chronic</a:t>
            </a:r>
            <a:r>
              <a:rPr lang="en-US" sz="2400" dirty="0"/>
              <a:t> Kidney Disease is one of the most critical illness nowadays and proper diagnosis is</a:t>
            </a:r>
            <a:r>
              <a:rPr lang="en-GB" sz="2400" dirty="0"/>
              <a:t> </a:t>
            </a:r>
            <a:r>
              <a:rPr lang="en-US" sz="2400" dirty="0"/>
              <a:t>required as soon as possible. Machine learning technique has become reliable for medical treatment. With</a:t>
            </a:r>
            <a:r>
              <a:rPr lang="en-GB" sz="2400" dirty="0"/>
              <a:t> </a:t>
            </a:r>
            <a:r>
              <a:rPr lang="en-US" sz="2400" dirty="0"/>
              <a:t>the help of a machine learning classifier algorithms, the doctor can detect the disease on time.</a:t>
            </a:r>
          </a:p>
        </p:txBody>
      </p:sp>
    </p:spTree>
    <p:extLst>
      <p:ext uri="{BB962C8B-B14F-4D97-AF65-F5344CB8AC3E}">
        <p14:creationId xmlns:p14="http://schemas.microsoft.com/office/powerpoint/2010/main" val="236581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0369-CEF6-9D31-CBB3-605C2210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743" y="334141"/>
            <a:ext cx="8596668" cy="13300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44D7-9229-E533-6032-97CA0511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85" y="1664177"/>
            <a:ext cx="8453768" cy="51938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this research</a:t>
            </a:r>
            <a:r>
              <a:rPr lang="en-GB" sz="2400" dirty="0"/>
              <a:t> paper used </a:t>
            </a:r>
            <a:r>
              <a:rPr lang="en-US" sz="2400" dirty="0"/>
              <a:t>three different feature selection </a:t>
            </a:r>
            <a:r>
              <a:rPr lang="en-US" sz="2400" dirty="0" err="1"/>
              <a:t>algo</a:t>
            </a:r>
            <a:r>
              <a:rPr lang="en-GB" sz="2400" dirty="0"/>
              <a:t>r</a:t>
            </a:r>
            <a:r>
              <a:rPr lang="en-US" sz="2400" dirty="0" err="1"/>
              <a:t>ithm</a:t>
            </a:r>
            <a:r>
              <a:rPr lang="en-GB" sz="2400" dirty="0"/>
              <a:t>s for </a:t>
            </a:r>
            <a:r>
              <a:rPr lang="en-US" sz="2400" dirty="0"/>
              <a:t>find the algorithm most beneficial to extract the important feature for the prediction of Chronic</a:t>
            </a:r>
            <a:r>
              <a:rPr lang="en-GB" sz="2400" dirty="0"/>
              <a:t> </a:t>
            </a:r>
            <a:r>
              <a:rPr lang="en-US" sz="2400" dirty="0"/>
              <a:t>Kidney Disease. As many datasets have imbalanced </a:t>
            </a:r>
            <a:r>
              <a:rPr lang="en-US" sz="2400" dirty="0" err="1"/>
              <a:t>class,class</a:t>
            </a:r>
            <a:r>
              <a:rPr lang="en-US" sz="2400" dirty="0"/>
              <a:t> balancing is needed for increasing the performance of</a:t>
            </a:r>
            <a:r>
              <a:rPr lang="en-GB" sz="2400" dirty="0"/>
              <a:t> </a:t>
            </a:r>
            <a:r>
              <a:rPr lang="en-US" sz="2400" dirty="0"/>
              <a:t>classifier model. SMOTE was used as a</a:t>
            </a:r>
            <a:r>
              <a:rPr lang="en-GB" sz="2400" dirty="0"/>
              <a:t> </a:t>
            </a:r>
            <a:r>
              <a:rPr lang="en-US" sz="2400" dirty="0"/>
              <a:t>class balancer.  According to the highest accuracy of</a:t>
            </a:r>
            <a:r>
              <a:rPr lang="en-GB" sz="2400" dirty="0"/>
              <a:t> </a:t>
            </a:r>
            <a:r>
              <a:rPr lang="en-US" sz="2400" dirty="0"/>
              <a:t>the model was 99.7%, but </a:t>
            </a:r>
            <a:r>
              <a:rPr lang="en-GB" sz="2400" dirty="0"/>
              <a:t>its a </a:t>
            </a:r>
            <a:r>
              <a:rPr lang="en-US" sz="2400" dirty="0"/>
              <a:t> risk calculation of</a:t>
            </a:r>
            <a:r>
              <a:rPr lang="en-GB" sz="2400" dirty="0"/>
              <a:t> </a:t>
            </a:r>
            <a:r>
              <a:rPr lang="en-US" sz="2400" dirty="0"/>
              <a:t>the patient whereas the main aim of the article is to predict</a:t>
            </a:r>
            <a:r>
              <a:rPr lang="en-GB" sz="2400" dirty="0"/>
              <a:t> </a:t>
            </a:r>
            <a:r>
              <a:rPr lang="en-US" sz="2400" dirty="0"/>
              <a:t>Chronic Kidney </a:t>
            </a:r>
            <a:r>
              <a:rPr lang="en-GB" sz="2400" dirty="0"/>
              <a:t>Diseases.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393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2E0-B304-C989-848D-184CE549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617" y="484094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023B-5DAC-7FFC-E88A-1111FCFE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46" y="2083405"/>
            <a:ext cx="6171701" cy="3160934"/>
          </a:xfrm>
        </p:spPr>
        <p:txBody>
          <a:bodyPr>
            <a:normAutofit/>
          </a:bodyPr>
          <a:lstStyle/>
          <a:p>
            <a:r>
              <a:rPr lang="en-US" sz="2800" dirty="0"/>
              <a:t>DATASET</a:t>
            </a:r>
            <a:endParaRPr lang="en-GB" sz="2800" dirty="0"/>
          </a:p>
          <a:p>
            <a:r>
              <a:rPr lang="en-US" sz="2800" dirty="0"/>
              <a:t>METHODOLOGY</a:t>
            </a:r>
            <a:endParaRPr lang="en-GB" sz="2800" dirty="0"/>
          </a:p>
          <a:p>
            <a:r>
              <a:rPr lang="en-US" sz="2800" dirty="0"/>
              <a:t>FEATURE SELECTION</a:t>
            </a:r>
            <a:endParaRPr lang="en-GB" sz="2800" dirty="0"/>
          </a:p>
          <a:p>
            <a:r>
              <a:rPr lang="en-US" sz="2800" dirty="0"/>
              <a:t>CLASSIFICATION ALGORITHMS</a:t>
            </a:r>
            <a:endParaRPr lang="en-GB" sz="2800" dirty="0"/>
          </a:p>
          <a:p>
            <a:r>
              <a:rPr lang="en-US" sz="28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597A4-FE0D-E6A2-6A10-9FC2D41A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24" y="1697318"/>
            <a:ext cx="3930411" cy="37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0C77-A346-4B47-AAB0-75157D7E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58589"/>
            <a:ext cx="8596668" cy="17331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EXPERIMENTAL AND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C2279-A475-4756-B0CC-1824BACE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45" y="1225177"/>
            <a:ext cx="5651749" cy="4407646"/>
          </a:xfrm>
        </p:spPr>
        <p:txBody>
          <a:bodyPr>
            <a:normAutofit/>
          </a:bodyPr>
          <a:lstStyle/>
          <a:p>
            <a:r>
              <a:rPr lang="en-US" sz="2400" dirty="0"/>
              <a:t>RESULT WITHOUT FEATURES SELECTION</a:t>
            </a:r>
            <a:endParaRPr lang="en-GB" sz="2400" dirty="0"/>
          </a:p>
          <a:p>
            <a:r>
              <a:rPr lang="en-US" sz="2400" dirty="0"/>
              <a:t>RESULT OF CORRELATION-BASED FEATURE SELECTION</a:t>
            </a:r>
            <a:endParaRPr lang="en-GB" sz="2400" dirty="0"/>
          </a:p>
          <a:p>
            <a:r>
              <a:rPr lang="en-US" sz="2400" dirty="0"/>
              <a:t>RESULT OF WRAPPER FORWARD FEATURE SELECTION</a:t>
            </a:r>
            <a:r>
              <a:rPr lang="en-GB" sz="2400" dirty="0"/>
              <a:t> </a:t>
            </a:r>
            <a:r>
              <a:rPr lang="en-US" sz="2400" dirty="0"/>
              <a:t>AND CLASSIFICATION</a:t>
            </a:r>
            <a:endParaRPr lang="en-GB" sz="2400" dirty="0"/>
          </a:p>
          <a:p>
            <a:r>
              <a:rPr lang="en-GB" sz="2400" dirty="0"/>
              <a:t>RESULT OF LASSO FEATURE SELECTION</a:t>
            </a:r>
          </a:p>
          <a:p>
            <a:r>
              <a:rPr lang="en-GB" sz="2400" dirty="0"/>
              <a:t>RESULT OF SMOTE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D6CAF-A538-4A65-1B38-7809A13B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44" y="1338380"/>
            <a:ext cx="4200542" cy="44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EA06-0144-E0D6-5F56-B13CA9F7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63" y="215153"/>
            <a:ext cx="9309350" cy="6633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OF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8B0-8A51-6288-A80F-10010D38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10" y="1374589"/>
            <a:ext cx="8596668" cy="778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All the machine learning models Logistic and KN</a:t>
            </a:r>
            <a:r>
              <a:rPr lang="en-GB" sz="2400" dirty="0"/>
              <a:t>N </a:t>
            </a:r>
            <a:r>
              <a:rPr lang="en-US" sz="2400" dirty="0"/>
              <a:t>classifiers give satisfactory </a:t>
            </a:r>
            <a:r>
              <a:rPr lang="en-GB" sz="2400" dirty="0"/>
              <a:t>result also shows  negligible difference between precision and recall value. </a:t>
            </a:r>
            <a:r>
              <a:rPr lang="en-US" sz="2400" dirty="0"/>
              <a:t>Logistic and KNN classifiers is low</a:t>
            </a:r>
            <a:r>
              <a:rPr lang="en-GB" sz="2400" dirty="0"/>
              <a:t> </a:t>
            </a:r>
            <a:r>
              <a:rPr lang="en-US" sz="2400" dirty="0"/>
              <a:t>whereas recall is high. It indicates that these two classifiers</a:t>
            </a:r>
            <a:r>
              <a:rPr lang="en-GB" sz="2400" dirty="0"/>
              <a:t> </a:t>
            </a:r>
            <a:r>
              <a:rPr lang="en-US" sz="2400" dirty="0"/>
              <a:t>give many False positive results due to unbalanced dataset</a:t>
            </a:r>
            <a:r>
              <a:rPr lang="en-GB" sz="2400" dirty="0"/>
              <a:t>. </a:t>
            </a:r>
            <a:r>
              <a:rPr lang="en-US" sz="2400" dirty="0"/>
              <a:t>Logistic and KNN algorithms have not enough capacity to</a:t>
            </a:r>
            <a:r>
              <a:rPr lang="en-GB" sz="2400" dirty="0"/>
              <a:t> </a:t>
            </a:r>
            <a:r>
              <a:rPr lang="en-US" sz="2400" dirty="0"/>
              <a:t>distinguish between positive class and negative class as the</a:t>
            </a:r>
            <a:r>
              <a:rPr lang="en-GB" sz="2400" dirty="0"/>
              <a:t> </a:t>
            </a:r>
            <a:r>
              <a:rPr lang="en-US" sz="2400" dirty="0"/>
              <a:t>related AUC score is very low. Along with AUC, the GINI</a:t>
            </a:r>
            <a:r>
              <a:rPr lang="en-GB" sz="2400" dirty="0"/>
              <a:t> </a:t>
            </a:r>
            <a:r>
              <a:rPr lang="en-US" sz="2400" dirty="0"/>
              <a:t>coefficient is also not satisfactory.</a:t>
            </a:r>
            <a:r>
              <a:rPr lang="en-GB" sz="2400" dirty="0"/>
              <a:t> </a:t>
            </a:r>
            <a:r>
              <a:rPr lang="en-US" sz="2400" dirty="0"/>
              <a:t>Logistic and KNN</a:t>
            </a:r>
            <a:r>
              <a:rPr lang="en-GB" sz="2400" dirty="0"/>
              <a:t> </a:t>
            </a:r>
            <a:r>
              <a:rPr lang="en-US" sz="2400" dirty="0"/>
              <a:t>are not </a:t>
            </a:r>
            <a:r>
              <a:rPr lang="en-GB" sz="2400" dirty="0"/>
              <a:t>suitable </a:t>
            </a:r>
            <a:r>
              <a:rPr lang="en-US" sz="2400" dirty="0"/>
              <a:t>for the prediction of CKD. </a:t>
            </a:r>
            <a:r>
              <a:rPr lang="en-GB" sz="2400" dirty="0"/>
              <a:t>LSVM </a:t>
            </a:r>
            <a:r>
              <a:rPr lang="en-US" sz="2400" dirty="0"/>
              <a:t>model achieved the highest</a:t>
            </a:r>
            <a:r>
              <a:rPr lang="en-GB" sz="2400" dirty="0"/>
              <a:t> a</a:t>
            </a:r>
            <a:r>
              <a:rPr lang="en-US" sz="2400" dirty="0" err="1"/>
              <a:t>ccuracy</a:t>
            </a:r>
            <a:r>
              <a:rPr lang="en-US" sz="2400" dirty="0"/>
              <a:t> in majority cases.</a:t>
            </a:r>
          </a:p>
        </p:txBody>
      </p:sp>
    </p:spTree>
    <p:extLst>
      <p:ext uri="{BB962C8B-B14F-4D97-AF65-F5344CB8AC3E}">
        <p14:creationId xmlns:p14="http://schemas.microsoft.com/office/powerpoint/2010/main" val="290484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59FC-0BAD-215C-B0F3-78899722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529" y="2151532"/>
            <a:ext cx="7625741" cy="754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</a:t>
            </a:r>
            <a:r>
              <a:rPr lang="en-US" sz="2400" dirty="0"/>
              <a:t>he machine learning model results was discussed according to it LSVM with penalty L2 performed</a:t>
            </a:r>
            <a:r>
              <a:rPr lang="en-GB" sz="2400" dirty="0"/>
              <a:t> </a:t>
            </a:r>
            <a:r>
              <a:rPr lang="en-US" sz="2400" dirty="0"/>
              <a:t>best in SMOTE with full features and achieved the highest</a:t>
            </a:r>
            <a:r>
              <a:rPr lang="en-GB" sz="2400" dirty="0"/>
              <a:t> </a:t>
            </a:r>
            <a:r>
              <a:rPr lang="en-US" sz="2400" dirty="0"/>
              <a:t>accuracy .</a:t>
            </a:r>
            <a:r>
              <a:rPr lang="en-GB" sz="2400" dirty="0"/>
              <a:t>The </a:t>
            </a:r>
            <a:r>
              <a:rPr lang="en-US" sz="2400" dirty="0"/>
              <a:t>deep neural network</a:t>
            </a:r>
            <a:r>
              <a:rPr lang="en-GB" sz="2400" dirty="0"/>
              <a:t> </a:t>
            </a:r>
            <a:r>
              <a:rPr lang="en-US" sz="2400" dirty="0"/>
              <a:t>achieved the highest accuracy from among all models. In order to compare the performance of two models, McNamara's test was applied. LSVM</a:t>
            </a:r>
            <a:r>
              <a:rPr lang="en-GB" sz="2400" dirty="0"/>
              <a:t> </a:t>
            </a:r>
            <a:r>
              <a:rPr lang="en-US" sz="2400" dirty="0"/>
              <a:t>with SMOTE for all features and a deep neural network was</a:t>
            </a:r>
            <a:r>
              <a:rPr lang="en-GB" sz="2400" dirty="0"/>
              <a:t> </a:t>
            </a:r>
            <a:r>
              <a:rPr lang="en-US" sz="2400" dirty="0"/>
              <a:t>taken and their significant value was noted.</a:t>
            </a:r>
            <a:r>
              <a:rPr lang="en-GB" sz="2400" dirty="0"/>
              <a:t>After</a:t>
            </a:r>
            <a:r>
              <a:rPr lang="en-US" sz="2400" dirty="0"/>
              <a:t> this test the highest accuracy was achieved by machine learning model</a:t>
            </a:r>
            <a:r>
              <a:rPr lang="en-GB" sz="2400" dirty="0"/>
              <a:t>.</a:t>
            </a:r>
            <a:r>
              <a:rPr lang="en-US" sz="24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AEE95E-7741-626E-9232-EC37099B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00" y="181428"/>
            <a:ext cx="8893842" cy="2271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PERFORMANCE COMPARISON OF MACHINE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LEARNING MODEL AND 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53722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4208-81ED-EDB6-C070-C87363AB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59774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6426-9B94-1700-1127-B3627C8F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3" y="1488142"/>
            <a:ext cx="9224196" cy="3585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The full paper based on </a:t>
            </a:r>
            <a:r>
              <a:rPr lang="en-GB" sz="2400" dirty="0" err="1"/>
              <a:t>pr</a:t>
            </a:r>
            <a:r>
              <a:rPr lang="en-US" sz="2400" dirty="0"/>
              <a:t>edict Chronic Kidney Disease</a:t>
            </a:r>
            <a:r>
              <a:rPr lang="en-GB" sz="2400" dirty="0"/>
              <a:t>. </a:t>
            </a:r>
            <a:r>
              <a:rPr lang="en-US" sz="2400" dirty="0"/>
              <a:t> CKD </a:t>
            </a:r>
            <a:r>
              <a:rPr lang="en-GB" sz="2400" dirty="0"/>
              <a:t>dataset is the most important features of these paper.</a:t>
            </a:r>
            <a:r>
              <a:rPr lang="en-US" sz="2400" dirty="0"/>
              <a:t>For feature selection three different techniques have been applied: correlation</a:t>
            </a:r>
            <a:r>
              <a:rPr lang="en-GB" sz="2400" dirty="0"/>
              <a:t> </a:t>
            </a:r>
            <a:r>
              <a:rPr lang="en-US" sz="2400" dirty="0"/>
              <a:t>based feature selection, Wrapper meth</a:t>
            </a:r>
            <a:r>
              <a:rPr lang="en-GB" sz="2400" dirty="0"/>
              <a:t>od </a:t>
            </a:r>
            <a:r>
              <a:rPr lang="en-US" sz="2400" dirty="0"/>
              <a:t>and LASSO regression. In this perception, seven classifiers</a:t>
            </a:r>
            <a:r>
              <a:rPr lang="en-GB" sz="2400" dirty="0"/>
              <a:t> </a:t>
            </a:r>
            <a:r>
              <a:rPr lang="en-US" sz="2400" dirty="0"/>
              <a:t>algorithm were applied viz. artificial neural network, C5.0,logistic regression, CHAID, linear support vector </a:t>
            </a:r>
            <a:r>
              <a:rPr lang="en-GB" sz="2400" dirty="0"/>
              <a:t>machine</a:t>
            </a:r>
            <a:r>
              <a:rPr lang="en-US" sz="2400" dirty="0"/>
              <a:t>, K</a:t>
            </a:r>
            <a:r>
              <a:rPr lang="en-GB" sz="2400" dirty="0"/>
              <a:t> </a:t>
            </a:r>
            <a:r>
              <a:rPr lang="en-US" sz="2400" dirty="0"/>
              <a:t>Nearest neighbors and random tree. As per the </a:t>
            </a:r>
            <a:r>
              <a:rPr lang="en-GB" sz="2400" dirty="0"/>
              <a:t>result of these paper </a:t>
            </a:r>
            <a:r>
              <a:rPr lang="en-US" sz="2400" dirty="0"/>
              <a:t>SMOTE gave better results with selected features by LASSO regression as compare to without SMOTE on LASSO regression model. LSVM achieved the highest</a:t>
            </a:r>
            <a:r>
              <a:rPr lang="en-GB" sz="2400" dirty="0"/>
              <a:t> </a:t>
            </a:r>
            <a:r>
              <a:rPr lang="en-US" sz="2400" dirty="0"/>
              <a:t>accuracy in all experiments as compared to other classifiers</a:t>
            </a:r>
            <a:r>
              <a:rPr lang="en-GB" sz="2400" dirty="0"/>
              <a:t> algorithms.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12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F143-A316-CA52-8B1B-0EAAE600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816" y="2545977"/>
            <a:ext cx="8596668" cy="13208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94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Prediction of Chronic Kidney Disease - A Machine Learning Perspective</vt:lpstr>
      <vt:lpstr>INTRODUCTION</vt:lpstr>
      <vt:lpstr>RESEARCH GAP</vt:lpstr>
      <vt:lpstr>METHODS AND MATERIALS</vt:lpstr>
      <vt:lpstr>EXPERIMENTAL AND RESULT</vt:lpstr>
      <vt:lpstr>DISCUSSION OF MACHINE LEARNING MODELS</vt:lpstr>
      <vt:lpstr>PERFORMANCE COMPARISON OF MACHINE LEARNING MODEL AND DEEP NEURAL NETWORK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Chronic Kidney Disease - A Machine Learning Perspective</dc:title>
  <dc:creator>asikaislam10@gmail.com</dc:creator>
  <cp:lastModifiedBy>asikaislam10@gmail.com</cp:lastModifiedBy>
  <cp:revision>11</cp:revision>
  <dcterms:created xsi:type="dcterms:W3CDTF">2023-10-24T15:49:36Z</dcterms:created>
  <dcterms:modified xsi:type="dcterms:W3CDTF">2023-11-09T17:13:54Z</dcterms:modified>
</cp:coreProperties>
</file>