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AFA3-ED7B-3097-09D5-5785DB9D0026}"/>
              </a:ext>
            </a:extLst>
          </p:cNvPr>
          <p:cNvSpPr>
            <a:spLocks noGrp="1"/>
          </p:cNvSpPr>
          <p:nvPr>
            <p:ph type="ctrTitle"/>
          </p:nvPr>
        </p:nvSpPr>
        <p:spPr>
          <a:xfrm>
            <a:off x="2348753" y="401029"/>
            <a:ext cx="10022541" cy="3509963"/>
          </a:xfrm>
        </p:spPr>
        <p:txBody>
          <a:bodyPr>
            <a:normAutofit/>
          </a:bodyPr>
          <a:lstStyle/>
          <a:p>
            <a:r>
              <a:rPr lang="en-US" dirty="0">
                <a:solidFill>
                  <a:schemeClr val="bg1"/>
                </a:solidFill>
              </a:rPr>
              <a:t>Early diagnosis of Parkinson’s disease using machine learning algorithms</a:t>
            </a:r>
            <a:br>
              <a:rPr lang="en-US" dirty="0"/>
            </a:br>
            <a:br>
              <a:rPr lang="en-US" dirty="0"/>
            </a:br>
            <a:endParaRPr lang="en-US" dirty="0"/>
          </a:p>
        </p:txBody>
      </p:sp>
      <p:sp>
        <p:nvSpPr>
          <p:cNvPr id="3" name="Subtitle 2">
            <a:extLst>
              <a:ext uri="{FF2B5EF4-FFF2-40B4-BE49-F238E27FC236}">
                <a16:creationId xmlns:a16="http://schemas.microsoft.com/office/drawing/2014/main" id="{04F06EAB-DB71-5E04-CD72-5D1A0EC19F7C}"/>
              </a:ext>
            </a:extLst>
          </p:cNvPr>
          <p:cNvSpPr>
            <a:spLocks noGrp="1"/>
          </p:cNvSpPr>
          <p:nvPr>
            <p:ph type="subTitle" idx="1"/>
          </p:nvPr>
        </p:nvSpPr>
        <p:spPr>
          <a:xfrm>
            <a:off x="2348753" y="2854233"/>
            <a:ext cx="8791575" cy="1655762"/>
          </a:xfrm>
        </p:spPr>
        <p:txBody>
          <a:bodyPr/>
          <a:lstStyle/>
          <a:p>
            <a:r>
              <a:rPr lang="en-US" dirty="0" err="1">
                <a:solidFill>
                  <a:schemeClr val="bg1"/>
                </a:solidFill>
              </a:rPr>
              <a:t>Zehra</a:t>
            </a:r>
            <a:r>
              <a:rPr lang="en-US" dirty="0">
                <a:solidFill>
                  <a:schemeClr val="bg1"/>
                </a:solidFill>
              </a:rPr>
              <a:t> </a:t>
            </a:r>
            <a:r>
              <a:rPr lang="en-US" dirty="0" err="1">
                <a:solidFill>
                  <a:schemeClr val="bg1"/>
                </a:solidFill>
              </a:rPr>
              <a:t>Karapinar</a:t>
            </a:r>
            <a:r>
              <a:rPr lang="en-US" dirty="0">
                <a:solidFill>
                  <a:schemeClr val="bg1"/>
                </a:solidFill>
              </a:rPr>
              <a:t> </a:t>
            </a:r>
            <a:r>
              <a:rPr lang="en-US" dirty="0" err="1">
                <a:solidFill>
                  <a:schemeClr val="bg1"/>
                </a:solidFill>
              </a:rPr>
              <a:t>Senturk</a:t>
            </a:r>
            <a:endParaRPr lang="en-GB" dirty="0">
              <a:solidFill>
                <a:schemeClr val="bg1"/>
              </a:solidFill>
            </a:endParaRPr>
          </a:p>
          <a:p>
            <a:r>
              <a:rPr lang="en-GB" dirty="0">
                <a:solidFill>
                  <a:schemeClr val="bg1"/>
                </a:solidFill>
              </a:rPr>
              <a:t>Presented by </a:t>
            </a:r>
            <a:r>
              <a:rPr lang="en-GB" dirty="0" err="1">
                <a:solidFill>
                  <a:schemeClr val="bg1"/>
                </a:solidFill>
              </a:rPr>
              <a:t>Asika</a:t>
            </a:r>
            <a:r>
              <a:rPr lang="en-GB" dirty="0">
                <a:solidFill>
                  <a:schemeClr val="bg1"/>
                </a:solidFill>
              </a:rPr>
              <a:t> Islam </a:t>
            </a:r>
          </a:p>
          <a:p>
            <a:r>
              <a:rPr lang="en-GB" dirty="0">
                <a:solidFill>
                  <a:schemeClr val="bg1"/>
                </a:solidFill>
              </a:rPr>
              <a:t>Id:22273013</a:t>
            </a:r>
            <a:endParaRPr lang="en-US" dirty="0">
              <a:solidFill>
                <a:schemeClr val="bg1"/>
              </a:solidFill>
            </a:endParaRPr>
          </a:p>
        </p:txBody>
      </p:sp>
    </p:spTree>
    <p:extLst>
      <p:ext uri="{BB962C8B-B14F-4D97-AF65-F5344CB8AC3E}">
        <p14:creationId xmlns:p14="http://schemas.microsoft.com/office/powerpoint/2010/main" val="326388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BF4C-3FF6-0EC5-315B-230BDE76B1E6}"/>
              </a:ext>
            </a:extLst>
          </p:cNvPr>
          <p:cNvSpPr>
            <a:spLocks noGrp="1"/>
          </p:cNvSpPr>
          <p:nvPr>
            <p:ph type="title"/>
          </p:nvPr>
        </p:nvSpPr>
        <p:spPr>
          <a:xfrm>
            <a:off x="4216306" y="736773"/>
            <a:ext cx="9905998" cy="1478570"/>
          </a:xfrm>
        </p:spPr>
        <p:txBody>
          <a:bodyPr/>
          <a:lstStyle/>
          <a:p>
            <a:r>
              <a:rPr lang="en-US" dirty="0">
                <a:solidFill>
                  <a:schemeClr val="bg1"/>
                </a:solidFill>
              </a:rPr>
              <a:t>Introduction</a:t>
            </a:r>
          </a:p>
        </p:txBody>
      </p:sp>
      <p:sp>
        <p:nvSpPr>
          <p:cNvPr id="3" name="Content Placeholder 2">
            <a:extLst>
              <a:ext uri="{FF2B5EF4-FFF2-40B4-BE49-F238E27FC236}">
                <a16:creationId xmlns:a16="http://schemas.microsoft.com/office/drawing/2014/main" id="{25EA7A9B-62E5-403D-DD9D-C83DCDC83F52}"/>
              </a:ext>
            </a:extLst>
          </p:cNvPr>
          <p:cNvSpPr>
            <a:spLocks noGrp="1"/>
          </p:cNvSpPr>
          <p:nvPr>
            <p:ph idx="1"/>
          </p:nvPr>
        </p:nvSpPr>
        <p:spPr>
          <a:xfrm>
            <a:off x="2280431" y="1899865"/>
            <a:ext cx="7631137" cy="3482077"/>
          </a:xfrm>
        </p:spPr>
        <p:txBody>
          <a:bodyPr>
            <a:noAutofit/>
          </a:bodyPr>
          <a:lstStyle/>
          <a:p>
            <a:pPr marL="0" indent="0">
              <a:buNone/>
            </a:pPr>
            <a:r>
              <a:rPr lang="en-US" sz="1800" dirty="0">
                <a:solidFill>
                  <a:schemeClr val="bg1"/>
                </a:solidFill>
              </a:rPr>
              <a:t>Parkinson’s is a slow progressing neurodegenerative brain </a:t>
            </a:r>
            <a:r>
              <a:rPr lang="en-GB" sz="1800" dirty="0">
                <a:solidFill>
                  <a:schemeClr val="bg1"/>
                </a:solidFill>
              </a:rPr>
              <a:t>disease. It </a:t>
            </a:r>
            <a:r>
              <a:rPr lang="en-US" sz="1800" dirty="0">
                <a:solidFill>
                  <a:schemeClr val="bg1"/>
                </a:solidFill>
              </a:rPr>
              <a:t>is caused by the disruption of the brain cells that produce substance to allow </a:t>
            </a:r>
            <a:r>
              <a:rPr lang="en-GB" sz="1800" dirty="0">
                <a:solidFill>
                  <a:schemeClr val="bg1"/>
                </a:solidFill>
              </a:rPr>
              <a:t>brain cells. </a:t>
            </a:r>
            <a:r>
              <a:rPr lang="en-US" sz="1800" dirty="0">
                <a:solidFill>
                  <a:schemeClr val="bg1"/>
                </a:solidFill>
              </a:rPr>
              <a:t> The cells that produce dopamine in the brain are responsible for</a:t>
            </a:r>
            <a:r>
              <a:rPr lang="en-GB" sz="1800" dirty="0">
                <a:solidFill>
                  <a:schemeClr val="bg1"/>
                </a:solidFill>
              </a:rPr>
              <a:t> </a:t>
            </a:r>
            <a:r>
              <a:rPr lang="en-US" sz="1800" dirty="0">
                <a:solidFill>
                  <a:schemeClr val="bg1"/>
                </a:solidFill>
              </a:rPr>
              <a:t>the control, adaptation and fluency of movements</a:t>
            </a:r>
            <a:r>
              <a:rPr lang="en-GB" sz="1800" dirty="0">
                <a:solidFill>
                  <a:schemeClr val="bg1"/>
                </a:solidFill>
              </a:rPr>
              <a:t>.</a:t>
            </a:r>
            <a:r>
              <a:rPr lang="en-US" sz="1800" dirty="0">
                <a:solidFill>
                  <a:schemeClr val="bg1"/>
                </a:solidFill>
              </a:rPr>
              <a:t> </a:t>
            </a:r>
            <a:r>
              <a:rPr lang="en-GB" sz="1800" dirty="0">
                <a:solidFill>
                  <a:schemeClr val="bg1"/>
                </a:solidFill>
              </a:rPr>
              <a:t>Normally </a:t>
            </a:r>
            <a:r>
              <a:rPr lang="en-US" sz="1800" dirty="0">
                <a:solidFill>
                  <a:schemeClr val="bg1"/>
                </a:solidFill>
              </a:rPr>
              <a:t> brain cells  produce dopamine in certain regions of</a:t>
            </a:r>
            <a:r>
              <a:rPr lang="en-GB" sz="1800" dirty="0">
                <a:solidFill>
                  <a:schemeClr val="bg1"/>
                </a:solidFill>
              </a:rPr>
              <a:t> </a:t>
            </a:r>
            <a:r>
              <a:rPr lang="en-US" sz="1800" dirty="0">
                <a:solidFill>
                  <a:schemeClr val="bg1"/>
                </a:solidFill>
              </a:rPr>
              <a:t>the human brain. These cells are concentrated in a certain area of the</a:t>
            </a:r>
            <a:r>
              <a:rPr lang="en-GB" sz="1800" dirty="0">
                <a:solidFill>
                  <a:schemeClr val="bg1"/>
                </a:solidFill>
              </a:rPr>
              <a:t> </a:t>
            </a:r>
            <a:r>
              <a:rPr lang="en-US" sz="1800" dirty="0">
                <a:solidFill>
                  <a:schemeClr val="bg1"/>
                </a:solidFill>
              </a:rPr>
              <a:t>brain called substantia </a:t>
            </a:r>
            <a:r>
              <a:rPr lang="en-US" sz="1800" dirty="0" err="1">
                <a:solidFill>
                  <a:schemeClr val="bg1"/>
                </a:solidFill>
              </a:rPr>
              <a:t>nigra</a:t>
            </a:r>
            <a:r>
              <a:rPr lang="en-US" sz="1800" dirty="0">
                <a:solidFill>
                  <a:schemeClr val="bg1"/>
                </a:solidFill>
              </a:rPr>
              <a:t>. Dopamine is a chemical that transmits</a:t>
            </a:r>
            <a:r>
              <a:rPr lang="en-GB" sz="1800" dirty="0">
                <a:solidFill>
                  <a:schemeClr val="bg1"/>
                </a:solidFill>
              </a:rPr>
              <a:t> </a:t>
            </a:r>
            <a:r>
              <a:rPr lang="en-US" sz="1800" dirty="0">
                <a:solidFill>
                  <a:schemeClr val="bg1"/>
                </a:solidFill>
              </a:rPr>
              <a:t>messages between the substantia </a:t>
            </a:r>
            <a:r>
              <a:rPr lang="en-US" sz="1800" dirty="0" err="1">
                <a:solidFill>
                  <a:schemeClr val="bg1"/>
                </a:solidFill>
              </a:rPr>
              <a:t>nigra</a:t>
            </a:r>
            <a:r>
              <a:rPr lang="en-US" sz="1800" dirty="0">
                <a:solidFill>
                  <a:schemeClr val="bg1"/>
                </a:solidFill>
              </a:rPr>
              <a:t> and other brain regions that</a:t>
            </a:r>
            <a:r>
              <a:rPr lang="en-GB" sz="1800" dirty="0">
                <a:solidFill>
                  <a:schemeClr val="bg1"/>
                </a:solidFill>
              </a:rPr>
              <a:t> </a:t>
            </a:r>
            <a:r>
              <a:rPr lang="en-US" sz="1800" dirty="0">
                <a:solidFill>
                  <a:schemeClr val="bg1"/>
                </a:solidFill>
              </a:rPr>
              <a:t>control body movements . Dopamine allows people to make smooth</a:t>
            </a:r>
            <a:r>
              <a:rPr lang="en-GB" sz="1800" dirty="0">
                <a:solidFill>
                  <a:schemeClr val="bg1"/>
                </a:solidFill>
              </a:rPr>
              <a:t> </a:t>
            </a:r>
            <a:r>
              <a:rPr lang="en-US" sz="1800" dirty="0">
                <a:solidFill>
                  <a:schemeClr val="bg1"/>
                </a:solidFill>
              </a:rPr>
              <a:t>and harmonious movements. . In this paper, machine learning based diagnosis of Parkinson’s disease is presented</a:t>
            </a:r>
            <a:r>
              <a:rPr lang="en-GB" sz="1800" dirty="0">
                <a:solidFill>
                  <a:schemeClr val="bg1"/>
                </a:solidFill>
              </a:rPr>
              <a:t>.</a:t>
            </a:r>
            <a:endParaRPr lang="en-US" sz="1800" dirty="0">
              <a:solidFill>
                <a:schemeClr val="bg1"/>
              </a:solidFill>
            </a:endParaRPr>
          </a:p>
        </p:txBody>
      </p:sp>
    </p:spTree>
    <p:extLst>
      <p:ext uri="{BB962C8B-B14F-4D97-AF65-F5344CB8AC3E}">
        <p14:creationId xmlns:p14="http://schemas.microsoft.com/office/powerpoint/2010/main" val="70071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25E8-EF82-DB6B-3353-AAE2D2FA7C49}"/>
              </a:ext>
            </a:extLst>
          </p:cNvPr>
          <p:cNvSpPr>
            <a:spLocks noGrp="1"/>
          </p:cNvSpPr>
          <p:nvPr>
            <p:ph type="title"/>
          </p:nvPr>
        </p:nvSpPr>
        <p:spPr>
          <a:xfrm>
            <a:off x="4555173" y="352695"/>
            <a:ext cx="9905998" cy="1030289"/>
          </a:xfrm>
        </p:spPr>
        <p:txBody>
          <a:bodyPr/>
          <a:lstStyle/>
          <a:p>
            <a:r>
              <a:rPr lang="en-GB" dirty="0">
                <a:solidFill>
                  <a:schemeClr val="bg1"/>
                </a:solidFill>
              </a:rPr>
              <a:t>Methods</a:t>
            </a:r>
            <a:endParaRPr lang="en-US" dirty="0">
              <a:solidFill>
                <a:schemeClr val="bg1"/>
              </a:solidFill>
            </a:endParaRPr>
          </a:p>
        </p:txBody>
      </p:sp>
      <p:sp>
        <p:nvSpPr>
          <p:cNvPr id="3" name="Content Placeholder 2">
            <a:extLst>
              <a:ext uri="{FF2B5EF4-FFF2-40B4-BE49-F238E27FC236}">
                <a16:creationId xmlns:a16="http://schemas.microsoft.com/office/drawing/2014/main" id="{0B4951D7-3353-4AC8-4F9B-EAF5B7C8E49F}"/>
              </a:ext>
            </a:extLst>
          </p:cNvPr>
          <p:cNvSpPr>
            <a:spLocks noGrp="1"/>
          </p:cNvSpPr>
          <p:nvPr>
            <p:ph idx="1"/>
          </p:nvPr>
        </p:nvSpPr>
        <p:spPr>
          <a:xfrm>
            <a:off x="899954" y="1338315"/>
            <a:ext cx="7310438" cy="5166990"/>
          </a:xfrm>
        </p:spPr>
        <p:txBody>
          <a:bodyPr>
            <a:noAutofit/>
          </a:bodyPr>
          <a:lstStyle/>
          <a:p>
            <a:pPr marL="0" indent="0">
              <a:buNone/>
            </a:pPr>
            <a:r>
              <a:rPr lang="en-GB" dirty="0">
                <a:solidFill>
                  <a:schemeClr val="bg1"/>
                </a:solidFill>
              </a:rPr>
              <a:t>Feature selection </a:t>
            </a:r>
            <a:r>
              <a:rPr lang="en-US" dirty="0">
                <a:solidFill>
                  <a:schemeClr val="bg1"/>
                </a:solidFill>
              </a:rPr>
              <a:t> was performed on the 23 voice features. By performing FS, only the effective features were used and the cost of the analysis was reduced. Different FS algorithms were applied for different classification</a:t>
            </a:r>
            <a:r>
              <a:rPr lang="en-GB" dirty="0">
                <a:solidFill>
                  <a:schemeClr val="bg1"/>
                </a:solidFill>
              </a:rPr>
              <a:t> </a:t>
            </a:r>
            <a:r>
              <a:rPr lang="en-US" dirty="0">
                <a:solidFill>
                  <a:schemeClr val="bg1"/>
                </a:solidFill>
              </a:rPr>
              <a:t>methods. New feature subsets and</a:t>
            </a:r>
            <a:r>
              <a:rPr lang="en-GB" dirty="0">
                <a:solidFill>
                  <a:schemeClr val="bg1"/>
                </a:solidFill>
              </a:rPr>
              <a:t> </a:t>
            </a:r>
            <a:r>
              <a:rPr lang="en-US" dirty="0">
                <a:solidFill>
                  <a:schemeClr val="bg1"/>
                </a:solidFill>
              </a:rPr>
              <a:t>classifications were generated by</a:t>
            </a:r>
            <a:r>
              <a:rPr lang="en-GB" dirty="0">
                <a:solidFill>
                  <a:schemeClr val="bg1"/>
                </a:solidFill>
              </a:rPr>
              <a:t> </a:t>
            </a:r>
            <a:r>
              <a:rPr lang="en-US" dirty="0">
                <a:solidFill>
                  <a:schemeClr val="bg1"/>
                </a:solidFill>
              </a:rPr>
              <a:t>using these algorithms from the original feature set. Performance of the</a:t>
            </a:r>
            <a:r>
              <a:rPr lang="en-GB" dirty="0">
                <a:solidFill>
                  <a:schemeClr val="bg1"/>
                </a:solidFill>
              </a:rPr>
              <a:t> </a:t>
            </a:r>
            <a:r>
              <a:rPr lang="en-US" dirty="0">
                <a:solidFill>
                  <a:schemeClr val="bg1"/>
                </a:solidFill>
              </a:rPr>
              <a:t>model was evaluated based on multiple criteria. FS has many advantages such as saving time for future</a:t>
            </a:r>
            <a:r>
              <a:rPr lang="en-GB" dirty="0">
                <a:solidFill>
                  <a:schemeClr val="bg1"/>
                </a:solidFill>
              </a:rPr>
              <a:t> </a:t>
            </a:r>
            <a:r>
              <a:rPr lang="en-US" dirty="0">
                <a:solidFill>
                  <a:schemeClr val="bg1"/>
                </a:solidFill>
              </a:rPr>
              <a:t>data collection, understanding causes of diseases, less computational cost, no degradation in </a:t>
            </a:r>
            <a:r>
              <a:rPr lang="en-GB" dirty="0">
                <a:solidFill>
                  <a:schemeClr val="bg1"/>
                </a:solidFill>
              </a:rPr>
              <a:t>performance. In</a:t>
            </a:r>
            <a:r>
              <a:rPr lang="en-US" dirty="0">
                <a:solidFill>
                  <a:schemeClr val="bg1"/>
                </a:solidFill>
              </a:rPr>
              <a:t> this paper </a:t>
            </a:r>
            <a:r>
              <a:rPr lang="en-GB" dirty="0">
                <a:solidFill>
                  <a:schemeClr val="bg1"/>
                </a:solidFill>
              </a:rPr>
              <a:t> </a:t>
            </a:r>
            <a:r>
              <a:rPr lang="en-US" dirty="0">
                <a:solidFill>
                  <a:schemeClr val="bg1"/>
                </a:solidFill>
              </a:rPr>
              <a:t>used FS for the diagnosis of PD.</a:t>
            </a:r>
          </a:p>
        </p:txBody>
      </p:sp>
      <p:pic>
        <p:nvPicPr>
          <p:cNvPr id="10" name="Picture 9">
            <a:extLst>
              <a:ext uri="{FF2B5EF4-FFF2-40B4-BE49-F238E27FC236}">
                <a16:creationId xmlns:a16="http://schemas.microsoft.com/office/drawing/2014/main" id="{96FF1946-8EA1-52F2-80DB-3D5651F1AE25}"/>
              </a:ext>
            </a:extLst>
          </p:cNvPr>
          <p:cNvPicPr>
            <a:picLocks noChangeAspect="1"/>
          </p:cNvPicPr>
          <p:nvPr/>
        </p:nvPicPr>
        <p:blipFill>
          <a:blip r:embed="rId2"/>
          <a:stretch>
            <a:fillRect/>
          </a:stretch>
        </p:blipFill>
        <p:spPr>
          <a:xfrm>
            <a:off x="8273098" y="1412679"/>
            <a:ext cx="3413642" cy="1792639"/>
          </a:xfrm>
          <a:prstGeom prst="rect">
            <a:avLst/>
          </a:prstGeom>
        </p:spPr>
      </p:pic>
      <p:pic>
        <p:nvPicPr>
          <p:cNvPr id="11" name="Picture 10">
            <a:extLst>
              <a:ext uri="{FF2B5EF4-FFF2-40B4-BE49-F238E27FC236}">
                <a16:creationId xmlns:a16="http://schemas.microsoft.com/office/drawing/2014/main" id="{5515AAA6-E99D-5669-D0EB-79E896A5B70A}"/>
              </a:ext>
            </a:extLst>
          </p:cNvPr>
          <p:cNvPicPr>
            <a:picLocks noChangeAspect="1"/>
          </p:cNvPicPr>
          <p:nvPr/>
        </p:nvPicPr>
        <p:blipFill>
          <a:blip r:embed="rId3"/>
          <a:stretch>
            <a:fillRect/>
          </a:stretch>
        </p:blipFill>
        <p:spPr>
          <a:xfrm>
            <a:off x="8210392" y="3348742"/>
            <a:ext cx="3413642" cy="2096579"/>
          </a:xfrm>
          <a:prstGeom prst="rect">
            <a:avLst/>
          </a:prstGeom>
        </p:spPr>
      </p:pic>
    </p:spTree>
    <p:extLst>
      <p:ext uri="{BB962C8B-B14F-4D97-AF65-F5344CB8AC3E}">
        <p14:creationId xmlns:p14="http://schemas.microsoft.com/office/powerpoint/2010/main" val="4228292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9B25-A75C-83F9-BE7F-03255B0B285F}"/>
              </a:ext>
            </a:extLst>
          </p:cNvPr>
          <p:cNvSpPr>
            <a:spLocks noGrp="1"/>
          </p:cNvSpPr>
          <p:nvPr>
            <p:ph type="title"/>
          </p:nvPr>
        </p:nvSpPr>
        <p:spPr>
          <a:xfrm>
            <a:off x="4530072" y="0"/>
            <a:ext cx="9905998" cy="1478570"/>
          </a:xfrm>
        </p:spPr>
        <p:txBody>
          <a:bodyPr/>
          <a:lstStyle/>
          <a:p>
            <a:r>
              <a:rPr lang="en-GB" dirty="0">
                <a:solidFill>
                  <a:schemeClr val="bg1"/>
                </a:solidFill>
              </a:rPr>
              <a:t>Experiment</a:t>
            </a:r>
            <a:r>
              <a:rPr lang="en-GB" dirty="0"/>
              <a:t> </a:t>
            </a:r>
            <a:endParaRPr lang="en-US" dirty="0"/>
          </a:p>
        </p:txBody>
      </p:sp>
      <p:pic>
        <p:nvPicPr>
          <p:cNvPr id="4" name="Content Placeholder 3">
            <a:extLst>
              <a:ext uri="{FF2B5EF4-FFF2-40B4-BE49-F238E27FC236}">
                <a16:creationId xmlns:a16="http://schemas.microsoft.com/office/drawing/2014/main" id="{94B595FB-14B1-C68F-CEFB-C47B273A13D6}"/>
              </a:ext>
            </a:extLst>
          </p:cNvPr>
          <p:cNvPicPr>
            <a:picLocks noGrp="1" noChangeAspect="1"/>
          </p:cNvPicPr>
          <p:nvPr>
            <p:ph idx="1"/>
          </p:nvPr>
        </p:nvPicPr>
        <p:blipFill>
          <a:blip r:embed="rId2"/>
          <a:stretch>
            <a:fillRect/>
          </a:stretch>
        </p:blipFill>
        <p:spPr>
          <a:xfrm>
            <a:off x="6481483" y="3667580"/>
            <a:ext cx="4473387" cy="2850103"/>
          </a:xfrm>
        </p:spPr>
      </p:pic>
      <p:pic>
        <p:nvPicPr>
          <p:cNvPr id="5" name="Picture 4">
            <a:extLst>
              <a:ext uri="{FF2B5EF4-FFF2-40B4-BE49-F238E27FC236}">
                <a16:creationId xmlns:a16="http://schemas.microsoft.com/office/drawing/2014/main" id="{63E1A5B3-D8AD-7BE4-C165-40D2CD75099F}"/>
              </a:ext>
            </a:extLst>
          </p:cNvPr>
          <p:cNvPicPr>
            <a:picLocks noChangeAspect="1"/>
          </p:cNvPicPr>
          <p:nvPr/>
        </p:nvPicPr>
        <p:blipFill>
          <a:blip r:embed="rId3"/>
          <a:stretch>
            <a:fillRect/>
          </a:stretch>
        </p:blipFill>
        <p:spPr>
          <a:xfrm>
            <a:off x="6436583" y="1243042"/>
            <a:ext cx="4518287" cy="2185958"/>
          </a:xfrm>
          <a:prstGeom prst="rect">
            <a:avLst/>
          </a:prstGeom>
        </p:spPr>
      </p:pic>
      <p:sp>
        <p:nvSpPr>
          <p:cNvPr id="6" name="TextBox 5">
            <a:extLst>
              <a:ext uri="{FF2B5EF4-FFF2-40B4-BE49-F238E27FC236}">
                <a16:creationId xmlns:a16="http://schemas.microsoft.com/office/drawing/2014/main" id="{52EE4EDF-F33A-2E17-493D-FFD07CFAE8CF}"/>
              </a:ext>
            </a:extLst>
          </p:cNvPr>
          <p:cNvSpPr txBox="1"/>
          <p:nvPr/>
        </p:nvSpPr>
        <p:spPr>
          <a:xfrm>
            <a:off x="1757082" y="1959420"/>
            <a:ext cx="3998336" cy="3416320"/>
          </a:xfrm>
          <a:prstGeom prst="rect">
            <a:avLst/>
          </a:prstGeom>
          <a:noFill/>
        </p:spPr>
        <p:txBody>
          <a:bodyPr wrap="square">
            <a:spAutoFit/>
          </a:bodyPr>
          <a:lstStyle/>
          <a:p>
            <a:r>
              <a:rPr lang="en-GB" sz="2400" dirty="0">
                <a:solidFill>
                  <a:schemeClr val="bg1"/>
                </a:solidFill>
              </a:rPr>
              <a:t>T</a:t>
            </a:r>
            <a:r>
              <a:rPr lang="en-US" sz="2400" dirty="0">
                <a:solidFill>
                  <a:schemeClr val="bg1"/>
                </a:solidFill>
              </a:rPr>
              <a:t>he determination of the</a:t>
            </a:r>
          </a:p>
          <a:p>
            <a:r>
              <a:rPr lang="en-US" sz="2400" dirty="0">
                <a:solidFill>
                  <a:schemeClr val="bg1"/>
                </a:solidFill>
              </a:rPr>
              <a:t>most relevant features increases the classification performance in ac</a:t>
            </a:r>
            <a:r>
              <a:rPr lang="en-GB" sz="2400" dirty="0">
                <a:solidFill>
                  <a:schemeClr val="bg1"/>
                </a:solidFill>
              </a:rPr>
              <a:t>v</a:t>
            </a:r>
            <a:r>
              <a:rPr lang="en-US" sz="2400" dirty="0" err="1">
                <a:solidFill>
                  <a:schemeClr val="bg1"/>
                </a:solidFill>
              </a:rPr>
              <a:t>ordance</a:t>
            </a:r>
            <a:r>
              <a:rPr lang="en-US" sz="2400" dirty="0">
                <a:solidFill>
                  <a:schemeClr val="bg1"/>
                </a:solidFill>
              </a:rPr>
              <a:t> with the literature. RFE method made SVM the most successful classifier for PD diagnosis while it was the worst before FS.</a:t>
            </a:r>
          </a:p>
        </p:txBody>
      </p:sp>
    </p:spTree>
    <p:extLst>
      <p:ext uri="{BB962C8B-B14F-4D97-AF65-F5344CB8AC3E}">
        <p14:creationId xmlns:p14="http://schemas.microsoft.com/office/powerpoint/2010/main" val="84451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ADF5-4CF7-805D-F104-02B751CA2FB9}"/>
              </a:ext>
            </a:extLst>
          </p:cNvPr>
          <p:cNvSpPr>
            <a:spLocks noGrp="1"/>
          </p:cNvSpPr>
          <p:nvPr>
            <p:ph type="title"/>
          </p:nvPr>
        </p:nvSpPr>
        <p:spPr>
          <a:xfrm>
            <a:off x="4279060" y="457200"/>
            <a:ext cx="9905998" cy="1478570"/>
          </a:xfrm>
        </p:spPr>
        <p:txBody>
          <a:bodyPr/>
          <a:lstStyle/>
          <a:p>
            <a:r>
              <a:rPr lang="en-GB" dirty="0">
                <a:solidFill>
                  <a:schemeClr val="bg1"/>
                </a:solidFill>
              </a:rPr>
              <a:t>Discussion</a:t>
            </a:r>
            <a:r>
              <a:rPr lang="en-GB" dirty="0"/>
              <a:t> </a:t>
            </a:r>
            <a:endParaRPr lang="en-US" dirty="0"/>
          </a:p>
        </p:txBody>
      </p:sp>
      <p:sp>
        <p:nvSpPr>
          <p:cNvPr id="3" name="Content Placeholder 2">
            <a:extLst>
              <a:ext uri="{FF2B5EF4-FFF2-40B4-BE49-F238E27FC236}">
                <a16:creationId xmlns:a16="http://schemas.microsoft.com/office/drawing/2014/main" id="{3E3EBA50-148D-6430-744A-792A92071FC7}"/>
              </a:ext>
            </a:extLst>
          </p:cNvPr>
          <p:cNvSpPr>
            <a:spLocks noGrp="1"/>
          </p:cNvSpPr>
          <p:nvPr>
            <p:ph idx="1"/>
          </p:nvPr>
        </p:nvSpPr>
        <p:spPr>
          <a:xfrm>
            <a:off x="1724116" y="1559859"/>
            <a:ext cx="9161930" cy="4482353"/>
          </a:xfrm>
        </p:spPr>
        <p:txBody>
          <a:bodyPr>
            <a:noAutofit/>
          </a:bodyPr>
          <a:lstStyle/>
          <a:p>
            <a:pPr marL="0" indent="0">
              <a:buNone/>
            </a:pPr>
            <a:r>
              <a:rPr lang="en-US" dirty="0">
                <a:solidFill>
                  <a:schemeClr val="bg1"/>
                </a:solidFill>
              </a:rPr>
              <a:t>PD diagnosis system proposed in this study differs from the literature in terms of FS method, a lightweight feature extraction process and</a:t>
            </a:r>
            <a:r>
              <a:rPr lang="en-GB" dirty="0">
                <a:solidFill>
                  <a:schemeClr val="bg1"/>
                </a:solidFill>
              </a:rPr>
              <a:t> </a:t>
            </a:r>
            <a:r>
              <a:rPr lang="en-US" dirty="0">
                <a:solidFill>
                  <a:schemeClr val="bg1"/>
                </a:solidFill>
              </a:rPr>
              <a:t>a classifier. A high enough classification performance has been</a:t>
            </a:r>
            <a:r>
              <a:rPr lang="en-GB" dirty="0">
                <a:solidFill>
                  <a:schemeClr val="bg1"/>
                </a:solidFill>
              </a:rPr>
              <a:t> </a:t>
            </a:r>
            <a:r>
              <a:rPr lang="en-US" dirty="0">
                <a:solidFill>
                  <a:schemeClr val="bg1"/>
                </a:solidFill>
              </a:rPr>
              <a:t>achieved. Using voice features in the diagnosis of PD helped very much.</a:t>
            </a:r>
            <a:r>
              <a:rPr lang="en-GB" dirty="0">
                <a:solidFill>
                  <a:schemeClr val="bg1"/>
                </a:solidFill>
              </a:rPr>
              <a:t> </a:t>
            </a:r>
            <a:r>
              <a:rPr lang="en-US" dirty="0">
                <a:solidFill>
                  <a:schemeClr val="bg1"/>
                </a:solidFill>
              </a:rPr>
              <a:t>Obtaining voice features are both easier and cheaper when compared to</a:t>
            </a:r>
            <a:r>
              <a:rPr lang="en-GB" dirty="0">
                <a:solidFill>
                  <a:schemeClr val="bg1"/>
                </a:solidFill>
              </a:rPr>
              <a:t> </a:t>
            </a:r>
            <a:r>
              <a:rPr lang="en-US" dirty="0">
                <a:solidFill>
                  <a:schemeClr val="bg1"/>
                </a:solidFill>
              </a:rPr>
              <a:t>MRI-based or motion based diagnosis methods. In this study, SVM with</a:t>
            </a:r>
            <a:r>
              <a:rPr lang="en-GB" dirty="0">
                <a:solidFill>
                  <a:schemeClr val="bg1"/>
                </a:solidFill>
              </a:rPr>
              <a:t> </a:t>
            </a:r>
            <a:r>
              <a:rPr lang="en-US" dirty="0">
                <a:solidFill>
                  <a:schemeClr val="bg1"/>
                </a:solidFill>
              </a:rPr>
              <a:t>RFE gave the best classification accuracy. These findings suggest that</a:t>
            </a:r>
            <a:r>
              <a:rPr lang="en-GB" dirty="0">
                <a:solidFill>
                  <a:schemeClr val="bg1"/>
                </a:solidFill>
              </a:rPr>
              <a:t> </a:t>
            </a:r>
            <a:r>
              <a:rPr lang="en-US" dirty="0">
                <a:solidFill>
                  <a:schemeClr val="bg1"/>
                </a:solidFill>
              </a:rPr>
              <a:t>using certain subset of voice features help researchers classify PD patients more accurately and less efforts can be made to extract </a:t>
            </a:r>
            <a:r>
              <a:rPr lang="en-GB" dirty="0">
                <a:solidFill>
                  <a:schemeClr val="bg1"/>
                </a:solidFill>
              </a:rPr>
              <a:t>features From </a:t>
            </a:r>
            <a:r>
              <a:rPr lang="en-US" dirty="0">
                <a:solidFill>
                  <a:schemeClr val="bg1"/>
                </a:solidFill>
              </a:rPr>
              <a:t> voice signals of candidate PD patients. Besides, the classification</a:t>
            </a:r>
            <a:r>
              <a:rPr lang="en-GB" dirty="0">
                <a:solidFill>
                  <a:schemeClr val="bg1"/>
                </a:solidFill>
              </a:rPr>
              <a:t> </a:t>
            </a:r>
            <a:r>
              <a:rPr lang="en-US" dirty="0">
                <a:solidFill>
                  <a:schemeClr val="bg1"/>
                </a:solidFill>
              </a:rPr>
              <a:t>can be realized by less computational cost.</a:t>
            </a:r>
          </a:p>
        </p:txBody>
      </p:sp>
    </p:spTree>
    <p:extLst>
      <p:ext uri="{BB962C8B-B14F-4D97-AF65-F5344CB8AC3E}">
        <p14:creationId xmlns:p14="http://schemas.microsoft.com/office/powerpoint/2010/main" val="151664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BE25-F18D-79D1-49B4-E62EF65EC35C}"/>
              </a:ext>
            </a:extLst>
          </p:cNvPr>
          <p:cNvSpPr>
            <a:spLocks noGrp="1"/>
          </p:cNvSpPr>
          <p:nvPr>
            <p:ph type="title"/>
          </p:nvPr>
        </p:nvSpPr>
        <p:spPr>
          <a:xfrm>
            <a:off x="4553144" y="282690"/>
            <a:ext cx="9905998" cy="1478570"/>
          </a:xfrm>
        </p:spPr>
        <p:txBody>
          <a:bodyPr/>
          <a:lstStyle/>
          <a:p>
            <a:r>
              <a:rPr lang="en-GB" dirty="0">
                <a:solidFill>
                  <a:schemeClr val="bg1"/>
                </a:solidFill>
              </a:rPr>
              <a:t>Conclusion</a:t>
            </a:r>
            <a:r>
              <a:rPr lang="en-GB" dirty="0"/>
              <a:t> </a:t>
            </a:r>
            <a:endParaRPr lang="en-US" dirty="0"/>
          </a:p>
        </p:txBody>
      </p:sp>
      <p:sp>
        <p:nvSpPr>
          <p:cNvPr id="3" name="Content Placeholder 2">
            <a:extLst>
              <a:ext uri="{FF2B5EF4-FFF2-40B4-BE49-F238E27FC236}">
                <a16:creationId xmlns:a16="http://schemas.microsoft.com/office/drawing/2014/main" id="{FE2BEC9F-9106-4B3B-6B9A-64B893EA1856}"/>
              </a:ext>
            </a:extLst>
          </p:cNvPr>
          <p:cNvSpPr>
            <a:spLocks noGrp="1"/>
          </p:cNvSpPr>
          <p:nvPr>
            <p:ph idx="1"/>
          </p:nvPr>
        </p:nvSpPr>
        <p:spPr>
          <a:xfrm>
            <a:off x="1237543" y="1250483"/>
            <a:ext cx="10416574" cy="4966239"/>
          </a:xfrm>
        </p:spPr>
        <p:txBody>
          <a:bodyPr>
            <a:noAutofit/>
          </a:bodyPr>
          <a:lstStyle/>
          <a:p>
            <a:pPr marL="0" indent="0">
              <a:buNone/>
            </a:pPr>
            <a:r>
              <a:rPr lang="en-GB" dirty="0">
                <a:solidFill>
                  <a:schemeClr val="bg1"/>
                </a:solidFill>
              </a:rPr>
              <a:t>In this paper, </a:t>
            </a:r>
            <a:r>
              <a:rPr lang="en-US" dirty="0">
                <a:solidFill>
                  <a:schemeClr val="bg1"/>
                </a:solidFill>
              </a:rPr>
              <a:t>FS based decision support system was developed using the features of voice signals of both PD patients and the</a:t>
            </a:r>
            <a:r>
              <a:rPr lang="en-GB" dirty="0">
                <a:solidFill>
                  <a:schemeClr val="bg1"/>
                </a:solidFill>
              </a:rPr>
              <a:t> </a:t>
            </a:r>
            <a:r>
              <a:rPr lang="en-US" dirty="0">
                <a:solidFill>
                  <a:schemeClr val="bg1"/>
                </a:solidFill>
              </a:rPr>
              <a:t>healthy people for the early diagnosis of Parkinson’s. Different FS</a:t>
            </a:r>
            <a:r>
              <a:rPr lang="en-GB" dirty="0">
                <a:solidFill>
                  <a:schemeClr val="bg1"/>
                </a:solidFill>
              </a:rPr>
              <a:t> </a:t>
            </a:r>
            <a:r>
              <a:rPr lang="en-US" dirty="0">
                <a:solidFill>
                  <a:schemeClr val="bg1"/>
                </a:solidFill>
              </a:rPr>
              <a:t>methods and different classification methods were used in the </a:t>
            </a:r>
            <a:r>
              <a:rPr lang="en-GB" dirty="0">
                <a:solidFill>
                  <a:schemeClr val="bg1"/>
                </a:solidFill>
              </a:rPr>
              <a:t>experiments</a:t>
            </a:r>
            <a:r>
              <a:rPr lang="en-US" dirty="0">
                <a:solidFill>
                  <a:schemeClr val="bg1"/>
                </a:solidFill>
              </a:rPr>
              <a:t>. The primary objective in doing so was to improve the performance and the accuracy of the model and also to reduce the computational cost of classification task. Accuracies of the classification</a:t>
            </a:r>
            <a:r>
              <a:rPr lang="en-GB" dirty="0">
                <a:solidFill>
                  <a:schemeClr val="bg1"/>
                </a:solidFill>
              </a:rPr>
              <a:t> </a:t>
            </a:r>
            <a:r>
              <a:rPr lang="en-US" dirty="0">
                <a:solidFill>
                  <a:schemeClr val="bg1"/>
                </a:solidFill>
              </a:rPr>
              <a:t>methods were evaluated with and without FS and the remarkable effect</a:t>
            </a:r>
            <a:r>
              <a:rPr lang="en-GB" dirty="0">
                <a:solidFill>
                  <a:schemeClr val="bg1"/>
                </a:solidFill>
              </a:rPr>
              <a:t> </a:t>
            </a:r>
            <a:r>
              <a:rPr lang="en-US" dirty="0">
                <a:solidFill>
                  <a:schemeClr val="bg1"/>
                </a:solidFill>
              </a:rPr>
              <a:t>of FS was shown. The results indicate that using FS methods together</a:t>
            </a:r>
            <a:r>
              <a:rPr lang="en-GB" dirty="0">
                <a:solidFill>
                  <a:schemeClr val="bg1"/>
                </a:solidFill>
              </a:rPr>
              <a:t> </a:t>
            </a:r>
            <a:r>
              <a:rPr lang="en-US" dirty="0">
                <a:solidFill>
                  <a:schemeClr val="bg1"/>
                </a:solidFill>
              </a:rPr>
              <a:t>with classification methods is quite advantageous especially when</a:t>
            </a:r>
            <a:r>
              <a:rPr lang="en-GB" dirty="0">
                <a:solidFill>
                  <a:schemeClr val="bg1"/>
                </a:solidFill>
              </a:rPr>
              <a:t> </a:t>
            </a:r>
            <a:r>
              <a:rPr lang="en-US" dirty="0">
                <a:solidFill>
                  <a:schemeClr val="bg1"/>
                </a:solidFill>
              </a:rPr>
              <a:t>dealing with speech signals in which hundreds of phonetic features can</a:t>
            </a:r>
            <a:r>
              <a:rPr lang="en-GB" dirty="0">
                <a:solidFill>
                  <a:schemeClr val="bg1"/>
                </a:solidFill>
              </a:rPr>
              <a:t> </a:t>
            </a:r>
            <a:r>
              <a:rPr lang="en-US" dirty="0">
                <a:solidFill>
                  <a:schemeClr val="bg1"/>
                </a:solidFill>
              </a:rPr>
              <a:t>be obtained. By the help of the developed early diagnosis system, PD</a:t>
            </a:r>
            <a:r>
              <a:rPr lang="en-GB" dirty="0">
                <a:solidFill>
                  <a:schemeClr val="bg1"/>
                </a:solidFill>
              </a:rPr>
              <a:t> </a:t>
            </a:r>
            <a:r>
              <a:rPr lang="en-US" dirty="0">
                <a:solidFill>
                  <a:schemeClr val="bg1"/>
                </a:solidFill>
              </a:rPr>
              <a:t>can be diagnosed with a high accuracy rate in its early stages and the</a:t>
            </a:r>
            <a:r>
              <a:rPr lang="en-GB" dirty="0">
                <a:solidFill>
                  <a:schemeClr val="bg1"/>
                </a:solidFill>
              </a:rPr>
              <a:t> </a:t>
            </a:r>
            <a:r>
              <a:rPr lang="en-US" dirty="0">
                <a:solidFill>
                  <a:schemeClr val="bg1"/>
                </a:solidFill>
              </a:rPr>
              <a:t>worse symptoms of the disease can be stopped.</a:t>
            </a:r>
          </a:p>
        </p:txBody>
      </p:sp>
    </p:spTree>
    <p:extLst>
      <p:ext uri="{BB962C8B-B14F-4D97-AF65-F5344CB8AC3E}">
        <p14:creationId xmlns:p14="http://schemas.microsoft.com/office/powerpoint/2010/main" val="38134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A8A6-71D4-2E0A-A9E4-4E906598993B}"/>
              </a:ext>
            </a:extLst>
          </p:cNvPr>
          <p:cNvSpPr>
            <a:spLocks noGrp="1"/>
          </p:cNvSpPr>
          <p:nvPr>
            <p:ph type="title"/>
          </p:nvPr>
        </p:nvSpPr>
        <p:spPr>
          <a:xfrm>
            <a:off x="5157602" y="2249487"/>
            <a:ext cx="9905998" cy="1478570"/>
          </a:xfrm>
        </p:spPr>
        <p:txBody>
          <a:bodyPr/>
          <a:lstStyle/>
          <a:p>
            <a:r>
              <a:rPr lang="en-GB" dirty="0">
                <a:solidFill>
                  <a:schemeClr val="bg1"/>
                </a:solidFill>
              </a:rPr>
              <a:t>Thank you</a:t>
            </a:r>
            <a:endParaRPr lang="en-US" dirty="0">
              <a:solidFill>
                <a:schemeClr val="bg1"/>
              </a:solidFill>
            </a:endParaRPr>
          </a:p>
        </p:txBody>
      </p:sp>
      <p:sp>
        <p:nvSpPr>
          <p:cNvPr id="3" name="Content Placeholder 2">
            <a:extLst>
              <a:ext uri="{FF2B5EF4-FFF2-40B4-BE49-F238E27FC236}">
                <a16:creationId xmlns:a16="http://schemas.microsoft.com/office/drawing/2014/main" id="{A0DAB12F-B0B4-9DED-53B5-8943CBDB0022}"/>
              </a:ext>
            </a:extLst>
          </p:cNvPr>
          <p:cNvSpPr>
            <a:spLocks noGrp="1"/>
          </p:cNvSpPr>
          <p:nvPr>
            <p:ph idx="1"/>
          </p:nvPr>
        </p:nvSpPr>
        <p:spPr>
          <a:xfrm>
            <a:off x="1589645" y="11851339"/>
            <a:ext cx="167436" cy="609601"/>
          </a:xfrm>
        </p:spPr>
        <p:txBody>
          <a:bodyPr/>
          <a:lstStyle/>
          <a:p>
            <a:pPr marL="0" indent="0">
              <a:buNone/>
            </a:pPr>
            <a:endParaRPr lang="en-US" dirty="0"/>
          </a:p>
        </p:txBody>
      </p:sp>
    </p:spTree>
    <p:extLst>
      <p:ext uri="{BB962C8B-B14F-4D97-AF65-F5344CB8AC3E}">
        <p14:creationId xmlns:p14="http://schemas.microsoft.com/office/powerpoint/2010/main" val="599277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573</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Early diagnosis of Parkinson’s disease using machine learning algorithms  </vt:lpstr>
      <vt:lpstr>Introduction</vt:lpstr>
      <vt:lpstr>Methods</vt:lpstr>
      <vt:lpstr>Experiment </vt:lpstr>
      <vt:lpstr>Discussion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asikaislam10@gmail.com</dc:creator>
  <cp:lastModifiedBy>asikaislam10@gmail.com</cp:lastModifiedBy>
  <cp:revision>6</cp:revision>
  <dcterms:created xsi:type="dcterms:W3CDTF">2023-11-18T18:02:43Z</dcterms:created>
  <dcterms:modified xsi:type="dcterms:W3CDTF">2023-11-20T20:22:22Z</dcterms:modified>
</cp:coreProperties>
</file>