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D47A02"/>
    <a:srgbClr val="5EEC3C"/>
    <a:srgbClr val="E6B254"/>
    <a:srgbClr val="BF7E37"/>
    <a:srgbClr val="E39A39"/>
    <a:srgbClr val="FE9202"/>
    <a:srgbClr val="6C1A00"/>
    <a:srgbClr val="007033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093365" cy="19851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0933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5A37F-F5A1-40AD-B8CD-AE01980F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96251" cy="51425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998646-E87D-4547-80F2-125F724386E2}"/>
              </a:ext>
            </a:extLst>
          </p:cNvPr>
          <p:cNvSpPr/>
          <p:nvPr/>
        </p:nvSpPr>
        <p:spPr>
          <a:xfrm>
            <a:off x="-467265" y="281175"/>
            <a:ext cx="60180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virtual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DE187-C3A2-4AD3-A946-FAF79FF08A42}"/>
              </a:ext>
            </a:extLst>
          </p:cNvPr>
          <p:cNvSpPr/>
          <p:nvPr/>
        </p:nvSpPr>
        <p:spPr>
          <a:xfrm>
            <a:off x="5182820" y="4220170"/>
            <a:ext cx="3621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Asim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Sidd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27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04F95-DFBA-40C0-B1BD-9D701FFD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8879" cy="5143500"/>
          </a:xfrm>
          <a:prstGeom prst="rect">
            <a:avLst/>
          </a:prstGeom>
        </p:spPr>
      </p:pic>
      <p:sp>
        <p:nvSpPr>
          <p:cNvPr id="4" name="Double-click to edit">
            <a:extLst>
              <a:ext uri="{FF2B5EF4-FFF2-40B4-BE49-F238E27FC236}">
                <a16:creationId xmlns:a16="http://schemas.microsoft.com/office/drawing/2014/main" id="{000E94E5-EB31-4670-97E5-52347C2D817A}"/>
              </a:ext>
            </a:extLst>
          </p:cNvPr>
          <p:cNvSpPr txBox="1">
            <a:spLocks/>
          </p:cNvSpPr>
          <p:nvPr/>
        </p:nvSpPr>
        <p:spPr>
          <a:xfrm>
            <a:off x="838200" y="242577"/>
            <a:ext cx="9540711" cy="98291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 </a:t>
            </a:r>
          </a:p>
        </p:txBody>
      </p:sp>
      <p:sp>
        <p:nvSpPr>
          <p:cNvPr id="6" name="Description:">
            <a:extLst>
              <a:ext uri="{FF2B5EF4-FFF2-40B4-BE49-F238E27FC236}">
                <a16:creationId xmlns:a16="http://schemas.microsoft.com/office/drawing/2014/main" id="{9F4C3996-D179-48BC-AE81-CA8B7067CC68}"/>
              </a:ext>
            </a:extLst>
          </p:cNvPr>
          <p:cNvSpPr txBox="1"/>
          <p:nvPr/>
        </p:nvSpPr>
        <p:spPr>
          <a:xfrm>
            <a:off x="663002" y="281175"/>
            <a:ext cx="46021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 b="1"/>
            </a:lvl1pPr>
          </a:lstStyle>
          <a:p>
            <a:endParaRPr dirty="0"/>
          </a:p>
        </p:txBody>
      </p:sp>
      <p:sp>
        <p:nvSpPr>
          <p:cNvPr id="7" name="It was a hassle to find the location of a site on the basics of board sign.…">
            <a:extLst>
              <a:ext uri="{FF2B5EF4-FFF2-40B4-BE49-F238E27FC236}">
                <a16:creationId xmlns:a16="http://schemas.microsoft.com/office/drawing/2014/main" id="{C363AAA2-2A3C-4F42-9542-D1864438C6E1}"/>
              </a:ext>
            </a:extLst>
          </p:cNvPr>
          <p:cNvSpPr txBox="1"/>
          <p:nvPr/>
        </p:nvSpPr>
        <p:spPr>
          <a:xfrm>
            <a:off x="722718" y="1225487"/>
            <a:ext cx="4853001" cy="243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I</a:t>
            </a:r>
            <a:r>
              <a:rPr sz="1900" dirty="0">
                <a:solidFill>
                  <a:srgbClr val="00B0F0"/>
                </a:solidFill>
              </a:rPr>
              <a:t>t was a hassle to find the location of a site on the basics of board sign.</a:t>
            </a:r>
          </a:p>
          <a:p>
            <a:pPr marL="190500" indent="-190500" defTabSz="457200">
              <a:lnSpc>
                <a:spcPct val="115000"/>
              </a:lnSpc>
              <a:buSzPct val="100000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So we designed a virtual assistant inside a robot that will provide a hassle-free guide to get to the respective location.</a:t>
            </a:r>
          </a:p>
          <a:p>
            <a:pPr marL="190500" indent="-190500" defTabSz="457200">
              <a:lnSpc>
                <a:spcPct val="115000"/>
              </a:lnSpc>
              <a:buSzPct val="100000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It can also be modified according to the user's needs, making it more user-friendly.</a:t>
            </a:r>
          </a:p>
        </p:txBody>
      </p:sp>
      <p:pic>
        <p:nvPicPr>
          <p:cNvPr id="8" name="baymax-robot-3d-model-low-poly-obj-mtl-3ds-fbx-c4d-stl.jpeg" descr="baymax-robot-3d-model-low-poly-obj-mtl-3ds-fbx-c4d-stl.jpeg">
            <a:extLst>
              <a:ext uri="{FF2B5EF4-FFF2-40B4-BE49-F238E27FC236}">
                <a16:creationId xmlns:a16="http://schemas.microsoft.com/office/drawing/2014/main" id="{AA4FD9E7-0F72-48BD-A3AD-D4871387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524" y="1468064"/>
            <a:ext cx="3373476" cy="1897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71834D-CCD5-4CF6-96DC-C22F22405A08}"/>
              </a:ext>
            </a:extLst>
          </p:cNvPr>
          <p:cNvSpPr/>
          <p:nvPr/>
        </p:nvSpPr>
        <p:spPr>
          <a:xfrm>
            <a:off x="732863" y="224442"/>
            <a:ext cx="354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1018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67095-1723-4219-8C4C-E52D377C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We are presenting a solution on the limitation of virtual assistences like Siri and Alexa.…">
            <a:extLst>
              <a:ext uri="{FF2B5EF4-FFF2-40B4-BE49-F238E27FC236}">
                <a16:creationId xmlns:a16="http://schemas.microsoft.com/office/drawing/2014/main" id="{4E42EB0A-6A38-4E41-A371-271BCE382A06}"/>
              </a:ext>
            </a:extLst>
          </p:cNvPr>
          <p:cNvSpPr txBox="1"/>
          <p:nvPr/>
        </p:nvSpPr>
        <p:spPr>
          <a:xfrm>
            <a:off x="143555" y="1197405"/>
            <a:ext cx="8551480" cy="347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00B0F0"/>
                </a:solidFill>
              </a:rPr>
              <a:t>We are presenting a solution </a:t>
            </a:r>
            <a:r>
              <a:rPr lang="en-US" dirty="0">
                <a:solidFill>
                  <a:srgbClr val="00B0F0"/>
                </a:solidFill>
              </a:rPr>
              <a:t>to</a:t>
            </a:r>
            <a:r>
              <a:rPr dirty="0">
                <a:solidFill>
                  <a:srgbClr val="00B0F0"/>
                </a:solidFill>
              </a:rPr>
              <a:t> the limitation of virtual </a:t>
            </a:r>
            <a:r>
              <a:rPr lang="en-US" dirty="0">
                <a:solidFill>
                  <a:srgbClr val="00B0F0"/>
                </a:solidFill>
              </a:rPr>
              <a:t>assistants</a:t>
            </a:r>
            <a:r>
              <a:rPr dirty="0">
                <a:solidFill>
                  <a:srgbClr val="00B0F0"/>
                </a:solidFill>
              </a:rPr>
              <a:t> like Siri and Alexa.</a:t>
            </a:r>
          </a:p>
          <a:p>
            <a:pPr>
              <a:defRPr sz="22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B0F0"/>
              </a:solidFill>
            </a:endParaRPr>
          </a:p>
          <a:p>
            <a:pPr marL="180472" indent="-180472">
              <a:buSzPct val="100000"/>
              <a:buChar char="•"/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00B0F0"/>
                </a:solidFill>
              </a:rPr>
              <a:t>These virtual </a:t>
            </a:r>
            <a:r>
              <a:rPr lang="en-US" dirty="0">
                <a:solidFill>
                  <a:srgbClr val="00B0F0"/>
                </a:solidFill>
              </a:rPr>
              <a:t>assistants</a:t>
            </a:r>
            <a:r>
              <a:rPr dirty="0">
                <a:solidFill>
                  <a:srgbClr val="00B0F0"/>
                </a:solidFill>
              </a:rPr>
              <a:t> can give us almost any information.</a:t>
            </a:r>
          </a:p>
          <a:p>
            <a:pPr>
              <a:defRPr sz="22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B0F0"/>
              </a:solidFill>
            </a:endParaRPr>
          </a:p>
          <a:p>
            <a:pPr marL="180472" indent="-180472">
              <a:buSzPct val="100000"/>
              <a:buChar char="•"/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00B0F0"/>
                </a:solidFill>
              </a:rPr>
              <a:t>When it comes to personal use for finding location they have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a limitation like they can’t tell us the exact location of a room.</a:t>
            </a:r>
          </a:p>
          <a:p>
            <a:pPr>
              <a:defRPr sz="22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B0F0"/>
              </a:solidFill>
            </a:endParaRPr>
          </a:p>
          <a:p>
            <a:pPr marL="180472" indent="-180472">
              <a:buSzPct val="100000"/>
              <a:buChar char="•"/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00B0F0"/>
                </a:solidFill>
              </a:rPr>
              <a:t>So our project </a:t>
            </a:r>
            <a:r>
              <a:rPr lang="en-US" dirty="0">
                <a:solidFill>
                  <a:srgbClr val="00B0F0"/>
                </a:solidFill>
              </a:rPr>
              <a:t>solves</a:t>
            </a:r>
            <a:r>
              <a:rPr dirty="0">
                <a:solidFill>
                  <a:srgbClr val="00B0F0"/>
                </a:solidFill>
              </a:rPr>
              <a:t> this problem by giving the user flexibility to add a custom </a:t>
            </a:r>
            <a:r>
              <a:rPr lang="en-US" dirty="0">
                <a:solidFill>
                  <a:srgbClr val="00B0F0"/>
                </a:solidFill>
              </a:rPr>
              <a:t>location</a:t>
            </a:r>
            <a:r>
              <a:rPr dirty="0">
                <a:solidFill>
                  <a:srgbClr val="00B0F0"/>
                </a:solidFill>
              </a:rPr>
              <a:t> for personal use.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A43E6-ADE8-4A72-9CB3-9650759DD605}"/>
              </a:ext>
            </a:extLst>
          </p:cNvPr>
          <p:cNvSpPr/>
          <p:nvPr/>
        </p:nvSpPr>
        <p:spPr>
          <a:xfrm>
            <a:off x="296260" y="137038"/>
            <a:ext cx="2630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0337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E090C-B524-4FF1-B0D5-4A77A7B9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35"/>
            <a:ext cx="9153150" cy="5143500"/>
          </a:xfrm>
          <a:prstGeom prst="rect">
            <a:avLst/>
          </a:prstGeom>
        </p:spPr>
      </p:pic>
      <p:sp>
        <p:nvSpPr>
          <p:cNvPr id="4" name="Who is the end-user?…">
            <a:extLst>
              <a:ext uri="{FF2B5EF4-FFF2-40B4-BE49-F238E27FC236}">
                <a16:creationId xmlns:a16="http://schemas.microsoft.com/office/drawing/2014/main" id="{D67FF096-06F2-4098-BA39-3574EAC1A652}"/>
              </a:ext>
            </a:extLst>
          </p:cNvPr>
          <p:cNvSpPr txBox="1"/>
          <p:nvPr/>
        </p:nvSpPr>
        <p:spPr>
          <a:xfrm>
            <a:off x="296260" y="1554012"/>
            <a:ext cx="6237454" cy="73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228600" defTabSz="457200">
              <a:lnSpc>
                <a:spcPct val="115000"/>
              </a:lnSpc>
              <a:buSzPct val="100000"/>
              <a:buChar char="●"/>
              <a:defRPr sz="19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Who is the end-user?</a:t>
            </a:r>
            <a:endParaRPr lang="en-US" dirty="0">
              <a:solidFill>
                <a:srgbClr val="00B0F0"/>
              </a:solidFill>
            </a:endParaRPr>
          </a:p>
          <a:p>
            <a:pPr marL="228600" defTabSz="457200">
              <a:lnSpc>
                <a:spcPct val="115000"/>
              </a:lnSpc>
              <a:buSzPct val="100000"/>
              <a:defRPr sz="19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IN" dirty="0">
                <a:solidFill>
                  <a:srgbClr val="00B0F0"/>
                </a:solidFill>
              </a:rPr>
              <a:t>    </a:t>
            </a:r>
            <a:r>
              <a:rPr dirty="0">
                <a:solidFill>
                  <a:srgbClr val="00B0F0"/>
                </a:solidFill>
              </a:rPr>
              <a:t>Visitors and Delicates to the college. </a:t>
            </a:r>
          </a:p>
        </p:txBody>
      </p:sp>
      <p:sp>
        <p:nvSpPr>
          <p:cNvPr id="5" name="Why is the problem important to solve?…">
            <a:extLst>
              <a:ext uri="{FF2B5EF4-FFF2-40B4-BE49-F238E27FC236}">
                <a16:creationId xmlns:a16="http://schemas.microsoft.com/office/drawing/2014/main" id="{10D0E39E-F3E6-45EE-8A38-4021D62C04B1}"/>
              </a:ext>
            </a:extLst>
          </p:cNvPr>
          <p:cNvSpPr txBox="1"/>
          <p:nvPr/>
        </p:nvSpPr>
        <p:spPr>
          <a:xfrm>
            <a:off x="362371" y="1683825"/>
            <a:ext cx="8333610" cy="1302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15000"/>
              </a:lnSpc>
              <a:defRPr sz="16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B0F0"/>
              </a:solidFill>
            </a:endParaRPr>
          </a:p>
          <a:p>
            <a:pPr defTabSz="457200">
              <a:lnSpc>
                <a:spcPct val="115000"/>
              </a:lnSpc>
              <a:defRPr sz="16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B0F0"/>
              </a:solidFill>
            </a:endParaRPr>
          </a:p>
          <a:p>
            <a:pPr marL="457200" indent="-228600" defTabSz="457200">
              <a:lnSpc>
                <a:spcPct val="115000"/>
              </a:lnSpc>
              <a:buSzPct val="100000"/>
              <a:buChar char="●"/>
              <a:defRPr sz="19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Why is the problem important to solve?</a:t>
            </a:r>
            <a:endParaRPr lang="en-US" dirty="0">
              <a:solidFill>
                <a:srgbClr val="00B0F0"/>
              </a:solidFill>
            </a:endParaRPr>
          </a:p>
          <a:p>
            <a:pPr marL="228600" defTabSz="457200">
              <a:lnSpc>
                <a:spcPct val="115000"/>
              </a:lnSpc>
              <a:buSzPct val="100000"/>
              <a:defRPr sz="19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IN" dirty="0">
                <a:solidFill>
                  <a:srgbClr val="00B0F0"/>
                </a:solidFill>
              </a:rPr>
              <a:t>  </a:t>
            </a:r>
            <a:r>
              <a:rPr dirty="0">
                <a:solidFill>
                  <a:srgbClr val="00B0F0"/>
                </a:solidFill>
              </a:rPr>
              <a:t>It was a maze to find the location </a:t>
            </a:r>
            <a:r>
              <a:rPr lang="en-US" dirty="0">
                <a:solidFill>
                  <a:srgbClr val="00B0F0"/>
                </a:solidFill>
              </a:rPr>
              <a:t>with</a:t>
            </a:r>
            <a:r>
              <a:rPr dirty="0">
                <a:solidFill>
                  <a:srgbClr val="00B0F0"/>
                </a:solidFill>
              </a:rPr>
              <a:t> the help of </a:t>
            </a:r>
            <a:r>
              <a:rPr lang="en-US" dirty="0">
                <a:solidFill>
                  <a:srgbClr val="00B0F0"/>
                </a:solidFill>
              </a:rPr>
              <a:t>a </a:t>
            </a:r>
            <a:r>
              <a:rPr dirty="0">
                <a:solidFill>
                  <a:srgbClr val="00B0F0"/>
                </a:solidFill>
              </a:rPr>
              <a:t>board sign.</a:t>
            </a:r>
          </a:p>
        </p:txBody>
      </p:sp>
      <p:sp>
        <p:nvSpPr>
          <p:cNvPr id="6" name="What is the user’s problem that needs a solution?…">
            <a:extLst>
              <a:ext uri="{FF2B5EF4-FFF2-40B4-BE49-F238E27FC236}">
                <a16:creationId xmlns:a16="http://schemas.microsoft.com/office/drawing/2014/main" id="{9403982B-2234-491D-AC04-BC23A90F1AE1}"/>
              </a:ext>
            </a:extLst>
          </p:cNvPr>
          <p:cNvSpPr txBox="1"/>
          <p:nvPr/>
        </p:nvSpPr>
        <p:spPr>
          <a:xfrm>
            <a:off x="451911" y="2986357"/>
            <a:ext cx="7416434" cy="73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457200" indent="-228600" defTabSz="457200">
              <a:lnSpc>
                <a:spcPct val="115000"/>
              </a:lnSpc>
              <a:buSzPct val="100000"/>
              <a:buChar char="●"/>
              <a:defRPr sz="19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What is the user’s problem that needs a solution?</a:t>
            </a:r>
          </a:p>
          <a:p>
            <a:pPr defTabSz="457200">
              <a:lnSpc>
                <a:spcPct val="115000"/>
              </a:lnSpc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B0F0"/>
                </a:solidFill>
              </a:rPr>
              <a:t>	For tracking a particular site.</a:t>
            </a:r>
          </a:p>
        </p:txBody>
      </p:sp>
    </p:spTree>
    <p:extLst>
      <p:ext uri="{BB962C8B-B14F-4D97-AF65-F5344CB8AC3E}">
        <p14:creationId xmlns:p14="http://schemas.microsoft.com/office/powerpoint/2010/main" val="282527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D54E2-D6DD-4651-BF5C-EB7DEE3B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119EBD-9C41-4AE1-90DA-F722DFC09A2E}"/>
              </a:ext>
            </a:extLst>
          </p:cNvPr>
          <p:cNvSpPr/>
          <p:nvPr/>
        </p:nvSpPr>
        <p:spPr>
          <a:xfrm>
            <a:off x="48665" y="281175"/>
            <a:ext cx="26900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Technology Stacks:</a:t>
            </a:r>
          </a:p>
        </p:txBody>
      </p:sp>
      <p:sp>
        <p:nvSpPr>
          <p:cNvPr id="5" name="Hardware:…">
            <a:extLst>
              <a:ext uri="{FF2B5EF4-FFF2-40B4-BE49-F238E27FC236}">
                <a16:creationId xmlns:a16="http://schemas.microsoft.com/office/drawing/2014/main" id="{4B41EACD-3ED4-40D3-96CA-392E1AE972EC}"/>
              </a:ext>
            </a:extLst>
          </p:cNvPr>
          <p:cNvSpPr txBox="1"/>
          <p:nvPr/>
        </p:nvSpPr>
        <p:spPr>
          <a:xfrm>
            <a:off x="143555" y="891995"/>
            <a:ext cx="1527050" cy="180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15000"/>
              </a:lnSpc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Hardware: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Raspberry PI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Speaker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Microphone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Battery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3D Model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Memory card</a:t>
            </a:r>
          </a:p>
        </p:txBody>
      </p:sp>
      <p:pic>
        <p:nvPicPr>
          <p:cNvPr id="8" name="linux.png" descr="linux.png">
            <a:extLst>
              <a:ext uri="{FF2B5EF4-FFF2-40B4-BE49-F238E27FC236}">
                <a16:creationId xmlns:a16="http://schemas.microsoft.com/office/drawing/2014/main" id="{E0F26004-7FA0-4097-9EC2-0A97E61C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90" y="2842425"/>
            <a:ext cx="1024411" cy="102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oftware:…">
            <a:extLst>
              <a:ext uri="{FF2B5EF4-FFF2-40B4-BE49-F238E27FC236}">
                <a16:creationId xmlns:a16="http://schemas.microsoft.com/office/drawing/2014/main" id="{F3BEAF3B-1B0F-4541-8144-B396B9C71254}"/>
              </a:ext>
            </a:extLst>
          </p:cNvPr>
          <p:cNvSpPr txBox="1"/>
          <p:nvPr/>
        </p:nvSpPr>
        <p:spPr>
          <a:xfrm>
            <a:off x="143555" y="2842425"/>
            <a:ext cx="2746196" cy="1062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ct val="115000"/>
              </a:lnSpc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Software: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Python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Linux</a:t>
            </a:r>
          </a:p>
          <a:p>
            <a:pPr marL="200526" indent="-200526" defTabSz="457200">
              <a:lnSpc>
                <a:spcPct val="115000"/>
              </a:lnSpc>
              <a:buSzPct val="100000"/>
              <a:buChar char="•"/>
              <a:defRPr sz="20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solidFill>
                  <a:srgbClr val="00B0F0"/>
                </a:solidFill>
              </a:rPr>
              <a:t>Speech Recognition</a:t>
            </a:r>
          </a:p>
        </p:txBody>
      </p:sp>
      <p:pic>
        <p:nvPicPr>
          <p:cNvPr id="10" name="raspberry.jpeg" descr="raspberry.jpeg">
            <a:extLst>
              <a:ext uri="{FF2B5EF4-FFF2-40B4-BE49-F238E27FC236}">
                <a16:creationId xmlns:a16="http://schemas.microsoft.com/office/drawing/2014/main" id="{A65360DE-8A4E-41D6-99FA-9285F4655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20" y="1414535"/>
            <a:ext cx="1723243" cy="1157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ython.jpeg" descr="python.jpeg">
            <a:extLst>
              <a:ext uri="{FF2B5EF4-FFF2-40B4-BE49-F238E27FC236}">
                <a16:creationId xmlns:a16="http://schemas.microsoft.com/office/drawing/2014/main" id="{3E77EC0E-D033-4A48-A0CA-185CFA53B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232" y="2880289"/>
            <a:ext cx="805762" cy="10244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420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7219F-5435-4C88-B3C5-52EF5FB8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6D0A4176-A098-40BE-8382-506257E45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624828"/>
              </p:ext>
            </p:extLst>
          </p:nvPr>
        </p:nvGraphicFramePr>
        <p:xfrm>
          <a:off x="601670" y="739290"/>
          <a:ext cx="7329840" cy="3970332"/>
        </p:xfrm>
        <a:graphic>
          <a:graphicData uri="http://schemas.openxmlformats.org/drawingml/2006/table">
            <a:tbl>
              <a:tblPr bandRow="1"/>
              <a:tblGrid>
                <a:gridCol w="125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215">
                <a:tc rowSpan="3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Criteria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 b="1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Criteria 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It is user-friendly.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 b="1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Criteria 2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It is cost-effective approach.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 b="1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Criteria 3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consumption of electricity.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15">
                <a:tc rowSpan="3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 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internet connection.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 2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It can communicate only in single language for now.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 3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rgbClr val="00B0F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It  can only guide to a location. 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50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16E6D-3950-4BAB-9647-22EEE802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9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2022-04-30T17:18:57Z</dcterms:modified>
</cp:coreProperties>
</file>