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430720" y="1152000"/>
            <a:ext cx="4281480" cy="3416040"/>
          </a:xfrm>
          <a:prstGeom prst="rect">
            <a:avLst/>
          </a:prstGeom>
          <a:ln>
            <a:noFill/>
          </a:ln>
        </p:spPr>
      </p:pic>
      <p:pic>
        <p:nvPicPr>
          <p:cNvPr id="36"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430720" y="1152000"/>
            <a:ext cx="4281480" cy="3416040"/>
          </a:xfrm>
          <a:prstGeom prst="rect">
            <a:avLst/>
          </a:prstGeom>
          <a:ln>
            <a:noFill/>
          </a:ln>
        </p:spPr>
      </p:pic>
      <p:pic>
        <p:nvPicPr>
          <p:cNvPr id="73" name="" descr=""/>
          <p:cNvPicPr/>
          <p:nvPr/>
        </p:nvPicPr>
        <p:blipFill>
          <a:blip r:embed="rId3"/>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5E17679B-C738-47EF-97C2-C5AE8AAE5E39}" type="slidenum">
              <a:rPr b="0" lang="en-US" sz="1000" spc="-1" strike="noStrike">
                <a:solidFill>
                  <a:srgbClr val="595959"/>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FAED96A3-DD30-4C81-9FFA-E86179799008}" type="slidenum">
              <a:rPr b="0" lang="en-US" sz="1000" spc="-1" strike="noStrike">
                <a:solidFill>
                  <a:srgbClr val="595959"/>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TextShape 1"/>
          <p:cNvSpPr txBox="1"/>
          <p:nvPr/>
        </p:nvSpPr>
        <p:spPr>
          <a:xfrm>
            <a:off x="311760" y="2923560"/>
            <a:ext cx="8520120" cy="1539720"/>
          </a:xfrm>
          <a:prstGeom prst="rect">
            <a:avLst/>
          </a:prstGeom>
          <a:noFill/>
          <a:ln>
            <a:noFill/>
          </a:ln>
        </p:spPr>
        <p:txBody>
          <a:bodyPr tIns="91440" bIns="91440"/>
          <a:p>
            <a:pPr algn="r">
              <a:lnSpc>
                <a:spcPct val="100000"/>
              </a:lnSpc>
            </a:pP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a:p>
            <a:pPr algn="r">
              <a:lnSpc>
                <a:spcPct val="100000"/>
              </a:lnSpc>
            </a:pPr>
            <a:r>
              <a:rPr b="0" i="1" lang="en-US" sz="1400" spc="-1" strike="noStrike">
                <a:solidFill>
                  <a:srgbClr val="595959"/>
                </a:solidFill>
                <a:uFill>
                  <a:solidFill>
                    <a:srgbClr val="ffffff"/>
                  </a:solidFill>
                </a:uFill>
                <a:latin typeface="Arial"/>
                <a:ea typeface="Arial"/>
              </a:rPr>
              <a:t>163301015 - Bekir Can YUVA</a:t>
            </a:r>
            <a:r>
              <a:rPr b="0" i="1" lang="en-US" sz="1400" spc="-1" strike="noStrike">
                <a:solidFill>
                  <a:srgbClr val="595959"/>
                </a:solidFill>
                <a:uFill>
                  <a:solidFill>
                    <a:srgbClr val="ffffff"/>
                  </a:solidFill>
                </a:uFill>
                <a:latin typeface="Arial"/>
                <a:ea typeface="Arial"/>
              </a:rPr>
              <a:t>
</a:t>
            </a:r>
            <a:r>
              <a:rPr b="0" i="1" lang="en-US" sz="1400" spc="-1" strike="noStrike">
                <a:solidFill>
                  <a:srgbClr val="595959"/>
                </a:solidFill>
                <a:uFill>
                  <a:solidFill>
                    <a:srgbClr val="ffffff"/>
                  </a:solidFill>
                </a:uFill>
                <a:latin typeface="Arial"/>
                <a:ea typeface="Arial"/>
              </a:rPr>
              <a:t>153301054 - Ramazan MUTLU</a:t>
            </a:r>
            <a:endParaRPr b="0" lang="en-US" sz="3200" spc="-1" strike="noStrike">
              <a:solidFill>
                <a:srgbClr val="000000"/>
              </a:solidFill>
              <a:uFill>
                <a:solidFill>
                  <a:srgbClr val="ffffff"/>
                </a:solidFill>
              </a:uFill>
              <a:latin typeface="Arial"/>
            </a:endParaRPr>
          </a:p>
          <a:p>
            <a:pPr algn="r">
              <a:lnSpc>
                <a:spcPct val="100000"/>
              </a:lnSpc>
            </a:pPr>
            <a:r>
              <a:rPr b="0" i="1" lang="en-US" sz="1400" spc="-1" strike="noStrike">
                <a:solidFill>
                  <a:srgbClr val="595959"/>
                </a:solidFill>
                <a:uFill>
                  <a:solidFill>
                    <a:srgbClr val="ffffff"/>
                  </a:solidFill>
                </a:uFill>
                <a:latin typeface="Arial"/>
                <a:ea typeface="Arial"/>
              </a:rPr>
              <a:t>163301019 - Mücahit Sami RENKYORGANCI</a:t>
            </a:r>
            <a:endParaRPr b="0" lang="en-US" sz="3200" spc="-1" strike="noStrike">
              <a:solidFill>
                <a:srgbClr val="000000"/>
              </a:solidFill>
              <a:uFill>
                <a:solidFill>
                  <a:srgbClr val="ffffff"/>
                </a:solidFill>
              </a:uFill>
              <a:latin typeface="Arial"/>
            </a:endParaRPr>
          </a:p>
        </p:txBody>
      </p:sp>
      <p:pic>
        <p:nvPicPr>
          <p:cNvPr id="75" name="Shape 55" descr=""/>
          <p:cNvPicPr/>
          <p:nvPr/>
        </p:nvPicPr>
        <p:blipFill>
          <a:blip r:embed="rId1"/>
          <a:stretch/>
        </p:blipFill>
        <p:spPr>
          <a:xfrm>
            <a:off x="2045160" y="600120"/>
            <a:ext cx="5053320" cy="21099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984960" y="1162800"/>
            <a:ext cx="6376680" cy="849600"/>
          </a:xfrm>
          <a:prstGeom prst="rect">
            <a:avLst/>
          </a:prstGeom>
          <a:noFill/>
          <a:ln>
            <a:noFill/>
          </a:ln>
        </p:spPr>
        <p:style>
          <a:lnRef idx="0"/>
          <a:fillRef idx="0"/>
          <a:effectRef idx="0"/>
          <a:fontRef idx="minor"/>
        </p:style>
        <p:txBody>
          <a:bodyPr tIns="91440" bIns="91440"/>
          <a:p>
            <a:pPr marL="457200" indent="-367920">
              <a:lnSpc>
                <a:spcPct val="100000"/>
              </a:lnSpc>
              <a:buClr>
                <a:srgbClr val="f14e32"/>
              </a:buClr>
              <a:buFont typeface="Arial"/>
              <a:buAutoNum type="arabicParenR"/>
            </a:pPr>
            <a:r>
              <a:rPr b="0" lang="en-US" sz="2200" spc="-1" strike="noStrike">
                <a:solidFill>
                  <a:srgbClr val="f14e32"/>
                </a:solidFill>
                <a:uFill>
                  <a:solidFill>
                    <a:srgbClr val="ffffff"/>
                  </a:solidFill>
                </a:uFill>
                <a:latin typeface="Arial"/>
                <a:ea typeface="Arial"/>
              </a:rPr>
              <a:t>İki commit arasındaki farkları görmek için hangi git komutu kullanılır?</a:t>
            </a:r>
            <a:endParaRPr b="0" lang="en-US" sz="1800" spc="-1" strike="noStrike">
              <a:solidFill>
                <a:srgbClr val="000000"/>
              </a:solidFill>
              <a:uFill>
                <a:solidFill>
                  <a:srgbClr val="ffffff"/>
                </a:solidFill>
              </a:uFill>
              <a:latin typeface="Arial"/>
            </a:endParaRPr>
          </a:p>
        </p:txBody>
      </p:sp>
      <p:sp>
        <p:nvSpPr>
          <p:cNvPr id="107" name="TextShape 2"/>
          <p:cNvSpPr txBox="1"/>
          <p:nvPr/>
        </p:nvSpPr>
        <p:spPr>
          <a:xfrm>
            <a:off x="1047600" y="2012760"/>
            <a:ext cx="7173720" cy="1994400"/>
          </a:xfrm>
          <a:prstGeom prst="rect">
            <a:avLst/>
          </a:prstGeom>
          <a:noFill/>
          <a:ln>
            <a:noFill/>
          </a:ln>
        </p:spPr>
        <p:txBody>
          <a:bodyPr tIns="91440" bIns="91440"/>
          <a:p>
            <a:pPr>
              <a:lnSpc>
                <a:spcPct val="100000"/>
              </a:lnSpc>
            </a:pPr>
            <a:r>
              <a:rPr b="0" lang="en-US" sz="2000" spc="-1" strike="noStrike">
                <a:solidFill>
                  <a:srgbClr val="4e443c"/>
                </a:solidFill>
                <a:uFill>
                  <a:solidFill>
                    <a:srgbClr val="ffffff"/>
                  </a:solidFill>
                </a:uFill>
                <a:latin typeface="Georgia"/>
                <a:ea typeface="Georgia"/>
              </a:rPr>
              <a:t>A-) git checkout branch2</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B-) git diff master branch2</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C-) git diff commit1hash commit2hash</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D-) git merge commit2</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E-) git pull</a:t>
            </a:r>
            <a:endParaRPr b="0" lang="en-US"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984960" y="1162800"/>
            <a:ext cx="6376680" cy="849600"/>
          </a:xfrm>
          <a:prstGeom prst="rect">
            <a:avLst/>
          </a:prstGeom>
          <a:noFill/>
          <a:ln>
            <a:noFill/>
          </a:ln>
        </p:spPr>
        <p:style>
          <a:lnRef idx="0"/>
          <a:fillRef idx="0"/>
          <a:effectRef idx="0"/>
          <a:fontRef idx="minor"/>
        </p:style>
        <p:txBody>
          <a:bodyPr tIns="91440" bIns="91440"/>
          <a:p>
            <a:pPr marL="457200" indent="-367920">
              <a:lnSpc>
                <a:spcPct val="100000"/>
              </a:lnSpc>
              <a:buClr>
                <a:srgbClr val="f14e32"/>
              </a:buClr>
              <a:buFont typeface="Arial"/>
              <a:buAutoNum type="arabicParenR"/>
            </a:pPr>
            <a:r>
              <a:rPr b="0" lang="en-US" sz="2200" spc="-1" strike="noStrike">
                <a:solidFill>
                  <a:srgbClr val="f14e32"/>
                </a:solidFill>
                <a:uFill>
                  <a:solidFill>
                    <a:srgbClr val="ffffff"/>
                  </a:solidFill>
                </a:uFill>
                <a:latin typeface="Arial"/>
                <a:ea typeface="Arial"/>
              </a:rPr>
              <a:t>İki commit arasındaki farkları görmek için hangi git komutu kullanılır?</a:t>
            </a:r>
            <a:endParaRPr b="0" lang="en-US" sz="1800" spc="-1" strike="noStrike">
              <a:solidFill>
                <a:srgbClr val="000000"/>
              </a:solidFill>
              <a:uFill>
                <a:solidFill>
                  <a:srgbClr val="ffffff"/>
                </a:solidFill>
              </a:uFill>
              <a:latin typeface="Arial"/>
            </a:endParaRPr>
          </a:p>
        </p:txBody>
      </p:sp>
      <p:sp>
        <p:nvSpPr>
          <p:cNvPr id="109" name="TextShape 2"/>
          <p:cNvSpPr txBox="1"/>
          <p:nvPr/>
        </p:nvSpPr>
        <p:spPr>
          <a:xfrm>
            <a:off x="1047600" y="2012760"/>
            <a:ext cx="7173720" cy="1994400"/>
          </a:xfrm>
          <a:prstGeom prst="rect">
            <a:avLst/>
          </a:prstGeom>
          <a:noFill/>
          <a:ln>
            <a:noFill/>
          </a:ln>
        </p:spPr>
        <p:txBody>
          <a:bodyPr tIns="91440" bIns="91440"/>
          <a:p>
            <a:pPr>
              <a:lnSpc>
                <a:spcPct val="100000"/>
              </a:lnSpc>
            </a:pPr>
            <a:r>
              <a:rPr b="0" lang="en-US" sz="2000" spc="-1" strike="noStrike">
                <a:solidFill>
                  <a:srgbClr val="4e443c"/>
                </a:solidFill>
                <a:uFill>
                  <a:solidFill>
                    <a:srgbClr val="ffffff"/>
                  </a:solidFill>
                </a:uFill>
                <a:latin typeface="Georgia"/>
                <a:ea typeface="Georgia"/>
              </a:rPr>
              <a:t>A-) git checkout branch2</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B-) git diff master branch2</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C-) git diff commit1hash commit2hash</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D-) git merge commit2</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E-) git pull</a:t>
            </a:r>
            <a:endParaRPr b="0" lang="en-US" sz="1400" spc="-1" strike="noStrike">
              <a:solidFill>
                <a:srgbClr val="000000"/>
              </a:solidFill>
              <a:uFill>
                <a:solidFill>
                  <a:srgbClr val="ffffff"/>
                </a:solidFill>
              </a:uFill>
              <a:latin typeface="Arial"/>
            </a:endParaRPr>
          </a:p>
        </p:txBody>
      </p:sp>
      <p:sp>
        <p:nvSpPr>
          <p:cNvPr id="110" name="CustomShape 3"/>
          <p:cNvSpPr/>
          <p:nvPr/>
        </p:nvSpPr>
        <p:spPr>
          <a:xfrm>
            <a:off x="1015920" y="2742840"/>
            <a:ext cx="447120" cy="366120"/>
          </a:xfrm>
          <a:prstGeom prst="ellipse">
            <a:avLst/>
          </a:prstGeom>
          <a:noFill/>
          <a:ln w="76320">
            <a:solidFill>
              <a:srgbClr val="ff0000"/>
            </a:solidFill>
            <a:round/>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966960" y="912240"/>
            <a:ext cx="7173720" cy="1100160"/>
          </a:xfrm>
          <a:prstGeom prst="rect">
            <a:avLst/>
          </a:prstGeom>
          <a:noFill/>
          <a:ln>
            <a:noFill/>
          </a:ln>
        </p:spPr>
        <p:style>
          <a:lnRef idx="0"/>
          <a:fillRef idx="0"/>
          <a:effectRef idx="0"/>
          <a:fontRef idx="minor"/>
        </p:style>
        <p:txBody>
          <a:bodyPr tIns="91440" bIns="91440"/>
          <a:p>
            <a:pPr>
              <a:lnSpc>
                <a:spcPct val="100000"/>
              </a:lnSpc>
            </a:pPr>
            <a:r>
              <a:rPr b="0" lang="en-US" sz="2200" spc="-1" strike="noStrike">
                <a:solidFill>
                  <a:srgbClr val="f14e32"/>
                </a:solidFill>
                <a:uFill>
                  <a:solidFill>
                    <a:srgbClr val="ffffff"/>
                  </a:solidFill>
                </a:uFill>
                <a:latin typeface="Arial"/>
                <a:ea typeface="Arial"/>
              </a:rPr>
              <a:t>2) deneme adlı branch’ı master branch’ıyla birleştirmek için hangi git komutu kullanılmalıdır? (deneme branch’ında çalışılmaktadır)</a:t>
            </a:r>
            <a:endParaRPr b="0" lang="en-US" sz="1800" spc="-1" strike="noStrike">
              <a:solidFill>
                <a:srgbClr val="000000"/>
              </a:solidFill>
              <a:uFill>
                <a:solidFill>
                  <a:srgbClr val="ffffff"/>
                </a:solidFill>
              </a:uFill>
              <a:latin typeface="Arial"/>
            </a:endParaRPr>
          </a:p>
        </p:txBody>
      </p:sp>
      <p:sp>
        <p:nvSpPr>
          <p:cNvPr id="112" name="TextShape 2"/>
          <p:cNvSpPr txBox="1"/>
          <p:nvPr/>
        </p:nvSpPr>
        <p:spPr>
          <a:xfrm>
            <a:off x="1047600" y="2012760"/>
            <a:ext cx="7173720" cy="1994400"/>
          </a:xfrm>
          <a:prstGeom prst="rect">
            <a:avLst/>
          </a:prstGeom>
          <a:noFill/>
          <a:ln>
            <a:noFill/>
          </a:ln>
        </p:spPr>
        <p:txBody>
          <a:bodyPr tIns="91440" bIns="91440"/>
          <a:p>
            <a:pPr>
              <a:lnSpc>
                <a:spcPct val="100000"/>
              </a:lnSpc>
            </a:pPr>
            <a:r>
              <a:rPr b="0" lang="en-US" sz="2000" spc="-1" strike="noStrike">
                <a:solidFill>
                  <a:srgbClr val="4e443c"/>
                </a:solidFill>
                <a:uFill>
                  <a:solidFill>
                    <a:srgbClr val="ffffff"/>
                  </a:solidFill>
                </a:uFill>
                <a:latin typeface="Georgia"/>
                <a:ea typeface="Georgia"/>
              </a:rPr>
              <a:t>A-) git merge deneme master</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B-) git push master deneme</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C-) git checkout master</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D-) git merge master</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E-) git branch deneme</a:t>
            </a:r>
            <a:endParaRPr b="0" lang="en-US" sz="14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966960" y="912240"/>
            <a:ext cx="7173720" cy="1100160"/>
          </a:xfrm>
          <a:prstGeom prst="rect">
            <a:avLst/>
          </a:prstGeom>
          <a:noFill/>
          <a:ln>
            <a:noFill/>
          </a:ln>
        </p:spPr>
        <p:style>
          <a:lnRef idx="0"/>
          <a:fillRef idx="0"/>
          <a:effectRef idx="0"/>
          <a:fontRef idx="minor"/>
        </p:style>
        <p:txBody>
          <a:bodyPr tIns="91440" bIns="91440"/>
          <a:p>
            <a:pPr>
              <a:lnSpc>
                <a:spcPct val="100000"/>
              </a:lnSpc>
            </a:pPr>
            <a:r>
              <a:rPr b="0" lang="en-US" sz="2200" spc="-1" strike="noStrike">
                <a:solidFill>
                  <a:srgbClr val="f14e32"/>
                </a:solidFill>
                <a:uFill>
                  <a:solidFill>
                    <a:srgbClr val="ffffff"/>
                  </a:solidFill>
                </a:uFill>
                <a:latin typeface="Arial"/>
                <a:ea typeface="Arial"/>
              </a:rPr>
              <a:t>2) deneme adlı branch’ı master branch’ıyla birleştirmek için hangi git komutu kullanılmalıdır? (deneme branch’ında çalışılmaktadır)</a:t>
            </a:r>
            <a:endParaRPr b="0" lang="en-US" sz="1800" spc="-1" strike="noStrike">
              <a:solidFill>
                <a:srgbClr val="000000"/>
              </a:solidFill>
              <a:uFill>
                <a:solidFill>
                  <a:srgbClr val="ffffff"/>
                </a:solidFill>
              </a:uFill>
              <a:latin typeface="Arial"/>
            </a:endParaRPr>
          </a:p>
        </p:txBody>
      </p:sp>
      <p:sp>
        <p:nvSpPr>
          <p:cNvPr id="114" name="TextShape 2"/>
          <p:cNvSpPr txBox="1"/>
          <p:nvPr/>
        </p:nvSpPr>
        <p:spPr>
          <a:xfrm>
            <a:off x="1047600" y="2012760"/>
            <a:ext cx="7173720" cy="1994400"/>
          </a:xfrm>
          <a:prstGeom prst="rect">
            <a:avLst/>
          </a:prstGeom>
          <a:noFill/>
          <a:ln>
            <a:noFill/>
          </a:ln>
        </p:spPr>
        <p:txBody>
          <a:bodyPr tIns="91440" bIns="91440"/>
          <a:p>
            <a:pPr>
              <a:lnSpc>
                <a:spcPct val="100000"/>
              </a:lnSpc>
            </a:pPr>
            <a:r>
              <a:rPr b="0" lang="en-US" sz="2000" spc="-1" strike="noStrike">
                <a:solidFill>
                  <a:srgbClr val="4e443c"/>
                </a:solidFill>
                <a:uFill>
                  <a:solidFill>
                    <a:srgbClr val="ffffff"/>
                  </a:solidFill>
                </a:uFill>
                <a:latin typeface="Georgia"/>
                <a:ea typeface="Georgia"/>
              </a:rPr>
              <a:t>A-) git merge deneme master</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B-) git push master deneme</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C-) git checkout master</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D-) git merge master</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E-) git branch deneme</a:t>
            </a:r>
            <a:endParaRPr b="0" lang="en-US" sz="1400" spc="-1" strike="noStrike">
              <a:solidFill>
                <a:srgbClr val="000000"/>
              </a:solidFill>
              <a:uFill>
                <a:solidFill>
                  <a:srgbClr val="ffffff"/>
                </a:solidFill>
              </a:uFill>
              <a:latin typeface="Arial"/>
            </a:endParaRPr>
          </a:p>
        </p:txBody>
      </p:sp>
      <p:sp>
        <p:nvSpPr>
          <p:cNvPr id="115" name="CustomShape 3"/>
          <p:cNvSpPr/>
          <p:nvPr/>
        </p:nvSpPr>
        <p:spPr>
          <a:xfrm>
            <a:off x="1047600" y="3017520"/>
            <a:ext cx="447120" cy="366120"/>
          </a:xfrm>
          <a:prstGeom prst="ellipse">
            <a:avLst/>
          </a:prstGeom>
          <a:noFill/>
          <a:ln w="76320">
            <a:solidFill>
              <a:srgbClr val="ff0000"/>
            </a:solidFill>
            <a:round/>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931320" y="223560"/>
            <a:ext cx="7173720" cy="9835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f14e32"/>
                </a:solidFill>
                <a:uFill>
                  <a:solidFill>
                    <a:srgbClr val="ffffff"/>
                  </a:solidFill>
                </a:uFill>
                <a:latin typeface="Arial"/>
                <a:ea typeface="Arial"/>
              </a:rPr>
              <a:t>“</a:t>
            </a:r>
            <a:r>
              <a:rPr b="0" lang="en-US" sz="1800" spc="-1" strike="noStrike">
                <a:solidFill>
                  <a:srgbClr val="f14e32"/>
                </a:solidFill>
                <a:uFill>
                  <a:solidFill>
                    <a:srgbClr val="ffffff"/>
                  </a:solidFill>
                </a:uFill>
                <a:latin typeface="Arial"/>
                <a:ea typeface="Arial"/>
              </a:rPr>
              <a:t>Başka bir geliştiricinin projesi üzerinde çalışmak için önce … yapılmalıdır. Geliştiricinin yapılan değişiklikleri onaylaması için … yapmalıdır.” </a:t>
            </a:r>
            <a:endParaRPr b="0" lang="en-US" sz="1800" spc="-1" strike="noStrike">
              <a:solidFill>
                <a:srgbClr val="000000"/>
              </a:solidFill>
              <a:uFill>
                <a:solidFill>
                  <a:srgbClr val="ffffff"/>
                </a:solidFill>
              </a:uFill>
              <a:latin typeface="Arial"/>
            </a:endParaRPr>
          </a:p>
        </p:txBody>
      </p:sp>
      <p:sp>
        <p:nvSpPr>
          <p:cNvPr id="117" name="TextShape 2"/>
          <p:cNvSpPr txBox="1"/>
          <p:nvPr/>
        </p:nvSpPr>
        <p:spPr>
          <a:xfrm>
            <a:off x="1047600" y="2012760"/>
            <a:ext cx="7173720" cy="1994400"/>
          </a:xfrm>
          <a:prstGeom prst="rect">
            <a:avLst/>
          </a:prstGeom>
          <a:noFill/>
          <a:ln>
            <a:noFill/>
          </a:ln>
        </p:spPr>
        <p:txBody>
          <a:bodyPr tIns="91440" bIns="91440"/>
          <a:p>
            <a:pPr>
              <a:lnSpc>
                <a:spcPct val="100000"/>
              </a:lnSpc>
            </a:pPr>
            <a:r>
              <a:rPr b="0" lang="en-US" sz="2000" spc="-1" strike="noStrike">
                <a:solidFill>
                  <a:srgbClr val="4e443c"/>
                </a:solidFill>
                <a:uFill>
                  <a:solidFill>
                    <a:srgbClr val="ffffff"/>
                  </a:solidFill>
                </a:uFill>
                <a:latin typeface="Georgia"/>
                <a:ea typeface="Georgia"/>
              </a:rPr>
              <a:t>A-) fork - pull request</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B-) merge - pull request</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C-) fork - merge</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D-) pull request - fork</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E-) fork - fork</a:t>
            </a:r>
            <a:endParaRPr b="0" lang="en-US" sz="1400" spc="-1" strike="noStrike">
              <a:solidFill>
                <a:srgbClr val="000000"/>
              </a:solidFill>
              <a:uFill>
                <a:solidFill>
                  <a:srgbClr val="ffffff"/>
                </a:solidFill>
              </a:uFill>
              <a:latin typeface="Arial"/>
            </a:endParaRPr>
          </a:p>
        </p:txBody>
      </p:sp>
      <p:sp>
        <p:nvSpPr>
          <p:cNvPr id="118" name="CustomShape 3"/>
          <p:cNvSpPr/>
          <p:nvPr/>
        </p:nvSpPr>
        <p:spPr>
          <a:xfrm>
            <a:off x="984960" y="1355400"/>
            <a:ext cx="7236720" cy="5947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f14e32"/>
                </a:solidFill>
                <a:uFill>
                  <a:solidFill>
                    <a:srgbClr val="ffffff"/>
                  </a:solidFill>
                </a:uFill>
                <a:latin typeface="Arial"/>
                <a:ea typeface="Arial"/>
              </a:rPr>
              <a:t>3 ) Yukarıdaki boş alanlara sırasıyla ne yazılmalıdır ?</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047600" y="2012760"/>
            <a:ext cx="7173720" cy="1994400"/>
          </a:xfrm>
          <a:prstGeom prst="rect">
            <a:avLst/>
          </a:prstGeom>
          <a:noFill/>
          <a:ln>
            <a:noFill/>
          </a:ln>
        </p:spPr>
        <p:txBody>
          <a:bodyPr tIns="91440" bIns="91440"/>
          <a:p>
            <a:pPr>
              <a:lnSpc>
                <a:spcPct val="100000"/>
              </a:lnSpc>
            </a:pPr>
            <a:r>
              <a:rPr b="0" lang="en-US" sz="2000" spc="-1" strike="noStrike">
                <a:solidFill>
                  <a:srgbClr val="4e443c"/>
                </a:solidFill>
                <a:uFill>
                  <a:solidFill>
                    <a:srgbClr val="ffffff"/>
                  </a:solidFill>
                </a:uFill>
                <a:latin typeface="Georgia"/>
                <a:ea typeface="Georgia"/>
              </a:rPr>
              <a:t>A-) fork - pull request</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B-) merge - pull request</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C-) fork - merge</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D-) pull request - fork</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E-) fork - fork</a:t>
            </a:r>
            <a:endParaRPr b="0" lang="en-US" sz="1400" spc="-1" strike="noStrike">
              <a:solidFill>
                <a:srgbClr val="000000"/>
              </a:solidFill>
              <a:uFill>
                <a:solidFill>
                  <a:srgbClr val="ffffff"/>
                </a:solidFill>
              </a:uFill>
              <a:latin typeface="Arial"/>
            </a:endParaRPr>
          </a:p>
        </p:txBody>
      </p:sp>
      <p:sp>
        <p:nvSpPr>
          <p:cNvPr id="120" name="CustomShape 2"/>
          <p:cNvSpPr/>
          <p:nvPr/>
        </p:nvSpPr>
        <p:spPr>
          <a:xfrm>
            <a:off x="984960" y="1355400"/>
            <a:ext cx="7236720" cy="5947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f14e32"/>
                </a:solidFill>
                <a:uFill>
                  <a:solidFill>
                    <a:srgbClr val="ffffff"/>
                  </a:solidFill>
                </a:uFill>
                <a:latin typeface="Arial"/>
                <a:ea typeface="Arial"/>
              </a:rPr>
              <a:t>3 ) Yukarıdaki boş alanlara sırasıyla ne yazılmalıdır ?</a:t>
            </a:r>
            <a:endParaRPr b="0" lang="en-US" sz="1800" spc="-1" strike="noStrike">
              <a:solidFill>
                <a:srgbClr val="000000"/>
              </a:solidFill>
              <a:uFill>
                <a:solidFill>
                  <a:srgbClr val="ffffff"/>
                </a:solidFill>
              </a:uFill>
              <a:latin typeface="Arial"/>
            </a:endParaRPr>
          </a:p>
        </p:txBody>
      </p:sp>
      <p:sp>
        <p:nvSpPr>
          <p:cNvPr id="121" name="CustomShape 3"/>
          <p:cNvSpPr/>
          <p:nvPr/>
        </p:nvSpPr>
        <p:spPr>
          <a:xfrm>
            <a:off x="1047600" y="2102760"/>
            <a:ext cx="447120" cy="366120"/>
          </a:xfrm>
          <a:prstGeom prst="ellipse">
            <a:avLst/>
          </a:prstGeom>
          <a:noFill/>
          <a:ln w="76320">
            <a:solidFill>
              <a:srgbClr val="ff0000"/>
            </a:solidFill>
            <a:round/>
          </a:ln>
        </p:spPr>
        <p:style>
          <a:lnRef idx="0"/>
          <a:fillRef idx="0"/>
          <a:effectRef idx="0"/>
          <a:fontRef idx="minor"/>
        </p:style>
      </p:sp>
      <p:sp>
        <p:nvSpPr>
          <p:cNvPr id="122" name="CustomShape 4"/>
          <p:cNvSpPr/>
          <p:nvPr/>
        </p:nvSpPr>
        <p:spPr>
          <a:xfrm>
            <a:off x="931320" y="223560"/>
            <a:ext cx="7173720" cy="983520"/>
          </a:xfrm>
          <a:prstGeom prst="rect">
            <a:avLst/>
          </a:prstGeom>
          <a:noFill/>
          <a:ln>
            <a:noFill/>
          </a:ln>
        </p:spPr>
        <p:style>
          <a:lnRef idx="0"/>
          <a:fillRef idx="0"/>
          <a:effectRef idx="0"/>
          <a:fontRef idx="minor"/>
        </p:style>
        <p:txBody>
          <a:bodyPr tIns="91440" bIns="91440"/>
          <a:p>
            <a:pPr>
              <a:lnSpc>
                <a:spcPct val="100000"/>
              </a:lnSpc>
            </a:pPr>
            <a:r>
              <a:rPr b="0" lang="en-US" sz="1800" spc="-1" strike="noStrike">
                <a:solidFill>
                  <a:srgbClr val="f14e32"/>
                </a:solidFill>
                <a:uFill>
                  <a:solidFill>
                    <a:srgbClr val="ffffff"/>
                  </a:solidFill>
                </a:uFill>
                <a:latin typeface="Arial"/>
                <a:ea typeface="Arial"/>
              </a:rPr>
              <a:t>“</a:t>
            </a:r>
            <a:r>
              <a:rPr b="0" lang="en-US" sz="1800" spc="-1" strike="noStrike">
                <a:solidFill>
                  <a:srgbClr val="f14e32"/>
                </a:solidFill>
                <a:uFill>
                  <a:solidFill>
                    <a:srgbClr val="ffffff"/>
                  </a:solidFill>
                </a:uFill>
                <a:latin typeface="Arial"/>
                <a:ea typeface="Arial"/>
              </a:rPr>
              <a:t>Başka bir geliştiricinin projesi üzerinde çalışmak için önce … yapılmalıdır. Geliştiricinin yapılan değişiklikleri onaylaması için … yapmalıdır.” </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984960" y="1162800"/>
            <a:ext cx="6376680" cy="849600"/>
          </a:xfrm>
          <a:prstGeom prst="rect">
            <a:avLst/>
          </a:prstGeom>
          <a:noFill/>
          <a:ln>
            <a:noFill/>
          </a:ln>
        </p:spPr>
        <p:style>
          <a:lnRef idx="0"/>
          <a:fillRef idx="0"/>
          <a:effectRef idx="0"/>
          <a:fontRef idx="minor"/>
        </p:style>
        <p:txBody>
          <a:bodyPr tIns="91440" bIns="91440"/>
          <a:p>
            <a:pPr>
              <a:lnSpc>
                <a:spcPct val="100000"/>
              </a:lnSpc>
            </a:pPr>
            <a:r>
              <a:rPr b="0" lang="en-US" sz="2200" spc="-1" strike="noStrike">
                <a:solidFill>
                  <a:srgbClr val="f14e32"/>
                </a:solidFill>
                <a:uFill>
                  <a:solidFill>
                    <a:srgbClr val="ffffff"/>
                  </a:solidFill>
                </a:uFill>
                <a:latin typeface="Arial"/>
                <a:ea typeface="Arial"/>
              </a:rPr>
              <a:t>4) Depoda bulunan bütün dalları ve aktif dalı gösteren git komutu nedir?</a:t>
            </a:r>
            <a:endParaRPr b="0" lang="en-US" sz="1800" spc="-1" strike="noStrike">
              <a:solidFill>
                <a:srgbClr val="000000"/>
              </a:solidFill>
              <a:uFill>
                <a:solidFill>
                  <a:srgbClr val="ffffff"/>
                </a:solidFill>
              </a:uFill>
              <a:latin typeface="Arial"/>
            </a:endParaRPr>
          </a:p>
        </p:txBody>
      </p:sp>
      <p:sp>
        <p:nvSpPr>
          <p:cNvPr id="124" name="TextShape 2"/>
          <p:cNvSpPr txBox="1"/>
          <p:nvPr/>
        </p:nvSpPr>
        <p:spPr>
          <a:xfrm>
            <a:off x="1047600" y="2012760"/>
            <a:ext cx="7173720" cy="1994400"/>
          </a:xfrm>
          <a:prstGeom prst="rect">
            <a:avLst/>
          </a:prstGeom>
          <a:noFill/>
          <a:ln>
            <a:noFill/>
          </a:ln>
        </p:spPr>
        <p:txBody>
          <a:bodyPr tIns="91440" bIns="91440"/>
          <a:p>
            <a:pPr>
              <a:lnSpc>
                <a:spcPct val="100000"/>
              </a:lnSpc>
            </a:pPr>
            <a:r>
              <a:rPr b="0" lang="en-US" sz="2000" spc="-1" strike="noStrike">
                <a:solidFill>
                  <a:srgbClr val="4e443c"/>
                </a:solidFill>
                <a:uFill>
                  <a:solidFill>
                    <a:srgbClr val="ffffff"/>
                  </a:solidFill>
                </a:uFill>
                <a:latin typeface="Georgia"/>
                <a:ea typeface="Georgia"/>
              </a:rPr>
              <a:t>A-) git merge</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B-) git checkout</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C-) git fetch </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D-) git rebase</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E-) git branch</a:t>
            </a:r>
            <a:endParaRPr b="0" lang="en-US" sz="14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984960" y="1162800"/>
            <a:ext cx="6376680" cy="849600"/>
          </a:xfrm>
          <a:prstGeom prst="rect">
            <a:avLst/>
          </a:prstGeom>
          <a:noFill/>
          <a:ln>
            <a:noFill/>
          </a:ln>
        </p:spPr>
        <p:style>
          <a:lnRef idx="0"/>
          <a:fillRef idx="0"/>
          <a:effectRef idx="0"/>
          <a:fontRef idx="minor"/>
        </p:style>
        <p:txBody>
          <a:bodyPr tIns="91440" bIns="91440"/>
          <a:p>
            <a:pPr>
              <a:lnSpc>
                <a:spcPct val="100000"/>
              </a:lnSpc>
            </a:pPr>
            <a:r>
              <a:rPr b="0" lang="en-US" sz="2200" spc="-1" strike="noStrike">
                <a:solidFill>
                  <a:srgbClr val="f14e32"/>
                </a:solidFill>
                <a:uFill>
                  <a:solidFill>
                    <a:srgbClr val="ffffff"/>
                  </a:solidFill>
                </a:uFill>
                <a:latin typeface="Arial"/>
                <a:ea typeface="Arial"/>
              </a:rPr>
              <a:t>4) Depoda bulunan bütün dalları ve aktif dalı gösteren git komutu nedir?</a:t>
            </a:r>
            <a:endParaRPr b="0" lang="en-US" sz="1800" spc="-1" strike="noStrike">
              <a:solidFill>
                <a:srgbClr val="000000"/>
              </a:solidFill>
              <a:uFill>
                <a:solidFill>
                  <a:srgbClr val="ffffff"/>
                </a:solidFill>
              </a:uFill>
              <a:latin typeface="Arial"/>
            </a:endParaRPr>
          </a:p>
        </p:txBody>
      </p:sp>
      <p:sp>
        <p:nvSpPr>
          <p:cNvPr id="126" name="TextShape 2"/>
          <p:cNvSpPr txBox="1"/>
          <p:nvPr/>
        </p:nvSpPr>
        <p:spPr>
          <a:xfrm>
            <a:off x="1047600" y="2012760"/>
            <a:ext cx="7173720" cy="1994400"/>
          </a:xfrm>
          <a:prstGeom prst="rect">
            <a:avLst/>
          </a:prstGeom>
          <a:noFill/>
          <a:ln>
            <a:noFill/>
          </a:ln>
        </p:spPr>
        <p:txBody>
          <a:bodyPr tIns="91440" bIns="91440"/>
          <a:p>
            <a:pPr>
              <a:lnSpc>
                <a:spcPct val="100000"/>
              </a:lnSpc>
            </a:pPr>
            <a:r>
              <a:rPr b="0" lang="en-US" sz="2000" spc="-1" strike="noStrike">
                <a:solidFill>
                  <a:srgbClr val="4e443c"/>
                </a:solidFill>
                <a:uFill>
                  <a:solidFill>
                    <a:srgbClr val="ffffff"/>
                  </a:solidFill>
                </a:uFill>
                <a:latin typeface="Georgia"/>
                <a:ea typeface="Georgia"/>
              </a:rPr>
              <a:t>A-) git merge</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B-) git checkout</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C-) git fetch </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D-) git rebase</a:t>
            </a:r>
            <a:r>
              <a:rPr b="0" lang="en-US" sz="2000" spc="-1" strike="noStrike">
                <a:solidFill>
                  <a:srgbClr val="4e443c"/>
                </a:solidFill>
                <a:uFill>
                  <a:solidFill>
                    <a:srgbClr val="ffffff"/>
                  </a:solidFill>
                </a:uFill>
                <a:latin typeface="Georgia"/>
                <a:ea typeface="Georgia"/>
              </a:rPr>
              <a:t>
</a:t>
            </a:r>
            <a:r>
              <a:rPr b="0" lang="en-US" sz="2000" spc="-1" strike="noStrike">
                <a:solidFill>
                  <a:srgbClr val="4e443c"/>
                </a:solidFill>
                <a:uFill>
                  <a:solidFill>
                    <a:srgbClr val="ffffff"/>
                  </a:solidFill>
                </a:uFill>
                <a:latin typeface="Georgia"/>
                <a:ea typeface="Georgia"/>
              </a:rPr>
              <a:t>E-) git branch</a:t>
            </a:r>
            <a:endParaRPr b="0" lang="en-US" sz="1400" spc="-1" strike="noStrike">
              <a:solidFill>
                <a:srgbClr val="000000"/>
              </a:solidFill>
              <a:uFill>
                <a:solidFill>
                  <a:srgbClr val="ffffff"/>
                </a:solidFill>
              </a:uFill>
              <a:latin typeface="Arial"/>
            </a:endParaRPr>
          </a:p>
        </p:txBody>
      </p:sp>
      <p:sp>
        <p:nvSpPr>
          <p:cNvPr id="127" name="CustomShape 3"/>
          <p:cNvSpPr/>
          <p:nvPr/>
        </p:nvSpPr>
        <p:spPr>
          <a:xfrm>
            <a:off x="984960" y="3291840"/>
            <a:ext cx="447120" cy="366120"/>
          </a:xfrm>
          <a:prstGeom prst="ellipse">
            <a:avLst/>
          </a:prstGeom>
          <a:noFill/>
          <a:ln w="76320">
            <a:solidFill>
              <a:srgbClr val="ff0000"/>
            </a:solidFill>
            <a:round/>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0" y="644040"/>
            <a:ext cx="9143640" cy="1082160"/>
          </a:xfrm>
          <a:prstGeom prst="rect">
            <a:avLst/>
          </a:prstGeom>
          <a:noFill/>
          <a:ln>
            <a:noFill/>
          </a:ln>
        </p:spPr>
        <p:style>
          <a:lnRef idx="0"/>
          <a:fillRef idx="0"/>
          <a:effectRef idx="0"/>
          <a:fontRef idx="minor"/>
        </p:style>
        <p:txBody>
          <a:bodyPr tIns="91440" bIns="91440"/>
          <a:p>
            <a:pPr algn="ctr">
              <a:lnSpc>
                <a:spcPct val="100000"/>
              </a:lnSpc>
            </a:pPr>
            <a:r>
              <a:rPr b="1" lang="en-US" sz="4800" spc="-1" strike="noStrike">
                <a:solidFill>
                  <a:srgbClr val="f14e32"/>
                </a:solidFill>
                <a:uFill>
                  <a:solidFill>
                    <a:srgbClr val="ffffff"/>
                  </a:solidFill>
                </a:uFill>
                <a:latin typeface="Arial"/>
                <a:ea typeface="Arial"/>
              </a:rPr>
              <a:t>Haftaya görüşmek üzere</a:t>
            </a:r>
            <a:endParaRPr b="0" lang="en-US" sz="1800" spc="-1" strike="noStrike">
              <a:solidFill>
                <a:srgbClr val="000000"/>
              </a:solidFill>
              <a:uFill>
                <a:solidFill>
                  <a:srgbClr val="ffffff"/>
                </a:solidFill>
              </a:uFill>
              <a:latin typeface="Arial"/>
            </a:endParaRPr>
          </a:p>
        </p:txBody>
      </p:sp>
      <p:pic>
        <p:nvPicPr>
          <p:cNvPr id="129" name="Shape 177" descr=""/>
          <p:cNvPicPr/>
          <p:nvPr/>
        </p:nvPicPr>
        <p:blipFill>
          <a:blip r:embed="rId1"/>
          <a:stretch/>
        </p:blipFill>
        <p:spPr>
          <a:xfrm>
            <a:off x="3029040" y="1726560"/>
            <a:ext cx="3085920" cy="28760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311760" y="293040"/>
            <a:ext cx="8520120" cy="572400"/>
          </a:xfrm>
          <a:prstGeom prst="rect">
            <a:avLst/>
          </a:prstGeom>
          <a:noFill/>
          <a:ln>
            <a:noFill/>
          </a:ln>
        </p:spPr>
        <p:txBody>
          <a:bodyPr tIns="91440" bIns="91440"/>
          <a:p>
            <a:pPr>
              <a:lnSpc>
                <a:spcPct val="100000"/>
              </a:lnSpc>
            </a:pPr>
            <a:r>
              <a:rPr b="1" lang="en-US" sz="2800" spc="-1" strike="noStrike">
                <a:solidFill>
                  <a:srgbClr val="f14e32"/>
                </a:solidFill>
                <a:uFill>
                  <a:solidFill>
                    <a:srgbClr val="ffffff"/>
                  </a:solidFill>
                </a:uFill>
                <a:latin typeface="Arial"/>
                <a:ea typeface="Arial"/>
              </a:rPr>
              <a:t>Branch (Dallanma)</a:t>
            </a:r>
            <a:endParaRPr b="0" lang="en-US" sz="1400" spc="-1" strike="noStrike">
              <a:solidFill>
                <a:srgbClr val="000000"/>
              </a:solidFill>
              <a:uFill>
                <a:solidFill>
                  <a:srgbClr val="ffffff"/>
                </a:solidFill>
              </a:uFill>
              <a:latin typeface="Arial"/>
            </a:endParaRPr>
          </a:p>
        </p:txBody>
      </p:sp>
      <p:sp>
        <p:nvSpPr>
          <p:cNvPr id="77" name="TextShape 2"/>
          <p:cNvSpPr txBox="1"/>
          <p:nvPr/>
        </p:nvSpPr>
        <p:spPr>
          <a:xfrm>
            <a:off x="311760" y="1189800"/>
            <a:ext cx="8520120" cy="1466640"/>
          </a:xfrm>
          <a:prstGeom prst="rect">
            <a:avLst/>
          </a:prstGeom>
          <a:noFill/>
          <a:ln>
            <a:noFill/>
          </a:ln>
        </p:spPr>
        <p:txBody>
          <a:bodyPr tIns="91440" bIns="91440"/>
          <a:p>
            <a:pPr>
              <a:lnSpc>
                <a:spcPct val="100000"/>
              </a:lnSpc>
            </a:pPr>
            <a:r>
              <a:rPr b="0" lang="en-US" sz="1800" spc="-1" strike="noStrike">
                <a:solidFill>
                  <a:srgbClr val="4e443c"/>
                </a:solidFill>
                <a:uFill>
                  <a:solidFill>
                    <a:srgbClr val="ffffff"/>
                  </a:solidFill>
                </a:uFill>
                <a:latin typeface="Georgia"/>
                <a:ea typeface="Georgia"/>
              </a:rPr>
              <a:t>Git'te bir dal, bu kayıtlardan birine işaret eden, yer değiştirebilen kıvrak bir imleçten ibarettir. Git'teki varsayılan dal adı master'dır. İlk kaydı yaptığınızda, son yaptığınız kaydı gösteren bir master dalına sahip olursunuz. Her kayıt yaptığınızda dal otomatik olarak son kaydı göstermek üzere hareket eder.Yeni kayıtlarla ilerlemenizi sağlayan yeni bir imleç oluşturulur.</a:t>
            </a:r>
            <a:endParaRPr b="0" lang="en-US" sz="1400" spc="-1" strike="noStrike">
              <a:solidFill>
                <a:srgbClr val="000000"/>
              </a:solidFill>
              <a:uFill>
                <a:solidFill>
                  <a:srgbClr val="ffffff"/>
                </a:solidFill>
              </a:uFill>
              <a:latin typeface="Arial"/>
            </a:endParaRPr>
          </a:p>
        </p:txBody>
      </p:sp>
      <p:sp>
        <p:nvSpPr>
          <p:cNvPr id="78" name="CustomShape 3"/>
          <p:cNvSpPr/>
          <p:nvPr/>
        </p:nvSpPr>
        <p:spPr>
          <a:xfrm flipH="1" rot="10800000">
            <a:off x="8820360" y="948240"/>
            <a:ext cx="8497800" cy="8640"/>
          </a:xfrm>
          <a:custGeom>
            <a:avLst/>
            <a:gdLst/>
            <a:ahLst/>
            <a:rect l="l" t="t" r="r" b="b"/>
            <a:pathLst>
              <a:path w="21600" h="21600">
                <a:moveTo>
                  <a:pt x="0" y="0"/>
                </a:moveTo>
                <a:lnTo>
                  <a:pt x="21600" y="21600"/>
                </a:lnTo>
              </a:path>
            </a:pathLst>
          </a:custGeom>
          <a:noFill/>
          <a:ln w="38160">
            <a:solidFill>
              <a:srgbClr val="f14e32"/>
            </a:solidFill>
            <a:custDash>
              <a:ds d="800000" sp="300000"/>
            </a:custDash>
            <a:round/>
          </a:ln>
        </p:spPr>
        <p:style>
          <a:lnRef idx="0"/>
          <a:fillRef idx="0"/>
          <a:effectRef idx="0"/>
          <a:fontRef idx="minor"/>
        </p:style>
      </p:sp>
      <p:sp>
        <p:nvSpPr>
          <p:cNvPr id="79" name="CustomShape 4"/>
          <p:cNvSpPr/>
          <p:nvPr/>
        </p:nvSpPr>
        <p:spPr>
          <a:xfrm>
            <a:off x="311760" y="3484440"/>
            <a:ext cx="3087360" cy="1095120"/>
          </a:xfrm>
          <a:prstGeom prst="rect">
            <a:avLst/>
          </a:prstGeom>
          <a:solidFill>
            <a:srgbClr val="000000"/>
          </a:solidFill>
          <a:ln w="9360">
            <a:solidFill>
              <a:srgbClr val="000000"/>
            </a:solidFill>
            <a:round/>
          </a:ln>
        </p:spPr>
        <p:style>
          <a:lnRef idx="0"/>
          <a:fillRef idx="0"/>
          <a:effectRef idx="0"/>
          <a:fontRef idx="minor"/>
        </p:style>
        <p:txBody>
          <a:bodyPr tIns="91440" bIns="91440"/>
          <a:p>
            <a:pPr>
              <a:lnSpc>
                <a:spcPct val="100000"/>
              </a:lnSpc>
            </a:pPr>
            <a:r>
              <a:rPr b="0" lang="en-US" sz="1400" spc="-1" strike="noStrike">
                <a:solidFill>
                  <a:srgbClr val="00ff00"/>
                </a:solidFill>
                <a:uFill>
                  <a:solidFill>
                    <a:srgbClr val="ffffff"/>
                  </a:solidFill>
                </a:uFill>
                <a:latin typeface="Inconsolata"/>
                <a:ea typeface="Inconsolata"/>
              </a:rPr>
              <a:t>git branch</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ff00"/>
                </a:solidFill>
                <a:uFill>
                  <a:solidFill>
                    <a:srgbClr val="ffffff"/>
                  </a:solidFill>
                </a:uFill>
                <a:latin typeface="Inconsolata"/>
                <a:ea typeface="Inconsolata"/>
              </a:rPr>
              <a:t>git branch yeni</a:t>
            </a:r>
            <a:r>
              <a:rPr b="0" lang="en-US" sz="1400" spc="-1" strike="noStrike">
                <a:solidFill>
                  <a:srgbClr val="00ff00"/>
                </a:solidFill>
                <a:uFill>
                  <a:solidFill>
                    <a:srgbClr val="ffffff"/>
                  </a:solidFill>
                </a:uFill>
                <a:latin typeface="Inconsolata"/>
                <a:ea typeface="Inconsolata"/>
              </a:rPr>
              <a:t>
</a:t>
            </a:r>
            <a:r>
              <a:rPr b="0" lang="en-US" sz="1400" spc="-1" strike="noStrike">
                <a:solidFill>
                  <a:srgbClr val="00ff00"/>
                </a:solidFill>
                <a:uFill>
                  <a:solidFill>
                    <a:srgbClr val="ffffff"/>
                  </a:solidFill>
                </a:uFill>
                <a:latin typeface="Inconsolata"/>
                <a:ea typeface="Inconsolata"/>
              </a:rPr>
              <a:t>git checkout yeni</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ff00"/>
                </a:solidFill>
                <a:uFill>
                  <a:solidFill>
                    <a:srgbClr val="ffffff"/>
                  </a:solidFill>
                </a:uFill>
                <a:latin typeface="Inconsolata"/>
                <a:ea typeface="Inconsolata"/>
              </a:rPr>
              <a:t>git push origin yeni</a:t>
            </a:r>
            <a:endParaRPr b="0" lang="en-US" sz="1800" spc="-1" strike="noStrike">
              <a:solidFill>
                <a:srgbClr val="000000"/>
              </a:solidFill>
              <a:uFill>
                <a:solidFill>
                  <a:srgbClr val="ffffff"/>
                </a:solidFill>
              </a:uFill>
              <a:latin typeface="Arial"/>
            </a:endParaRPr>
          </a:p>
        </p:txBody>
      </p:sp>
      <p:pic>
        <p:nvPicPr>
          <p:cNvPr id="80" name="Shape 64" descr=""/>
          <p:cNvPicPr/>
          <p:nvPr/>
        </p:nvPicPr>
        <p:blipFill>
          <a:blip r:embed="rId1"/>
          <a:stretch/>
        </p:blipFill>
        <p:spPr>
          <a:xfrm>
            <a:off x="5048640" y="2782800"/>
            <a:ext cx="3727440" cy="21492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11760" y="293040"/>
            <a:ext cx="8520120" cy="572400"/>
          </a:xfrm>
          <a:prstGeom prst="rect">
            <a:avLst/>
          </a:prstGeom>
          <a:noFill/>
          <a:ln>
            <a:noFill/>
          </a:ln>
        </p:spPr>
        <p:txBody>
          <a:bodyPr tIns="91440" bIns="91440"/>
          <a:p>
            <a:pPr>
              <a:lnSpc>
                <a:spcPct val="100000"/>
              </a:lnSpc>
            </a:pPr>
            <a:r>
              <a:rPr b="1" lang="en-US" sz="2800" spc="-1" strike="noStrike">
                <a:solidFill>
                  <a:srgbClr val="f14e32"/>
                </a:solidFill>
                <a:uFill>
                  <a:solidFill>
                    <a:srgbClr val="ffffff"/>
                  </a:solidFill>
                </a:uFill>
                <a:latin typeface="Arial"/>
                <a:ea typeface="Arial"/>
              </a:rPr>
              <a:t>Branch (Dallanma)</a:t>
            </a:r>
            <a:endParaRPr b="0" lang="en-US" sz="1400" spc="-1" strike="noStrike">
              <a:solidFill>
                <a:srgbClr val="000000"/>
              </a:solidFill>
              <a:uFill>
                <a:solidFill>
                  <a:srgbClr val="ffffff"/>
                </a:solidFill>
              </a:uFill>
              <a:latin typeface="Arial"/>
            </a:endParaRPr>
          </a:p>
        </p:txBody>
      </p:sp>
      <p:sp>
        <p:nvSpPr>
          <p:cNvPr id="82" name="CustomShape 2"/>
          <p:cNvSpPr/>
          <p:nvPr/>
        </p:nvSpPr>
        <p:spPr>
          <a:xfrm flipH="1" rot="10800000">
            <a:off x="8820360" y="948240"/>
            <a:ext cx="8497800" cy="8640"/>
          </a:xfrm>
          <a:custGeom>
            <a:avLst/>
            <a:gdLst/>
            <a:ahLst/>
            <a:rect l="l" t="t" r="r" b="b"/>
            <a:pathLst>
              <a:path w="21600" h="21600">
                <a:moveTo>
                  <a:pt x="0" y="0"/>
                </a:moveTo>
                <a:lnTo>
                  <a:pt x="21600" y="21600"/>
                </a:lnTo>
              </a:path>
            </a:pathLst>
          </a:custGeom>
          <a:noFill/>
          <a:ln w="38160">
            <a:solidFill>
              <a:srgbClr val="f14e32"/>
            </a:solidFill>
            <a:custDash>
              <a:ds d="800000" sp="300000"/>
            </a:custDash>
            <a:round/>
          </a:ln>
        </p:spPr>
        <p:style>
          <a:lnRef idx="0"/>
          <a:fillRef idx="0"/>
          <a:effectRef idx="0"/>
          <a:fontRef idx="minor"/>
        </p:style>
      </p:sp>
      <p:pic>
        <p:nvPicPr>
          <p:cNvPr id="83" name="Shape 71" descr=""/>
          <p:cNvPicPr/>
          <p:nvPr/>
        </p:nvPicPr>
        <p:blipFill>
          <a:blip r:embed="rId1"/>
          <a:stretch/>
        </p:blipFill>
        <p:spPr>
          <a:xfrm>
            <a:off x="1847880" y="1181160"/>
            <a:ext cx="5447880" cy="35240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293040"/>
            <a:ext cx="8520120" cy="572400"/>
          </a:xfrm>
          <a:prstGeom prst="rect">
            <a:avLst/>
          </a:prstGeom>
          <a:noFill/>
          <a:ln>
            <a:noFill/>
          </a:ln>
        </p:spPr>
        <p:txBody>
          <a:bodyPr tIns="91440" bIns="91440"/>
          <a:p>
            <a:pPr>
              <a:lnSpc>
                <a:spcPct val="100000"/>
              </a:lnSpc>
            </a:pPr>
            <a:r>
              <a:rPr b="1" lang="en-US" sz="2800" spc="-1" strike="noStrike">
                <a:solidFill>
                  <a:srgbClr val="f14e32"/>
                </a:solidFill>
                <a:uFill>
                  <a:solidFill>
                    <a:srgbClr val="ffffff"/>
                  </a:solidFill>
                </a:uFill>
                <a:latin typeface="Arial"/>
                <a:ea typeface="Arial"/>
              </a:rPr>
              <a:t>Diff</a:t>
            </a:r>
            <a:endParaRPr b="0" lang="en-US" sz="1400" spc="-1" strike="noStrike">
              <a:solidFill>
                <a:srgbClr val="000000"/>
              </a:solidFill>
              <a:uFill>
                <a:solidFill>
                  <a:srgbClr val="ffffff"/>
                </a:solidFill>
              </a:uFill>
              <a:latin typeface="Arial"/>
            </a:endParaRPr>
          </a:p>
        </p:txBody>
      </p:sp>
      <p:sp>
        <p:nvSpPr>
          <p:cNvPr id="85" name="TextShape 2"/>
          <p:cNvSpPr txBox="1"/>
          <p:nvPr/>
        </p:nvSpPr>
        <p:spPr>
          <a:xfrm>
            <a:off x="311760" y="1189800"/>
            <a:ext cx="7461360" cy="849600"/>
          </a:xfrm>
          <a:prstGeom prst="rect">
            <a:avLst/>
          </a:prstGeom>
          <a:noFill/>
          <a:ln>
            <a:noFill/>
          </a:ln>
        </p:spPr>
        <p:txBody>
          <a:bodyPr tIns="91440" bIns="91440"/>
          <a:p>
            <a:pPr>
              <a:lnSpc>
                <a:spcPct val="100000"/>
              </a:lnSpc>
            </a:pPr>
            <a:r>
              <a:rPr b="0" lang="en-US" sz="1800" spc="-1" strike="noStrike">
                <a:solidFill>
                  <a:srgbClr val="4e443c"/>
                </a:solidFill>
                <a:uFill>
                  <a:solidFill>
                    <a:srgbClr val="ffffff"/>
                  </a:solidFill>
                </a:uFill>
                <a:latin typeface="Georgia"/>
                <a:ea typeface="Georgia"/>
              </a:rPr>
              <a:t>Versiyon kontrol sistemlerinde iki versiyon arasındaki değişikliklere İngilizce difference (fark) kelimesinin kısaltması olan diff denir.</a:t>
            </a:r>
            <a:endParaRPr b="0" lang="en-US" sz="1400" spc="-1" strike="noStrike">
              <a:solidFill>
                <a:srgbClr val="000000"/>
              </a:solidFill>
              <a:uFill>
                <a:solidFill>
                  <a:srgbClr val="ffffff"/>
                </a:solidFill>
              </a:uFill>
              <a:latin typeface="Arial"/>
            </a:endParaRPr>
          </a:p>
        </p:txBody>
      </p:sp>
      <p:sp>
        <p:nvSpPr>
          <p:cNvPr id="86" name="CustomShape 3"/>
          <p:cNvSpPr/>
          <p:nvPr/>
        </p:nvSpPr>
        <p:spPr>
          <a:xfrm flipH="1" rot="10800000">
            <a:off x="8820360" y="948240"/>
            <a:ext cx="8497800" cy="8640"/>
          </a:xfrm>
          <a:custGeom>
            <a:avLst/>
            <a:gdLst/>
            <a:ahLst/>
            <a:rect l="l" t="t" r="r" b="b"/>
            <a:pathLst>
              <a:path w="21600" h="21600">
                <a:moveTo>
                  <a:pt x="0" y="0"/>
                </a:moveTo>
                <a:lnTo>
                  <a:pt x="21600" y="21600"/>
                </a:lnTo>
              </a:path>
            </a:pathLst>
          </a:custGeom>
          <a:noFill/>
          <a:ln w="38160">
            <a:solidFill>
              <a:srgbClr val="f14e32"/>
            </a:solidFill>
            <a:custDash>
              <a:ds d="800000" sp="300000"/>
            </a:custDash>
            <a:round/>
          </a:ln>
        </p:spPr>
        <p:style>
          <a:lnRef idx="0"/>
          <a:fillRef idx="0"/>
          <a:effectRef idx="0"/>
          <a:fontRef idx="minor"/>
        </p:style>
      </p:sp>
      <p:sp>
        <p:nvSpPr>
          <p:cNvPr id="87" name="CustomShape 4"/>
          <p:cNvSpPr/>
          <p:nvPr/>
        </p:nvSpPr>
        <p:spPr>
          <a:xfrm>
            <a:off x="421200" y="2363760"/>
            <a:ext cx="3087360" cy="500760"/>
          </a:xfrm>
          <a:prstGeom prst="rect">
            <a:avLst/>
          </a:prstGeom>
          <a:solidFill>
            <a:srgbClr val="000000"/>
          </a:solidFill>
          <a:ln w="9360">
            <a:solidFill>
              <a:srgbClr val="000000"/>
            </a:solidFill>
            <a:round/>
          </a:ln>
        </p:spPr>
        <p:style>
          <a:lnRef idx="0"/>
          <a:fillRef idx="0"/>
          <a:effectRef idx="0"/>
          <a:fontRef idx="minor"/>
        </p:style>
        <p:txBody>
          <a:bodyPr tIns="91440" bIns="91440"/>
          <a:p>
            <a:pPr>
              <a:lnSpc>
                <a:spcPct val="100000"/>
              </a:lnSpc>
            </a:pPr>
            <a:r>
              <a:rPr b="0" lang="en-US" sz="1400" spc="-1" strike="noStrike">
                <a:solidFill>
                  <a:srgbClr val="00ff00"/>
                </a:solidFill>
                <a:uFill>
                  <a:solidFill>
                    <a:srgbClr val="ffffff"/>
                  </a:solidFill>
                </a:uFill>
                <a:latin typeface="Inconsolata"/>
                <a:ea typeface="Inconsolata"/>
              </a:rPr>
              <a:t>git diff hash1 hash2</a:t>
            </a:r>
            <a:endParaRPr b="0" lang="en-US" sz="1800" spc="-1" strike="noStrike">
              <a:solidFill>
                <a:srgbClr val="000000"/>
              </a:solidFill>
              <a:uFill>
                <a:solidFill>
                  <a:srgbClr val="ffffff"/>
                </a:solidFill>
              </a:uFill>
              <a:latin typeface="Arial"/>
            </a:endParaRPr>
          </a:p>
        </p:txBody>
      </p:sp>
      <p:sp>
        <p:nvSpPr>
          <p:cNvPr id="88" name="TextShape 5"/>
          <p:cNvSpPr txBox="1"/>
          <p:nvPr/>
        </p:nvSpPr>
        <p:spPr>
          <a:xfrm>
            <a:off x="311760" y="1981440"/>
            <a:ext cx="7345080" cy="362160"/>
          </a:xfrm>
          <a:prstGeom prst="rect">
            <a:avLst/>
          </a:prstGeom>
          <a:noFill/>
          <a:ln>
            <a:noFill/>
          </a:ln>
        </p:spPr>
        <p:txBody>
          <a:bodyPr tIns="91440" bIns="91440"/>
          <a:p>
            <a:pPr>
              <a:lnSpc>
                <a:spcPct val="100000"/>
              </a:lnSpc>
            </a:pPr>
            <a:r>
              <a:rPr b="0" lang="en-US" sz="1600" spc="-1" strike="noStrike">
                <a:solidFill>
                  <a:srgbClr val="4e443c"/>
                </a:solidFill>
                <a:uFill>
                  <a:solidFill>
                    <a:srgbClr val="ffffff"/>
                  </a:solidFill>
                </a:uFill>
                <a:latin typeface="Georgia"/>
                <a:ea typeface="Georgia"/>
              </a:rPr>
              <a:t>İki commit arasındaki farkları görmek için :</a:t>
            </a:r>
            <a:endParaRPr b="0" lang="en-US" sz="1400" spc="-1" strike="noStrike">
              <a:solidFill>
                <a:srgbClr val="000000"/>
              </a:solidFill>
              <a:uFill>
                <a:solidFill>
                  <a:srgbClr val="ffffff"/>
                </a:solidFill>
              </a:uFill>
              <a:latin typeface="Arial"/>
            </a:endParaRPr>
          </a:p>
        </p:txBody>
      </p:sp>
      <p:sp>
        <p:nvSpPr>
          <p:cNvPr id="89" name="CustomShape 6"/>
          <p:cNvSpPr/>
          <p:nvPr/>
        </p:nvSpPr>
        <p:spPr>
          <a:xfrm>
            <a:off x="479520" y="3348000"/>
            <a:ext cx="3087360" cy="500760"/>
          </a:xfrm>
          <a:prstGeom prst="rect">
            <a:avLst/>
          </a:prstGeom>
          <a:solidFill>
            <a:srgbClr val="000000"/>
          </a:solidFill>
          <a:ln w="9360">
            <a:solidFill>
              <a:srgbClr val="000000"/>
            </a:solidFill>
            <a:round/>
          </a:ln>
        </p:spPr>
        <p:style>
          <a:lnRef idx="0"/>
          <a:fillRef idx="0"/>
          <a:effectRef idx="0"/>
          <a:fontRef idx="minor"/>
        </p:style>
        <p:txBody>
          <a:bodyPr tIns="91440" bIns="91440"/>
          <a:p>
            <a:pPr>
              <a:lnSpc>
                <a:spcPct val="100000"/>
              </a:lnSpc>
            </a:pPr>
            <a:r>
              <a:rPr b="0" lang="en-US" sz="1400" spc="-1" strike="noStrike">
                <a:solidFill>
                  <a:srgbClr val="00ff00"/>
                </a:solidFill>
                <a:uFill>
                  <a:solidFill>
                    <a:srgbClr val="ffffff"/>
                  </a:solidFill>
                </a:uFill>
                <a:latin typeface="Inconsolata"/>
                <a:ea typeface="Inconsolata"/>
              </a:rPr>
              <a:t>git diff master yenisurum</a:t>
            </a:r>
            <a:endParaRPr b="0" lang="en-US" sz="1800" spc="-1" strike="noStrike">
              <a:solidFill>
                <a:srgbClr val="000000"/>
              </a:solidFill>
              <a:uFill>
                <a:solidFill>
                  <a:srgbClr val="ffffff"/>
                </a:solidFill>
              </a:uFill>
              <a:latin typeface="Arial"/>
            </a:endParaRPr>
          </a:p>
        </p:txBody>
      </p:sp>
      <p:sp>
        <p:nvSpPr>
          <p:cNvPr id="90" name="TextShape 7"/>
          <p:cNvSpPr txBox="1"/>
          <p:nvPr/>
        </p:nvSpPr>
        <p:spPr>
          <a:xfrm>
            <a:off x="369720" y="2965680"/>
            <a:ext cx="7345080" cy="362160"/>
          </a:xfrm>
          <a:prstGeom prst="rect">
            <a:avLst/>
          </a:prstGeom>
          <a:noFill/>
          <a:ln>
            <a:noFill/>
          </a:ln>
        </p:spPr>
        <p:txBody>
          <a:bodyPr tIns="91440" bIns="91440"/>
          <a:p>
            <a:pPr>
              <a:lnSpc>
                <a:spcPct val="100000"/>
              </a:lnSpc>
            </a:pPr>
            <a:r>
              <a:rPr b="0" lang="en-US" sz="1600" spc="-1" strike="noStrike">
                <a:solidFill>
                  <a:srgbClr val="4e443c"/>
                </a:solidFill>
                <a:uFill>
                  <a:solidFill>
                    <a:srgbClr val="ffffff"/>
                  </a:solidFill>
                </a:uFill>
                <a:latin typeface="Georgia"/>
                <a:ea typeface="Georgia"/>
              </a:rPr>
              <a:t>İki branch arasındaki farkları görmek için :</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293040"/>
            <a:ext cx="8520120" cy="572400"/>
          </a:xfrm>
          <a:prstGeom prst="rect">
            <a:avLst/>
          </a:prstGeom>
          <a:noFill/>
          <a:ln>
            <a:noFill/>
          </a:ln>
        </p:spPr>
        <p:txBody>
          <a:bodyPr tIns="91440" bIns="91440"/>
          <a:p>
            <a:pPr>
              <a:lnSpc>
                <a:spcPct val="100000"/>
              </a:lnSpc>
            </a:pPr>
            <a:r>
              <a:rPr b="1" lang="en-US" sz="2800" spc="-1" strike="noStrike">
                <a:solidFill>
                  <a:srgbClr val="f14e32"/>
                </a:solidFill>
                <a:uFill>
                  <a:solidFill>
                    <a:srgbClr val="ffffff"/>
                  </a:solidFill>
                </a:uFill>
                <a:latin typeface="Arial"/>
                <a:ea typeface="Arial"/>
              </a:rPr>
              <a:t>Pull - Merge</a:t>
            </a:r>
            <a:endParaRPr b="0" lang="en-US" sz="1400" spc="-1" strike="noStrike">
              <a:solidFill>
                <a:srgbClr val="000000"/>
              </a:solidFill>
              <a:uFill>
                <a:solidFill>
                  <a:srgbClr val="ffffff"/>
                </a:solidFill>
              </a:uFill>
              <a:latin typeface="Arial"/>
            </a:endParaRPr>
          </a:p>
        </p:txBody>
      </p:sp>
      <p:sp>
        <p:nvSpPr>
          <p:cNvPr id="92" name="TextShape 2"/>
          <p:cNvSpPr txBox="1"/>
          <p:nvPr/>
        </p:nvSpPr>
        <p:spPr>
          <a:xfrm>
            <a:off x="311760" y="1189800"/>
            <a:ext cx="8497800" cy="2039040"/>
          </a:xfrm>
          <a:prstGeom prst="rect">
            <a:avLst/>
          </a:prstGeom>
          <a:noFill/>
          <a:ln>
            <a:noFill/>
          </a:ln>
        </p:spPr>
        <p:txBody>
          <a:bodyPr tIns="91440" bIns="91440"/>
          <a:p>
            <a:pPr>
              <a:lnSpc>
                <a:spcPct val="100000"/>
              </a:lnSpc>
            </a:pPr>
            <a:r>
              <a:rPr b="0" lang="en-US" sz="1600" spc="-1" strike="noStrike">
                <a:solidFill>
                  <a:srgbClr val="4e443c"/>
                </a:solidFill>
                <a:uFill>
                  <a:solidFill>
                    <a:srgbClr val="ffffff"/>
                  </a:solidFill>
                </a:uFill>
                <a:latin typeface="Georgia"/>
                <a:ea typeface="Georgia"/>
              </a:rPr>
              <a:t>En son değişiklikleri (commit) yerel deponuza almak için “</a:t>
            </a:r>
            <a:r>
              <a:rPr b="1" lang="en-US" sz="1600" spc="-1" strike="noStrike">
                <a:solidFill>
                  <a:srgbClr val="f14e32"/>
                </a:solidFill>
                <a:uFill>
                  <a:solidFill>
                    <a:srgbClr val="ffffff"/>
                  </a:solidFill>
                </a:uFill>
                <a:latin typeface="Georgia"/>
                <a:ea typeface="Georgia"/>
              </a:rPr>
              <a:t>git pull</a:t>
            </a:r>
            <a:r>
              <a:rPr b="0" lang="en-US" sz="1600" spc="-1" strike="noStrike">
                <a:solidFill>
                  <a:srgbClr val="4e443c"/>
                </a:solidFill>
                <a:uFill>
                  <a:solidFill>
                    <a:srgbClr val="ffffff"/>
                  </a:solidFill>
                </a:uFill>
                <a:latin typeface="Georgia"/>
                <a:ea typeface="Georgia"/>
              </a:rPr>
              <a:t>” komutunu çalıştırın. Bu değişiklikleri al (fetch) ve birleştir (merge) yapacaktır. Aktif dala (örn. master) başka bir dalı birleştirmek için  “</a:t>
            </a:r>
            <a:r>
              <a:rPr b="1" lang="en-US" sz="1600" spc="-1" strike="noStrike">
                <a:solidFill>
                  <a:srgbClr val="f14e32"/>
                </a:solidFill>
                <a:uFill>
                  <a:solidFill>
                    <a:srgbClr val="ffffff"/>
                  </a:solidFill>
                </a:uFill>
                <a:latin typeface="Georgia"/>
                <a:ea typeface="Georgia"/>
              </a:rPr>
              <a:t>git merge &lt;dal&gt;</a:t>
            </a:r>
            <a:r>
              <a:rPr b="0" lang="en-US" sz="1600" spc="-1" strike="noStrike">
                <a:solidFill>
                  <a:srgbClr val="4e443c"/>
                </a:solidFill>
                <a:uFill>
                  <a:solidFill>
                    <a:srgbClr val="ffffff"/>
                  </a:solidFill>
                </a:uFill>
                <a:latin typeface="Georgia"/>
                <a:ea typeface="Georgia"/>
              </a:rPr>
              <a:t>” her iki durumda da git değişiklikleri otomatik birleştirmeyi (auto-merge) dener. Maalesef, bu her zaman mümkün olmaz ve çakışmalarla (conflict) sonuçlanır. Git tarafından gösterilen dosyaları elle düzenleyerek bu çakışmaları birleştirmek size düşer. Değişikliklerden sonra, dosyaları eklemek için “</a:t>
            </a:r>
            <a:r>
              <a:rPr b="1" lang="en-US" sz="1600" spc="-1" strike="noStrike">
                <a:solidFill>
                  <a:srgbClr val="f14e32"/>
                </a:solidFill>
                <a:uFill>
                  <a:solidFill>
                    <a:srgbClr val="ffffff"/>
                  </a:solidFill>
                </a:uFill>
                <a:latin typeface="Georgia"/>
                <a:ea typeface="Georgia"/>
              </a:rPr>
              <a:t>git add &lt;dosyaadı&gt;</a:t>
            </a:r>
            <a:r>
              <a:rPr b="0" lang="en-US" sz="1600" spc="-1" strike="noStrike">
                <a:solidFill>
                  <a:srgbClr val="4e443c"/>
                </a:solidFill>
                <a:uFill>
                  <a:solidFill>
                    <a:srgbClr val="ffffff"/>
                  </a:solidFill>
                </a:uFill>
                <a:latin typeface="Georgia"/>
                <a:ea typeface="Georgia"/>
              </a:rPr>
              <a:t>” değişiklikleri birleştirmeden önce, önizleme yapmak için</a:t>
            </a:r>
            <a:r>
              <a:rPr b="0" lang="en-US" sz="1600" spc="-1" strike="noStrike">
                <a:solidFill>
                  <a:srgbClr val="4e443c"/>
                </a:solidFill>
                <a:uFill>
                  <a:solidFill>
                    <a:srgbClr val="ffffff"/>
                  </a:solidFill>
                </a:uFill>
                <a:latin typeface="Georgia"/>
                <a:ea typeface="Georgia"/>
              </a:rPr>
              <a:t>
</a:t>
            </a:r>
            <a:r>
              <a:rPr b="0" lang="en-US" sz="1600" spc="-1" strike="noStrike">
                <a:solidFill>
                  <a:srgbClr val="4e443c"/>
                </a:solidFill>
                <a:uFill>
                  <a:solidFill>
                    <a:srgbClr val="ffffff"/>
                  </a:solidFill>
                </a:uFill>
                <a:latin typeface="Georgia"/>
                <a:ea typeface="Georgia"/>
              </a:rPr>
              <a:t>“</a:t>
            </a:r>
            <a:r>
              <a:rPr b="1" lang="en-US" sz="1600" spc="-1" strike="noStrike">
                <a:solidFill>
                  <a:srgbClr val="f14e32"/>
                </a:solidFill>
                <a:uFill>
                  <a:solidFill>
                    <a:srgbClr val="ffffff"/>
                  </a:solidFill>
                </a:uFill>
                <a:latin typeface="Georgia"/>
                <a:ea typeface="Georgia"/>
              </a:rPr>
              <a:t>git diff &lt;kaynak_dal&gt; &lt;hedef_dal&gt;</a:t>
            </a:r>
            <a:r>
              <a:rPr b="0" lang="en-US" sz="1600" spc="-1" strike="noStrike">
                <a:solidFill>
                  <a:srgbClr val="4e443c"/>
                </a:solidFill>
                <a:uFill>
                  <a:solidFill>
                    <a:srgbClr val="ffffff"/>
                  </a:solidFill>
                </a:uFill>
                <a:latin typeface="Georgia"/>
                <a:ea typeface="Georgia"/>
              </a:rPr>
              <a:t>”</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93" name="CustomShape 3"/>
          <p:cNvSpPr/>
          <p:nvPr/>
        </p:nvSpPr>
        <p:spPr>
          <a:xfrm flipH="1" rot="10800000">
            <a:off x="8820360" y="948240"/>
            <a:ext cx="8497800" cy="8640"/>
          </a:xfrm>
          <a:custGeom>
            <a:avLst/>
            <a:gdLst/>
            <a:ahLst/>
            <a:rect l="l" t="t" r="r" b="b"/>
            <a:pathLst>
              <a:path w="21600" h="21600">
                <a:moveTo>
                  <a:pt x="0" y="0"/>
                </a:moveTo>
                <a:lnTo>
                  <a:pt x="21600" y="21600"/>
                </a:lnTo>
              </a:path>
            </a:pathLst>
          </a:custGeom>
          <a:noFill/>
          <a:ln w="38160">
            <a:solidFill>
              <a:srgbClr val="f14e32"/>
            </a:solidFill>
            <a:custDash>
              <a:ds d="800000" sp="300000"/>
            </a:custDash>
            <a:round/>
          </a:ln>
        </p:spPr>
        <p:style>
          <a:lnRef idx="0"/>
          <a:fillRef idx="0"/>
          <a:effectRef idx="0"/>
          <a:fontRef idx="minor"/>
        </p:style>
      </p:sp>
      <p:sp>
        <p:nvSpPr>
          <p:cNvPr id="94" name="CustomShape 4"/>
          <p:cNvSpPr/>
          <p:nvPr/>
        </p:nvSpPr>
        <p:spPr>
          <a:xfrm>
            <a:off x="5744880" y="3810600"/>
            <a:ext cx="3075840" cy="822600"/>
          </a:xfrm>
          <a:prstGeom prst="rect">
            <a:avLst/>
          </a:prstGeom>
          <a:solidFill>
            <a:srgbClr val="000000"/>
          </a:solidFill>
          <a:ln w="9360">
            <a:solidFill>
              <a:srgbClr val="000000"/>
            </a:solidFill>
            <a:round/>
          </a:ln>
        </p:spPr>
        <p:style>
          <a:lnRef idx="0"/>
          <a:fillRef idx="0"/>
          <a:effectRef idx="0"/>
          <a:fontRef idx="minor"/>
        </p:style>
        <p:txBody>
          <a:bodyPr tIns="91440" bIns="91440"/>
          <a:p>
            <a:pPr>
              <a:lnSpc>
                <a:spcPct val="100000"/>
              </a:lnSpc>
            </a:pPr>
            <a:r>
              <a:rPr b="0" lang="en-US" sz="1400" spc="-1" strike="noStrike">
                <a:solidFill>
                  <a:srgbClr val="00ff00"/>
                </a:solidFill>
                <a:uFill>
                  <a:solidFill>
                    <a:srgbClr val="ffffff"/>
                  </a:solidFill>
                </a:uFill>
                <a:latin typeface="Inconsolata"/>
                <a:ea typeface="Inconsolata"/>
              </a:rPr>
              <a:t>git pull</a:t>
            </a:r>
            <a:r>
              <a:rPr b="0" lang="en-US" sz="1400" spc="-1" strike="noStrike">
                <a:solidFill>
                  <a:srgbClr val="00ff00"/>
                </a:solidFill>
                <a:uFill>
                  <a:solidFill>
                    <a:srgbClr val="ffffff"/>
                  </a:solidFill>
                </a:uFill>
                <a:latin typeface="Inconsolata"/>
                <a:ea typeface="Inconsolata"/>
              </a:rPr>
              <a:t>
</a:t>
            </a:r>
            <a:r>
              <a:rPr b="0" lang="en-US" sz="1400" spc="-1" strike="noStrike">
                <a:solidFill>
                  <a:srgbClr val="00ff00"/>
                </a:solidFill>
                <a:uFill>
                  <a:solidFill>
                    <a:srgbClr val="ffffff"/>
                  </a:solidFill>
                </a:uFill>
                <a:latin typeface="Inconsolata"/>
                <a:ea typeface="Inconsolata"/>
              </a:rPr>
              <a:t>git diff yenisurum master</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ff00"/>
                </a:solidFill>
                <a:uFill>
                  <a:solidFill>
                    <a:srgbClr val="ffffff"/>
                  </a:solidFill>
                </a:uFill>
                <a:latin typeface="Inconsolata"/>
                <a:ea typeface="Inconsolata"/>
              </a:rPr>
              <a:t>git merge master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293040"/>
            <a:ext cx="8520120" cy="572400"/>
          </a:xfrm>
          <a:prstGeom prst="rect">
            <a:avLst/>
          </a:prstGeom>
          <a:noFill/>
          <a:ln>
            <a:noFill/>
          </a:ln>
        </p:spPr>
        <p:txBody>
          <a:bodyPr tIns="91440" bIns="91440"/>
          <a:p>
            <a:pPr>
              <a:lnSpc>
                <a:spcPct val="100000"/>
              </a:lnSpc>
            </a:pPr>
            <a:r>
              <a:rPr b="1" lang="en-US" sz="2800" spc="-1" strike="noStrike">
                <a:solidFill>
                  <a:srgbClr val="f14e32"/>
                </a:solidFill>
                <a:uFill>
                  <a:solidFill>
                    <a:srgbClr val="ffffff"/>
                  </a:solidFill>
                </a:uFill>
                <a:latin typeface="Arial"/>
                <a:ea typeface="Arial"/>
              </a:rPr>
              <a:t>Pull - Merge</a:t>
            </a:r>
            <a:endParaRPr b="0" lang="en-US" sz="1400" spc="-1" strike="noStrike">
              <a:solidFill>
                <a:srgbClr val="000000"/>
              </a:solidFill>
              <a:uFill>
                <a:solidFill>
                  <a:srgbClr val="ffffff"/>
                </a:solidFill>
              </a:uFill>
              <a:latin typeface="Arial"/>
            </a:endParaRPr>
          </a:p>
        </p:txBody>
      </p:sp>
      <p:sp>
        <p:nvSpPr>
          <p:cNvPr id="96" name="CustomShape 2"/>
          <p:cNvSpPr/>
          <p:nvPr/>
        </p:nvSpPr>
        <p:spPr>
          <a:xfrm flipH="1" rot="10800000">
            <a:off x="8820360" y="948240"/>
            <a:ext cx="8497800" cy="8640"/>
          </a:xfrm>
          <a:custGeom>
            <a:avLst/>
            <a:gdLst/>
            <a:ahLst/>
            <a:rect l="l" t="t" r="r" b="b"/>
            <a:pathLst>
              <a:path w="21600" h="21600">
                <a:moveTo>
                  <a:pt x="0" y="0"/>
                </a:moveTo>
                <a:lnTo>
                  <a:pt x="21600" y="21600"/>
                </a:lnTo>
              </a:path>
            </a:pathLst>
          </a:custGeom>
          <a:noFill/>
          <a:ln w="38160">
            <a:solidFill>
              <a:srgbClr val="f14e32"/>
            </a:solidFill>
            <a:custDash>
              <a:ds d="800000" sp="300000"/>
            </a:custDash>
            <a:round/>
          </a:ln>
        </p:spPr>
        <p:style>
          <a:lnRef idx="0"/>
          <a:fillRef idx="0"/>
          <a:effectRef idx="0"/>
          <a:fontRef idx="minor"/>
        </p:style>
      </p:sp>
      <p:pic>
        <p:nvPicPr>
          <p:cNvPr id="97" name="Shape 97" descr=""/>
          <p:cNvPicPr/>
          <p:nvPr/>
        </p:nvPicPr>
        <p:blipFill>
          <a:blip r:embed="rId1"/>
          <a:stretch/>
        </p:blipFill>
        <p:spPr>
          <a:xfrm>
            <a:off x="311760" y="1462320"/>
            <a:ext cx="8520120" cy="2475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293040"/>
            <a:ext cx="8520120" cy="572400"/>
          </a:xfrm>
          <a:prstGeom prst="rect">
            <a:avLst/>
          </a:prstGeom>
          <a:noFill/>
          <a:ln>
            <a:noFill/>
          </a:ln>
        </p:spPr>
        <p:txBody>
          <a:bodyPr tIns="91440" bIns="91440"/>
          <a:p>
            <a:pPr>
              <a:lnSpc>
                <a:spcPct val="100000"/>
              </a:lnSpc>
            </a:pPr>
            <a:r>
              <a:rPr b="1" lang="en-US" sz="2800" spc="-1" strike="noStrike">
                <a:solidFill>
                  <a:srgbClr val="f14e32"/>
                </a:solidFill>
                <a:uFill>
                  <a:solidFill>
                    <a:srgbClr val="ffffff"/>
                  </a:solidFill>
                </a:uFill>
                <a:latin typeface="Arial"/>
                <a:ea typeface="Arial"/>
              </a:rPr>
              <a:t>Pull Request</a:t>
            </a:r>
            <a:endParaRPr b="0" lang="en-US" sz="1400" spc="-1" strike="noStrike">
              <a:solidFill>
                <a:srgbClr val="000000"/>
              </a:solidFill>
              <a:uFill>
                <a:solidFill>
                  <a:srgbClr val="ffffff"/>
                </a:solidFill>
              </a:uFill>
              <a:latin typeface="Arial"/>
            </a:endParaRPr>
          </a:p>
        </p:txBody>
      </p:sp>
      <p:sp>
        <p:nvSpPr>
          <p:cNvPr id="99" name="TextShape 2"/>
          <p:cNvSpPr txBox="1"/>
          <p:nvPr/>
        </p:nvSpPr>
        <p:spPr>
          <a:xfrm>
            <a:off x="311760" y="1189800"/>
            <a:ext cx="8520120" cy="1654560"/>
          </a:xfrm>
          <a:prstGeom prst="rect">
            <a:avLst/>
          </a:prstGeom>
          <a:noFill/>
          <a:ln>
            <a:noFill/>
          </a:ln>
        </p:spPr>
        <p:txBody>
          <a:bodyPr tIns="91440" bIns="91440"/>
          <a:p>
            <a:pPr>
              <a:lnSpc>
                <a:spcPct val="100000"/>
              </a:lnSpc>
            </a:pPr>
            <a:r>
              <a:rPr b="0" lang="en-US" sz="1400" spc="-1" strike="noStrike">
                <a:solidFill>
                  <a:srgbClr val="4e443c"/>
                </a:solidFill>
                <a:uFill>
                  <a:solidFill>
                    <a:srgbClr val="ffffff"/>
                  </a:solidFill>
                </a:uFill>
                <a:latin typeface="Georgia"/>
                <a:ea typeface="Georgia"/>
              </a:rPr>
              <a:t>GitHub tarafında pull request yöntemi fork ve pull modeli ile gerçekleşmektedir. Yapılan katkıların bir projeye çekilmesi için gerekli proje ilk önce GitHub üzerinden fork (çatallama) işlemine tabi tutulmalıdır. Kopyalanan (fork’lanan) proje diğer geliştiricinin hesabında oluştuktan sonra yapılacak katkının önemliliğine göre projeyle lokalde çalışılması için kendi makinesine bunu klonlaması gerekmektedir. Yapılan geliştirimler ile oluşan işlem akışı Git aracılığıyla öncelikle kendi projesine (origin) gönderilir daha sonra GitHub servisiyle asıl projeye (upstream) katkıların çekilmesi isteği ile sonlanır.</a:t>
            </a:r>
            <a:endParaRPr b="0" lang="en-US" sz="1400" spc="-1" strike="noStrike">
              <a:solidFill>
                <a:srgbClr val="000000"/>
              </a:solidFill>
              <a:uFill>
                <a:solidFill>
                  <a:srgbClr val="ffffff"/>
                </a:solidFill>
              </a:uFill>
              <a:latin typeface="Arial"/>
            </a:endParaRPr>
          </a:p>
        </p:txBody>
      </p:sp>
      <p:sp>
        <p:nvSpPr>
          <p:cNvPr id="100" name="CustomShape 3"/>
          <p:cNvSpPr/>
          <p:nvPr/>
        </p:nvSpPr>
        <p:spPr>
          <a:xfrm flipH="1" rot="10800000">
            <a:off x="8820360" y="948240"/>
            <a:ext cx="8497800" cy="8640"/>
          </a:xfrm>
          <a:custGeom>
            <a:avLst/>
            <a:gdLst/>
            <a:ahLst/>
            <a:rect l="l" t="t" r="r" b="b"/>
            <a:pathLst>
              <a:path w="21600" h="21600">
                <a:moveTo>
                  <a:pt x="0" y="0"/>
                </a:moveTo>
                <a:lnTo>
                  <a:pt x="21600" y="21600"/>
                </a:lnTo>
              </a:path>
            </a:pathLst>
          </a:custGeom>
          <a:noFill/>
          <a:ln w="38160">
            <a:solidFill>
              <a:srgbClr val="f14e32"/>
            </a:solidFill>
            <a:custDash>
              <a:ds d="800000" sp="300000"/>
            </a:custDash>
            <a:round/>
          </a:ln>
        </p:spPr>
        <p:style>
          <a:lnRef idx="0"/>
          <a:fillRef idx="0"/>
          <a:effectRef idx="0"/>
          <a:fontRef idx="minor"/>
        </p:style>
      </p:sp>
      <p:pic>
        <p:nvPicPr>
          <p:cNvPr id="101" name="Shape 105" descr=""/>
          <p:cNvPicPr/>
          <p:nvPr/>
        </p:nvPicPr>
        <p:blipFill>
          <a:blip r:embed="rId1"/>
          <a:stretch/>
        </p:blipFill>
        <p:spPr>
          <a:xfrm>
            <a:off x="4955760" y="2844360"/>
            <a:ext cx="3864960" cy="1993680"/>
          </a:xfrm>
          <a:prstGeom prst="rect">
            <a:avLst/>
          </a:prstGeom>
          <a:ln w="9360">
            <a:solidFill>
              <a:schemeClr val="dk2"/>
            </a:solidFill>
            <a:round/>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0" y="644040"/>
            <a:ext cx="9143640" cy="1082160"/>
          </a:xfrm>
          <a:prstGeom prst="rect">
            <a:avLst/>
          </a:prstGeom>
          <a:noFill/>
          <a:ln>
            <a:noFill/>
          </a:ln>
        </p:spPr>
        <p:style>
          <a:lnRef idx="0"/>
          <a:fillRef idx="0"/>
          <a:effectRef idx="0"/>
          <a:fontRef idx="minor"/>
        </p:style>
        <p:txBody>
          <a:bodyPr tIns="91440" bIns="91440"/>
          <a:p>
            <a:pPr algn="ctr">
              <a:lnSpc>
                <a:spcPct val="100000"/>
              </a:lnSpc>
            </a:pPr>
            <a:r>
              <a:rPr b="1" lang="en-US" sz="4800" spc="-1" strike="noStrike">
                <a:solidFill>
                  <a:srgbClr val="f14e32"/>
                </a:solidFill>
                <a:uFill>
                  <a:solidFill>
                    <a:srgbClr val="ffffff"/>
                  </a:solidFill>
                </a:uFill>
                <a:latin typeface="Arial"/>
                <a:ea typeface="Arial"/>
              </a:rPr>
              <a:t>Sorularınız?</a:t>
            </a:r>
            <a:endParaRPr b="0" lang="en-US" sz="1800" spc="-1" strike="noStrike">
              <a:solidFill>
                <a:srgbClr val="000000"/>
              </a:solidFill>
              <a:uFill>
                <a:solidFill>
                  <a:srgbClr val="ffffff"/>
                </a:solidFill>
              </a:uFill>
              <a:latin typeface="Arial"/>
            </a:endParaRPr>
          </a:p>
        </p:txBody>
      </p:sp>
      <p:pic>
        <p:nvPicPr>
          <p:cNvPr id="103" name="Shape 111" descr=""/>
          <p:cNvPicPr/>
          <p:nvPr/>
        </p:nvPicPr>
        <p:blipFill>
          <a:blip r:embed="rId1"/>
          <a:srcRect l="0" t="5813" r="0" b="5806"/>
          <a:stretch/>
        </p:blipFill>
        <p:spPr>
          <a:xfrm>
            <a:off x="2671200" y="1663920"/>
            <a:ext cx="3801240" cy="26740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0" y="644040"/>
            <a:ext cx="9143640" cy="1082160"/>
          </a:xfrm>
          <a:prstGeom prst="rect">
            <a:avLst/>
          </a:prstGeom>
          <a:noFill/>
          <a:ln>
            <a:noFill/>
          </a:ln>
        </p:spPr>
        <p:style>
          <a:lnRef idx="0"/>
          <a:fillRef idx="0"/>
          <a:effectRef idx="0"/>
          <a:fontRef idx="minor"/>
        </p:style>
        <p:txBody>
          <a:bodyPr tIns="91440" bIns="91440"/>
          <a:p>
            <a:pPr algn="ctr">
              <a:lnSpc>
                <a:spcPct val="100000"/>
              </a:lnSpc>
            </a:pPr>
            <a:r>
              <a:rPr b="1" lang="en-US" sz="4800" spc="-1" strike="noStrike">
                <a:solidFill>
                  <a:srgbClr val="f14e32"/>
                </a:solidFill>
                <a:uFill>
                  <a:solidFill>
                    <a:srgbClr val="ffffff"/>
                  </a:solidFill>
                </a:uFill>
                <a:latin typeface="Arial"/>
                <a:ea typeface="Arial"/>
              </a:rPr>
              <a:t>Sorularımız</a:t>
            </a:r>
            <a:endParaRPr b="0" lang="en-US" sz="1800" spc="-1" strike="noStrike">
              <a:solidFill>
                <a:srgbClr val="000000"/>
              </a:solidFill>
              <a:uFill>
                <a:solidFill>
                  <a:srgbClr val="ffffff"/>
                </a:solidFill>
              </a:uFill>
              <a:latin typeface="Arial"/>
            </a:endParaRPr>
          </a:p>
        </p:txBody>
      </p:sp>
      <p:pic>
        <p:nvPicPr>
          <p:cNvPr id="105" name="Shape 117" descr=""/>
          <p:cNvPicPr/>
          <p:nvPr/>
        </p:nvPicPr>
        <p:blipFill>
          <a:blip r:embed="rId1"/>
          <a:stretch/>
        </p:blipFill>
        <p:spPr>
          <a:xfrm>
            <a:off x="3327120" y="1521000"/>
            <a:ext cx="2489400" cy="31118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2018-05-03T17:55:11Z</dcterms:modified>
  <cp:revision>1</cp:revision>
  <dc:subject/>
  <dc:title/>
</cp:coreProperties>
</file>