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5143500" cx="9144000"/>
  <p:notesSz cx="6858000" cy="9144000"/>
  <p:embeddedFontLst>
    <p:embeddedFont>
      <p:font typeface="Inconsolata"/>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Inconsolata-regular.fntdata"/><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Inconsolata-bold.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git-tower.com/blog/git-hosting-services-compared/" TargetMode="Externa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 TargetMode="Externa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scm.com" TargetMode="Externa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esktop.github.com" TargetMode="Externa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uides.github.com/features/mastering-markdown/" TargetMode="Externa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3" name="Shape 53"/>
        <p:cNvGrpSpPr/>
        <p:nvPr/>
      </p:nvGrpSpPr>
      <p:grpSpPr>
        <a:xfrm>
          <a:off x="0" y="0"/>
          <a:ext cx="0" cy="0"/>
          <a:chOff x="0" y="0"/>
          <a:chExt cx="0" cy="0"/>
        </a:xfrm>
      </p:grpSpPr>
      <p:sp>
        <p:nvSpPr>
          <p:cNvPr id="54" name="Shape 54"/>
          <p:cNvSpPr txBox="1"/>
          <p:nvPr>
            <p:ph idx="1" type="subTitle"/>
          </p:nvPr>
        </p:nvSpPr>
        <p:spPr>
          <a:xfrm>
            <a:off x="311713" y="2923575"/>
            <a:ext cx="8520600" cy="1540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i="1" sz="1400"/>
          </a:p>
          <a:p>
            <a:pPr indent="0" lvl="0" marL="0" rtl="0" algn="r">
              <a:spcBef>
                <a:spcPts val="0"/>
              </a:spcBef>
              <a:spcAft>
                <a:spcPts val="0"/>
              </a:spcAft>
              <a:buNone/>
            </a:pPr>
            <a:r>
              <a:t/>
            </a:r>
            <a:endParaRPr i="1" sz="1400"/>
          </a:p>
          <a:p>
            <a:pPr indent="0" lvl="0" marL="0" rtl="0" algn="r">
              <a:spcBef>
                <a:spcPts val="0"/>
              </a:spcBef>
              <a:spcAft>
                <a:spcPts val="0"/>
              </a:spcAft>
              <a:buNone/>
            </a:pPr>
            <a:r>
              <a:t/>
            </a:r>
            <a:endParaRPr i="1" sz="1400"/>
          </a:p>
          <a:p>
            <a:pPr indent="0" lvl="0" marL="0" rtl="0" algn="r">
              <a:spcBef>
                <a:spcPts val="0"/>
              </a:spcBef>
              <a:spcAft>
                <a:spcPts val="0"/>
              </a:spcAft>
              <a:buNone/>
            </a:pPr>
            <a:r>
              <a:t/>
            </a:r>
            <a:endParaRPr i="1" sz="1400"/>
          </a:p>
          <a:p>
            <a:pPr indent="0" lvl="0" marL="0" algn="r">
              <a:spcBef>
                <a:spcPts val="0"/>
              </a:spcBef>
              <a:spcAft>
                <a:spcPts val="0"/>
              </a:spcAft>
              <a:buNone/>
            </a:pPr>
            <a:r>
              <a:rPr i="1" lang="tr" sz="1400"/>
              <a:t>163301015 - Bekir Can YUVA</a:t>
            </a:r>
            <a:br>
              <a:rPr i="1" lang="tr" sz="1400"/>
            </a:br>
            <a:r>
              <a:rPr i="1" lang="tr" sz="1400"/>
              <a:t>153301054 - Ramazan MUTLU</a:t>
            </a:r>
            <a:endParaRPr i="1" sz="1400"/>
          </a:p>
        </p:txBody>
      </p:sp>
      <p:pic>
        <p:nvPicPr>
          <p:cNvPr id="55" name="Shape 55"/>
          <p:cNvPicPr preferRelativeResize="0"/>
          <p:nvPr/>
        </p:nvPicPr>
        <p:blipFill>
          <a:blip r:embed="rId3">
            <a:alphaModFix/>
          </a:blip>
          <a:stretch>
            <a:fillRect/>
          </a:stretch>
        </p:blipFill>
        <p:spPr>
          <a:xfrm>
            <a:off x="2045213" y="600000"/>
            <a:ext cx="5053576" cy="2110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2929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tr">
                <a:solidFill>
                  <a:srgbClr val="F14E32"/>
                </a:solidFill>
              </a:rPr>
              <a:t>Dağıtık</a:t>
            </a:r>
            <a:r>
              <a:rPr b="1" lang="tr">
                <a:solidFill>
                  <a:srgbClr val="F14E32"/>
                </a:solidFill>
              </a:rPr>
              <a:t> Sürüm Kontrol Sistemi</a:t>
            </a:r>
            <a:endParaRPr b="1">
              <a:solidFill>
                <a:srgbClr val="F14E32"/>
              </a:solidFill>
            </a:endParaRPr>
          </a:p>
        </p:txBody>
      </p:sp>
      <p:cxnSp>
        <p:nvCxnSpPr>
          <p:cNvPr id="124" name="Shape 124"/>
          <p:cNvCxnSpPr/>
          <p:nvPr/>
        </p:nvCxnSpPr>
        <p:spPr>
          <a:xfrm flipH="1" rot="10800000">
            <a:off x="322950" y="939200"/>
            <a:ext cx="8498100" cy="9000"/>
          </a:xfrm>
          <a:prstGeom prst="straightConnector1">
            <a:avLst/>
          </a:prstGeom>
          <a:noFill/>
          <a:ln cap="flat" cmpd="sng" w="38100">
            <a:solidFill>
              <a:srgbClr val="F14E32"/>
            </a:solidFill>
            <a:prstDash val="lgDash"/>
            <a:round/>
            <a:headEnd len="med" w="med" type="none"/>
            <a:tailEnd len="med" w="med" type="none"/>
          </a:ln>
        </p:spPr>
      </p:cxnSp>
      <p:sp>
        <p:nvSpPr>
          <p:cNvPr id="125" name="Shape 125"/>
          <p:cNvSpPr txBox="1"/>
          <p:nvPr>
            <p:ph idx="1" type="body"/>
          </p:nvPr>
        </p:nvSpPr>
        <p:spPr>
          <a:xfrm>
            <a:off x="311700" y="1189700"/>
            <a:ext cx="8520600" cy="3200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sz="2400">
                <a:solidFill>
                  <a:srgbClr val="4E443C"/>
                </a:solidFill>
                <a:highlight>
                  <a:srgbClr val="FCFCFA"/>
                </a:highlight>
                <a:latin typeface="Georgia"/>
                <a:ea typeface="Georgia"/>
                <a:cs typeface="Georgia"/>
                <a:sym typeface="Georgia"/>
              </a:rPr>
              <a:t>Bir DSKS'de (Git, Mercurial, Bazaar vb.), istemciler (kullanıcılar) dosyaların yalnızca en son bellek kopyalarını almakla kalmazlar; yazılım havuzunu (repository) bütünüyle yansılarlar (kopyalarlar).</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2929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tr">
                <a:solidFill>
                  <a:srgbClr val="F14E32"/>
                </a:solidFill>
              </a:rPr>
              <a:t>Dağıtık</a:t>
            </a:r>
            <a:r>
              <a:rPr b="1" lang="tr">
                <a:solidFill>
                  <a:srgbClr val="F14E32"/>
                </a:solidFill>
              </a:rPr>
              <a:t> Sürüm Kontrol Sistemi</a:t>
            </a:r>
            <a:endParaRPr b="1">
              <a:solidFill>
                <a:srgbClr val="F14E32"/>
              </a:solidFill>
            </a:endParaRPr>
          </a:p>
        </p:txBody>
      </p:sp>
      <p:cxnSp>
        <p:nvCxnSpPr>
          <p:cNvPr id="131" name="Shape 131"/>
          <p:cNvCxnSpPr/>
          <p:nvPr/>
        </p:nvCxnSpPr>
        <p:spPr>
          <a:xfrm flipH="1" rot="10800000">
            <a:off x="322950" y="939200"/>
            <a:ext cx="8498100" cy="9000"/>
          </a:xfrm>
          <a:prstGeom prst="straightConnector1">
            <a:avLst/>
          </a:prstGeom>
          <a:noFill/>
          <a:ln cap="flat" cmpd="sng" w="38100">
            <a:solidFill>
              <a:srgbClr val="F14E32"/>
            </a:solidFill>
            <a:prstDash val="lgDash"/>
            <a:round/>
            <a:headEnd len="med" w="med" type="none"/>
            <a:tailEnd len="med" w="med" type="none"/>
          </a:ln>
        </p:spPr>
      </p:cxnSp>
      <p:pic>
        <p:nvPicPr>
          <p:cNvPr id="132" name="Shape 132"/>
          <p:cNvPicPr preferRelativeResize="0"/>
          <p:nvPr/>
        </p:nvPicPr>
        <p:blipFill rotWithShape="1">
          <a:blip r:embed="rId3">
            <a:alphaModFix/>
          </a:blip>
          <a:srcRect b="2837" l="0" r="0" t="0"/>
          <a:stretch/>
        </p:blipFill>
        <p:spPr>
          <a:xfrm>
            <a:off x="2914238" y="1120150"/>
            <a:ext cx="3315525" cy="3790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2929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tr">
                <a:solidFill>
                  <a:srgbClr val="F14E32"/>
                </a:solidFill>
              </a:rPr>
              <a:t>Dağıtık</a:t>
            </a:r>
            <a:r>
              <a:rPr b="1" lang="tr">
                <a:solidFill>
                  <a:srgbClr val="F14E32"/>
                </a:solidFill>
              </a:rPr>
              <a:t> Sürüm Kontrol Sistemi</a:t>
            </a:r>
            <a:endParaRPr b="1">
              <a:solidFill>
                <a:srgbClr val="F14E32"/>
              </a:solidFill>
            </a:endParaRPr>
          </a:p>
        </p:txBody>
      </p:sp>
      <p:cxnSp>
        <p:nvCxnSpPr>
          <p:cNvPr id="138" name="Shape 138"/>
          <p:cNvCxnSpPr/>
          <p:nvPr/>
        </p:nvCxnSpPr>
        <p:spPr>
          <a:xfrm flipH="1" rot="10800000">
            <a:off x="322950" y="939200"/>
            <a:ext cx="8498100" cy="9000"/>
          </a:xfrm>
          <a:prstGeom prst="straightConnector1">
            <a:avLst/>
          </a:prstGeom>
          <a:noFill/>
          <a:ln cap="flat" cmpd="sng" w="38100">
            <a:solidFill>
              <a:srgbClr val="F14E32"/>
            </a:solidFill>
            <a:prstDash val="lgDash"/>
            <a:round/>
            <a:headEnd len="med" w="med" type="none"/>
            <a:tailEnd len="med" w="med" type="none"/>
          </a:ln>
        </p:spPr>
      </p:cxnSp>
      <p:sp>
        <p:nvSpPr>
          <p:cNvPr id="139" name="Shape 139"/>
          <p:cNvSpPr txBox="1"/>
          <p:nvPr>
            <p:ph idx="1" type="body"/>
          </p:nvPr>
        </p:nvSpPr>
        <p:spPr>
          <a:xfrm>
            <a:off x="311700" y="1189700"/>
            <a:ext cx="8520600" cy="3765900"/>
          </a:xfrm>
          <a:prstGeom prst="rect">
            <a:avLst/>
          </a:prstGeom>
        </p:spPr>
        <p:txBody>
          <a:bodyPr anchorCtr="0" anchor="t" bIns="91425" lIns="91425" spcFirstLastPara="1" rIns="91425" wrap="square" tIns="91425">
            <a:noAutofit/>
          </a:bodyPr>
          <a:lstStyle/>
          <a:p>
            <a:pPr indent="457200" lvl="0" marL="0" rtl="0">
              <a:spcBef>
                <a:spcPts val="0"/>
              </a:spcBef>
              <a:spcAft>
                <a:spcPts val="0"/>
              </a:spcAft>
              <a:buNone/>
            </a:pPr>
            <a:r>
              <a:rPr lang="tr" sz="2400" u="sng">
                <a:solidFill>
                  <a:srgbClr val="38761D"/>
                </a:solidFill>
                <a:highlight>
                  <a:srgbClr val="FCFCFA"/>
                </a:highlight>
                <a:latin typeface="Georgia"/>
                <a:ea typeface="Georgia"/>
                <a:cs typeface="Georgia"/>
                <a:sym typeface="Georgia"/>
              </a:rPr>
              <a:t>Yararları :</a:t>
            </a:r>
            <a:endParaRPr sz="2400" u="sng">
              <a:solidFill>
                <a:srgbClr val="38761D"/>
              </a:solidFill>
              <a:highlight>
                <a:srgbClr val="FCFCFA"/>
              </a:highlight>
              <a:latin typeface="Georgia"/>
              <a:ea typeface="Georgia"/>
              <a:cs typeface="Georgia"/>
              <a:sym typeface="Georgia"/>
            </a:endParaRPr>
          </a:p>
          <a:p>
            <a:pPr indent="-355600" lvl="0" marL="457200" rtl="0">
              <a:spcBef>
                <a:spcPts val="1600"/>
              </a:spcBef>
              <a:spcAft>
                <a:spcPts val="0"/>
              </a:spcAft>
              <a:buClr>
                <a:srgbClr val="4E443C"/>
              </a:buClr>
              <a:buSzPts val="2000"/>
              <a:buFont typeface="Georgia"/>
              <a:buChar char="●"/>
            </a:pPr>
            <a:r>
              <a:rPr lang="tr" sz="2000">
                <a:solidFill>
                  <a:srgbClr val="4E443C"/>
                </a:solidFill>
                <a:highlight>
                  <a:srgbClr val="FCFCFA"/>
                </a:highlight>
                <a:latin typeface="Georgia"/>
                <a:ea typeface="Georgia"/>
                <a:cs typeface="Georgia"/>
                <a:sym typeface="Georgia"/>
              </a:rPr>
              <a:t>Eş zamanlı birden çok geliştirici dağıtık proje geliştirebilir.</a:t>
            </a:r>
            <a:endParaRPr sz="2000">
              <a:solidFill>
                <a:srgbClr val="4E443C"/>
              </a:solidFill>
              <a:highlight>
                <a:srgbClr val="FCFCFA"/>
              </a:highlight>
              <a:latin typeface="Georgia"/>
              <a:ea typeface="Georgia"/>
              <a:cs typeface="Georgia"/>
              <a:sym typeface="Georgia"/>
            </a:endParaRPr>
          </a:p>
          <a:p>
            <a:pPr indent="-355600" lvl="0" marL="457200" rtl="0">
              <a:spcBef>
                <a:spcPts val="0"/>
              </a:spcBef>
              <a:spcAft>
                <a:spcPts val="0"/>
              </a:spcAft>
              <a:buClr>
                <a:srgbClr val="4E443C"/>
              </a:buClr>
              <a:buSzPts val="2000"/>
              <a:buFont typeface="Georgia"/>
              <a:buChar char="●"/>
            </a:pPr>
            <a:r>
              <a:rPr lang="tr" sz="2000">
                <a:solidFill>
                  <a:srgbClr val="4E443C"/>
                </a:solidFill>
                <a:highlight>
                  <a:srgbClr val="FCFCFA"/>
                </a:highlight>
                <a:latin typeface="Georgia"/>
                <a:ea typeface="Georgia"/>
                <a:cs typeface="Georgia"/>
                <a:sym typeface="Georgia"/>
              </a:rPr>
              <a:t>Uzak uç birimlerde (remote) geliştiriciler rahatlıkla çalışabilir.</a:t>
            </a:r>
            <a:endParaRPr sz="2000">
              <a:solidFill>
                <a:srgbClr val="4E443C"/>
              </a:solidFill>
              <a:highlight>
                <a:srgbClr val="FCFCFA"/>
              </a:highlight>
              <a:latin typeface="Georgia"/>
              <a:ea typeface="Georgia"/>
              <a:cs typeface="Georgia"/>
              <a:sym typeface="Georgia"/>
            </a:endParaRPr>
          </a:p>
          <a:p>
            <a:pPr indent="-355600" lvl="0" marL="457200" rtl="0">
              <a:spcBef>
                <a:spcPts val="0"/>
              </a:spcBef>
              <a:spcAft>
                <a:spcPts val="0"/>
              </a:spcAft>
              <a:buClr>
                <a:srgbClr val="4E443C"/>
              </a:buClr>
              <a:buSzPts val="2000"/>
              <a:buFont typeface="Georgia"/>
              <a:buChar char="●"/>
            </a:pPr>
            <a:r>
              <a:rPr lang="tr" sz="2000">
                <a:solidFill>
                  <a:srgbClr val="4E443C"/>
                </a:solidFill>
                <a:highlight>
                  <a:srgbClr val="FCFCFA"/>
                </a:highlight>
                <a:latin typeface="Georgia"/>
                <a:ea typeface="Georgia"/>
                <a:cs typeface="Georgia"/>
                <a:sym typeface="Georgia"/>
              </a:rPr>
              <a:t>Dosyalar gelişmiş bir tarihçede tutulur.</a:t>
            </a:r>
            <a:endParaRPr sz="2000">
              <a:solidFill>
                <a:srgbClr val="4E443C"/>
              </a:solidFill>
              <a:highlight>
                <a:srgbClr val="FCFCFA"/>
              </a:highlight>
              <a:latin typeface="Georgia"/>
              <a:ea typeface="Georgia"/>
              <a:cs typeface="Georgia"/>
              <a:sym typeface="Georgia"/>
            </a:endParaRPr>
          </a:p>
        </p:txBody>
      </p:sp>
      <p:pic>
        <p:nvPicPr>
          <p:cNvPr id="140" name="Shape 140"/>
          <p:cNvPicPr preferRelativeResize="0"/>
          <p:nvPr/>
        </p:nvPicPr>
        <p:blipFill>
          <a:blip r:embed="rId3">
            <a:alphaModFix/>
          </a:blip>
          <a:stretch>
            <a:fillRect/>
          </a:stretch>
        </p:blipFill>
        <p:spPr>
          <a:xfrm>
            <a:off x="322950" y="1250300"/>
            <a:ext cx="436100" cy="386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2929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tr">
                <a:solidFill>
                  <a:srgbClr val="F14E32"/>
                </a:solidFill>
              </a:rPr>
              <a:t>Git’in Kısa Tarihçesi</a:t>
            </a:r>
            <a:endParaRPr b="1">
              <a:solidFill>
                <a:srgbClr val="F14E32"/>
              </a:solidFill>
            </a:endParaRPr>
          </a:p>
        </p:txBody>
      </p:sp>
      <p:sp>
        <p:nvSpPr>
          <p:cNvPr id="146" name="Shape 146"/>
          <p:cNvSpPr txBox="1"/>
          <p:nvPr>
            <p:ph idx="1" type="body"/>
          </p:nvPr>
        </p:nvSpPr>
        <p:spPr>
          <a:xfrm>
            <a:off x="311700" y="1189700"/>
            <a:ext cx="6647700" cy="3542400"/>
          </a:xfrm>
          <a:prstGeom prst="rect">
            <a:avLst/>
          </a:prstGeom>
        </p:spPr>
        <p:txBody>
          <a:bodyPr anchorCtr="0" anchor="t" bIns="91425" lIns="91425" spcFirstLastPara="1" rIns="91425" wrap="square" tIns="91425">
            <a:noAutofit/>
          </a:bodyPr>
          <a:lstStyle/>
          <a:p>
            <a:pPr indent="457200" lvl="0" marL="0">
              <a:spcBef>
                <a:spcPts val="0"/>
              </a:spcBef>
              <a:spcAft>
                <a:spcPts val="0"/>
              </a:spcAft>
              <a:buClr>
                <a:schemeClr val="dk1"/>
              </a:buClr>
              <a:buSzPts val="1100"/>
              <a:buFont typeface="Arial"/>
              <a:buNone/>
            </a:pPr>
            <a:r>
              <a:rPr lang="tr" sz="1200">
                <a:solidFill>
                  <a:srgbClr val="4E443C"/>
                </a:solidFill>
                <a:highlight>
                  <a:srgbClr val="FCFCFA"/>
                </a:highlight>
                <a:latin typeface="Georgia"/>
                <a:ea typeface="Georgia"/>
                <a:cs typeface="Georgia"/>
                <a:sym typeface="Georgia"/>
              </a:rPr>
              <a:t>Linux çekirdeği (kernel) oldukça büyük ölçekli bir açık kaynak kodlu yazılım projesidir. Linux çekirdek bakım ve geliştirme yaşam süresinin çoğunda (1991-2002), yazılım değişiklikleri yamalar ve arşiv dosyaları olarak tutulup taşındı. 2002 yılında, Linux çekirdek projesi, BitKeeper adında tescilli bir DSKS kullanmaya başladı.</a:t>
            </a:r>
            <a:endParaRPr sz="1200">
              <a:solidFill>
                <a:srgbClr val="4E443C"/>
              </a:solidFill>
              <a:highlight>
                <a:srgbClr val="FCFCFA"/>
              </a:highlight>
              <a:latin typeface="Georgia"/>
              <a:ea typeface="Georgia"/>
              <a:cs typeface="Georgia"/>
              <a:sym typeface="Georgia"/>
            </a:endParaRPr>
          </a:p>
          <a:p>
            <a:pPr indent="457200" lvl="0" marL="0" rtl="0">
              <a:spcBef>
                <a:spcPts val="1600"/>
              </a:spcBef>
              <a:spcAft>
                <a:spcPts val="0"/>
              </a:spcAft>
              <a:buNone/>
            </a:pPr>
            <a:r>
              <a:rPr lang="tr" sz="1200">
                <a:solidFill>
                  <a:srgbClr val="4E443C"/>
                </a:solidFill>
                <a:highlight>
                  <a:srgbClr val="FCFCFA"/>
                </a:highlight>
                <a:latin typeface="Georgia"/>
                <a:ea typeface="Georgia"/>
                <a:cs typeface="Georgia"/>
                <a:sym typeface="Georgia"/>
              </a:rPr>
              <a:t>2005 yılında, Linux çekirdeğini geliştiren toplulukla BitKeeper'ı geliştiren şirket arasındaki ilişki bozuldu ve aracın topluluk tarafından ücretsiz olarak kullanılabilmesi uygulamasına son verildi. Bu, Linux geliştirim topluluğunu (ve özellikle Linux'un geliştiricisi olan Linus Torvalds'ı) BitKeeper'ı kullanırken aldıkları derslerden yola çıkarak kendi araçlarını geliştirme konusunda harekete geçirdi. Yeni sistemin hedeflerinden bazıları şunlardı:</a:t>
            </a:r>
            <a:endParaRPr sz="1200">
              <a:solidFill>
                <a:srgbClr val="4E443C"/>
              </a:solidFill>
              <a:highlight>
                <a:srgbClr val="FCFCFA"/>
              </a:highlight>
              <a:latin typeface="Georgia"/>
              <a:ea typeface="Georgia"/>
              <a:cs typeface="Georgia"/>
              <a:sym typeface="Georgia"/>
            </a:endParaRPr>
          </a:p>
          <a:p>
            <a:pPr indent="-304800" lvl="0" marL="457200" rtl="0">
              <a:spcBef>
                <a:spcPts val="1600"/>
              </a:spcBef>
              <a:spcAft>
                <a:spcPts val="0"/>
              </a:spcAft>
              <a:buClr>
                <a:srgbClr val="4E443C"/>
              </a:buClr>
              <a:buSzPts val="1200"/>
              <a:buFont typeface="Georgia"/>
              <a:buChar char="●"/>
            </a:pPr>
            <a:r>
              <a:rPr lang="tr" sz="1200">
                <a:solidFill>
                  <a:srgbClr val="4E443C"/>
                </a:solidFill>
                <a:highlight>
                  <a:srgbClr val="FCFCFA"/>
                </a:highlight>
                <a:latin typeface="Georgia"/>
                <a:ea typeface="Georgia"/>
                <a:cs typeface="Georgia"/>
                <a:sym typeface="Georgia"/>
              </a:rPr>
              <a:t>Hız</a:t>
            </a:r>
            <a:endParaRPr sz="1200">
              <a:solidFill>
                <a:srgbClr val="4E443C"/>
              </a:solidFill>
              <a:highlight>
                <a:srgbClr val="FCFCFA"/>
              </a:highlight>
              <a:latin typeface="Georgia"/>
              <a:ea typeface="Georgia"/>
              <a:cs typeface="Georgia"/>
              <a:sym typeface="Georgia"/>
            </a:endParaRPr>
          </a:p>
          <a:p>
            <a:pPr indent="-304800" lvl="0" marL="457200" rtl="0">
              <a:spcBef>
                <a:spcPts val="0"/>
              </a:spcBef>
              <a:spcAft>
                <a:spcPts val="0"/>
              </a:spcAft>
              <a:buClr>
                <a:srgbClr val="4E443C"/>
              </a:buClr>
              <a:buSzPts val="1200"/>
              <a:buFont typeface="Georgia"/>
              <a:buChar char="●"/>
            </a:pPr>
            <a:r>
              <a:rPr lang="tr" sz="1200">
                <a:solidFill>
                  <a:srgbClr val="4E443C"/>
                </a:solidFill>
                <a:highlight>
                  <a:srgbClr val="FCFCFA"/>
                </a:highlight>
                <a:latin typeface="Georgia"/>
                <a:ea typeface="Georgia"/>
                <a:cs typeface="Georgia"/>
                <a:sym typeface="Georgia"/>
              </a:rPr>
              <a:t>Basit tasarım</a:t>
            </a:r>
            <a:endParaRPr sz="1200">
              <a:solidFill>
                <a:srgbClr val="4E443C"/>
              </a:solidFill>
              <a:highlight>
                <a:srgbClr val="FCFCFA"/>
              </a:highlight>
              <a:latin typeface="Georgia"/>
              <a:ea typeface="Georgia"/>
              <a:cs typeface="Georgia"/>
              <a:sym typeface="Georgia"/>
            </a:endParaRPr>
          </a:p>
          <a:p>
            <a:pPr indent="-304800" lvl="0" marL="457200" rtl="0">
              <a:spcBef>
                <a:spcPts val="0"/>
              </a:spcBef>
              <a:spcAft>
                <a:spcPts val="0"/>
              </a:spcAft>
              <a:buClr>
                <a:srgbClr val="4E443C"/>
              </a:buClr>
              <a:buSzPts val="1200"/>
              <a:buFont typeface="Georgia"/>
              <a:buChar char="●"/>
            </a:pPr>
            <a:r>
              <a:rPr lang="tr" sz="1200">
                <a:solidFill>
                  <a:srgbClr val="4E443C"/>
                </a:solidFill>
                <a:highlight>
                  <a:srgbClr val="FCFCFA"/>
                </a:highlight>
                <a:latin typeface="Georgia"/>
                <a:ea typeface="Georgia"/>
                <a:cs typeface="Georgia"/>
                <a:sym typeface="Georgia"/>
              </a:rPr>
              <a:t>Çizgisel olmayan geliştirim için güçlü destek (binlerce paralel dal (branch))</a:t>
            </a:r>
            <a:endParaRPr sz="1200">
              <a:solidFill>
                <a:srgbClr val="4E443C"/>
              </a:solidFill>
              <a:highlight>
                <a:srgbClr val="FCFCFA"/>
              </a:highlight>
              <a:latin typeface="Georgia"/>
              <a:ea typeface="Georgia"/>
              <a:cs typeface="Georgia"/>
              <a:sym typeface="Georgia"/>
            </a:endParaRPr>
          </a:p>
          <a:p>
            <a:pPr indent="-304800" lvl="0" marL="457200" rtl="0">
              <a:spcBef>
                <a:spcPts val="0"/>
              </a:spcBef>
              <a:spcAft>
                <a:spcPts val="0"/>
              </a:spcAft>
              <a:buClr>
                <a:srgbClr val="4E443C"/>
              </a:buClr>
              <a:buSzPts val="1200"/>
              <a:buFont typeface="Georgia"/>
              <a:buChar char="●"/>
            </a:pPr>
            <a:r>
              <a:rPr lang="tr" sz="1200">
                <a:solidFill>
                  <a:srgbClr val="4E443C"/>
                </a:solidFill>
                <a:highlight>
                  <a:srgbClr val="FCFCFA"/>
                </a:highlight>
                <a:latin typeface="Georgia"/>
                <a:ea typeface="Georgia"/>
                <a:cs typeface="Georgia"/>
                <a:sym typeface="Georgia"/>
              </a:rPr>
              <a:t>Bütünüyle dağıtık olma</a:t>
            </a:r>
            <a:endParaRPr sz="1200">
              <a:solidFill>
                <a:srgbClr val="4E443C"/>
              </a:solidFill>
              <a:highlight>
                <a:srgbClr val="FCFCFA"/>
              </a:highlight>
              <a:latin typeface="Georgia"/>
              <a:ea typeface="Georgia"/>
              <a:cs typeface="Georgia"/>
              <a:sym typeface="Georgia"/>
            </a:endParaRPr>
          </a:p>
          <a:p>
            <a:pPr indent="-304800" lvl="0" marL="457200">
              <a:spcBef>
                <a:spcPts val="0"/>
              </a:spcBef>
              <a:spcAft>
                <a:spcPts val="0"/>
              </a:spcAft>
              <a:buClr>
                <a:srgbClr val="4E443C"/>
              </a:buClr>
              <a:buSzPts val="1200"/>
              <a:buFont typeface="Georgia"/>
              <a:buChar char="●"/>
            </a:pPr>
            <a:r>
              <a:rPr lang="tr" sz="1200">
                <a:solidFill>
                  <a:srgbClr val="4E443C"/>
                </a:solidFill>
                <a:highlight>
                  <a:srgbClr val="FCFCFA"/>
                </a:highlight>
                <a:latin typeface="Georgia"/>
                <a:ea typeface="Georgia"/>
                <a:cs typeface="Georgia"/>
                <a:sym typeface="Georgia"/>
              </a:rPr>
              <a:t>Linux çekirdeği gibi büyük projelerle verimli biçimde başa çıkabilme (hız ve veri boyutu)</a:t>
            </a:r>
            <a:endParaRPr sz="1200">
              <a:solidFill>
                <a:srgbClr val="4E443C"/>
              </a:solidFill>
              <a:highlight>
                <a:srgbClr val="FCFCFA"/>
              </a:highlight>
              <a:latin typeface="Georgia"/>
              <a:ea typeface="Georgia"/>
              <a:cs typeface="Georgia"/>
              <a:sym typeface="Georgia"/>
            </a:endParaRPr>
          </a:p>
          <a:p>
            <a:pPr indent="0" lvl="0" marL="0" rtl="0">
              <a:spcBef>
                <a:spcPts val="1600"/>
              </a:spcBef>
              <a:spcAft>
                <a:spcPts val="1600"/>
              </a:spcAft>
              <a:buNone/>
            </a:pPr>
            <a:r>
              <a:t/>
            </a:r>
            <a:endParaRPr sz="1200">
              <a:solidFill>
                <a:srgbClr val="4E443C"/>
              </a:solidFill>
              <a:highlight>
                <a:srgbClr val="FCFCFA"/>
              </a:highlight>
              <a:latin typeface="Georgia"/>
              <a:ea typeface="Georgia"/>
              <a:cs typeface="Georgia"/>
              <a:sym typeface="Georgia"/>
            </a:endParaRPr>
          </a:p>
        </p:txBody>
      </p:sp>
      <p:cxnSp>
        <p:nvCxnSpPr>
          <p:cNvPr id="147" name="Shape 147"/>
          <p:cNvCxnSpPr/>
          <p:nvPr/>
        </p:nvCxnSpPr>
        <p:spPr>
          <a:xfrm flipH="1" rot="10800000">
            <a:off x="322950" y="939200"/>
            <a:ext cx="8498100" cy="9000"/>
          </a:xfrm>
          <a:prstGeom prst="straightConnector1">
            <a:avLst/>
          </a:prstGeom>
          <a:noFill/>
          <a:ln cap="flat" cmpd="sng" w="38100">
            <a:solidFill>
              <a:srgbClr val="F14E32"/>
            </a:solidFill>
            <a:prstDash val="lgDash"/>
            <a:round/>
            <a:headEnd len="med" w="med" type="none"/>
            <a:tailEnd len="med" w="med" type="none"/>
          </a:ln>
        </p:spPr>
      </p:cxnSp>
      <p:pic>
        <p:nvPicPr>
          <p:cNvPr id="148" name="Shape 148"/>
          <p:cNvPicPr preferRelativeResize="0"/>
          <p:nvPr/>
        </p:nvPicPr>
        <p:blipFill>
          <a:blip r:embed="rId3">
            <a:alphaModFix/>
          </a:blip>
          <a:stretch>
            <a:fillRect/>
          </a:stretch>
        </p:blipFill>
        <p:spPr>
          <a:xfrm>
            <a:off x="7093900" y="1299750"/>
            <a:ext cx="1879800" cy="25439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2929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tr">
                <a:solidFill>
                  <a:srgbClr val="F14E32"/>
                </a:solidFill>
              </a:rPr>
              <a:t>Git Hosting Servisleri</a:t>
            </a:r>
            <a:endParaRPr b="1">
              <a:solidFill>
                <a:srgbClr val="F14E32"/>
              </a:solidFill>
            </a:endParaRPr>
          </a:p>
        </p:txBody>
      </p:sp>
      <p:cxnSp>
        <p:nvCxnSpPr>
          <p:cNvPr id="154" name="Shape 154"/>
          <p:cNvCxnSpPr/>
          <p:nvPr/>
        </p:nvCxnSpPr>
        <p:spPr>
          <a:xfrm flipH="1" rot="10800000">
            <a:off x="322950" y="939200"/>
            <a:ext cx="8498100" cy="9000"/>
          </a:xfrm>
          <a:prstGeom prst="straightConnector1">
            <a:avLst/>
          </a:prstGeom>
          <a:noFill/>
          <a:ln cap="flat" cmpd="sng" w="38100">
            <a:solidFill>
              <a:srgbClr val="F14E32"/>
            </a:solidFill>
            <a:prstDash val="lgDash"/>
            <a:round/>
            <a:headEnd len="med" w="med" type="none"/>
            <a:tailEnd len="med" w="med" type="none"/>
          </a:ln>
        </p:spPr>
      </p:cxnSp>
      <p:sp>
        <p:nvSpPr>
          <p:cNvPr id="155" name="Shape 155"/>
          <p:cNvSpPr txBox="1"/>
          <p:nvPr>
            <p:ph idx="1" type="body"/>
          </p:nvPr>
        </p:nvSpPr>
        <p:spPr>
          <a:xfrm>
            <a:off x="311700" y="1189700"/>
            <a:ext cx="8213100" cy="1046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tr" sz="2000">
                <a:solidFill>
                  <a:srgbClr val="4E443C"/>
                </a:solidFill>
                <a:highlight>
                  <a:srgbClr val="FCFCFA"/>
                </a:highlight>
                <a:latin typeface="Georgia"/>
                <a:ea typeface="Georgia"/>
                <a:cs typeface="Georgia"/>
                <a:sym typeface="Georgia"/>
              </a:rPr>
              <a:t>Aşağıdaki linkten karşılaştırmalı olarak git servislerine ulaşabilirsiniz :</a:t>
            </a:r>
            <a:endParaRPr sz="2000">
              <a:solidFill>
                <a:srgbClr val="4E443C"/>
              </a:solidFill>
              <a:highlight>
                <a:srgbClr val="FCFCFA"/>
              </a:highlight>
              <a:latin typeface="Georgia"/>
              <a:ea typeface="Georgia"/>
              <a:cs typeface="Georgia"/>
              <a:sym typeface="Georgia"/>
            </a:endParaRPr>
          </a:p>
          <a:p>
            <a:pPr indent="0" lvl="0" marL="0" rtl="0">
              <a:spcBef>
                <a:spcPts val="1600"/>
              </a:spcBef>
              <a:spcAft>
                <a:spcPts val="1600"/>
              </a:spcAft>
              <a:buNone/>
            </a:pPr>
            <a:r>
              <a:rPr lang="tr" sz="2000" u="sng">
                <a:solidFill>
                  <a:schemeClr val="hlink"/>
                </a:solidFill>
                <a:highlight>
                  <a:srgbClr val="FCFCFA"/>
                </a:highlight>
                <a:latin typeface="Georgia"/>
                <a:ea typeface="Georgia"/>
                <a:cs typeface="Georgia"/>
                <a:sym typeface="Georgia"/>
                <a:hlinkClick r:id="rId3"/>
              </a:rPr>
              <a:t>https://www.git-tower.com/blog/git-hosting-services-compared/</a:t>
            </a:r>
            <a:endParaRPr sz="2000">
              <a:solidFill>
                <a:srgbClr val="0000FF"/>
              </a:solidFill>
              <a:highlight>
                <a:srgbClr val="FCFCFA"/>
              </a:highlight>
              <a:latin typeface="Georgia"/>
              <a:ea typeface="Georgia"/>
              <a:cs typeface="Georgia"/>
              <a:sym typeface="Georgia"/>
            </a:endParaRPr>
          </a:p>
        </p:txBody>
      </p:sp>
      <p:pic>
        <p:nvPicPr>
          <p:cNvPr id="156" name="Shape 156"/>
          <p:cNvPicPr preferRelativeResize="0"/>
          <p:nvPr/>
        </p:nvPicPr>
        <p:blipFill rotWithShape="1">
          <a:blip r:embed="rId4">
            <a:alphaModFix/>
          </a:blip>
          <a:srcRect b="27144" l="1468" r="3147" t="25075"/>
          <a:stretch/>
        </p:blipFill>
        <p:spPr>
          <a:xfrm>
            <a:off x="2550375" y="3005600"/>
            <a:ext cx="4043249" cy="12434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2929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tr">
                <a:solidFill>
                  <a:srgbClr val="F14E32"/>
                </a:solidFill>
              </a:rPr>
              <a:t>GitHub’da Hesap Oluşturmak</a:t>
            </a:r>
            <a:endParaRPr b="1">
              <a:solidFill>
                <a:srgbClr val="F14E32"/>
              </a:solidFill>
            </a:endParaRPr>
          </a:p>
        </p:txBody>
      </p:sp>
      <p:cxnSp>
        <p:nvCxnSpPr>
          <p:cNvPr id="162" name="Shape 162"/>
          <p:cNvCxnSpPr/>
          <p:nvPr/>
        </p:nvCxnSpPr>
        <p:spPr>
          <a:xfrm flipH="1" rot="10800000">
            <a:off x="322950" y="939200"/>
            <a:ext cx="8498100" cy="9000"/>
          </a:xfrm>
          <a:prstGeom prst="straightConnector1">
            <a:avLst/>
          </a:prstGeom>
          <a:noFill/>
          <a:ln cap="flat" cmpd="sng" w="38100">
            <a:solidFill>
              <a:srgbClr val="F14E32"/>
            </a:solidFill>
            <a:prstDash val="lgDash"/>
            <a:round/>
            <a:headEnd len="med" w="med" type="none"/>
            <a:tailEnd len="med" w="med" type="none"/>
          </a:ln>
        </p:spPr>
      </p:cxnSp>
      <p:pic>
        <p:nvPicPr>
          <p:cNvPr id="163" name="Shape 163">
            <a:hlinkClick r:id="rId3"/>
          </p:cNvPr>
          <p:cNvPicPr preferRelativeResize="0"/>
          <p:nvPr/>
        </p:nvPicPr>
        <p:blipFill>
          <a:blip r:embed="rId4">
            <a:alphaModFix/>
          </a:blip>
          <a:stretch>
            <a:fillRect/>
          </a:stretch>
        </p:blipFill>
        <p:spPr>
          <a:xfrm>
            <a:off x="1211213" y="1109550"/>
            <a:ext cx="6721587" cy="3890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2929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tr">
                <a:solidFill>
                  <a:srgbClr val="F14E32"/>
                </a:solidFill>
              </a:rPr>
              <a:t>Git Bash/GUI Kurulumu</a:t>
            </a:r>
            <a:endParaRPr b="1">
              <a:solidFill>
                <a:srgbClr val="F14E32"/>
              </a:solidFill>
            </a:endParaRPr>
          </a:p>
        </p:txBody>
      </p:sp>
      <p:cxnSp>
        <p:nvCxnSpPr>
          <p:cNvPr id="169" name="Shape 169"/>
          <p:cNvCxnSpPr/>
          <p:nvPr/>
        </p:nvCxnSpPr>
        <p:spPr>
          <a:xfrm flipH="1" rot="10800000">
            <a:off x="322950" y="939200"/>
            <a:ext cx="8498100" cy="9000"/>
          </a:xfrm>
          <a:prstGeom prst="straightConnector1">
            <a:avLst/>
          </a:prstGeom>
          <a:noFill/>
          <a:ln cap="flat" cmpd="sng" w="38100">
            <a:solidFill>
              <a:srgbClr val="F14E32"/>
            </a:solidFill>
            <a:prstDash val="lgDash"/>
            <a:round/>
            <a:headEnd len="med" w="med" type="none"/>
            <a:tailEnd len="med" w="med" type="none"/>
          </a:ln>
        </p:spPr>
      </p:cxnSp>
      <p:pic>
        <p:nvPicPr>
          <p:cNvPr id="170" name="Shape 170">
            <a:hlinkClick r:id="rId3"/>
          </p:cNvPr>
          <p:cNvPicPr preferRelativeResize="0"/>
          <p:nvPr/>
        </p:nvPicPr>
        <p:blipFill>
          <a:blip r:embed="rId4">
            <a:alphaModFix/>
          </a:blip>
          <a:stretch>
            <a:fillRect/>
          </a:stretch>
        </p:blipFill>
        <p:spPr>
          <a:xfrm>
            <a:off x="2093875" y="1084375"/>
            <a:ext cx="4956249" cy="3890500"/>
          </a:xfrm>
          <a:prstGeom prst="rect">
            <a:avLst/>
          </a:prstGeom>
          <a:noFill/>
          <a:ln cap="flat" cmpd="sng" w="9525">
            <a:solidFill>
              <a:schemeClr val="dk2"/>
            </a:solidFill>
            <a:prstDash val="solid"/>
            <a:round/>
            <a:headEnd len="sm" w="sm" type="none"/>
            <a:tailEnd len="sm" w="sm" type="none"/>
          </a:ln>
        </p:spPr>
      </p:pic>
      <p:sp>
        <p:nvSpPr>
          <p:cNvPr id="171" name="Shape 171"/>
          <p:cNvSpPr txBox="1"/>
          <p:nvPr/>
        </p:nvSpPr>
        <p:spPr>
          <a:xfrm>
            <a:off x="322950" y="1084375"/>
            <a:ext cx="1647300" cy="420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lgn="ctr">
              <a:spcBef>
                <a:spcPts val="0"/>
              </a:spcBef>
              <a:spcAft>
                <a:spcPts val="0"/>
              </a:spcAft>
              <a:buNone/>
            </a:pPr>
            <a:r>
              <a:rPr b="1" lang="tr" sz="1200">
                <a:solidFill>
                  <a:srgbClr val="0C343D"/>
                </a:solidFill>
              </a:rPr>
              <a:t>https://git-scm.com</a:t>
            </a:r>
            <a:endParaRPr b="1" sz="1200">
              <a:solidFill>
                <a:srgbClr val="0C343D"/>
              </a:solidFill>
            </a:endParaRPr>
          </a:p>
        </p:txBody>
      </p:sp>
      <p:sp>
        <p:nvSpPr>
          <p:cNvPr id="172" name="Shape 172"/>
          <p:cNvSpPr/>
          <p:nvPr/>
        </p:nvSpPr>
        <p:spPr>
          <a:xfrm rot="5400000">
            <a:off x="1221975" y="1365175"/>
            <a:ext cx="731700" cy="1010700"/>
          </a:xfrm>
          <a:prstGeom prst="bentUpArrow">
            <a:avLst>
              <a:gd fmla="val 17487" name="adj1"/>
              <a:gd fmla="val 24802"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2929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tr">
                <a:solidFill>
                  <a:srgbClr val="F14E32"/>
                </a:solidFill>
              </a:rPr>
              <a:t>Git Desktop Kurulumu</a:t>
            </a:r>
            <a:endParaRPr b="1">
              <a:solidFill>
                <a:srgbClr val="F14E32"/>
              </a:solidFill>
            </a:endParaRPr>
          </a:p>
        </p:txBody>
      </p:sp>
      <p:cxnSp>
        <p:nvCxnSpPr>
          <p:cNvPr id="178" name="Shape 178"/>
          <p:cNvCxnSpPr/>
          <p:nvPr/>
        </p:nvCxnSpPr>
        <p:spPr>
          <a:xfrm flipH="1" rot="10800000">
            <a:off x="322950" y="939200"/>
            <a:ext cx="8498100" cy="9000"/>
          </a:xfrm>
          <a:prstGeom prst="straightConnector1">
            <a:avLst/>
          </a:prstGeom>
          <a:noFill/>
          <a:ln cap="flat" cmpd="sng" w="38100">
            <a:solidFill>
              <a:srgbClr val="F14E32"/>
            </a:solidFill>
            <a:prstDash val="lgDash"/>
            <a:round/>
            <a:headEnd len="med" w="med" type="none"/>
            <a:tailEnd len="med" w="med" type="none"/>
          </a:ln>
        </p:spPr>
      </p:cxnSp>
      <p:pic>
        <p:nvPicPr>
          <p:cNvPr id="179" name="Shape 179">
            <a:hlinkClick r:id="rId3"/>
          </p:cNvPr>
          <p:cNvPicPr preferRelativeResize="0"/>
          <p:nvPr/>
        </p:nvPicPr>
        <p:blipFill rotWithShape="1">
          <a:blip r:embed="rId4">
            <a:alphaModFix/>
          </a:blip>
          <a:srcRect b="0" l="8678" r="8670" t="0"/>
          <a:stretch/>
        </p:blipFill>
        <p:spPr>
          <a:xfrm>
            <a:off x="2093875" y="1084375"/>
            <a:ext cx="4956248" cy="3890500"/>
          </a:xfrm>
          <a:prstGeom prst="rect">
            <a:avLst/>
          </a:prstGeom>
          <a:noFill/>
          <a:ln cap="flat" cmpd="sng" w="9525">
            <a:solidFill>
              <a:schemeClr val="dk2"/>
            </a:solidFill>
            <a:prstDash val="solid"/>
            <a:round/>
            <a:headEnd len="sm" w="sm" type="none"/>
            <a:tailEnd len="sm" w="sm" type="none"/>
          </a:ln>
        </p:spPr>
      </p:pic>
      <p:sp>
        <p:nvSpPr>
          <p:cNvPr id="180" name="Shape 180"/>
          <p:cNvSpPr txBox="1"/>
          <p:nvPr/>
        </p:nvSpPr>
        <p:spPr>
          <a:xfrm>
            <a:off x="178900" y="1084375"/>
            <a:ext cx="1842600" cy="297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tr" sz="1000">
                <a:solidFill>
                  <a:srgbClr val="0C343D"/>
                </a:solidFill>
              </a:rPr>
              <a:t>https://desktop.github.com</a:t>
            </a:r>
            <a:endParaRPr b="1" sz="1000">
              <a:solidFill>
                <a:srgbClr val="0C343D"/>
              </a:solidFill>
            </a:endParaRPr>
          </a:p>
        </p:txBody>
      </p:sp>
      <p:sp>
        <p:nvSpPr>
          <p:cNvPr id="181" name="Shape 181"/>
          <p:cNvSpPr/>
          <p:nvPr/>
        </p:nvSpPr>
        <p:spPr>
          <a:xfrm rot="5400000">
            <a:off x="1167375" y="1310550"/>
            <a:ext cx="840900" cy="1010700"/>
          </a:xfrm>
          <a:prstGeom prst="bentUpArrow">
            <a:avLst>
              <a:gd fmla="val 17487" name="adj1"/>
              <a:gd fmla="val 24802"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nvSpPr>
        <p:spPr>
          <a:xfrm>
            <a:off x="0" y="644050"/>
            <a:ext cx="9144000" cy="10824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tr" sz="4800">
                <a:solidFill>
                  <a:srgbClr val="F14E32"/>
                </a:solidFill>
              </a:rPr>
              <a:t>Başlıca Git Komutları</a:t>
            </a:r>
            <a:endParaRPr b="1" sz="4800">
              <a:solidFill>
                <a:srgbClr val="F14E32"/>
              </a:solidFill>
            </a:endParaRPr>
          </a:p>
        </p:txBody>
      </p:sp>
      <p:pic>
        <p:nvPicPr>
          <p:cNvPr id="187" name="Shape 187"/>
          <p:cNvPicPr preferRelativeResize="0"/>
          <p:nvPr/>
        </p:nvPicPr>
        <p:blipFill>
          <a:blip r:embed="rId3">
            <a:alphaModFix/>
          </a:blip>
          <a:stretch>
            <a:fillRect/>
          </a:stretch>
        </p:blipFill>
        <p:spPr>
          <a:xfrm>
            <a:off x="2671175" y="1681675"/>
            <a:ext cx="3801650" cy="265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2929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tr">
                <a:solidFill>
                  <a:srgbClr val="F14E32"/>
                </a:solidFill>
              </a:rPr>
              <a:t>config</a:t>
            </a:r>
            <a:endParaRPr b="1">
              <a:solidFill>
                <a:srgbClr val="F14E32"/>
              </a:solidFill>
            </a:endParaRPr>
          </a:p>
        </p:txBody>
      </p:sp>
      <p:cxnSp>
        <p:nvCxnSpPr>
          <p:cNvPr id="193" name="Shape 193"/>
          <p:cNvCxnSpPr/>
          <p:nvPr/>
        </p:nvCxnSpPr>
        <p:spPr>
          <a:xfrm flipH="1" rot="10800000">
            <a:off x="322950" y="939200"/>
            <a:ext cx="8498100" cy="9000"/>
          </a:xfrm>
          <a:prstGeom prst="straightConnector1">
            <a:avLst/>
          </a:prstGeom>
          <a:noFill/>
          <a:ln cap="flat" cmpd="sng" w="38100">
            <a:solidFill>
              <a:srgbClr val="F14E32"/>
            </a:solidFill>
            <a:prstDash val="lgDash"/>
            <a:round/>
            <a:headEnd len="med" w="med" type="none"/>
            <a:tailEnd len="med" w="med" type="none"/>
          </a:ln>
        </p:spPr>
      </p:cxnSp>
      <p:sp>
        <p:nvSpPr>
          <p:cNvPr id="194" name="Shape 194"/>
          <p:cNvSpPr txBox="1"/>
          <p:nvPr>
            <p:ph idx="1" type="body"/>
          </p:nvPr>
        </p:nvSpPr>
        <p:spPr>
          <a:xfrm>
            <a:off x="311700" y="1189700"/>
            <a:ext cx="8266800" cy="12075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sz="2000">
                <a:solidFill>
                  <a:srgbClr val="4E443C"/>
                </a:solidFill>
                <a:highlight>
                  <a:srgbClr val="FCFCFA"/>
                </a:highlight>
                <a:latin typeface="Georgia"/>
                <a:ea typeface="Georgia"/>
                <a:cs typeface="Georgia"/>
                <a:sym typeface="Georgia"/>
              </a:rPr>
              <a:t>Kullanıcı adı, mail, dosya formatları gibi genel yapılandırma ayarlarını yapacağınız komuttur. Aşağıda yazdığımız config komutunda GitHub hesabımızın kullanıcı adını ve mailini yazıyoruz.</a:t>
            </a:r>
            <a:endParaRPr sz="2000">
              <a:solidFill>
                <a:srgbClr val="4E443C"/>
              </a:solidFill>
              <a:highlight>
                <a:srgbClr val="FCFCFA"/>
              </a:highlight>
              <a:latin typeface="Georgia"/>
              <a:ea typeface="Georgia"/>
              <a:cs typeface="Georgia"/>
              <a:sym typeface="Georgia"/>
            </a:endParaRPr>
          </a:p>
        </p:txBody>
      </p:sp>
      <p:sp>
        <p:nvSpPr>
          <p:cNvPr id="195" name="Shape 195"/>
          <p:cNvSpPr txBox="1"/>
          <p:nvPr/>
        </p:nvSpPr>
        <p:spPr>
          <a:xfrm>
            <a:off x="3855400" y="3748050"/>
            <a:ext cx="4965600" cy="653100"/>
          </a:xfrm>
          <a:prstGeom prst="rect">
            <a:avLst/>
          </a:prstGeom>
          <a:solidFill>
            <a:srgbClr val="0000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tr">
                <a:solidFill>
                  <a:srgbClr val="00FF00"/>
                </a:solidFill>
                <a:latin typeface="Inconsolata"/>
                <a:ea typeface="Inconsolata"/>
                <a:cs typeface="Inconsolata"/>
                <a:sym typeface="Inconsolata"/>
              </a:rPr>
              <a:t>git config --global user.email “gitsunu@mail.com.tr”</a:t>
            </a:r>
            <a:endParaRPr>
              <a:solidFill>
                <a:srgbClr val="00FF00"/>
              </a:solidFill>
              <a:latin typeface="Inconsolata"/>
              <a:ea typeface="Inconsolata"/>
              <a:cs typeface="Inconsolata"/>
              <a:sym typeface="Inconsolata"/>
            </a:endParaRPr>
          </a:p>
          <a:p>
            <a:pPr indent="0" lvl="0" marL="0" rtl="0">
              <a:spcBef>
                <a:spcPts val="0"/>
              </a:spcBef>
              <a:spcAft>
                <a:spcPts val="0"/>
              </a:spcAft>
              <a:buClr>
                <a:schemeClr val="dk1"/>
              </a:buClr>
              <a:buSzPts val="1100"/>
              <a:buFont typeface="Arial"/>
              <a:buNone/>
            </a:pPr>
            <a:r>
              <a:rPr lang="tr">
                <a:solidFill>
                  <a:srgbClr val="00FF00"/>
                </a:solidFill>
                <a:latin typeface="Inconsolata"/>
                <a:ea typeface="Inconsolata"/>
                <a:cs typeface="Inconsolata"/>
                <a:sym typeface="Inconsolata"/>
              </a:rPr>
              <a:t>git config --global user.name “gitsunu”</a:t>
            </a:r>
            <a:endParaRPr>
              <a:solidFill>
                <a:srgbClr val="00FF00"/>
              </a:solidFill>
              <a:latin typeface="Inconsolata"/>
              <a:ea typeface="Inconsolata"/>
              <a:cs typeface="Inconsolata"/>
              <a:sym typeface="Inconsolata"/>
            </a:endParaRPr>
          </a:p>
          <a:p>
            <a:pPr indent="0" lvl="0" marL="0" algn="ctr">
              <a:spcBef>
                <a:spcPts val="0"/>
              </a:spcBef>
              <a:spcAft>
                <a:spcPts val="0"/>
              </a:spcAft>
              <a:buNone/>
            </a:pPr>
            <a:r>
              <a:t/>
            </a:r>
            <a:endParaRPr>
              <a:solidFill>
                <a:srgbClr val="00FF00"/>
              </a:solidFill>
              <a:latin typeface="Inconsolata"/>
              <a:ea typeface="Inconsolata"/>
              <a:cs typeface="Inconsolata"/>
              <a:sym typeface="Inconsolat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2929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tr">
                <a:solidFill>
                  <a:srgbClr val="F14E32"/>
                </a:solidFill>
              </a:rPr>
              <a:t>Git Nedir?</a:t>
            </a:r>
            <a:endParaRPr b="1">
              <a:solidFill>
                <a:srgbClr val="F14E32"/>
              </a:solidFill>
            </a:endParaRPr>
          </a:p>
        </p:txBody>
      </p:sp>
      <p:sp>
        <p:nvSpPr>
          <p:cNvPr id="61" name="Shape 61"/>
          <p:cNvSpPr txBox="1"/>
          <p:nvPr>
            <p:ph idx="1" type="body"/>
          </p:nvPr>
        </p:nvSpPr>
        <p:spPr>
          <a:xfrm>
            <a:off x="311700" y="1189700"/>
            <a:ext cx="8520600" cy="984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sz="2400">
                <a:solidFill>
                  <a:srgbClr val="4E443C"/>
                </a:solidFill>
                <a:highlight>
                  <a:srgbClr val="FCFCFA"/>
                </a:highlight>
                <a:latin typeface="Georgia"/>
                <a:ea typeface="Georgia"/>
                <a:cs typeface="Georgia"/>
                <a:sym typeface="Georgia"/>
              </a:rPr>
              <a:t>Git, bir yazılımı geliştirirken büyük kolaylık ve hız sağlayan sürüm kontrol ve kod yönetim sistemidir.</a:t>
            </a:r>
            <a:endParaRPr sz="2400"/>
          </a:p>
        </p:txBody>
      </p:sp>
      <p:cxnSp>
        <p:nvCxnSpPr>
          <p:cNvPr id="62" name="Shape 62"/>
          <p:cNvCxnSpPr/>
          <p:nvPr/>
        </p:nvCxnSpPr>
        <p:spPr>
          <a:xfrm flipH="1" rot="10800000">
            <a:off x="322950" y="939200"/>
            <a:ext cx="8498100" cy="9000"/>
          </a:xfrm>
          <a:prstGeom prst="straightConnector1">
            <a:avLst/>
          </a:prstGeom>
          <a:noFill/>
          <a:ln cap="flat" cmpd="sng" w="38100">
            <a:solidFill>
              <a:srgbClr val="F14E32"/>
            </a:solidFill>
            <a:prstDash val="lgDash"/>
            <a:round/>
            <a:headEnd len="med" w="med" type="none"/>
            <a:tailEnd len="med" w="med" type="none"/>
          </a:ln>
        </p:spPr>
      </p:cxnSp>
      <p:pic>
        <p:nvPicPr>
          <p:cNvPr id="63" name="Shape 63"/>
          <p:cNvPicPr preferRelativeResize="0"/>
          <p:nvPr/>
        </p:nvPicPr>
        <p:blipFill>
          <a:blip r:embed="rId3">
            <a:alphaModFix/>
          </a:blip>
          <a:stretch>
            <a:fillRect/>
          </a:stretch>
        </p:blipFill>
        <p:spPr>
          <a:xfrm>
            <a:off x="5376075" y="2091025"/>
            <a:ext cx="3327775" cy="2650025"/>
          </a:xfrm>
          <a:prstGeom prst="rect">
            <a:avLst/>
          </a:prstGeom>
          <a:noFill/>
          <a:ln>
            <a:noFill/>
          </a:ln>
        </p:spPr>
      </p:pic>
      <p:sp>
        <p:nvSpPr>
          <p:cNvPr id="64" name="Shape 64"/>
          <p:cNvSpPr txBox="1"/>
          <p:nvPr>
            <p:ph idx="1" type="body"/>
          </p:nvPr>
        </p:nvSpPr>
        <p:spPr>
          <a:xfrm>
            <a:off x="322950" y="2227350"/>
            <a:ext cx="4590000" cy="2513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4E443C"/>
              </a:buClr>
              <a:buSzPts val="1800"/>
              <a:buFont typeface="Georgia"/>
              <a:buChar char="●"/>
            </a:pPr>
            <a:r>
              <a:rPr lang="tr">
                <a:solidFill>
                  <a:srgbClr val="4E443C"/>
                </a:solidFill>
                <a:highlight>
                  <a:srgbClr val="FCFCFA"/>
                </a:highlight>
                <a:latin typeface="Georgia"/>
                <a:ea typeface="Georgia"/>
                <a:cs typeface="Georgia"/>
                <a:sym typeface="Georgia"/>
              </a:rPr>
              <a:t>Arayüzü kolaydır.</a:t>
            </a:r>
            <a:endParaRPr>
              <a:solidFill>
                <a:srgbClr val="4E443C"/>
              </a:solidFill>
              <a:highlight>
                <a:srgbClr val="FCFCFA"/>
              </a:highlight>
              <a:latin typeface="Georgia"/>
              <a:ea typeface="Georgia"/>
              <a:cs typeface="Georgia"/>
              <a:sym typeface="Georgia"/>
            </a:endParaRPr>
          </a:p>
          <a:p>
            <a:pPr indent="-342900" lvl="0" marL="457200" rtl="0">
              <a:spcBef>
                <a:spcPts val="0"/>
              </a:spcBef>
              <a:spcAft>
                <a:spcPts val="0"/>
              </a:spcAft>
              <a:buClr>
                <a:srgbClr val="4E443C"/>
              </a:buClr>
              <a:buSzPts val="1800"/>
              <a:buFont typeface="Georgia"/>
              <a:buChar char="●"/>
            </a:pPr>
            <a:r>
              <a:rPr lang="tr">
                <a:solidFill>
                  <a:srgbClr val="4E443C"/>
                </a:solidFill>
                <a:highlight>
                  <a:srgbClr val="FCFCFA"/>
                </a:highlight>
                <a:latin typeface="Georgia"/>
                <a:ea typeface="Georgia"/>
                <a:cs typeface="Georgia"/>
                <a:sym typeface="Georgia"/>
              </a:rPr>
              <a:t>Hızlıdır.</a:t>
            </a:r>
            <a:endParaRPr>
              <a:solidFill>
                <a:srgbClr val="4E443C"/>
              </a:solidFill>
              <a:highlight>
                <a:srgbClr val="FCFCFA"/>
              </a:highlight>
              <a:latin typeface="Georgia"/>
              <a:ea typeface="Georgia"/>
              <a:cs typeface="Georgia"/>
              <a:sym typeface="Georgia"/>
            </a:endParaRPr>
          </a:p>
          <a:p>
            <a:pPr indent="-342900" lvl="0" marL="457200" rtl="0">
              <a:spcBef>
                <a:spcPts val="0"/>
              </a:spcBef>
              <a:spcAft>
                <a:spcPts val="0"/>
              </a:spcAft>
              <a:buClr>
                <a:srgbClr val="4E443C"/>
              </a:buClr>
              <a:buSzPts val="1800"/>
              <a:buFont typeface="Georgia"/>
              <a:buChar char="●"/>
            </a:pPr>
            <a:r>
              <a:rPr lang="tr">
                <a:solidFill>
                  <a:srgbClr val="4E443C"/>
                </a:solidFill>
                <a:highlight>
                  <a:srgbClr val="FCFCFA"/>
                </a:highlight>
                <a:latin typeface="Georgia"/>
                <a:ea typeface="Georgia"/>
                <a:cs typeface="Georgia"/>
                <a:sym typeface="Georgia"/>
              </a:rPr>
              <a:t>Tamamen dağıtılmıştır.</a:t>
            </a:r>
            <a:endParaRPr>
              <a:solidFill>
                <a:srgbClr val="4E443C"/>
              </a:solidFill>
              <a:highlight>
                <a:srgbClr val="FCFCFA"/>
              </a:highlight>
              <a:latin typeface="Georgia"/>
              <a:ea typeface="Georgia"/>
              <a:cs typeface="Georgia"/>
              <a:sym typeface="Georgia"/>
            </a:endParaRPr>
          </a:p>
          <a:p>
            <a:pPr indent="-342900" lvl="0" marL="457200" rtl="0">
              <a:spcBef>
                <a:spcPts val="0"/>
              </a:spcBef>
              <a:spcAft>
                <a:spcPts val="0"/>
              </a:spcAft>
              <a:buClr>
                <a:srgbClr val="4E443C"/>
              </a:buClr>
              <a:buSzPts val="1800"/>
              <a:buFont typeface="Georgia"/>
              <a:buChar char="●"/>
            </a:pPr>
            <a:r>
              <a:rPr lang="tr">
                <a:solidFill>
                  <a:srgbClr val="4E443C"/>
                </a:solidFill>
                <a:highlight>
                  <a:srgbClr val="FCFCFA"/>
                </a:highlight>
                <a:latin typeface="Georgia"/>
                <a:ea typeface="Georgia"/>
                <a:cs typeface="Georgia"/>
                <a:sym typeface="Georgia"/>
              </a:rPr>
              <a:t>Açık kaynak kodludur.</a:t>
            </a:r>
            <a:endParaRPr>
              <a:solidFill>
                <a:srgbClr val="4E443C"/>
              </a:solidFill>
              <a:highlight>
                <a:srgbClr val="FCFCFA"/>
              </a:highlight>
              <a:latin typeface="Georgia"/>
              <a:ea typeface="Georgia"/>
              <a:cs typeface="Georgia"/>
              <a:sym typeface="Georgia"/>
            </a:endParaRPr>
          </a:p>
          <a:p>
            <a:pPr indent="0" lvl="0" marL="0" rtl="0">
              <a:spcBef>
                <a:spcPts val="1600"/>
              </a:spcBef>
              <a:spcAft>
                <a:spcPts val="1600"/>
              </a:spcAft>
              <a:buNone/>
            </a:pPr>
            <a:r>
              <a:rPr lang="tr">
                <a:solidFill>
                  <a:srgbClr val="4E443C"/>
                </a:solidFill>
                <a:highlight>
                  <a:srgbClr val="FCFCFA"/>
                </a:highlight>
                <a:latin typeface="Georgia"/>
                <a:ea typeface="Georgia"/>
                <a:cs typeface="Georgia"/>
                <a:sym typeface="Georgia"/>
              </a:rPr>
              <a:t>Yazıldığı Diller : C, Perl, Tcl, Python</a:t>
            </a:r>
            <a:endParaRPr>
              <a:solidFill>
                <a:srgbClr val="4E443C"/>
              </a:solidFill>
              <a:highlight>
                <a:srgbClr val="FCFCFA"/>
              </a:highlight>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2929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tr">
                <a:solidFill>
                  <a:srgbClr val="F14E32"/>
                </a:solidFill>
              </a:rPr>
              <a:t>init</a:t>
            </a:r>
            <a:endParaRPr b="1">
              <a:solidFill>
                <a:srgbClr val="F14E32"/>
              </a:solidFill>
            </a:endParaRPr>
          </a:p>
        </p:txBody>
      </p:sp>
      <p:cxnSp>
        <p:nvCxnSpPr>
          <p:cNvPr id="201" name="Shape 201"/>
          <p:cNvCxnSpPr/>
          <p:nvPr/>
        </p:nvCxnSpPr>
        <p:spPr>
          <a:xfrm flipH="1" rot="10800000">
            <a:off x="322950" y="939200"/>
            <a:ext cx="8498100" cy="9000"/>
          </a:xfrm>
          <a:prstGeom prst="straightConnector1">
            <a:avLst/>
          </a:prstGeom>
          <a:noFill/>
          <a:ln cap="flat" cmpd="sng" w="38100">
            <a:solidFill>
              <a:srgbClr val="F14E32"/>
            </a:solidFill>
            <a:prstDash val="lgDash"/>
            <a:round/>
            <a:headEnd len="med" w="med" type="none"/>
            <a:tailEnd len="med" w="med" type="none"/>
          </a:ln>
        </p:spPr>
      </p:cxnSp>
      <p:sp>
        <p:nvSpPr>
          <p:cNvPr id="202" name="Shape 202"/>
          <p:cNvSpPr txBox="1"/>
          <p:nvPr>
            <p:ph idx="1" type="body"/>
          </p:nvPr>
        </p:nvSpPr>
        <p:spPr>
          <a:xfrm>
            <a:off x="311700" y="1189700"/>
            <a:ext cx="8284800" cy="644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sz="2000">
                <a:solidFill>
                  <a:srgbClr val="4E443C"/>
                </a:solidFill>
                <a:highlight>
                  <a:srgbClr val="FCFCFA"/>
                </a:highlight>
                <a:latin typeface="Georgia"/>
                <a:ea typeface="Georgia"/>
                <a:cs typeface="Georgia"/>
                <a:sym typeface="Georgia"/>
              </a:rPr>
              <a:t>Git Bash’de bulunduğumuz dizini bir repository (depo) olarak gösterir.</a:t>
            </a:r>
            <a:endParaRPr sz="2000">
              <a:solidFill>
                <a:srgbClr val="0000FF"/>
              </a:solidFill>
              <a:highlight>
                <a:srgbClr val="FCFCFA"/>
              </a:highlight>
              <a:latin typeface="Georgia"/>
              <a:ea typeface="Georgia"/>
              <a:cs typeface="Georgia"/>
              <a:sym typeface="Georgia"/>
            </a:endParaRPr>
          </a:p>
        </p:txBody>
      </p:sp>
      <p:sp>
        <p:nvSpPr>
          <p:cNvPr id="203" name="Shape 203"/>
          <p:cNvSpPr txBox="1"/>
          <p:nvPr/>
        </p:nvSpPr>
        <p:spPr>
          <a:xfrm>
            <a:off x="6297425" y="3980625"/>
            <a:ext cx="2523600" cy="420600"/>
          </a:xfrm>
          <a:prstGeom prst="rect">
            <a:avLst/>
          </a:prstGeom>
          <a:solidFill>
            <a:srgbClr val="0000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tr">
                <a:solidFill>
                  <a:srgbClr val="00FF00"/>
                </a:solidFill>
                <a:latin typeface="Inconsolata"/>
                <a:ea typeface="Inconsolata"/>
                <a:cs typeface="Inconsolata"/>
                <a:sym typeface="Inconsolata"/>
              </a:rPr>
              <a:t>git init</a:t>
            </a:r>
            <a:endParaRPr>
              <a:solidFill>
                <a:srgbClr val="00FF00"/>
              </a:solidFill>
              <a:latin typeface="Inconsolata"/>
              <a:ea typeface="Inconsolata"/>
              <a:cs typeface="Inconsolata"/>
              <a:sym typeface="Inconsolat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2929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tr">
                <a:solidFill>
                  <a:srgbClr val="F14E32"/>
                </a:solidFill>
              </a:rPr>
              <a:t>clone</a:t>
            </a:r>
            <a:endParaRPr b="1">
              <a:solidFill>
                <a:srgbClr val="F14E32"/>
              </a:solidFill>
            </a:endParaRPr>
          </a:p>
        </p:txBody>
      </p:sp>
      <p:cxnSp>
        <p:nvCxnSpPr>
          <p:cNvPr id="209" name="Shape 209"/>
          <p:cNvCxnSpPr/>
          <p:nvPr/>
        </p:nvCxnSpPr>
        <p:spPr>
          <a:xfrm flipH="1" rot="10800000">
            <a:off x="322950" y="939200"/>
            <a:ext cx="8498100" cy="9000"/>
          </a:xfrm>
          <a:prstGeom prst="straightConnector1">
            <a:avLst/>
          </a:prstGeom>
          <a:noFill/>
          <a:ln cap="flat" cmpd="sng" w="38100">
            <a:solidFill>
              <a:srgbClr val="F14E32"/>
            </a:solidFill>
            <a:prstDash val="lgDash"/>
            <a:round/>
            <a:headEnd len="med" w="med" type="none"/>
            <a:tailEnd len="med" w="med" type="none"/>
          </a:ln>
        </p:spPr>
      </p:cxnSp>
      <p:sp>
        <p:nvSpPr>
          <p:cNvPr id="210" name="Shape 210"/>
          <p:cNvSpPr txBox="1"/>
          <p:nvPr>
            <p:ph idx="1" type="body"/>
          </p:nvPr>
        </p:nvSpPr>
        <p:spPr>
          <a:xfrm>
            <a:off x="311700" y="1189700"/>
            <a:ext cx="8266800" cy="12075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sz="2000">
                <a:solidFill>
                  <a:srgbClr val="4E443C"/>
                </a:solidFill>
                <a:highlight>
                  <a:srgbClr val="FCFCFA"/>
                </a:highlight>
                <a:latin typeface="Georgia"/>
                <a:ea typeface="Georgia"/>
                <a:cs typeface="Georgia"/>
                <a:sym typeface="Georgia"/>
              </a:rPr>
              <a:t>Yerelde veya uzak bir sunucuda yer alan bir deponun çalışan bir kopyasını bulunduğumuz dizine kopyalar.</a:t>
            </a:r>
            <a:endParaRPr sz="2000">
              <a:solidFill>
                <a:srgbClr val="4E443C"/>
              </a:solidFill>
              <a:highlight>
                <a:srgbClr val="FCFCFA"/>
              </a:highlight>
              <a:latin typeface="Georgia"/>
              <a:ea typeface="Georgia"/>
              <a:cs typeface="Georgia"/>
              <a:sym typeface="Georgia"/>
            </a:endParaRPr>
          </a:p>
        </p:txBody>
      </p:sp>
      <p:sp>
        <p:nvSpPr>
          <p:cNvPr id="211" name="Shape 211"/>
          <p:cNvSpPr txBox="1"/>
          <p:nvPr/>
        </p:nvSpPr>
        <p:spPr>
          <a:xfrm>
            <a:off x="3855400" y="3748050"/>
            <a:ext cx="4965600" cy="653100"/>
          </a:xfrm>
          <a:prstGeom prst="rect">
            <a:avLst/>
          </a:prstGeom>
          <a:solidFill>
            <a:srgbClr val="0000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tr">
                <a:solidFill>
                  <a:srgbClr val="00FF00"/>
                </a:solidFill>
                <a:latin typeface="Inconsolata"/>
                <a:ea typeface="Inconsolata"/>
                <a:cs typeface="Inconsolata"/>
                <a:sym typeface="Inconsolata"/>
              </a:rPr>
              <a:t>git clone /yol/repo</a:t>
            </a:r>
            <a:endParaRPr>
              <a:solidFill>
                <a:srgbClr val="00FF00"/>
              </a:solidFill>
              <a:latin typeface="Inconsolata"/>
              <a:ea typeface="Inconsolata"/>
              <a:cs typeface="Inconsolata"/>
              <a:sym typeface="Inconsolata"/>
            </a:endParaRPr>
          </a:p>
          <a:p>
            <a:pPr indent="0" lvl="0" marL="0" rtl="0">
              <a:spcBef>
                <a:spcPts val="0"/>
              </a:spcBef>
              <a:spcAft>
                <a:spcPts val="0"/>
              </a:spcAft>
              <a:buNone/>
            </a:pPr>
            <a:r>
              <a:rPr lang="tr">
                <a:solidFill>
                  <a:srgbClr val="00FF00"/>
                </a:solidFill>
                <a:latin typeface="Inconsolata"/>
                <a:ea typeface="Inconsolata"/>
                <a:cs typeface="Inconsolata"/>
                <a:sym typeface="Inconsolata"/>
              </a:rPr>
              <a:t>git clone https://github.com/gitsunu/ilkrepo.git</a:t>
            </a:r>
            <a:endParaRPr>
              <a:solidFill>
                <a:srgbClr val="00FF00"/>
              </a:solidFill>
              <a:latin typeface="Inconsolata"/>
              <a:ea typeface="Inconsolata"/>
              <a:cs typeface="Inconsolata"/>
              <a:sym typeface="Inconsolat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2929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tr">
                <a:solidFill>
                  <a:srgbClr val="F14E32"/>
                </a:solidFill>
              </a:rPr>
              <a:t>add</a:t>
            </a:r>
            <a:endParaRPr b="1">
              <a:solidFill>
                <a:srgbClr val="F14E32"/>
              </a:solidFill>
            </a:endParaRPr>
          </a:p>
        </p:txBody>
      </p:sp>
      <p:cxnSp>
        <p:nvCxnSpPr>
          <p:cNvPr id="217" name="Shape 217"/>
          <p:cNvCxnSpPr/>
          <p:nvPr/>
        </p:nvCxnSpPr>
        <p:spPr>
          <a:xfrm flipH="1" rot="10800000">
            <a:off x="322950" y="939200"/>
            <a:ext cx="8498100" cy="9000"/>
          </a:xfrm>
          <a:prstGeom prst="straightConnector1">
            <a:avLst/>
          </a:prstGeom>
          <a:noFill/>
          <a:ln cap="flat" cmpd="sng" w="38100">
            <a:solidFill>
              <a:srgbClr val="F14E32"/>
            </a:solidFill>
            <a:prstDash val="lgDash"/>
            <a:round/>
            <a:headEnd len="med" w="med" type="none"/>
            <a:tailEnd len="med" w="med" type="none"/>
          </a:ln>
        </p:spPr>
      </p:cxnSp>
      <p:sp>
        <p:nvSpPr>
          <p:cNvPr id="218" name="Shape 218"/>
          <p:cNvSpPr txBox="1"/>
          <p:nvPr>
            <p:ph idx="1" type="body"/>
          </p:nvPr>
        </p:nvSpPr>
        <p:spPr>
          <a:xfrm>
            <a:off x="311700" y="1189700"/>
            <a:ext cx="8266800" cy="12075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sz="2000">
                <a:solidFill>
                  <a:srgbClr val="4E443C"/>
                </a:solidFill>
                <a:highlight>
                  <a:srgbClr val="FCFCFA"/>
                </a:highlight>
                <a:latin typeface="Georgia"/>
                <a:ea typeface="Georgia"/>
                <a:cs typeface="Georgia"/>
                <a:sym typeface="Georgia"/>
              </a:rPr>
              <a:t>Belirtilen dosyayı ya da tüm projeyi çalışma dizinine (index) gönderir.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Başka bir deyişle commit’lemeye hazır hale getirir.</a:t>
            </a:r>
            <a:endParaRPr sz="2000">
              <a:solidFill>
                <a:srgbClr val="4E443C"/>
              </a:solidFill>
              <a:highlight>
                <a:srgbClr val="FCFCFA"/>
              </a:highlight>
              <a:latin typeface="Georgia"/>
              <a:ea typeface="Georgia"/>
              <a:cs typeface="Georgia"/>
              <a:sym typeface="Georgia"/>
            </a:endParaRPr>
          </a:p>
        </p:txBody>
      </p:sp>
      <p:sp>
        <p:nvSpPr>
          <p:cNvPr id="219" name="Shape 219"/>
          <p:cNvSpPr txBox="1"/>
          <p:nvPr/>
        </p:nvSpPr>
        <p:spPr>
          <a:xfrm>
            <a:off x="5519200" y="3748050"/>
            <a:ext cx="3301800" cy="653100"/>
          </a:xfrm>
          <a:prstGeom prst="rect">
            <a:avLst/>
          </a:prstGeom>
          <a:solidFill>
            <a:srgbClr val="0000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tr">
                <a:solidFill>
                  <a:srgbClr val="00FF00"/>
                </a:solidFill>
                <a:latin typeface="Inconsolata"/>
                <a:ea typeface="Inconsolata"/>
                <a:cs typeface="Inconsolata"/>
                <a:sym typeface="Inconsolata"/>
              </a:rPr>
              <a:t>git add --all</a:t>
            </a:r>
            <a:br>
              <a:rPr lang="tr">
                <a:solidFill>
                  <a:srgbClr val="00FF00"/>
                </a:solidFill>
                <a:latin typeface="Inconsolata"/>
                <a:ea typeface="Inconsolata"/>
                <a:cs typeface="Inconsolata"/>
                <a:sym typeface="Inconsolata"/>
              </a:rPr>
            </a:br>
            <a:r>
              <a:rPr lang="tr">
                <a:solidFill>
                  <a:srgbClr val="00FF00"/>
                </a:solidFill>
                <a:latin typeface="Inconsolata"/>
                <a:ea typeface="Inconsolata"/>
                <a:cs typeface="Inconsolata"/>
                <a:sym typeface="Inconsolata"/>
              </a:rPr>
              <a:t>git add README.md</a:t>
            </a:r>
            <a:endParaRPr>
              <a:solidFill>
                <a:srgbClr val="00FF00"/>
              </a:solidFill>
              <a:latin typeface="Inconsolata"/>
              <a:ea typeface="Inconsolata"/>
              <a:cs typeface="Inconsolata"/>
              <a:sym typeface="Inconsolat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2929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tr">
                <a:solidFill>
                  <a:srgbClr val="F14E32"/>
                </a:solidFill>
              </a:rPr>
              <a:t>rm</a:t>
            </a:r>
            <a:endParaRPr b="1">
              <a:solidFill>
                <a:srgbClr val="F14E32"/>
              </a:solidFill>
            </a:endParaRPr>
          </a:p>
        </p:txBody>
      </p:sp>
      <p:cxnSp>
        <p:nvCxnSpPr>
          <p:cNvPr id="225" name="Shape 225"/>
          <p:cNvCxnSpPr/>
          <p:nvPr/>
        </p:nvCxnSpPr>
        <p:spPr>
          <a:xfrm flipH="1" rot="10800000">
            <a:off x="322950" y="939200"/>
            <a:ext cx="8498100" cy="9000"/>
          </a:xfrm>
          <a:prstGeom prst="straightConnector1">
            <a:avLst/>
          </a:prstGeom>
          <a:noFill/>
          <a:ln cap="flat" cmpd="sng" w="38100">
            <a:solidFill>
              <a:srgbClr val="F14E32"/>
            </a:solidFill>
            <a:prstDash val="lgDash"/>
            <a:round/>
            <a:headEnd len="med" w="med" type="none"/>
            <a:tailEnd len="med" w="med" type="none"/>
          </a:ln>
        </p:spPr>
      </p:cxnSp>
      <p:sp>
        <p:nvSpPr>
          <p:cNvPr id="226" name="Shape 226"/>
          <p:cNvSpPr txBox="1"/>
          <p:nvPr>
            <p:ph idx="1" type="body"/>
          </p:nvPr>
        </p:nvSpPr>
        <p:spPr>
          <a:xfrm>
            <a:off x="311700" y="1189700"/>
            <a:ext cx="8266800" cy="12075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sz="2000">
                <a:solidFill>
                  <a:srgbClr val="4E443C"/>
                </a:solidFill>
                <a:highlight>
                  <a:srgbClr val="FCFCFA"/>
                </a:highlight>
                <a:latin typeface="Georgia"/>
                <a:ea typeface="Georgia"/>
                <a:cs typeface="Georgia"/>
                <a:sym typeface="Georgia"/>
              </a:rPr>
              <a:t>Belirtilen dosyayı ya da tüm projeyi çalışma dizininden (index) siler.</a:t>
            </a:r>
            <a:br>
              <a:rPr lang="tr" sz="2000">
                <a:solidFill>
                  <a:srgbClr val="4E443C"/>
                </a:solidFill>
                <a:highlight>
                  <a:srgbClr val="FCFCFA"/>
                </a:highlight>
                <a:latin typeface="Georgia"/>
                <a:ea typeface="Georgia"/>
                <a:cs typeface="Georgia"/>
                <a:sym typeface="Georgia"/>
              </a:rPr>
            </a:br>
            <a:endParaRPr sz="2000">
              <a:solidFill>
                <a:srgbClr val="4E443C"/>
              </a:solidFill>
              <a:highlight>
                <a:srgbClr val="FCFCFA"/>
              </a:highlight>
              <a:latin typeface="Georgia"/>
              <a:ea typeface="Georgia"/>
              <a:cs typeface="Georgia"/>
              <a:sym typeface="Georgia"/>
            </a:endParaRPr>
          </a:p>
        </p:txBody>
      </p:sp>
      <p:sp>
        <p:nvSpPr>
          <p:cNvPr id="227" name="Shape 227"/>
          <p:cNvSpPr txBox="1"/>
          <p:nvPr/>
        </p:nvSpPr>
        <p:spPr>
          <a:xfrm>
            <a:off x="5519200" y="3748050"/>
            <a:ext cx="3301800" cy="653100"/>
          </a:xfrm>
          <a:prstGeom prst="rect">
            <a:avLst/>
          </a:prstGeom>
          <a:solidFill>
            <a:srgbClr val="0000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tr">
                <a:solidFill>
                  <a:srgbClr val="00FF00"/>
                </a:solidFill>
                <a:latin typeface="Inconsolata"/>
                <a:ea typeface="Inconsolata"/>
                <a:cs typeface="Inconsolata"/>
                <a:sym typeface="Inconsolata"/>
              </a:rPr>
              <a:t>git rm README.md</a:t>
            </a:r>
            <a:endParaRPr>
              <a:solidFill>
                <a:srgbClr val="00FF00"/>
              </a:solidFill>
              <a:latin typeface="Inconsolata"/>
              <a:ea typeface="Inconsolata"/>
              <a:cs typeface="Inconsolata"/>
              <a:sym typeface="Inconsolat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2929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tr">
                <a:solidFill>
                  <a:srgbClr val="F14E32"/>
                </a:solidFill>
              </a:rPr>
              <a:t>commit</a:t>
            </a:r>
            <a:endParaRPr b="1">
              <a:solidFill>
                <a:srgbClr val="F14E32"/>
              </a:solidFill>
            </a:endParaRPr>
          </a:p>
        </p:txBody>
      </p:sp>
      <p:cxnSp>
        <p:nvCxnSpPr>
          <p:cNvPr id="233" name="Shape 233"/>
          <p:cNvCxnSpPr/>
          <p:nvPr/>
        </p:nvCxnSpPr>
        <p:spPr>
          <a:xfrm flipH="1" rot="10800000">
            <a:off x="322950" y="939200"/>
            <a:ext cx="8498100" cy="9000"/>
          </a:xfrm>
          <a:prstGeom prst="straightConnector1">
            <a:avLst/>
          </a:prstGeom>
          <a:noFill/>
          <a:ln cap="flat" cmpd="sng" w="38100">
            <a:solidFill>
              <a:srgbClr val="F14E32"/>
            </a:solidFill>
            <a:prstDash val="lgDash"/>
            <a:round/>
            <a:headEnd len="med" w="med" type="none"/>
            <a:tailEnd len="med" w="med" type="none"/>
          </a:ln>
        </p:spPr>
      </p:cxnSp>
      <p:sp>
        <p:nvSpPr>
          <p:cNvPr id="234" name="Shape 234"/>
          <p:cNvSpPr txBox="1"/>
          <p:nvPr>
            <p:ph idx="1" type="body"/>
          </p:nvPr>
        </p:nvSpPr>
        <p:spPr>
          <a:xfrm>
            <a:off x="311700" y="1189700"/>
            <a:ext cx="8266800" cy="1994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sz="2000">
                <a:solidFill>
                  <a:srgbClr val="4E443C"/>
                </a:solidFill>
                <a:highlight>
                  <a:srgbClr val="FCFCFA"/>
                </a:highlight>
                <a:latin typeface="Georgia"/>
                <a:ea typeface="Georgia"/>
                <a:cs typeface="Georgia"/>
                <a:sym typeface="Georgia"/>
              </a:rPr>
              <a:t>Çalışma dizinine eklenen dosyaları HEAD denilen .git klasörü içindeki kısıma ekler. Commit işlemi yerelde gerçekleşen bir işlemdir. Uzak sunucudaki depoda bir değişiklik yapmaz.</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-m parametresiyle açıklama kısmı olmadan hızlı bir biçimde commit atmamız mümkün.</a:t>
            </a:r>
            <a:endParaRPr sz="2000">
              <a:solidFill>
                <a:srgbClr val="4E443C"/>
              </a:solidFill>
              <a:highlight>
                <a:srgbClr val="FCFCFA"/>
              </a:highlight>
              <a:latin typeface="Georgia"/>
              <a:ea typeface="Georgia"/>
              <a:cs typeface="Georgia"/>
              <a:sym typeface="Georgia"/>
            </a:endParaRPr>
          </a:p>
        </p:txBody>
      </p:sp>
      <p:sp>
        <p:nvSpPr>
          <p:cNvPr id="235" name="Shape 235"/>
          <p:cNvSpPr txBox="1"/>
          <p:nvPr/>
        </p:nvSpPr>
        <p:spPr>
          <a:xfrm>
            <a:off x="5519200" y="3748050"/>
            <a:ext cx="3301800" cy="653100"/>
          </a:xfrm>
          <a:prstGeom prst="rect">
            <a:avLst/>
          </a:prstGeom>
          <a:solidFill>
            <a:srgbClr val="0000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tr">
                <a:solidFill>
                  <a:srgbClr val="00FF00"/>
                </a:solidFill>
                <a:latin typeface="Inconsolata"/>
                <a:ea typeface="Inconsolata"/>
                <a:cs typeface="Inconsolata"/>
                <a:sym typeface="Inconsolata"/>
              </a:rPr>
              <a:t>git commit -m “ilk commit”</a:t>
            </a:r>
            <a:endParaRPr>
              <a:solidFill>
                <a:srgbClr val="00FF00"/>
              </a:solidFill>
              <a:latin typeface="Inconsolata"/>
              <a:ea typeface="Inconsolata"/>
              <a:cs typeface="Inconsolata"/>
              <a:sym typeface="Inconsolat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311700" y="2929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tr">
                <a:solidFill>
                  <a:srgbClr val="F14E32"/>
                </a:solidFill>
              </a:rPr>
              <a:t>push</a:t>
            </a:r>
            <a:endParaRPr b="1">
              <a:solidFill>
                <a:srgbClr val="F14E32"/>
              </a:solidFill>
            </a:endParaRPr>
          </a:p>
        </p:txBody>
      </p:sp>
      <p:cxnSp>
        <p:nvCxnSpPr>
          <p:cNvPr id="241" name="Shape 241"/>
          <p:cNvCxnSpPr/>
          <p:nvPr/>
        </p:nvCxnSpPr>
        <p:spPr>
          <a:xfrm flipH="1" rot="10800000">
            <a:off x="322950" y="939200"/>
            <a:ext cx="8498100" cy="9000"/>
          </a:xfrm>
          <a:prstGeom prst="straightConnector1">
            <a:avLst/>
          </a:prstGeom>
          <a:noFill/>
          <a:ln cap="flat" cmpd="sng" w="38100">
            <a:solidFill>
              <a:srgbClr val="F14E32"/>
            </a:solidFill>
            <a:prstDash val="lgDash"/>
            <a:round/>
            <a:headEnd len="med" w="med" type="none"/>
            <a:tailEnd len="med" w="med" type="none"/>
          </a:ln>
        </p:spPr>
      </p:cxnSp>
      <p:sp>
        <p:nvSpPr>
          <p:cNvPr id="242" name="Shape 242"/>
          <p:cNvSpPr txBox="1"/>
          <p:nvPr>
            <p:ph idx="1" type="body"/>
          </p:nvPr>
        </p:nvSpPr>
        <p:spPr>
          <a:xfrm>
            <a:off x="311700" y="1189700"/>
            <a:ext cx="8266800" cy="1994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sz="2000">
                <a:solidFill>
                  <a:srgbClr val="4E443C"/>
                </a:solidFill>
                <a:highlight>
                  <a:srgbClr val="FCFCFA"/>
                </a:highlight>
                <a:latin typeface="Georgia"/>
                <a:ea typeface="Georgia"/>
                <a:cs typeface="Georgia"/>
                <a:sym typeface="Georgia"/>
              </a:rPr>
              <a:t>Commit kısmında projemizin yerel depomuzdaki HEAD dosyasında saklandığını belirtmiştik. Şimdi ise push komutu ile saklanan projemizi uzak sunucuya göndebiliriz.</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origin bizim uzak sunucumuzu (remote), master ise uzak sunucudaki ana branch (branş) ’imizi temsil ediyor. </a:t>
            </a:r>
            <a:endParaRPr sz="2000">
              <a:solidFill>
                <a:srgbClr val="4E443C"/>
              </a:solidFill>
              <a:highlight>
                <a:srgbClr val="FCFCFA"/>
              </a:highlight>
              <a:latin typeface="Georgia"/>
              <a:ea typeface="Georgia"/>
              <a:cs typeface="Georgia"/>
              <a:sym typeface="Georgia"/>
            </a:endParaRPr>
          </a:p>
        </p:txBody>
      </p:sp>
      <p:sp>
        <p:nvSpPr>
          <p:cNvPr id="243" name="Shape 243"/>
          <p:cNvSpPr txBox="1"/>
          <p:nvPr/>
        </p:nvSpPr>
        <p:spPr>
          <a:xfrm>
            <a:off x="5519200" y="3748050"/>
            <a:ext cx="3301800" cy="653100"/>
          </a:xfrm>
          <a:prstGeom prst="rect">
            <a:avLst/>
          </a:prstGeom>
          <a:solidFill>
            <a:srgbClr val="0000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tr">
                <a:solidFill>
                  <a:srgbClr val="00FF00"/>
                </a:solidFill>
                <a:latin typeface="Inconsolata"/>
                <a:ea typeface="Inconsolata"/>
                <a:cs typeface="Inconsolata"/>
                <a:sym typeface="Inconsolata"/>
              </a:rPr>
              <a:t>git push origin master</a:t>
            </a:r>
            <a:endParaRPr>
              <a:solidFill>
                <a:srgbClr val="00FF00"/>
              </a:solidFill>
              <a:latin typeface="Inconsolata"/>
              <a:ea typeface="Inconsolata"/>
              <a:cs typeface="Inconsolata"/>
              <a:sym typeface="Inconsolat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2929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tr">
                <a:solidFill>
                  <a:srgbClr val="F14E32"/>
                </a:solidFill>
              </a:rPr>
              <a:t>Markdown</a:t>
            </a:r>
            <a:endParaRPr b="1">
              <a:solidFill>
                <a:srgbClr val="F14E32"/>
              </a:solidFill>
            </a:endParaRPr>
          </a:p>
        </p:txBody>
      </p:sp>
      <p:cxnSp>
        <p:nvCxnSpPr>
          <p:cNvPr id="249" name="Shape 249"/>
          <p:cNvCxnSpPr/>
          <p:nvPr/>
        </p:nvCxnSpPr>
        <p:spPr>
          <a:xfrm flipH="1" rot="10800000">
            <a:off x="322950" y="939200"/>
            <a:ext cx="8498100" cy="9000"/>
          </a:xfrm>
          <a:prstGeom prst="straightConnector1">
            <a:avLst/>
          </a:prstGeom>
          <a:noFill/>
          <a:ln cap="flat" cmpd="sng" w="38100">
            <a:solidFill>
              <a:srgbClr val="F14E32"/>
            </a:solidFill>
            <a:prstDash val="lgDash"/>
            <a:round/>
            <a:headEnd len="med" w="med" type="none"/>
            <a:tailEnd len="med" w="med" type="none"/>
          </a:ln>
        </p:spPr>
      </p:cxnSp>
      <p:sp>
        <p:nvSpPr>
          <p:cNvPr id="250" name="Shape 250"/>
          <p:cNvSpPr txBox="1"/>
          <p:nvPr>
            <p:ph idx="1" type="body"/>
          </p:nvPr>
        </p:nvSpPr>
        <p:spPr>
          <a:xfrm>
            <a:off x="311700" y="1189700"/>
            <a:ext cx="8520600" cy="822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sz="2000">
                <a:solidFill>
                  <a:srgbClr val="4E443C"/>
                </a:solidFill>
                <a:highlight>
                  <a:srgbClr val="FCFCFA"/>
                </a:highlight>
                <a:latin typeface="Georgia"/>
                <a:ea typeface="Georgia"/>
                <a:cs typeface="Georgia"/>
                <a:sym typeface="Georgia"/>
              </a:rPr>
              <a:t>Markdown ayrıntılı dökumantasyonuna aşağıdaki linkten ulaşabilirsiniz.</a:t>
            </a:r>
            <a:br>
              <a:rPr lang="tr" sz="2000">
                <a:solidFill>
                  <a:srgbClr val="4E443C"/>
                </a:solidFill>
                <a:highlight>
                  <a:srgbClr val="FCFCFA"/>
                </a:highlight>
                <a:latin typeface="Georgia"/>
                <a:ea typeface="Georgia"/>
                <a:cs typeface="Georgia"/>
                <a:sym typeface="Georgia"/>
              </a:rPr>
            </a:br>
            <a:r>
              <a:rPr lang="tr" sz="2000" u="sng">
                <a:solidFill>
                  <a:schemeClr val="hlink"/>
                </a:solidFill>
                <a:highlight>
                  <a:srgbClr val="FCFCFA"/>
                </a:highlight>
                <a:latin typeface="Georgia"/>
                <a:ea typeface="Georgia"/>
                <a:cs typeface="Georgia"/>
                <a:sym typeface="Georgia"/>
                <a:hlinkClick r:id="rId3"/>
              </a:rPr>
              <a:t>https://guides.github.com/features/mastering-markdown/</a:t>
            </a:r>
            <a:endParaRPr sz="2000">
              <a:solidFill>
                <a:srgbClr val="0000FF"/>
              </a:solidFill>
              <a:highlight>
                <a:srgbClr val="FCFCFA"/>
              </a:highlight>
              <a:latin typeface="Georgia"/>
              <a:ea typeface="Georgia"/>
              <a:cs typeface="Georgia"/>
              <a:sym typeface="Georgia"/>
            </a:endParaRPr>
          </a:p>
        </p:txBody>
      </p:sp>
      <p:pic>
        <p:nvPicPr>
          <p:cNvPr id="251" name="Shape 251"/>
          <p:cNvPicPr preferRelativeResize="0"/>
          <p:nvPr/>
        </p:nvPicPr>
        <p:blipFill>
          <a:blip r:embed="rId4">
            <a:alphaModFix/>
          </a:blip>
          <a:stretch>
            <a:fillRect/>
          </a:stretch>
        </p:blipFill>
        <p:spPr>
          <a:xfrm>
            <a:off x="4141975" y="2084300"/>
            <a:ext cx="4409388" cy="2754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nvSpPr>
        <p:spPr>
          <a:xfrm>
            <a:off x="0" y="644050"/>
            <a:ext cx="9144000" cy="10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tr" sz="4800">
                <a:solidFill>
                  <a:srgbClr val="F14E32"/>
                </a:solidFill>
              </a:rPr>
              <a:t>Sorularınız?</a:t>
            </a:r>
            <a:endParaRPr b="1" sz="4800">
              <a:solidFill>
                <a:srgbClr val="F14E32"/>
              </a:solidFill>
            </a:endParaRPr>
          </a:p>
        </p:txBody>
      </p:sp>
      <p:pic>
        <p:nvPicPr>
          <p:cNvPr id="257" name="Shape 257"/>
          <p:cNvPicPr preferRelativeResize="0"/>
          <p:nvPr/>
        </p:nvPicPr>
        <p:blipFill rotWithShape="1">
          <a:blip r:embed="rId3">
            <a:alphaModFix/>
          </a:blip>
          <a:srcRect b="5806" l="0" r="0" t="5815"/>
          <a:stretch/>
        </p:blipFill>
        <p:spPr>
          <a:xfrm>
            <a:off x="2671175" y="1663800"/>
            <a:ext cx="3801651" cy="26742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nvSpPr>
        <p:spPr>
          <a:xfrm>
            <a:off x="0" y="644050"/>
            <a:ext cx="9144000" cy="10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tr" sz="4800">
                <a:solidFill>
                  <a:srgbClr val="F14E32"/>
                </a:solidFill>
              </a:rPr>
              <a:t>Sorularımız</a:t>
            </a:r>
            <a:endParaRPr b="1" sz="4800">
              <a:solidFill>
                <a:srgbClr val="F14E32"/>
              </a:solidFill>
            </a:endParaRPr>
          </a:p>
        </p:txBody>
      </p:sp>
      <p:pic>
        <p:nvPicPr>
          <p:cNvPr id="263" name="Shape 263"/>
          <p:cNvPicPr preferRelativeResize="0"/>
          <p:nvPr/>
        </p:nvPicPr>
        <p:blipFill>
          <a:blip r:embed="rId3">
            <a:alphaModFix/>
          </a:blip>
          <a:stretch>
            <a:fillRect/>
          </a:stretch>
        </p:blipFill>
        <p:spPr>
          <a:xfrm>
            <a:off x="3327100" y="1521050"/>
            <a:ext cx="2489800" cy="3112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nvSpPr>
        <p:spPr>
          <a:xfrm>
            <a:off x="984900" y="1243425"/>
            <a:ext cx="6404700" cy="1529700"/>
          </a:xfrm>
          <a:prstGeom prst="rect">
            <a:avLst/>
          </a:prstGeom>
          <a:noFill/>
          <a:ln>
            <a:noFill/>
          </a:ln>
        </p:spPr>
        <p:txBody>
          <a:bodyPr anchorCtr="0" anchor="t" bIns="91425" lIns="91425" spcFirstLastPara="1" rIns="91425" wrap="square" tIns="91425">
            <a:noAutofit/>
          </a:bodyPr>
          <a:lstStyle/>
          <a:p>
            <a:pPr indent="-381000" lvl="0" marL="457200">
              <a:spcBef>
                <a:spcPts val="0"/>
              </a:spcBef>
              <a:spcAft>
                <a:spcPts val="0"/>
              </a:spcAft>
              <a:buClr>
                <a:srgbClr val="F14E32"/>
              </a:buClr>
              <a:buSzPts val="2400"/>
              <a:buAutoNum type="arabicParenR"/>
            </a:pPr>
            <a:r>
              <a:rPr lang="tr" sz="2400">
                <a:solidFill>
                  <a:srgbClr val="F14E32"/>
                </a:solidFill>
              </a:rPr>
              <a:t>Git nedir?</a:t>
            </a:r>
            <a:endParaRPr sz="2400">
              <a:solidFill>
                <a:srgbClr val="F14E32"/>
              </a:solidFill>
            </a:endParaRPr>
          </a:p>
        </p:txBody>
      </p:sp>
      <p:sp>
        <p:nvSpPr>
          <p:cNvPr id="269" name="Shape 269"/>
          <p:cNvSpPr txBox="1"/>
          <p:nvPr>
            <p:ph idx="1" type="body"/>
          </p:nvPr>
        </p:nvSpPr>
        <p:spPr>
          <a:xfrm>
            <a:off x="984900" y="1905350"/>
            <a:ext cx="7174200" cy="1994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sz="2000">
                <a:solidFill>
                  <a:srgbClr val="4E443C"/>
                </a:solidFill>
                <a:highlight>
                  <a:srgbClr val="FCFCFA"/>
                </a:highlight>
                <a:latin typeface="Georgia"/>
                <a:ea typeface="Georgia"/>
                <a:cs typeface="Georgia"/>
                <a:sym typeface="Georgia"/>
              </a:rPr>
              <a:t>A-) Versiyon kontrol sistemidir.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Kontrol sistem versiyonudur.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Sistemlerin versiyonlanmış kontrolüdür.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Geri dönüşümlü internet teknolojisidir.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Dosya paylaşımı platformudur.</a:t>
            </a:r>
            <a:endParaRPr sz="2000">
              <a:solidFill>
                <a:srgbClr val="4E443C"/>
              </a:solidFill>
              <a:highlight>
                <a:srgbClr val="FCFCFA"/>
              </a:highlight>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292950"/>
            <a:ext cx="8520600" cy="572700"/>
          </a:xfrm>
          <a:prstGeom prst="rect">
            <a:avLst/>
          </a:prstGeom>
          <a:ln>
            <a:noFill/>
          </a:ln>
        </p:spPr>
        <p:txBody>
          <a:bodyPr anchorCtr="0" anchor="t" bIns="91425" lIns="91425" spcFirstLastPara="1" rIns="91425" wrap="square" tIns="91425">
            <a:noAutofit/>
          </a:bodyPr>
          <a:lstStyle/>
          <a:p>
            <a:pPr indent="0" lvl="0" marL="0">
              <a:spcBef>
                <a:spcPts val="0"/>
              </a:spcBef>
              <a:spcAft>
                <a:spcPts val="0"/>
              </a:spcAft>
              <a:buNone/>
            </a:pPr>
            <a:r>
              <a:rPr b="1" lang="tr">
                <a:solidFill>
                  <a:srgbClr val="F14E32"/>
                </a:solidFill>
              </a:rPr>
              <a:t>Sürüm Kontrolü Nedir?</a:t>
            </a:r>
            <a:endParaRPr b="1">
              <a:solidFill>
                <a:srgbClr val="F14E32"/>
              </a:solidFill>
            </a:endParaRPr>
          </a:p>
        </p:txBody>
      </p:sp>
      <p:sp>
        <p:nvSpPr>
          <p:cNvPr id="70" name="Shape 70"/>
          <p:cNvSpPr txBox="1"/>
          <p:nvPr>
            <p:ph idx="1" type="body"/>
          </p:nvPr>
        </p:nvSpPr>
        <p:spPr>
          <a:xfrm>
            <a:off x="311700" y="1189700"/>
            <a:ext cx="8520600" cy="3200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tr" sz="2400">
                <a:solidFill>
                  <a:srgbClr val="4E443C"/>
                </a:solidFill>
                <a:highlight>
                  <a:srgbClr val="FCFCFA"/>
                </a:highlight>
                <a:latin typeface="Georgia"/>
                <a:ea typeface="Georgia"/>
                <a:cs typeface="Georgia"/>
                <a:sym typeface="Georgia"/>
              </a:rPr>
              <a:t>Sürüm kontrolü, bir ya da daha fazla dosya üzerinde yapılan değişiklikleri kaydeden ve daha sonra belirli bir sürüme geri dönebilmenizi sağlayan bir sistemdir.</a:t>
            </a:r>
            <a:endParaRPr sz="2400"/>
          </a:p>
        </p:txBody>
      </p:sp>
      <p:cxnSp>
        <p:nvCxnSpPr>
          <p:cNvPr id="71" name="Shape 71"/>
          <p:cNvCxnSpPr/>
          <p:nvPr/>
        </p:nvCxnSpPr>
        <p:spPr>
          <a:xfrm flipH="1" rot="10800000">
            <a:off x="322950" y="939200"/>
            <a:ext cx="8498100" cy="9000"/>
          </a:xfrm>
          <a:prstGeom prst="straightConnector1">
            <a:avLst/>
          </a:prstGeom>
          <a:noFill/>
          <a:ln cap="flat" cmpd="sng" w="38100">
            <a:solidFill>
              <a:srgbClr val="F14E32"/>
            </a:solidFill>
            <a:prstDash val="lgDash"/>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nvSpPr>
        <p:spPr>
          <a:xfrm>
            <a:off x="984900" y="1243425"/>
            <a:ext cx="6404700" cy="15297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Clr>
                <a:srgbClr val="F14E32"/>
              </a:buClr>
              <a:buSzPts val="2400"/>
              <a:buAutoNum type="arabicParenR"/>
            </a:pPr>
            <a:r>
              <a:rPr lang="tr" sz="2400">
                <a:solidFill>
                  <a:srgbClr val="F14E32"/>
                </a:solidFill>
              </a:rPr>
              <a:t>Git nedir?</a:t>
            </a:r>
            <a:endParaRPr sz="2400">
              <a:solidFill>
                <a:srgbClr val="F14E32"/>
              </a:solidFill>
            </a:endParaRPr>
          </a:p>
        </p:txBody>
      </p:sp>
      <p:sp>
        <p:nvSpPr>
          <p:cNvPr id="275" name="Shape 275"/>
          <p:cNvSpPr txBox="1"/>
          <p:nvPr>
            <p:ph idx="1" type="body"/>
          </p:nvPr>
        </p:nvSpPr>
        <p:spPr>
          <a:xfrm>
            <a:off x="984900" y="1905350"/>
            <a:ext cx="7174200" cy="1994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sz="2000">
                <a:solidFill>
                  <a:srgbClr val="4E443C"/>
                </a:solidFill>
                <a:highlight>
                  <a:srgbClr val="FCFCFA"/>
                </a:highlight>
                <a:latin typeface="Georgia"/>
                <a:ea typeface="Georgia"/>
                <a:cs typeface="Georgia"/>
                <a:sym typeface="Georgia"/>
              </a:rPr>
              <a:t>A-) Versiyon kontrol sistemidir.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Kontrol sistem versiyonudur.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Sistemlerin versiyonlanmış kontrolüdür.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Geri dönüşümlü internet teknolojisidir.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a:t>
            </a:r>
            <a:r>
              <a:rPr lang="tr" sz="2000">
                <a:solidFill>
                  <a:srgbClr val="4E443C"/>
                </a:solidFill>
                <a:highlight>
                  <a:srgbClr val="FCFCFA"/>
                </a:highlight>
                <a:latin typeface="Georgia"/>
                <a:ea typeface="Georgia"/>
                <a:cs typeface="Georgia"/>
                <a:sym typeface="Georgia"/>
              </a:rPr>
              <a:t>Dosya paylaşımı platformudur.</a:t>
            </a:r>
            <a:endParaRPr sz="2000">
              <a:solidFill>
                <a:srgbClr val="4E443C"/>
              </a:solidFill>
              <a:highlight>
                <a:srgbClr val="FCFCFA"/>
              </a:highlight>
              <a:latin typeface="Georgia"/>
              <a:ea typeface="Georgia"/>
              <a:cs typeface="Georgia"/>
              <a:sym typeface="Georgia"/>
            </a:endParaRPr>
          </a:p>
        </p:txBody>
      </p:sp>
      <p:sp>
        <p:nvSpPr>
          <p:cNvPr id="276" name="Shape 276"/>
          <p:cNvSpPr/>
          <p:nvPr/>
        </p:nvSpPr>
        <p:spPr>
          <a:xfrm>
            <a:off x="957150" y="1967950"/>
            <a:ext cx="447300" cy="3666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nvSpPr>
        <p:spPr>
          <a:xfrm>
            <a:off x="984900" y="1565400"/>
            <a:ext cx="7709700" cy="212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tr" sz="2100">
                <a:solidFill>
                  <a:srgbClr val="F14E32"/>
                </a:solidFill>
              </a:rPr>
              <a:t>2)	Yukarıdakilerden hangileri versiyon kontrol sistemlerinin çeşitlerindendir?</a:t>
            </a:r>
            <a:endParaRPr sz="2100">
              <a:solidFill>
                <a:srgbClr val="F14E32"/>
              </a:solidFill>
            </a:endParaRPr>
          </a:p>
        </p:txBody>
      </p:sp>
      <p:sp>
        <p:nvSpPr>
          <p:cNvPr id="282" name="Shape 282"/>
          <p:cNvSpPr txBox="1"/>
          <p:nvPr>
            <p:ph idx="1" type="body"/>
          </p:nvPr>
        </p:nvSpPr>
        <p:spPr>
          <a:xfrm>
            <a:off x="984900" y="2352600"/>
            <a:ext cx="7174200" cy="1994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sz="2000">
                <a:solidFill>
                  <a:srgbClr val="4E443C"/>
                </a:solidFill>
                <a:highlight>
                  <a:srgbClr val="FCFCFA"/>
                </a:highlight>
                <a:latin typeface="Georgia"/>
                <a:ea typeface="Georgia"/>
                <a:cs typeface="Georgia"/>
                <a:sym typeface="Georgia"/>
              </a:rPr>
              <a:t>A-) I ve II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I-II ve III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I ve IV</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III ve IV</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I-III ve IV</a:t>
            </a:r>
            <a:endParaRPr sz="2000">
              <a:solidFill>
                <a:srgbClr val="4E443C"/>
              </a:solidFill>
              <a:highlight>
                <a:srgbClr val="FCFCFA"/>
              </a:highlight>
              <a:latin typeface="Georgia"/>
              <a:ea typeface="Georgia"/>
              <a:cs typeface="Georgia"/>
              <a:sym typeface="Georgia"/>
            </a:endParaRPr>
          </a:p>
        </p:txBody>
      </p:sp>
      <p:sp>
        <p:nvSpPr>
          <p:cNvPr id="283" name="Shape 283"/>
          <p:cNvSpPr txBox="1"/>
          <p:nvPr>
            <p:ph idx="1" type="body"/>
          </p:nvPr>
        </p:nvSpPr>
        <p:spPr>
          <a:xfrm>
            <a:off x="1252650" y="205800"/>
            <a:ext cx="7174200" cy="13596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a:solidFill>
                  <a:srgbClr val="4E443C"/>
                </a:solidFill>
                <a:highlight>
                  <a:srgbClr val="FCFCFA"/>
                </a:highlight>
                <a:latin typeface="Georgia"/>
                <a:ea typeface="Georgia"/>
                <a:cs typeface="Georgia"/>
                <a:sym typeface="Georgia"/>
              </a:rPr>
              <a:t>I - Yerel sürüm</a:t>
            </a:r>
            <a:r>
              <a:rPr lang="tr">
                <a:solidFill>
                  <a:srgbClr val="4E443C"/>
                </a:solidFill>
                <a:highlight>
                  <a:srgbClr val="FCFCFA"/>
                </a:highlight>
                <a:latin typeface="Georgia"/>
                <a:ea typeface="Georgia"/>
                <a:cs typeface="Georgia"/>
                <a:sym typeface="Georgia"/>
              </a:rPr>
              <a:t> kontrol sistemi</a:t>
            </a:r>
            <a:br>
              <a:rPr lang="tr">
                <a:solidFill>
                  <a:srgbClr val="4E443C"/>
                </a:solidFill>
                <a:highlight>
                  <a:srgbClr val="FCFCFA"/>
                </a:highlight>
                <a:latin typeface="Georgia"/>
                <a:ea typeface="Georgia"/>
                <a:cs typeface="Georgia"/>
                <a:sym typeface="Georgia"/>
              </a:rPr>
            </a:br>
            <a:r>
              <a:rPr lang="tr">
                <a:solidFill>
                  <a:srgbClr val="4E443C"/>
                </a:solidFill>
                <a:highlight>
                  <a:srgbClr val="FCFCFA"/>
                </a:highlight>
                <a:latin typeface="Georgia"/>
                <a:ea typeface="Georgia"/>
                <a:cs typeface="Georgia"/>
                <a:sym typeface="Georgia"/>
              </a:rPr>
              <a:t>II - Sanal </a:t>
            </a:r>
            <a:r>
              <a:rPr lang="tr">
                <a:solidFill>
                  <a:srgbClr val="4E443C"/>
                </a:solidFill>
                <a:highlight>
                  <a:srgbClr val="FCFCFA"/>
                </a:highlight>
                <a:latin typeface="Georgia"/>
                <a:ea typeface="Georgia"/>
                <a:cs typeface="Georgia"/>
                <a:sym typeface="Georgia"/>
              </a:rPr>
              <a:t>sürüm kontrol sistemi</a:t>
            </a:r>
            <a:br>
              <a:rPr lang="tr">
                <a:solidFill>
                  <a:srgbClr val="4E443C"/>
                </a:solidFill>
                <a:highlight>
                  <a:srgbClr val="FCFCFA"/>
                </a:highlight>
                <a:latin typeface="Georgia"/>
                <a:ea typeface="Georgia"/>
                <a:cs typeface="Georgia"/>
                <a:sym typeface="Georgia"/>
              </a:rPr>
            </a:br>
            <a:r>
              <a:rPr lang="tr">
                <a:solidFill>
                  <a:srgbClr val="4E443C"/>
                </a:solidFill>
                <a:highlight>
                  <a:srgbClr val="FCFCFA"/>
                </a:highlight>
                <a:latin typeface="Georgia"/>
                <a:ea typeface="Georgia"/>
                <a:cs typeface="Georgia"/>
                <a:sym typeface="Georgia"/>
              </a:rPr>
              <a:t>III - Merkezi </a:t>
            </a:r>
            <a:r>
              <a:rPr lang="tr">
                <a:solidFill>
                  <a:srgbClr val="4E443C"/>
                </a:solidFill>
                <a:highlight>
                  <a:srgbClr val="FCFCFA"/>
                </a:highlight>
                <a:latin typeface="Georgia"/>
                <a:ea typeface="Georgia"/>
                <a:cs typeface="Georgia"/>
                <a:sym typeface="Georgia"/>
              </a:rPr>
              <a:t>sürüm kontrol sistemi</a:t>
            </a:r>
            <a:br>
              <a:rPr lang="tr">
                <a:solidFill>
                  <a:srgbClr val="4E443C"/>
                </a:solidFill>
                <a:highlight>
                  <a:srgbClr val="FCFCFA"/>
                </a:highlight>
                <a:latin typeface="Georgia"/>
                <a:ea typeface="Georgia"/>
                <a:cs typeface="Georgia"/>
                <a:sym typeface="Georgia"/>
              </a:rPr>
            </a:br>
            <a:r>
              <a:rPr lang="tr">
                <a:solidFill>
                  <a:srgbClr val="4E443C"/>
                </a:solidFill>
                <a:highlight>
                  <a:srgbClr val="FCFCFA"/>
                </a:highlight>
                <a:latin typeface="Georgia"/>
                <a:ea typeface="Georgia"/>
                <a:cs typeface="Georgia"/>
                <a:sym typeface="Georgia"/>
              </a:rPr>
              <a:t>IV - Dağıtık </a:t>
            </a:r>
            <a:r>
              <a:rPr lang="tr">
                <a:solidFill>
                  <a:srgbClr val="4E443C"/>
                </a:solidFill>
                <a:highlight>
                  <a:srgbClr val="FCFCFA"/>
                </a:highlight>
                <a:latin typeface="Georgia"/>
                <a:ea typeface="Georgia"/>
                <a:cs typeface="Georgia"/>
                <a:sym typeface="Georgia"/>
              </a:rPr>
              <a:t>sürüm kontrol sistemi</a:t>
            </a:r>
            <a:br>
              <a:rPr lang="tr">
                <a:solidFill>
                  <a:srgbClr val="4E443C"/>
                </a:solidFill>
                <a:highlight>
                  <a:srgbClr val="FCFCFA"/>
                </a:highlight>
                <a:latin typeface="Georgia"/>
                <a:ea typeface="Georgia"/>
                <a:cs typeface="Georgia"/>
                <a:sym typeface="Georgia"/>
              </a:rPr>
            </a:br>
            <a:endParaRPr>
              <a:solidFill>
                <a:srgbClr val="4E443C"/>
              </a:solidFill>
              <a:highlight>
                <a:srgbClr val="FCFCFA"/>
              </a:highlight>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nvSpPr>
        <p:spPr>
          <a:xfrm>
            <a:off x="984900" y="1565400"/>
            <a:ext cx="7709700" cy="212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tr" sz="2100">
                <a:solidFill>
                  <a:srgbClr val="F14E32"/>
                </a:solidFill>
              </a:rPr>
              <a:t>2)	Yukarıdakilerden hangileri versiyon kontrol sistemlerinin çeşitlerindendir?</a:t>
            </a:r>
            <a:endParaRPr sz="2100">
              <a:solidFill>
                <a:srgbClr val="F14E32"/>
              </a:solidFill>
            </a:endParaRPr>
          </a:p>
        </p:txBody>
      </p:sp>
      <p:sp>
        <p:nvSpPr>
          <p:cNvPr id="289" name="Shape 289"/>
          <p:cNvSpPr txBox="1"/>
          <p:nvPr>
            <p:ph idx="1" type="body"/>
          </p:nvPr>
        </p:nvSpPr>
        <p:spPr>
          <a:xfrm>
            <a:off x="984900" y="2352600"/>
            <a:ext cx="7174200" cy="1994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sz="2000">
                <a:solidFill>
                  <a:srgbClr val="4E443C"/>
                </a:solidFill>
                <a:highlight>
                  <a:srgbClr val="FCFCFA"/>
                </a:highlight>
                <a:latin typeface="Georgia"/>
                <a:ea typeface="Georgia"/>
                <a:cs typeface="Georgia"/>
                <a:sym typeface="Georgia"/>
              </a:rPr>
              <a:t>A-) I ve II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I-II ve III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I ve IV</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III ve IV</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I-III ve IV</a:t>
            </a:r>
            <a:endParaRPr sz="2000">
              <a:solidFill>
                <a:srgbClr val="4E443C"/>
              </a:solidFill>
              <a:highlight>
                <a:srgbClr val="FCFCFA"/>
              </a:highlight>
              <a:latin typeface="Georgia"/>
              <a:ea typeface="Georgia"/>
              <a:cs typeface="Georgia"/>
              <a:sym typeface="Georgia"/>
            </a:endParaRPr>
          </a:p>
        </p:txBody>
      </p:sp>
      <p:sp>
        <p:nvSpPr>
          <p:cNvPr id="290" name="Shape 290"/>
          <p:cNvSpPr/>
          <p:nvPr/>
        </p:nvSpPr>
        <p:spPr>
          <a:xfrm>
            <a:off x="984900" y="3837500"/>
            <a:ext cx="447300" cy="3666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0000"/>
              </a:solidFill>
            </a:endParaRPr>
          </a:p>
        </p:txBody>
      </p:sp>
      <p:sp>
        <p:nvSpPr>
          <p:cNvPr id="291" name="Shape 291"/>
          <p:cNvSpPr txBox="1"/>
          <p:nvPr>
            <p:ph idx="1" type="body"/>
          </p:nvPr>
        </p:nvSpPr>
        <p:spPr>
          <a:xfrm>
            <a:off x="1252650" y="205800"/>
            <a:ext cx="7174200" cy="13596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a:solidFill>
                  <a:srgbClr val="4E443C"/>
                </a:solidFill>
                <a:highlight>
                  <a:srgbClr val="FCFCFA"/>
                </a:highlight>
                <a:latin typeface="Georgia"/>
                <a:ea typeface="Georgia"/>
                <a:cs typeface="Georgia"/>
                <a:sym typeface="Georgia"/>
              </a:rPr>
              <a:t>I - Yerel sürüm kontrol sistemi</a:t>
            </a:r>
            <a:br>
              <a:rPr lang="tr">
                <a:solidFill>
                  <a:srgbClr val="4E443C"/>
                </a:solidFill>
                <a:highlight>
                  <a:srgbClr val="FCFCFA"/>
                </a:highlight>
                <a:latin typeface="Georgia"/>
                <a:ea typeface="Georgia"/>
                <a:cs typeface="Georgia"/>
                <a:sym typeface="Georgia"/>
              </a:rPr>
            </a:br>
            <a:r>
              <a:rPr lang="tr">
                <a:solidFill>
                  <a:srgbClr val="4E443C"/>
                </a:solidFill>
                <a:highlight>
                  <a:srgbClr val="FCFCFA"/>
                </a:highlight>
                <a:latin typeface="Georgia"/>
                <a:ea typeface="Georgia"/>
                <a:cs typeface="Georgia"/>
                <a:sym typeface="Georgia"/>
              </a:rPr>
              <a:t>II - Sanal sürüm kontrol sistemi</a:t>
            </a:r>
            <a:br>
              <a:rPr lang="tr">
                <a:solidFill>
                  <a:srgbClr val="4E443C"/>
                </a:solidFill>
                <a:highlight>
                  <a:srgbClr val="FCFCFA"/>
                </a:highlight>
                <a:latin typeface="Georgia"/>
                <a:ea typeface="Georgia"/>
                <a:cs typeface="Georgia"/>
                <a:sym typeface="Georgia"/>
              </a:rPr>
            </a:br>
            <a:r>
              <a:rPr lang="tr">
                <a:solidFill>
                  <a:srgbClr val="4E443C"/>
                </a:solidFill>
                <a:highlight>
                  <a:srgbClr val="FCFCFA"/>
                </a:highlight>
                <a:latin typeface="Georgia"/>
                <a:ea typeface="Georgia"/>
                <a:cs typeface="Georgia"/>
                <a:sym typeface="Georgia"/>
              </a:rPr>
              <a:t>III - Merkezi sürüm kontrol sistemi</a:t>
            </a:r>
            <a:br>
              <a:rPr lang="tr">
                <a:solidFill>
                  <a:srgbClr val="4E443C"/>
                </a:solidFill>
                <a:highlight>
                  <a:srgbClr val="FCFCFA"/>
                </a:highlight>
                <a:latin typeface="Georgia"/>
                <a:ea typeface="Georgia"/>
                <a:cs typeface="Georgia"/>
                <a:sym typeface="Georgia"/>
              </a:rPr>
            </a:br>
            <a:r>
              <a:rPr lang="tr">
                <a:solidFill>
                  <a:srgbClr val="4E443C"/>
                </a:solidFill>
                <a:highlight>
                  <a:srgbClr val="FCFCFA"/>
                </a:highlight>
                <a:latin typeface="Georgia"/>
                <a:ea typeface="Georgia"/>
                <a:cs typeface="Georgia"/>
                <a:sym typeface="Georgia"/>
              </a:rPr>
              <a:t>IV - Dağıtık sürüm kontrol sistemi</a:t>
            </a:r>
            <a:br>
              <a:rPr lang="tr">
                <a:solidFill>
                  <a:srgbClr val="4E443C"/>
                </a:solidFill>
                <a:highlight>
                  <a:srgbClr val="FCFCFA"/>
                </a:highlight>
                <a:latin typeface="Georgia"/>
                <a:ea typeface="Georgia"/>
                <a:cs typeface="Georgia"/>
                <a:sym typeface="Georgia"/>
              </a:rPr>
            </a:br>
            <a:endParaRPr>
              <a:solidFill>
                <a:srgbClr val="4E443C"/>
              </a:solidFill>
              <a:highlight>
                <a:srgbClr val="FCFCFA"/>
              </a:highlight>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nvSpPr>
        <p:spPr>
          <a:xfrm>
            <a:off x="984900" y="1565400"/>
            <a:ext cx="7709700" cy="212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tr" sz="2100">
                <a:solidFill>
                  <a:srgbClr val="F14E32"/>
                </a:solidFill>
              </a:rPr>
              <a:t>3</a:t>
            </a:r>
            <a:r>
              <a:rPr lang="tr" sz="2100">
                <a:solidFill>
                  <a:srgbClr val="F14E32"/>
                </a:solidFill>
              </a:rPr>
              <a:t>)	Yukarıda verilen özelliklere sahip sürüm kontrol sistemi aşağıdakilerden hangisidir?</a:t>
            </a:r>
            <a:endParaRPr sz="2100">
              <a:solidFill>
                <a:srgbClr val="F14E32"/>
              </a:solidFill>
            </a:endParaRPr>
          </a:p>
        </p:txBody>
      </p:sp>
      <p:sp>
        <p:nvSpPr>
          <p:cNvPr id="297" name="Shape 297"/>
          <p:cNvSpPr txBox="1"/>
          <p:nvPr>
            <p:ph idx="1" type="body"/>
          </p:nvPr>
        </p:nvSpPr>
        <p:spPr>
          <a:xfrm>
            <a:off x="984900" y="2352600"/>
            <a:ext cx="7174200" cy="1994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sz="2000">
                <a:solidFill>
                  <a:srgbClr val="4E443C"/>
                </a:solidFill>
                <a:highlight>
                  <a:srgbClr val="FCFCFA"/>
                </a:highlight>
                <a:latin typeface="Georgia"/>
                <a:ea typeface="Georgia"/>
                <a:cs typeface="Georgia"/>
                <a:sym typeface="Georgia"/>
              </a:rPr>
              <a:t>A-) Sanal sürüm kontrol sistemi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Dağıtık sürüm kontrol sistemi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Yerel </a:t>
            </a:r>
            <a:r>
              <a:rPr lang="tr" sz="2000">
                <a:solidFill>
                  <a:srgbClr val="4E443C"/>
                </a:solidFill>
                <a:highlight>
                  <a:srgbClr val="FCFCFA"/>
                </a:highlight>
                <a:latin typeface="Georgia"/>
                <a:ea typeface="Georgia"/>
                <a:cs typeface="Georgia"/>
                <a:sym typeface="Georgia"/>
              </a:rPr>
              <a:t>sürüm kontrol sistemi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Merkezi </a:t>
            </a:r>
            <a:r>
              <a:rPr lang="tr" sz="2000">
                <a:solidFill>
                  <a:srgbClr val="4E443C"/>
                </a:solidFill>
                <a:highlight>
                  <a:srgbClr val="FCFCFA"/>
                </a:highlight>
                <a:latin typeface="Georgia"/>
                <a:ea typeface="Georgia"/>
                <a:cs typeface="Georgia"/>
                <a:sym typeface="Georgia"/>
              </a:rPr>
              <a:t>sürüm kontrol sistemi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Evrensel </a:t>
            </a:r>
            <a:r>
              <a:rPr lang="tr" sz="2000">
                <a:solidFill>
                  <a:srgbClr val="4E443C"/>
                </a:solidFill>
                <a:highlight>
                  <a:srgbClr val="FCFCFA"/>
                </a:highlight>
                <a:latin typeface="Georgia"/>
                <a:ea typeface="Georgia"/>
                <a:cs typeface="Georgia"/>
                <a:sym typeface="Georgia"/>
              </a:rPr>
              <a:t>sürüm kontrol sistemi</a:t>
            </a:r>
            <a:endParaRPr sz="2000">
              <a:solidFill>
                <a:srgbClr val="4E443C"/>
              </a:solidFill>
              <a:highlight>
                <a:srgbClr val="FCFCFA"/>
              </a:highlight>
              <a:latin typeface="Georgia"/>
              <a:ea typeface="Georgia"/>
              <a:cs typeface="Georgia"/>
              <a:sym typeface="Georgia"/>
            </a:endParaRPr>
          </a:p>
        </p:txBody>
      </p:sp>
      <p:sp>
        <p:nvSpPr>
          <p:cNvPr id="298" name="Shape 298"/>
          <p:cNvSpPr txBox="1"/>
          <p:nvPr>
            <p:ph idx="1" type="body"/>
          </p:nvPr>
        </p:nvSpPr>
        <p:spPr>
          <a:xfrm>
            <a:off x="1252650" y="205800"/>
            <a:ext cx="7174200" cy="1359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4E443C"/>
              </a:buClr>
              <a:buSzPts val="1800"/>
              <a:buFont typeface="Georgia"/>
              <a:buChar char="●"/>
            </a:pPr>
            <a:r>
              <a:rPr lang="tr">
                <a:solidFill>
                  <a:srgbClr val="4E443C"/>
                </a:solidFill>
                <a:highlight>
                  <a:srgbClr val="FCFCFA"/>
                </a:highlight>
                <a:latin typeface="Georgia"/>
                <a:ea typeface="Georgia"/>
                <a:cs typeface="Georgia"/>
                <a:sym typeface="Georgia"/>
              </a:rPr>
              <a:t>Hatalara açıktır.</a:t>
            </a:r>
            <a:endParaRPr>
              <a:solidFill>
                <a:srgbClr val="4E443C"/>
              </a:solidFill>
              <a:highlight>
                <a:srgbClr val="FCFCFA"/>
              </a:highlight>
              <a:latin typeface="Georgia"/>
              <a:ea typeface="Georgia"/>
              <a:cs typeface="Georgia"/>
              <a:sym typeface="Georgia"/>
            </a:endParaRPr>
          </a:p>
          <a:p>
            <a:pPr indent="-342900" lvl="0" marL="457200" rtl="0">
              <a:spcBef>
                <a:spcPts val="0"/>
              </a:spcBef>
              <a:spcAft>
                <a:spcPts val="0"/>
              </a:spcAft>
              <a:buClr>
                <a:srgbClr val="4E443C"/>
              </a:buClr>
              <a:buSzPts val="1800"/>
              <a:buFont typeface="Georgia"/>
              <a:buChar char="●"/>
            </a:pPr>
            <a:r>
              <a:rPr lang="tr">
                <a:solidFill>
                  <a:srgbClr val="4E443C"/>
                </a:solidFill>
                <a:highlight>
                  <a:srgbClr val="FCFCFA"/>
                </a:highlight>
                <a:latin typeface="Georgia"/>
                <a:ea typeface="Georgia"/>
                <a:cs typeface="Georgia"/>
                <a:sym typeface="Georgia"/>
              </a:rPr>
              <a:t>Projeleri ekip halinde yürütmek zordur.</a:t>
            </a:r>
            <a:endParaRPr>
              <a:solidFill>
                <a:srgbClr val="4E443C"/>
              </a:solidFill>
              <a:highlight>
                <a:srgbClr val="FCFCFA"/>
              </a:highlight>
              <a:latin typeface="Georgia"/>
              <a:ea typeface="Georgia"/>
              <a:cs typeface="Georgia"/>
              <a:sym typeface="Georgia"/>
            </a:endParaRPr>
          </a:p>
          <a:p>
            <a:pPr indent="-342900" lvl="0" marL="457200" rtl="0">
              <a:spcBef>
                <a:spcPts val="0"/>
              </a:spcBef>
              <a:spcAft>
                <a:spcPts val="0"/>
              </a:spcAft>
              <a:buClr>
                <a:srgbClr val="4E443C"/>
              </a:buClr>
              <a:buSzPts val="1800"/>
              <a:buFont typeface="Georgia"/>
              <a:buChar char="●"/>
            </a:pPr>
            <a:r>
              <a:rPr lang="tr">
                <a:solidFill>
                  <a:srgbClr val="4E443C"/>
                </a:solidFill>
                <a:highlight>
                  <a:srgbClr val="FCFCFA"/>
                </a:highlight>
                <a:latin typeface="Georgia"/>
                <a:ea typeface="Georgia"/>
                <a:cs typeface="Georgia"/>
                <a:sym typeface="Georgia"/>
              </a:rPr>
              <a:t>Yerel bilgisayar üzerinden çalışıldığı için ulaşılması kolaydır.</a:t>
            </a:r>
            <a:endParaRPr>
              <a:solidFill>
                <a:srgbClr val="4E443C"/>
              </a:solidFill>
              <a:highlight>
                <a:srgbClr val="FCFCFA"/>
              </a:highlight>
              <a:latin typeface="Georgia"/>
              <a:ea typeface="Georgia"/>
              <a:cs typeface="Georgia"/>
              <a:sym typeface="Georgia"/>
            </a:endParaRPr>
          </a:p>
          <a:p>
            <a:pPr indent="-342900" lvl="0" marL="457200" rtl="0">
              <a:spcBef>
                <a:spcPts val="0"/>
              </a:spcBef>
              <a:spcAft>
                <a:spcPts val="0"/>
              </a:spcAft>
              <a:buClr>
                <a:srgbClr val="4E443C"/>
              </a:buClr>
              <a:buSzPts val="1800"/>
              <a:buFont typeface="Georgia"/>
              <a:buChar char="●"/>
            </a:pPr>
            <a:r>
              <a:rPr lang="tr">
                <a:solidFill>
                  <a:srgbClr val="4E443C"/>
                </a:solidFill>
                <a:highlight>
                  <a:srgbClr val="FCFCFA"/>
                </a:highlight>
                <a:latin typeface="Georgia"/>
                <a:ea typeface="Georgia"/>
                <a:cs typeface="Georgia"/>
                <a:sym typeface="Georgia"/>
              </a:rPr>
              <a:t>Zaman çizelgesi tutmak zordur.</a:t>
            </a:r>
            <a:endParaRPr>
              <a:solidFill>
                <a:srgbClr val="4E443C"/>
              </a:solidFill>
              <a:highlight>
                <a:srgbClr val="FCFCFA"/>
              </a:highlight>
              <a:latin typeface="Georgia"/>
              <a:ea typeface="Georgia"/>
              <a:cs typeface="Georgia"/>
              <a:sym typeface="Georg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nvSpPr>
        <p:spPr>
          <a:xfrm>
            <a:off x="984900" y="1565400"/>
            <a:ext cx="7709700" cy="212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tr" sz="2100">
                <a:solidFill>
                  <a:srgbClr val="F14E32"/>
                </a:solidFill>
              </a:rPr>
              <a:t>3)	Yukarıda verilen özelliklere sahip sürüm kontrol sistemi aşağıdakilerden hangisidir?</a:t>
            </a:r>
            <a:endParaRPr sz="2100">
              <a:solidFill>
                <a:srgbClr val="F14E32"/>
              </a:solidFill>
            </a:endParaRPr>
          </a:p>
        </p:txBody>
      </p:sp>
      <p:sp>
        <p:nvSpPr>
          <p:cNvPr id="304" name="Shape 304"/>
          <p:cNvSpPr txBox="1"/>
          <p:nvPr>
            <p:ph idx="1" type="body"/>
          </p:nvPr>
        </p:nvSpPr>
        <p:spPr>
          <a:xfrm>
            <a:off x="984900" y="2352600"/>
            <a:ext cx="7174200" cy="1994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sz="2000">
                <a:solidFill>
                  <a:srgbClr val="4E443C"/>
                </a:solidFill>
                <a:highlight>
                  <a:srgbClr val="FCFCFA"/>
                </a:highlight>
                <a:latin typeface="Georgia"/>
                <a:ea typeface="Georgia"/>
                <a:cs typeface="Georgia"/>
                <a:sym typeface="Georgia"/>
              </a:rPr>
              <a:t>A-) Sanal sürüm kontrol sistemi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Dağıtık sürüm kontrol sistemi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Yerel sürüm kontrol sistemi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Merkezi sürüm kontrol sistemi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Evrensel sürüm kontrol sistemi</a:t>
            </a:r>
            <a:endParaRPr sz="2000">
              <a:solidFill>
                <a:srgbClr val="4E443C"/>
              </a:solidFill>
              <a:highlight>
                <a:srgbClr val="FCFCFA"/>
              </a:highlight>
              <a:latin typeface="Georgia"/>
              <a:ea typeface="Georgia"/>
              <a:cs typeface="Georgia"/>
              <a:sym typeface="Georgia"/>
            </a:endParaRPr>
          </a:p>
        </p:txBody>
      </p:sp>
      <p:sp>
        <p:nvSpPr>
          <p:cNvPr id="305" name="Shape 305"/>
          <p:cNvSpPr txBox="1"/>
          <p:nvPr>
            <p:ph idx="1" type="body"/>
          </p:nvPr>
        </p:nvSpPr>
        <p:spPr>
          <a:xfrm>
            <a:off x="1252650" y="205800"/>
            <a:ext cx="7174200" cy="1359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4E443C"/>
              </a:buClr>
              <a:buSzPts val="1800"/>
              <a:buFont typeface="Georgia"/>
              <a:buChar char="●"/>
            </a:pPr>
            <a:r>
              <a:rPr lang="tr">
                <a:solidFill>
                  <a:srgbClr val="4E443C"/>
                </a:solidFill>
                <a:highlight>
                  <a:srgbClr val="FCFCFA"/>
                </a:highlight>
                <a:latin typeface="Georgia"/>
                <a:ea typeface="Georgia"/>
                <a:cs typeface="Georgia"/>
                <a:sym typeface="Georgia"/>
              </a:rPr>
              <a:t>Hatalara açıktır.</a:t>
            </a:r>
            <a:endParaRPr>
              <a:solidFill>
                <a:srgbClr val="4E443C"/>
              </a:solidFill>
              <a:highlight>
                <a:srgbClr val="FCFCFA"/>
              </a:highlight>
              <a:latin typeface="Georgia"/>
              <a:ea typeface="Georgia"/>
              <a:cs typeface="Georgia"/>
              <a:sym typeface="Georgia"/>
            </a:endParaRPr>
          </a:p>
          <a:p>
            <a:pPr indent="-342900" lvl="0" marL="457200" rtl="0">
              <a:spcBef>
                <a:spcPts val="0"/>
              </a:spcBef>
              <a:spcAft>
                <a:spcPts val="0"/>
              </a:spcAft>
              <a:buClr>
                <a:srgbClr val="4E443C"/>
              </a:buClr>
              <a:buSzPts val="1800"/>
              <a:buFont typeface="Georgia"/>
              <a:buChar char="●"/>
            </a:pPr>
            <a:r>
              <a:rPr lang="tr">
                <a:solidFill>
                  <a:srgbClr val="4E443C"/>
                </a:solidFill>
                <a:highlight>
                  <a:srgbClr val="FCFCFA"/>
                </a:highlight>
                <a:latin typeface="Georgia"/>
                <a:ea typeface="Georgia"/>
                <a:cs typeface="Georgia"/>
                <a:sym typeface="Georgia"/>
              </a:rPr>
              <a:t>Projeleri ekip halinde yürütmek zordur.</a:t>
            </a:r>
            <a:endParaRPr>
              <a:solidFill>
                <a:srgbClr val="4E443C"/>
              </a:solidFill>
              <a:highlight>
                <a:srgbClr val="FCFCFA"/>
              </a:highlight>
              <a:latin typeface="Georgia"/>
              <a:ea typeface="Georgia"/>
              <a:cs typeface="Georgia"/>
              <a:sym typeface="Georgia"/>
            </a:endParaRPr>
          </a:p>
          <a:p>
            <a:pPr indent="-342900" lvl="0" marL="457200" rtl="0">
              <a:spcBef>
                <a:spcPts val="0"/>
              </a:spcBef>
              <a:spcAft>
                <a:spcPts val="0"/>
              </a:spcAft>
              <a:buClr>
                <a:srgbClr val="4E443C"/>
              </a:buClr>
              <a:buSzPts val="1800"/>
              <a:buFont typeface="Georgia"/>
              <a:buChar char="●"/>
            </a:pPr>
            <a:r>
              <a:rPr lang="tr">
                <a:solidFill>
                  <a:srgbClr val="4E443C"/>
                </a:solidFill>
                <a:highlight>
                  <a:srgbClr val="FCFCFA"/>
                </a:highlight>
                <a:latin typeface="Georgia"/>
                <a:ea typeface="Georgia"/>
                <a:cs typeface="Georgia"/>
                <a:sym typeface="Georgia"/>
              </a:rPr>
              <a:t>Yerel bilgisayar üzerinden çalışıldığı için ulaşılması kolaydır.</a:t>
            </a:r>
            <a:endParaRPr>
              <a:solidFill>
                <a:srgbClr val="4E443C"/>
              </a:solidFill>
              <a:highlight>
                <a:srgbClr val="FCFCFA"/>
              </a:highlight>
              <a:latin typeface="Georgia"/>
              <a:ea typeface="Georgia"/>
              <a:cs typeface="Georgia"/>
              <a:sym typeface="Georgia"/>
            </a:endParaRPr>
          </a:p>
          <a:p>
            <a:pPr indent="-342900" lvl="0" marL="457200" rtl="0">
              <a:spcBef>
                <a:spcPts val="0"/>
              </a:spcBef>
              <a:spcAft>
                <a:spcPts val="0"/>
              </a:spcAft>
              <a:buClr>
                <a:srgbClr val="4E443C"/>
              </a:buClr>
              <a:buSzPts val="1800"/>
              <a:buFont typeface="Georgia"/>
              <a:buChar char="●"/>
            </a:pPr>
            <a:r>
              <a:rPr lang="tr">
                <a:solidFill>
                  <a:srgbClr val="4E443C"/>
                </a:solidFill>
                <a:highlight>
                  <a:srgbClr val="FCFCFA"/>
                </a:highlight>
                <a:latin typeface="Georgia"/>
                <a:ea typeface="Georgia"/>
                <a:cs typeface="Georgia"/>
                <a:sym typeface="Georgia"/>
              </a:rPr>
              <a:t>Zaman çizelgesi tutmak zordur.</a:t>
            </a:r>
            <a:endParaRPr>
              <a:solidFill>
                <a:srgbClr val="4E443C"/>
              </a:solidFill>
              <a:highlight>
                <a:srgbClr val="FCFCFA"/>
              </a:highlight>
              <a:latin typeface="Georgia"/>
              <a:ea typeface="Georgia"/>
              <a:cs typeface="Georgia"/>
              <a:sym typeface="Georgia"/>
            </a:endParaRPr>
          </a:p>
        </p:txBody>
      </p:sp>
      <p:sp>
        <p:nvSpPr>
          <p:cNvPr id="306" name="Shape 306"/>
          <p:cNvSpPr/>
          <p:nvPr/>
        </p:nvSpPr>
        <p:spPr>
          <a:xfrm>
            <a:off x="984900" y="3121925"/>
            <a:ext cx="447300" cy="3666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nvSpPr>
        <p:spPr>
          <a:xfrm>
            <a:off x="984900" y="1243425"/>
            <a:ext cx="6404700" cy="152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tr" sz="2200">
                <a:solidFill>
                  <a:srgbClr val="F14E32"/>
                </a:solidFill>
              </a:rPr>
              <a:t>4) Aşağıdakilerden hangisi Git’in başlıca özelliklerinden biri değildir?</a:t>
            </a:r>
            <a:endParaRPr sz="2200">
              <a:solidFill>
                <a:srgbClr val="F14E32"/>
              </a:solidFill>
            </a:endParaRPr>
          </a:p>
        </p:txBody>
      </p:sp>
      <p:sp>
        <p:nvSpPr>
          <p:cNvPr id="312" name="Shape 312"/>
          <p:cNvSpPr txBox="1"/>
          <p:nvPr>
            <p:ph idx="1" type="body"/>
          </p:nvPr>
        </p:nvSpPr>
        <p:spPr>
          <a:xfrm>
            <a:off x="984900" y="2021625"/>
            <a:ext cx="7174200" cy="1994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sz="2000">
                <a:solidFill>
                  <a:srgbClr val="4E443C"/>
                </a:solidFill>
                <a:highlight>
                  <a:srgbClr val="FCFCFA"/>
                </a:highlight>
                <a:latin typeface="Georgia"/>
                <a:ea typeface="Georgia"/>
                <a:cs typeface="Georgia"/>
                <a:sym typeface="Georgia"/>
              </a:rPr>
              <a:t>A-) Hızlıdır.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Arayüzü kolaydır.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Tamamen dağıtılmıştır.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Çizgisel geliştirim kullanılır.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Açık kaynak kodludur.</a:t>
            </a:r>
            <a:endParaRPr sz="2000">
              <a:solidFill>
                <a:srgbClr val="4E443C"/>
              </a:solidFill>
              <a:highlight>
                <a:srgbClr val="FCFCFA"/>
              </a:highlight>
              <a:latin typeface="Georgia"/>
              <a:ea typeface="Georgia"/>
              <a:cs typeface="Georgia"/>
              <a:sym typeface="Georgi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nvSpPr>
        <p:spPr>
          <a:xfrm>
            <a:off x="984900" y="1243425"/>
            <a:ext cx="6404700" cy="152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tr" sz="2200">
                <a:solidFill>
                  <a:srgbClr val="F14E32"/>
                </a:solidFill>
              </a:rPr>
              <a:t>4) Aşağıdakilerden hangisi Git’in başlıca özelliklerinden biri değildir?</a:t>
            </a:r>
            <a:endParaRPr sz="2200">
              <a:solidFill>
                <a:srgbClr val="F14E32"/>
              </a:solidFill>
            </a:endParaRPr>
          </a:p>
        </p:txBody>
      </p:sp>
      <p:sp>
        <p:nvSpPr>
          <p:cNvPr id="318" name="Shape 318"/>
          <p:cNvSpPr txBox="1"/>
          <p:nvPr>
            <p:ph idx="1" type="body"/>
          </p:nvPr>
        </p:nvSpPr>
        <p:spPr>
          <a:xfrm>
            <a:off x="984900" y="2021625"/>
            <a:ext cx="7174200" cy="1994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sz="2000">
                <a:solidFill>
                  <a:srgbClr val="4E443C"/>
                </a:solidFill>
                <a:highlight>
                  <a:srgbClr val="FCFCFA"/>
                </a:highlight>
                <a:latin typeface="Georgia"/>
                <a:ea typeface="Georgia"/>
                <a:cs typeface="Georgia"/>
                <a:sym typeface="Georgia"/>
              </a:rPr>
              <a:t>A-) Hızlıdır.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Arayüzü kolaydır.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Tamamen dağıtılmıştır.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Çizgisel geliştirim kullanılır.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Açık kaynak kodludur.</a:t>
            </a:r>
            <a:endParaRPr sz="2000">
              <a:solidFill>
                <a:srgbClr val="4E443C"/>
              </a:solidFill>
              <a:highlight>
                <a:srgbClr val="FCFCFA"/>
              </a:highlight>
              <a:latin typeface="Georgia"/>
              <a:ea typeface="Georgia"/>
              <a:cs typeface="Georgia"/>
              <a:sym typeface="Georgia"/>
            </a:endParaRPr>
          </a:p>
        </p:txBody>
      </p:sp>
      <p:sp>
        <p:nvSpPr>
          <p:cNvPr id="319" name="Shape 319"/>
          <p:cNvSpPr/>
          <p:nvPr/>
        </p:nvSpPr>
        <p:spPr>
          <a:xfrm>
            <a:off x="984900" y="3121925"/>
            <a:ext cx="447300" cy="3666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nvSpPr>
        <p:spPr>
          <a:xfrm>
            <a:off x="984900" y="1243425"/>
            <a:ext cx="6404700" cy="152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tr" sz="2200">
                <a:solidFill>
                  <a:srgbClr val="F14E32"/>
                </a:solidFill>
              </a:rPr>
              <a:t>5</a:t>
            </a:r>
            <a:r>
              <a:rPr lang="tr" sz="2200">
                <a:solidFill>
                  <a:srgbClr val="F14E32"/>
                </a:solidFill>
              </a:rPr>
              <a:t>) Yerel depodaki bir projeyi uzak sunucuya göndermek için hangi git komutu kullanılır?</a:t>
            </a:r>
            <a:endParaRPr sz="2200">
              <a:solidFill>
                <a:srgbClr val="F14E32"/>
              </a:solidFill>
            </a:endParaRPr>
          </a:p>
        </p:txBody>
      </p:sp>
      <p:sp>
        <p:nvSpPr>
          <p:cNvPr id="325" name="Shape 325"/>
          <p:cNvSpPr txBox="1"/>
          <p:nvPr>
            <p:ph idx="1" type="body"/>
          </p:nvPr>
        </p:nvSpPr>
        <p:spPr>
          <a:xfrm>
            <a:off x="984900" y="2021625"/>
            <a:ext cx="7174200" cy="1994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sz="2000">
                <a:solidFill>
                  <a:srgbClr val="4E443C"/>
                </a:solidFill>
                <a:highlight>
                  <a:srgbClr val="FCFCFA"/>
                </a:highlight>
                <a:latin typeface="Georgia"/>
                <a:ea typeface="Georgia"/>
                <a:cs typeface="Georgia"/>
                <a:sym typeface="Georgia"/>
              </a:rPr>
              <a:t>A-) git commit</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git config</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git clone </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git remote</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git push</a:t>
            </a:r>
            <a:endParaRPr sz="2000">
              <a:solidFill>
                <a:srgbClr val="4E443C"/>
              </a:solidFill>
              <a:highlight>
                <a:srgbClr val="FCFCFA"/>
              </a:highlight>
              <a:latin typeface="Georgia"/>
              <a:ea typeface="Georgia"/>
              <a:cs typeface="Georgia"/>
              <a:sym typeface="Georg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nvSpPr>
        <p:spPr>
          <a:xfrm>
            <a:off x="984900" y="1243425"/>
            <a:ext cx="6404700" cy="152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tr" sz="2200">
                <a:solidFill>
                  <a:srgbClr val="F14E32"/>
                </a:solidFill>
              </a:rPr>
              <a:t>5) Yerel depodaki bir projeyi uzak sunucuya göndermek için hangi git komutu kullanılır?</a:t>
            </a:r>
            <a:endParaRPr sz="2200">
              <a:solidFill>
                <a:srgbClr val="F14E32"/>
              </a:solidFill>
            </a:endParaRPr>
          </a:p>
        </p:txBody>
      </p:sp>
      <p:sp>
        <p:nvSpPr>
          <p:cNvPr id="331" name="Shape 331"/>
          <p:cNvSpPr txBox="1"/>
          <p:nvPr>
            <p:ph idx="1" type="body"/>
          </p:nvPr>
        </p:nvSpPr>
        <p:spPr>
          <a:xfrm>
            <a:off x="984900" y="2021625"/>
            <a:ext cx="7174200" cy="1994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sz="2000">
                <a:solidFill>
                  <a:srgbClr val="4E443C"/>
                </a:solidFill>
                <a:highlight>
                  <a:srgbClr val="FCFCFA"/>
                </a:highlight>
                <a:latin typeface="Georgia"/>
                <a:ea typeface="Georgia"/>
                <a:cs typeface="Georgia"/>
                <a:sym typeface="Georgia"/>
              </a:rPr>
              <a:t>A-) git commit</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git config</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git clone </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git remote</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git push</a:t>
            </a:r>
            <a:endParaRPr sz="2000">
              <a:solidFill>
                <a:srgbClr val="4E443C"/>
              </a:solidFill>
              <a:highlight>
                <a:srgbClr val="FCFCFA"/>
              </a:highlight>
              <a:latin typeface="Georgia"/>
              <a:ea typeface="Georgia"/>
              <a:cs typeface="Georgia"/>
              <a:sym typeface="Georgia"/>
            </a:endParaRPr>
          </a:p>
        </p:txBody>
      </p:sp>
      <p:sp>
        <p:nvSpPr>
          <p:cNvPr id="332" name="Shape 332"/>
          <p:cNvSpPr/>
          <p:nvPr/>
        </p:nvSpPr>
        <p:spPr>
          <a:xfrm>
            <a:off x="949100" y="3515525"/>
            <a:ext cx="447300" cy="3666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nvSpPr>
        <p:spPr>
          <a:xfrm>
            <a:off x="984900" y="1502975"/>
            <a:ext cx="6404700" cy="1359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tr" sz="2200">
                <a:solidFill>
                  <a:srgbClr val="F14E32"/>
                </a:solidFill>
              </a:rPr>
              <a:t>6</a:t>
            </a:r>
            <a:r>
              <a:rPr lang="tr" sz="2200">
                <a:solidFill>
                  <a:srgbClr val="F14E32"/>
                </a:solidFill>
              </a:rPr>
              <a:t>) Yukarıdaki boş bırakılan yere hangi komut yazılmalıdır?</a:t>
            </a:r>
            <a:endParaRPr sz="2200">
              <a:solidFill>
                <a:srgbClr val="F14E32"/>
              </a:solidFill>
            </a:endParaRPr>
          </a:p>
        </p:txBody>
      </p:sp>
      <p:sp>
        <p:nvSpPr>
          <p:cNvPr id="338" name="Shape 338"/>
          <p:cNvSpPr txBox="1"/>
          <p:nvPr>
            <p:ph idx="1" type="body"/>
          </p:nvPr>
        </p:nvSpPr>
        <p:spPr>
          <a:xfrm>
            <a:off x="948200" y="2307875"/>
            <a:ext cx="7210800" cy="19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sz="2000">
                <a:solidFill>
                  <a:srgbClr val="4E443C"/>
                </a:solidFill>
                <a:highlight>
                  <a:srgbClr val="FCFCFA"/>
                </a:highlight>
                <a:latin typeface="Georgia"/>
                <a:ea typeface="Georgia"/>
                <a:cs typeface="Georgia"/>
                <a:sym typeface="Georgia"/>
              </a:rPr>
              <a:t>A-) git commit -m “ilk commit”</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git config --global user.name “isim”</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git rm -r .</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git clone </a:t>
            </a:r>
            <a:r>
              <a:rPr lang="tr" sz="1900">
                <a:solidFill>
                  <a:srgbClr val="4E443C"/>
                </a:solidFill>
                <a:highlight>
                  <a:srgbClr val="FCFCFA"/>
                </a:highlight>
                <a:latin typeface="Georgia"/>
                <a:ea typeface="Georgia"/>
                <a:cs typeface="Georgia"/>
                <a:sym typeface="Georgia"/>
              </a:rPr>
              <a:t>https://github.com/isim/ilkrepo.git</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git reset --hard</a:t>
            </a:r>
            <a:endParaRPr sz="2000">
              <a:solidFill>
                <a:srgbClr val="4E443C"/>
              </a:solidFill>
              <a:highlight>
                <a:srgbClr val="FCFCFA"/>
              </a:highlight>
              <a:latin typeface="Georgia"/>
              <a:ea typeface="Georgia"/>
              <a:cs typeface="Georgia"/>
              <a:sym typeface="Georgia"/>
            </a:endParaRPr>
          </a:p>
        </p:txBody>
      </p:sp>
      <p:sp>
        <p:nvSpPr>
          <p:cNvPr id="339" name="Shape 339"/>
          <p:cNvSpPr txBox="1"/>
          <p:nvPr>
            <p:ph idx="1" type="body"/>
          </p:nvPr>
        </p:nvSpPr>
        <p:spPr>
          <a:xfrm>
            <a:off x="984900" y="375800"/>
            <a:ext cx="7174200" cy="1359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4E443C"/>
              </a:buClr>
              <a:buSzPts val="1800"/>
              <a:buFont typeface="Georgia"/>
              <a:buChar char="●"/>
            </a:pPr>
            <a:r>
              <a:rPr lang="tr">
                <a:solidFill>
                  <a:srgbClr val="4E443C"/>
                </a:solidFill>
                <a:highlight>
                  <a:srgbClr val="FCFCFA"/>
                </a:highlight>
                <a:latin typeface="Georgia"/>
                <a:ea typeface="Georgia"/>
                <a:cs typeface="Georgia"/>
                <a:sym typeface="Georgia"/>
              </a:rPr>
              <a:t>git add --all</a:t>
            </a:r>
            <a:endParaRPr>
              <a:solidFill>
                <a:srgbClr val="4E443C"/>
              </a:solidFill>
              <a:highlight>
                <a:srgbClr val="FCFCFA"/>
              </a:highlight>
              <a:latin typeface="Georgia"/>
              <a:ea typeface="Georgia"/>
              <a:cs typeface="Georgia"/>
              <a:sym typeface="Georgia"/>
            </a:endParaRPr>
          </a:p>
          <a:p>
            <a:pPr indent="-342900" lvl="0" marL="457200" rtl="0">
              <a:spcBef>
                <a:spcPts val="0"/>
              </a:spcBef>
              <a:spcAft>
                <a:spcPts val="0"/>
              </a:spcAft>
              <a:buClr>
                <a:srgbClr val="4E443C"/>
              </a:buClr>
              <a:buSzPts val="1800"/>
              <a:buFont typeface="Georgia"/>
              <a:buChar char="●"/>
            </a:pPr>
            <a:r>
              <a:rPr lang="tr">
                <a:solidFill>
                  <a:srgbClr val="4E443C"/>
                </a:solidFill>
                <a:highlight>
                  <a:srgbClr val="FCFCFA"/>
                </a:highlight>
                <a:latin typeface="Georgia"/>
                <a:ea typeface="Georgia"/>
                <a:cs typeface="Georgia"/>
                <a:sym typeface="Georgia"/>
              </a:rPr>
              <a:t>………………..</a:t>
            </a:r>
            <a:endParaRPr>
              <a:solidFill>
                <a:srgbClr val="4E443C"/>
              </a:solidFill>
              <a:highlight>
                <a:srgbClr val="FCFCFA"/>
              </a:highlight>
              <a:latin typeface="Georgia"/>
              <a:ea typeface="Georgia"/>
              <a:cs typeface="Georgia"/>
              <a:sym typeface="Georgia"/>
            </a:endParaRPr>
          </a:p>
          <a:p>
            <a:pPr indent="-342900" lvl="0" marL="457200" rtl="0">
              <a:spcBef>
                <a:spcPts val="0"/>
              </a:spcBef>
              <a:spcAft>
                <a:spcPts val="0"/>
              </a:spcAft>
              <a:buClr>
                <a:srgbClr val="4E443C"/>
              </a:buClr>
              <a:buSzPts val="1800"/>
              <a:buFont typeface="Georgia"/>
              <a:buChar char="●"/>
            </a:pPr>
            <a:r>
              <a:rPr lang="tr">
                <a:solidFill>
                  <a:srgbClr val="4E443C"/>
                </a:solidFill>
                <a:highlight>
                  <a:srgbClr val="FCFCFA"/>
                </a:highlight>
                <a:latin typeface="Georgia"/>
                <a:ea typeface="Georgia"/>
                <a:cs typeface="Georgia"/>
                <a:sym typeface="Georgia"/>
              </a:rPr>
              <a:t>git push origin master</a:t>
            </a:r>
            <a:endParaRPr>
              <a:solidFill>
                <a:srgbClr val="4E443C"/>
              </a:solidFill>
              <a:highlight>
                <a:srgbClr val="FCFCFA"/>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2929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tr">
                <a:solidFill>
                  <a:srgbClr val="F14E32"/>
                </a:solidFill>
              </a:rPr>
              <a:t>Yerel Sürüm Kontrol Sistemi</a:t>
            </a:r>
            <a:endParaRPr b="1">
              <a:solidFill>
                <a:srgbClr val="F14E32"/>
              </a:solidFill>
            </a:endParaRPr>
          </a:p>
        </p:txBody>
      </p:sp>
      <p:cxnSp>
        <p:nvCxnSpPr>
          <p:cNvPr id="77" name="Shape 77"/>
          <p:cNvCxnSpPr/>
          <p:nvPr/>
        </p:nvCxnSpPr>
        <p:spPr>
          <a:xfrm flipH="1" rot="10800000">
            <a:off x="322950" y="939200"/>
            <a:ext cx="8498100" cy="9000"/>
          </a:xfrm>
          <a:prstGeom prst="straightConnector1">
            <a:avLst/>
          </a:prstGeom>
          <a:noFill/>
          <a:ln cap="flat" cmpd="sng" w="38100">
            <a:solidFill>
              <a:srgbClr val="F14E32"/>
            </a:solidFill>
            <a:prstDash val="lgDash"/>
            <a:round/>
            <a:headEnd len="med" w="med" type="none"/>
            <a:tailEnd len="med" w="med" type="none"/>
          </a:ln>
        </p:spPr>
      </p:cxnSp>
      <p:sp>
        <p:nvSpPr>
          <p:cNvPr id="78" name="Shape 78"/>
          <p:cNvSpPr txBox="1"/>
          <p:nvPr>
            <p:ph idx="1" type="body"/>
          </p:nvPr>
        </p:nvSpPr>
        <p:spPr>
          <a:xfrm>
            <a:off x="311700" y="1189700"/>
            <a:ext cx="8520600" cy="3200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sz="2400">
                <a:solidFill>
                  <a:srgbClr val="4E443C"/>
                </a:solidFill>
                <a:highlight>
                  <a:srgbClr val="FCFCFA"/>
                </a:highlight>
                <a:latin typeface="Georgia"/>
                <a:ea typeface="Georgia"/>
                <a:cs typeface="Georgia"/>
                <a:sym typeface="Georgia"/>
              </a:rPr>
              <a:t>Bu tür sistemler herhangi bir uzak sunucu (remote server) ile çalışmaz. Kaynak kodun tarihçesi de sadece yerel sistemlerde yapılır; yerelde versiyonlama yapar. Kişisel işler için kullanılabilir fakat ekip halinde çalışma imkanı sunmazlar.</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nvSpPr>
        <p:spPr>
          <a:xfrm>
            <a:off x="984900" y="1502975"/>
            <a:ext cx="6404700" cy="1359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tr" sz="2200">
                <a:solidFill>
                  <a:srgbClr val="F14E32"/>
                </a:solidFill>
              </a:rPr>
              <a:t>6) Yukarıdaki boş bırakılan yere hangi komut yazılmalıdır?</a:t>
            </a:r>
            <a:endParaRPr sz="2200">
              <a:solidFill>
                <a:srgbClr val="F14E32"/>
              </a:solidFill>
            </a:endParaRPr>
          </a:p>
        </p:txBody>
      </p:sp>
      <p:sp>
        <p:nvSpPr>
          <p:cNvPr id="345" name="Shape 345"/>
          <p:cNvSpPr txBox="1"/>
          <p:nvPr>
            <p:ph idx="1" type="body"/>
          </p:nvPr>
        </p:nvSpPr>
        <p:spPr>
          <a:xfrm>
            <a:off x="948200" y="2307875"/>
            <a:ext cx="7210800" cy="19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sz="2000">
                <a:solidFill>
                  <a:srgbClr val="4E443C"/>
                </a:solidFill>
                <a:highlight>
                  <a:srgbClr val="FCFCFA"/>
                </a:highlight>
                <a:latin typeface="Georgia"/>
                <a:ea typeface="Georgia"/>
                <a:cs typeface="Georgia"/>
                <a:sym typeface="Georgia"/>
              </a:rPr>
              <a:t>A-) git commit -m “ilk commit”</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git config --global user.name “isim”</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git rm -r .</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git clone </a:t>
            </a:r>
            <a:r>
              <a:rPr lang="tr" sz="1900">
                <a:solidFill>
                  <a:srgbClr val="4E443C"/>
                </a:solidFill>
                <a:highlight>
                  <a:srgbClr val="FCFCFA"/>
                </a:highlight>
                <a:latin typeface="Georgia"/>
                <a:ea typeface="Georgia"/>
                <a:cs typeface="Georgia"/>
                <a:sym typeface="Georgia"/>
              </a:rPr>
              <a:t>https://github.com/isim/ilkrepo.git</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git reset --hard</a:t>
            </a:r>
            <a:endParaRPr sz="2000">
              <a:solidFill>
                <a:srgbClr val="4E443C"/>
              </a:solidFill>
              <a:highlight>
                <a:srgbClr val="FCFCFA"/>
              </a:highlight>
              <a:latin typeface="Georgia"/>
              <a:ea typeface="Georgia"/>
              <a:cs typeface="Georgia"/>
              <a:sym typeface="Georgia"/>
            </a:endParaRPr>
          </a:p>
        </p:txBody>
      </p:sp>
      <p:sp>
        <p:nvSpPr>
          <p:cNvPr id="346" name="Shape 346"/>
          <p:cNvSpPr txBox="1"/>
          <p:nvPr>
            <p:ph idx="1" type="body"/>
          </p:nvPr>
        </p:nvSpPr>
        <p:spPr>
          <a:xfrm>
            <a:off x="984900" y="375800"/>
            <a:ext cx="7174200" cy="1359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4E443C"/>
              </a:buClr>
              <a:buSzPts val="1800"/>
              <a:buFont typeface="Georgia"/>
              <a:buChar char="●"/>
            </a:pPr>
            <a:r>
              <a:rPr lang="tr">
                <a:solidFill>
                  <a:srgbClr val="4E443C"/>
                </a:solidFill>
                <a:highlight>
                  <a:srgbClr val="FCFCFA"/>
                </a:highlight>
                <a:latin typeface="Georgia"/>
                <a:ea typeface="Georgia"/>
                <a:cs typeface="Georgia"/>
                <a:sym typeface="Georgia"/>
              </a:rPr>
              <a:t>git add --all</a:t>
            </a:r>
            <a:endParaRPr>
              <a:solidFill>
                <a:srgbClr val="4E443C"/>
              </a:solidFill>
              <a:highlight>
                <a:srgbClr val="FCFCFA"/>
              </a:highlight>
              <a:latin typeface="Georgia"/>
              <a:ea typeface="Georgia"/>
              <a:cs typeface="Georgia"/>
              <a:sym typeface="Georgia"/>
            </a:endParaRPr>
          </a:p>
          <a:p>
            <a:pPr indent="-342900" lvl="0" marL="457200" rtl="0">
              <a:spcBef>
                <a:spcPts val="0"/>
              </a:spcBef>
              <a:spcAft>
                <a:spcPts val="0"/>
              </a:spcAft>
              <a:buClr>
                <a:srgbClr val="4E443C"/>
              </a:buClr>
              <a:buSzPts val="1800"/>
              <a:buFont typeface="Georgia"/>
              <a:buChar char="●"/>
            </a:pPr>
            <a:r>
              <a:rPr lang="tr">
                <a:solidFill>
                  <a:srgbClr val="4E443C"/>
                </a:solidFill>
                <a:highlight>
                  <a:srgbClr val="FCFCFA"/>
                </a:highlight>
                <a:latin typeface="Georgia"/>
                <a:ea typeface="Georgia"/>
                <a:cs typeface="Georgia"/>
                <a:sym typeface="Georgia"/>
              </a:rPr>
              <a:t>………………..</a:t>
            </a:r>
            <a:endParaRPr>
              <a:solidFill>
                <a:srgbClr val="4E443C"/>
              </a:solidFill>
              <a:highlight>
                <a:srgbClr val="FCFCFA"/>
              </a:highlight>
              <a:latin typeface="Georgia"/>
              <a:ea typeface="Georgia"/>
              <a:cs typeface="Georgia"/>
              <a:sym typeface="Georgia"/>
            </a:endParaRPr>
          </a:p>
          <a:p>
            <a:pPr indent="-342900" lvl="0" marL="457200" rtl="0">
              <a:spcBef>
                <a:spcPts val="0"/>
              </a:spcBef>
              <a:spcAft>
                <a:spcPts val="0"/>
              </a:spcAft>
              <a:buClr>
                <a:srgbClr val="4E443C"/>
              </a:buClr>
              <a:buSzPts val="1800"/>
              <a:buFont typeface="Georgia"/>
              <a:buChar char="●"/>
            </a:pPr>
            <a:r>
              <a:rPr lang="tr">
                <a:solidFill>
                  <a:srgbClr val="4E443C"/>
                </a:solidFill>
                <a:highlight>
                  <a:srgbClr val="FCFCFA"/>
                </a:highlight>
                <a:latin typeface="Georgia"/>
                <a:ea typeface="Georgia"/>
                <a:cs typeface="Georgia"/>
                <a:sym typeface="Georgia"/>
              </a:rPr>
              <a:t>git push origin master</a:t>
            </a:r>
            <a:endParaRPr>
              <a:solidFill>
                <a:srgbClr val="4E443C"/>
              </a:solidFill>
              <a:highlight>
                <a:srgbClr val="FCFCFA"/>
              </a:highlight>
              <a:latin typeface="Georgia"/>
              <a:ea typeface="Georgia"/>
              <a:cs typeface="Georgia"/>
              <a:sym typeface="Georgia"/>
            </a:endParaRPr>
          </a:p>
        </p:txBody>
      </p:sp>
      <p:sp>
        <p:nvSpPr>
          <p:cNvPr id="347" name="Shape 347"/>
          <p:cNvSpPr/>
          <p:nvPr/>
        </p:nvSpPr>
        <p:spPr>
          <a:xfrm>
            <a:off x="904375" y="2388450"/>
            <a:ext cx="447300" cy="3666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nvSpPr>
        <p:spPr>
          <a:xfrm>
            <a:off x="0" y="644050"/>
            <a:ext cx="9144000" cy="10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tr" sz="4800">
                <a:solidFill>
                  <a:srgbClr val="F14E32"/>
                </a:solidFill>
              </a:rPr>
              <a:t>Haftaya görüşmek üzere</a:t>
            </a:r>
            <a:endParaRPr b="1" sz="4800">
              <a:solidFill>
                <a:srgbClr val="F14E32"/>
              </a:solidFill>
            </a:endParaRPr>
          </a:p>
        </p:txBody>
      </p:sp>
      <p:pic>
        <p:nvPicPr>
          <p:cNvPr id="353" name="Shape 353"/>
          <p:cNvPicPr preferRelativeResize="0"/>
          <p:nvPr/>
        </p:nvPicPr>
        <p:blipFill>
          <a:blip r:embed="rId3">
            <a:alphaModFix/>
          </a:blip>
          <a:stretch>
            <a:fillRect/>
          </a:stretch>
        </p:blipFill>
        <p:spPr>
          <a:xfrm>
            <a:off x="3028950" y="1726450"/>
            <a:ext cx="3086100" cy="2876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2929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tr">
                <a:solidFill>
                  <a:srgbClr val="F14E32"/>
                </a:solidFill>
              </a:rPr>
              <a:t>Yerel Sürüm Kontrol Sistemi</a:t>
            </a:r>
            <a:endParaRPr b="1">
              <a:solidFill>
                <a:srgbClr val="F14E32"/>
              </a:solidFill>
            </a:endParaRPr>
          </a:p>
        </p:txBody>
      </p:sp>
      <p:cxnSp>
        <p:nvCxnSpPr>
          <p:cNvPr id="84" name="Shape 84"/>
          <p:cNvCxnSpPr/>
          <p:nvPr/>
        </p:nvCxnSpPr>
        <p:spPr>
          <a:xfrm flipH="1" rot="10800000">
            <a:off x="322950" y="939200"/>
            <a:ext cx="8498100" cy="9000"/>
          </a:xfrm>
          <a:prstGeom prst="straightConnector1">
            <a:avLst/>
          </a:prstGeom>
          <a:noFill/>
          <a:ln cap="flat" cmpd="sng" w="38100">
            <a:solidFill>
              <a:srgbClr val="F14E32"/>
            </a:solidFill>
            <a:prstDash val="lgDash"/>
            <a:round/>
            <a:headEnd len="med" w="med" type="none"/>
            <a:tailEnd len="med" w="med" type="none"/>
          </a:ln>
        </p:spPr>
      </p:cxnSp>
      <p:pic>
        <p:nvPicPr>
          <p:cNvPr id="85" name="Shape 85"/>
          <p:cNvPicPr preferRelativeResize="0"/>
          <p:nvPr/>
        </p:nvPicPr>
        <p:blipFill>
          <a:blip r:embed="rId3">
            <a:alphaModFix/>
          </a:blip>
          <a:stretch>
            <a:fillRect/>
          </a:stretch>
        </p:blipFill>
        <p:spPr>
          <a:xfrm>
            <a:off x="524275" y="1246575"/>
            <a:ext cx="4266850" cy="3584150"/>
          </a:xfrm>
          <a:prstGeom prst="rect">
            <a:avLst/>
          </a:prstGeom>
          <a:noFill/>
          <a:ln>
            <a:noFill/>
          </a:ln>
        </p:spPr>
      </p:pic>
      <p:pic>
        <p:nvPicPr>
          <p:cNvPr id="86" name="Shape 86"/>
          <p:cNvPicPr preferRelativeResize="0"/>
          <p:nvPr/>
        </p:nvPicPr>
        <p:blipFill>
          <a:blip r:embed="rId4">
            <a:alphaModFix/>
          </a:blip>
          <a:stretch>
            <a:fillRect/>
          </a:stretch>
        </p:blipFill>
        <p:spPr>
          <a:xfrm>
            <a:off x="5435525" y="1246575"/>
            <a:ext cx="2921175" cy="28592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2929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tr">
                <a:solidFill>
                  <a:srgbClr val="F14E32"/>
                </a:solidFill>
              </a:rPr>
              <a:t>Yerel Sürüm Kontrol Sistemi</a:t>
            </a:r>
            <a:endParaRPr b="1">
              <a:solidFill>
                <a:srgbClr val="F14E32"/>
              </a:solidFill>
            </a:endParaRPr>
          </a:p>
        </p:txBody>
      </p:sp>
      <p:cxnSp>
        <p:nvCxnSpPr>
          <p:cNvPr id="92" name="Shape 92"/>
          <p:cNvCxnSpPr/>
          <p:nvPr/>
        </p:nvCxnSpPr>
        <p:spPr>
          <a:xfrm flipH="1" rot="10800000">
            <a:off x="322950" y="939200"/>
            <a:ext cx="8498100" cy="9000"/>
          </a:xfrm>
          <a:prstGeom prst="straightConnector1">
            <a:avLst/>
          </a:prstGeom>
          <a:noFill/>
          <a:ln cap="flat" cmpd="sng" w="38100">
            <a:solidFill>
              <a:srgbClr val="F14E32"/>
            </a:solidFill>
            <a:prstDash val="lgDash"/>
            <a:round/>
            <a:headEnd len="med" w="med" type="none"/>
            <a:tailEnd len="med" w="med" type="none"/>
          </a:ln>
        </p:spPr>
      </p:cxnSp>
      <p:sp>
        <p:nvSpPr>
          <p:cNvPr id="93" name="Shape 93"/>
          <p:cNvSpPr txBox="1"/>
          <p:nvPr>
            <p:ph idx="1" type="body"/>
          </p:nvPr>
        </p:nvSpPr>
        <p:spPr>
          <a:xfrm>
            <a:off x="311700" y="1189700"/>
            <a:ext cx="8520600" cy="3200400"/>
          </a:xfrm>
          <a:prstGeom prst="rect">
            <a:avLst/>
          </a:prstGeom>
        </p:spPr>
        <p:txBody>
          <a:bodyPr anchorCtr="0" anchor="t" bIns="91425" lIns="91425" spcFirstLastPara="1" rIns="91425" wrap="square" tIns="91425">
            <a:noAutofit/>
          </a:bodyPr>
          <a:lstStyle/>
          <a:p>
            <a:pPr indent="457200" lvl="0" marL="0" rtl="0">
              <a:spcBef>
                <a:spcPts val="0"/>
              </a:spcBef>
              <a:spcAft>
                <a:spcPts val="0"/>
              </a:spcAft>
              <a:buNone/>
            </a:pPr>
            <a:r>
              <a:rPr lang="tr" sz="2400" u="sng">
                <a:solidFill>
                  <a:srgbClr val="38761D"/>
                </a:solidFill>
                <a:highlight>
                  <a:srgbClr val="FCFCFA"/>
                </a:highlight>
                <a:latin typeface="Georgia"/>
                <a:ea typeface="Georgia"/>
                <a:cs typeface="Georgia"/>
                <a:sym typeface="Georgia"/>
              </a:rPr>
              <a:t>Yararları :</a:t>
            </a:r>
            <a:endParaRPr sz="2400" u="sng">
              <a:solidFill>
                <a:srgbClr val="38761D"/>
              </a:solidFill>
              <a:highlight>
                <a:srgbClr val="FCFCFA"/>
              </a:highlight>
              <a:latin typeface="Georgia"/>
              <a:ea typeface="Georgia"/>
              <a:cs typeface="Georgia"/>
              <a:sym typeface="Georgia"/>
            </a:endParaRPr>
          </a:p>
          <a:p>
            <a:pPr indent="-355600" lvl="0" marL="457200" rtl="0">
              <a:spcBef>
                <a:spcPts val="1600"/>
              </a:spcBef>
              <a:spcAft>
                <a:spcPts val="0"/>
              </a:spcAft>
              <a:buClr>
                <a:srgbClr val="4E443C"/>
              </a:buClr>
              <a:buSzPts val="2000"/>
              <a:buFont typeface="Georgia"/>
              <a:buChar char="●"/>
            </a:pPr>
            <a:r>
              <a:rPr lang="tr" sz="2000">
                <a:solidFill>
                  <a:srgbClr val="4E443C"/>
                </a:solidFill>
                <a:highlight>
                  <a:srgbClr val="FCFCFA"/>
                </a:highlight>
                <a:latin typeface="Georgia"/>
                <a:ea typeface="Georgia"/>
                <a:cs typeface="Georgia"/>
                <a:sym typeface="Georgia"/>
              </a:rPr>
              <a:t>Yerel bilgisayar üzerinden çalışıldığı için ulaşılması kolaydır.</a:t>
            </a:r>
            <a:endParaRPr sz="2000">
              <a:solidFill>
                <a:srgbClr val="4E443C"/>
              </a:solidFill>
              <a:highlight>
                <a:srgbClr val="FCFCFA"/>
              </a:highlight>
              <a:latin typeface="Georgia"/>
              <a:ea typeface="Georgia"/>
              <a:cs typeface="Georgia"/>
              <a:sym typeface="Georgia"/>
            </a:endParaRPr>
          </a:p>
          <a:p>
            <a:pPr indent="457200" lvl="0" marL="0" rtl="0">
              <a:spcBef>
                <a:spcPts val="1600"/>
              </a:spcBef>
              <a:spcAft>
                <a:spcPts val="0"/>
              </a:spcAft>
              <a:buNone/>
            </a:pPr>
            <a:r>
              <a:rPr lang="tr" sz="2400" u="sng">
                <a:solidFill>
                  <a:srgbClr val="CC0000"/>
                </a:solidFill>
                <a:highlight>
                  <a:srgbClr val="FCFCFA"/>
                </a:highlight>
                <a:latin typeface="Georgia"/>
                <a:ea typeface="Georgia"/>
                <a:cs typeface="Georgia"/>
                <a:sym typeface="Georgia"/>
              </a:rPr>
              <a:t>Zararları :</a:t>
            </a:r>
            <a:endParaRPr sz="2400" u="sng">
              <a:solidFill>
                <a:srgbClr val="CC0000"/>
              </a:solidFill>
              <a:highlight>
                <a:srgbClr val="FCFCFA"/>
              </a:highlight>
              <a:latin typeface="Georgia"/>
              <a:ea typeface="Georgia"/>
              <a:cs typeface="Georgia"/>
              <a:sym typeface="Georgia"/>
            </a:endParaRPr>
          </a:p>
          <a:p>
            <a:pPr indent="-355600" lvl="0" marL="457200" rtl="0">
              <a:spcBef>
                <a:spcPts val="1600"/>
              </a:spcBef>
              <a:spcAft>
                <a:spcPts val="0"/>
              </a:spcAft>
              <a:buClr>
                <a:srgbClr val="4E443C"/>
              </a:buClr>
              <a:buSzPts val="2000"/>
              <a:buFont typeface="Georgia"/>
              <a:buChar char="●"/>
            </a:pPr>
            <a:r>
              <a:rPr lang="tr" sz="2000">
                <a:solidFill>
                  <a:srgbClr val="4E443C"/>
                </a:solidFill>
                <a:highlight>
                  <a:srgbClr val="FCFCFA"/>
                </a:highlight>
                <a:latin typeface="Georgia"/>
                <a:ea typeface="Georgia"/>
                <a:cs typeface="Georgia"/>
                <a:sym typeface="Georgia"/>
              </a:rPr>
              <a:t>Hatalara açıktır.</a:t>
            </a:r>
            <a:endParaRPr sz="2000">
              <a:solidFill>
                <a:srgbClr val="4E443C"/>
              </a:solidFill>
              <a:highlight>
                <a:srgbClr val="FCFCFA"/>
              </a:highlight>
              <a:latin typeface="Georgia"/>
              <a:ea typeface="Georgia"/>
              <a:cs typeface="Georgia"/>
              <a:sym typeface="Georgia"/>
            </a:endParaRPr>
          </a:p>
          <a:p>
            <a:pPr indent="-355600" lvl="0" marL="457200" rtl="0">
              <a:spcBef>
                <a:spcPts val="0"/>
              </a:spcBef>
              <a:spcAft>
                <a:spcPts val="0"/>
              </a:spcAft>
              <a:buClr>
                <a:srgbClr val="4E443C"/>
              </a:buClr>
              <a:buSzPts val="2000"/>
              <a:buFont typeface="Georgia"/>
              <a:buChar char="●"/>
            </a:pPr>
            <a:r>
              <a:rPr lang="tr" sz="2000">
                <a:solidFill>
                  <a:srgbClr val="4E443C"/>
                </a:solidFill>
                <a:highlight>
                  <a:srgbClr val="FCFCFA"/>
                </a:highlight>
                <a:latin typeface="Georgia"/>
                <a:ea typeface="Georgia"/>
                <a:cs typeface="Georgia"/>
                <a:sym typeface="Georgia"/>
              </a:rPr>
              <a:t>Projeyi ekip halinde yürütmek zordur.</a:t>
            </a:r>
            <a:endParaRPr sz="2000">
              <a:solidFill>
                <a:srgbClr val="4E443C"/>
              </a:solidFill>
              <a:highlight>
                <a:srgbClr val="FCFCFA"/>
              </a:highlight>
              <a:latin typeface="Georgia"/>
              <a:ea typeface="Georgia"/>
              <a:cs typeface="Georgia"/>
              <a:sym typeface="Georgia"/>
            </a:endParaRPr>
          </a:p>
          <a:p>
            <a:pPr indent="-355600" lvl="0" marL="457200" rtl="0">
              <a:spcBef>
                <a:spcPts val="0"/>
              </a:spcBef>
              <a:spcAft>
                <a:spcPts val="0"/>
              </a:spcAft>
              <a:buClr>
                <a:srgbClr val="4E443C"/>
              </a:buClr>
              <a:buSzPts val="2000"/>
              <a:buFont typeface="Georgia"/>
              <a:buChar char="●"/>
            </a:pPr>
            <a:r>
              <a:rPr lang="tr" sz="2000">
                <a:solidFill>
                  <a:srgbClr val="4E443C"/>
                </a:solidFill>
                <a:highlight>
                  <a:srgbClr val="FCFCFA"/>
                </a:highlight>
                <a:latin typeface="Georgia"/>
                <a:ea typeface="Georgia"/>
                <a:cs typeface="Georgia"/>
                <a:sym typeface="Georgia"/>
              </a:rPr>
              <a:t>Zaman çizelgesi tutmak zordur.</a:t>
            </a:r>
            <a:endParaRPr sz="2000">
              <a:solidFill>
                <a:srgbClr val="4E443C"/>
              </a:solidFill>
              <a:highlight>
                <a:srgbClr val="FCFCFA"/>
              </a:highlight>
              <a:latin typeface="Georgia"/>
              <a:ea typeface="Georgia"/>
              <a:cs typeface="Georgia"/>
              <a:sym typeface="Georgia"/>
            </a:endParaRPr>
          </a:p>
        </p:txBody>
      </p:sp>
      <p:pic>
        <p:nvPicPr>
          <p:cNvPr id="94" name="Shape 94"/>
          <p:cNvPicPr preferRelativeResize="0"/>
          <p:nvPr/>
        </p:nvPicPr>
        <p:blipFill>
          <a:blip r:embed="rId3">
            <a:alphaModFix/>
          </a:blip>
          <a:stretch>
            <a:fillRect/>
          </a:stretch>
        </p:blipFill>
        <p:spPr>
          <a:xfrm>
            <a:off x="322950" y="1250300"/>
            <a:ext cx="436100" cy="386675"/>
          </a:xfrm>
          <a:prstGeom prst="rect">
            <a:avLst/>
          </a:prstGeom>
          <a:noFill/>
          <a:ln>
            <a:noFill/>
          </a:ln>
        </p:spPr>
      </p:pic>
      <p:pic>
        <p:nvPicPr>
          <p:cNvPr id="95" name="Shape 95"/>
          <p:cNvPicPr preferRelativeResize="0"/>
          <p:nvPr/>
        </p:nvPicPr>
        <p:blipFill rotWithShape="1">
          <a:blip r:embed="rId4">
            <a:alphaModFix/>
          </a:blip>
          <a:srcRect b="5665" l="0" r="0" t="5665"/>
          <a:stretch/>
        </p:blipFill>
        <p:spPr>
          <a:xfrm>
            <a:off x="322950" y="2440325"/>
            <a:ext cx="436100" cy="38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2929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tr">
                <a:solidFill>
                  <a:srgbClr val="F14E32"/>
                </a:solidFill>
              </a:rPr>
              <a:t>Merkezi</a:t>
            </a:r>
            <a:r>
              <a:rPr b="1" lang="tr">
                <a:solidFill>
                  <a:srgbClr val="F14E32"/>
                </a:solidFill>
              </a:rPr>
              <a:t> Sürüm Kontrol Sistemi</a:t>
            </a:r>
            <a:endParaRPr b="1">
              <a:solidFill>
                <a:srgbClr val="F14E32"/>
              </a:solidFill>
            </a:endParaRPr>
          </a:p>
        </p:txBody>
      </p:sp>
      <p:cxnSp>
        <p:nvCxnSpPr>
          <p:cNvPr id="101" name="Shape 101"/>
          <p:cNvCxnSpPr/>
          <p:nvPr/>
        </p:nvCxnSpPr>
        <p:spPr>
          <a:xfrm flipH="1" rot="10800000">
            <a:off x="322950" y="939200"/>
            <a:ext cx="8498100" cy="9000"/>
          </a:xfrm>
          <a:prstGeom prst="straightConnector1">
            <a:avLst/>
          </a:prstGeom>
          <a:noFill/>
          <a:ln cap="flat" cmpd="sng" w="38100">
            <a:solidFill>
              <a:srgbClr val="F14E32"/>
            </a:solidFill>
            <a:prstDash val="lgDash"/>
            <a:round/>
            <a:headEnd len="med" w="med" type="none"/>
            <a:tailEnd len="med" w="med" type="none"/>
          </a:ln>
        </p:spPr>
      </p:cxnSp>
      <p:sp>
        <p:nvSpPr>
          <p:cNvPr id="102" name="Shape 102"/>
          <p:cNvSpPr txBox="1"/>
          <p:nvPr>
            <p:ph idx="1" type="body"/>
          </p:nvPr>
        </p:nvSpPr>
        <p:spPr>
          <a:xfrm>
            <a:off x="311700" y="1189700"/>
            <a:ext cx="8520600" cy="3200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tr" sz="2400">
                <a:solidFill>
                  <a:srgbClr val="4E443C"/>
                </a:solidFill>
                <a:highlight>
                  <a:srgbClr val="FCFCFA"/>
                </a:highlight>
                <a:latin typeface="Georgia"/>
                <a:ea typeface="Georgia"/>
                <a:cs typeface="Georgia"/>
                <a:sym typeface="Georgia"/>
              </a:rPr>
              <a:t>Geliştiriciler birbirleriyle etkileşimde olmak isterler. Geliştirilen projenin ortak bir repository</a:t>
            </a:r>
            <a:r>
              <a:rPr lang="tr" sz="2400">
                <a:solidFill>
                  <a:srgbClr val="4E443C"/>
                </a:solidFill>
                <a:highlight>
                  <a:srgbClr val="FCFCFA"/>
                </a:highlight>
                <a:latin typeface="Georgia"/>
                <a:ea typeface="Georgia"/>
                <a:cs typeface="Georgia"/>
                <a:sym typeface="Georgia"/>
              </a:rPr>
              <a:t>’de</a:t>
            </a:r>
            <a:r>
              <a:rPr lang="tr" sz="2400">
                <a:solidFill>
                  <a:srgbClr val="4E443C"/>
                </a:solidFill>
                <a:highlight>
                  <a:srgbClr val="FCFCFA"/>
                </a:highlight>
                <a:latin typeface="Georgia"/>
                <a:ea typeface="Georgia"/>
                <a:cs typeface="Georgia"/>
                <a:sym typeface="Georgia"/>
              </a:rPr>
              <a:t> (depo) tutularak birden çok geliştiricinin aynı repository üzerinde çalışması yöntemine dayanan bu tasarım kısaca CVS (Concurrent Versions System) olarak adlandırılmaktadır.</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2929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tr">
                <a:solidFill>
                  <a:srgbClr val="F14E32"/>
                </a:solidFill>
              </a:rPr>
              <a:t>Merkezi</a:t>
            </a:r>
            <a:r>
              <a:rPr b="1" lang="tr">
                <a:solidFill>
                  <a:srgbClr val="F14E32"/>
                </a:solidFill>
              </a:rPr>
              <a:t> Sürüm Kontrol Sistemi</a:t>
            </a:r>
            <a:endParaRPr b="1">
              <a:solidFill>
                <a:srgbClr val="F14E32"/>
              </a:solidFill>
            </a:endParaRPr>
          </a:p>
        </p:txBody>
      </p:sp>
      <p:cxnSp>
        <p:nvCxnSpPr>
          <p:cNvPr id="108" name="Shape 108"/>
          <p:cNvCxnSpPr/>
          <p:nvPr/>
        </p:nvCxnSpPr>
        <p:spPr>
          <a:xfrm flipH="1" rot="10800000">
            <a:off x="322950" y="939200"/>
            <a:ext cx="8498100" cy="9000"/>
          </a:xfrm>
          <a:prstGeom prst="straightConnector1">
            <a:avLst/>
          </a:prstGeom>
          <a:noFill/>
          <a:ln cap="flat" cmpd="sng" w="38100">
            <a:solidFill>
              <a:srgbClr val="F14E32"/>
            </a:solidFill>
            <a:prstDash val="lgDash"/>
            <a:round/>
            <a:headEnd len="med" w="med" type="none"/>
            <a:tailEnd len="med" w="med" type="none"/>
          </a:ln>
        </p:spPr>
      </p:cxnSp>
      <p:pic>
        <p:nvPicPr>
          <p:cNvPr id="109" name="Shape 109"/>
          <p:cNvPicPr preferRelativeResize="0"/>
          <p:nvPr/>
        </p:nvPicPr>
        <p:blipFill rotWithShape="1">
          <a:blip r:embed="rId3">
            <a:alphaModFix/>
          </a:blip>
          <a:srcRect b="0" l="3332" r="3332" t="0"/>
          <a:stretch/>
        </p:blipFill>
        <p:spPr>
          <a:xfrm>
            <a:off x="2438575" y="1210800"/>
            <a:ext cx="4266850" cy="35841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2929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tr">
                <a:solidFill>
                  <a:srgbClr val="F14E32"/>
                </a:solidFill>
              </a:rPr>
              <a:t>Merkezi</a:t>
            </a:r>
            <a:r>
              <a:rPr b="1" lang="tr">
                <a:solidFill>
                  <a:srgbClr val="F14E32"/>
                </a:solidFill>
              </a:rPr>
              <a:t> Sürüm Kontrol Sistemi</a:t>
            </a:r>
            <a:endParaRPr b="1">
              <a:solidFill>
                <a:srgbClr val="F14E32"/>
              </a:solidFill>
            </a:endParaRPr>
          </a:p>
        </p:txBody>
      </p:sp>
      <p:cxnSp>
        <p:nvCxnSpPr>
          <p:cNvPr id="115" name="Shape 115"/>
          <p:cNvCxnSpPr/>
          <p:nvPr/>
        </p:nvCxnSpPr>
        <p:spPr>
          <a:xfrm flipH="1" rot="10800000">
            <a:off x="322950" y="939200"/>
            <a:ext cx="8498100" cy="9000"/>
          </a:xfrm>
          <a:prstGeom prst="straightConnector1">
            <a:avLst/>
          </a:prstGeom>
          <a:noFill/>
          <a:ln cap="flat" cmpd="sng" w="38100">
            <a:solidFill>
              <a:srgbClr val="F14E32"/>
            </a:solidFill>
            <a:prstDash val="lgDash"/>
            <a:round/>
            <a:headEnd len="med" w="med" type="none"/>
            <a:tailEnd len="med" w="med" type="none"/>
          </a:ln>
        </p:spPr>
      </p:cxnSp>
      <p:sp>
        <p:nvSpPr>
          <p:cNvPr id="116" name="Shape 116"/>
          <p:cNvSpPr txBox="1"/>
          <p:nvPr>
            <p:ph idx="1" type="body"/>
          </p:nvPr>
        </p:nvSpPr>
        <p:spPr>
          <a:xfrm>
            <a:off x="311700" y="1189700"/>
            <a:ext cx="8520600" cy="3765900"/>
          </a:xfrm>
          <a:prstGeom prst="rect">
            <a:avLst/>
          </a:prstGeom>
        </p:spPr>
        <p:txBody>
          <a:bodyPr anchorCtr="0" anchor="t" bIns="91425" lIns="91425" spcFirstLastPara="1" rIns="91425" wrap="square" tIns="91425">
            <a:noAutofit/>
          </a:bodyPr>
          <a:lstStyle/>
          <a:p>
            <a:pPr indent="457200" lvl="0" marL="0" rtl="0">
              <a:spcBef>
                <a:spcPts val="0"/>
              </a:spcBef>
              <a:spcAft>
                <a:spcPts val="0"/>
              </a:spcAft>
              <a:buNone/>
            </a:pPr>
            <a:r>
              <a:rPr lang="tr" sz="2400" u="sng">
                <a:solidFill>
                  <a:srgbClr val="38761D"/>
                </a:solidFill>
                <a:highlight>
                  <a:srgbClr val="FCFCFA"/>
                </a:highlight>
                <a:latin typeface="Georgia"/>
                <a:ea typeface="Georgia"/>
                <a:cs typeface="Georgia"/>
                <a:sym typeface="Georgia"/>
              </a:rPr>
              <a:t>Yararları :</a:t>
            </a:r>
            <a:endParaRPr sz="2400" u="sng">
              <a:solidFill>
                <a:srgbClr val="38761D"/>
              </a:solidFill>
              <a:highlight>
                <a:srgbClr val="FCFCFA"/>
              </a:highlight>
              <a:latin typeface="Georgia"/>
              <a:ea typeface="Georgia"/>
              <a:cs typeface="Georgia"/>
              <a:sym typeface="Georgia"/>
            </a:endParaRPr>
          </a:p>
          <a:p>
            <a:pPr indent="-355600" lvl="0" marL="457200" rtl="0">
              <a:spcBef>
                <a:spcPts val="1600"/>
              </a:spcBef>
              <a:spcAft>
                <a:spcPts val="0"/>
              </a:spcAft>
              <a:buClr>
                <a:srgbClr val="4E443C"/>
              </a:buClr>
              <a:buSzPts val="2000"/>
              <a:buFont typeface="Georgia"/>
              <a:buChar char="●"/>
            </a:pPr>
            <a:r>
              <a:rPr lang="tr" sz="2000">
                <a:solidFill>
                  <a:srgbClr val="4E443C"/>
                </a:solidFill>
                <a:highlight>
                  <a:srgbClr val="FCFCFA"/>
                </a:highlight>
                <a:latin typeface="Georgia"/>
                <a:ea typeface="Georgia"/>
                <a:cs typeface="Georgia"/>
                <a:sym typeface="Georgia"/>
              </a:rPr>
              <a:t>Eş zamanlı birden çok geliştirici proje geliştirebilir.</a:t>
            </a:r>
            <a:endParaRPr sz="2000">
              <a:solidFill>
                <a:srgbClr val="4E443C"/>
              </a:solidFill>
              <a:highlight>
                <a:srgbClr val="FCFCFA"/>
              </a:highlight>
              <a:latin typeface="Georgia"/>
              <a:ea typeface="Georgia"/>
              <a:cs typeface="Georgia"/>
              <a:sym typeface="Georgia"/>
            </a:endParaRPr>
          </a:p>
          <a:p>
            <a:pPr indent="-355600" lvl="0" marL="457200" rtl="0">
              <a:spcBef>
                <a:spcPts val="0"/>
              </a:spcBef>
              <a:spcAft>
                <a:spcPts val="0"/>
              </a:spcAft>
              <a:buClr>
                <a:srgbClr val="4E443C"/>
              </a:buClr>
              <a:buSzPts val="2000"/>
              <a:buFont typeface="Georgia"/>
              <a:buChar char="●"/>
            </a:pPr>
            <a:r>
              <a:rPr lang="tr" sz="2000">
                <a:solidFill>
                  <a:srgbClr val="4E443C"/>
                </a:solidFill>
                <a:highlight>
                  <a:srgbClr val="FCFCFA"/>
                </a:highlight>
                <a:latin typeface="Georgia"/>
                <a:ea typeface="Georgia"/>
                <a:cs typeface="Georgia"/>
                <a:sym typeface="Georgia"/>
              </a:rPr>
              <a:t>Her istemcide ayrı ayrı kurulu olan yerel veritabanlarını yönetmeye göre çok daha kolaydır.</a:t>
            </a:r>
            <a:endParaRPr sz="2000">
              <a:solidFill>
                <a:srgbClr val="4E443C"/>
              </a:solidFill>
              <a:highlight>
                <a:srgbClr val="FCFCFA"/>
              </a:highlight>
              <a:latin typeface="Georgia"/>
              <a:ea typeface="Georgia"/>
              <a:cs typeface="Georgia"/>
              <a:sym typeface="Georgia"/>
            </a:endParaRPr>
          </a:p>
          <a:p>
            <a:pPr indent="457200" lvl="0" marL="0" rtl="0">
              <a:spcBef>
                <a:spcPts val="1600"/>
              </a:spcBef>
              <a:spcAft>
                <a:spcPts val="0"/>
              </a:spcAft>
              <a:buNone/>
            </a:pPr>
            <a:r>
              <a:rPr lang="tr" sz="2400" u="sng">
                <a:solidFill>
                  <a:srgbClr val="CC0000"/>
                </a:solidFill>
                <a:highlight>
                  <a:srgbClr val="FCFCFA"/>
                </a:highlight>
                <a:latin typeface="Georgia"/>
                <a:ea typeface="Georgia"/>
                <a:cs typeface="Georgia"/>
                <a:sym typeface="Georgia"/>
              </a:rPr>
              <a:t>Zararları :</a:t>
            </a:r>
            <a:endParaRPr sz="2400" u="sng">
              <a:solidFill>
                <a:srgbClr val="CC0000"/>
              </a:solidFill>
              <a:highlight>
                <a:srgbClr val="FCFCFA"/>
              </a:highlight>
              <a:latin typeface="Georgia"/>
              <a:ea typeface="Georgia"/>
              <a:cs typeface="Georgia"/>
              <a:sym typeface="Georgia"/>
            </a:endParaRPr>
          </a:p>
          <a:p>
            <a:pPr indent="-355600" lvl="0" marL="457200" rtl="0">
              <a:spcBef>
                <a:spcPts val="1600"/>
              </a:spcBef>
              <a:spcAft>
                <a:spcPts val="0"/>
              </a:spcAft>
              <a:buClr>
                <a:srgbClr val="4E443C"/>
              </a:buClr>
              <a:buSzPts val="2000"/>
              <a:buFont typeface="Georgia"/>
              <a:buChar char="●"/>
            </a:pPr>
            <a:r>
              <a:rPr lang="tr" sz="2000">
                <a:solidFill>
                  <a:srgbClr val="4E443C"/>
                </a:solidFill>
                <a:highlight>
                  <a:srgbClr val="FCFCFA"/>
                </a:highlight>
                <a:latin typeface="Georgia"/>
                <a:ea typeface="Georgia"/>
                <a:cs typeface="Georgia"/>
                <a:sym typeface="Georgia"/>
              </a:rPr>
              <a:t>Merkezi sunucu arızalanırsa proje sıkıntıya girebilir.</a:t>
            </a:r>
            <a:endParaRPr sz="2000">
              <a:solidFill>
                <a:srgbClr val="4E443C"/>
              </a:solidFill>
              <a:highlight>
                <a:srgbClr val="FCFCFA"/>
              </a:highlight>
              <a:latin typeface="Georgia"/>
              <a:ea typeface="Georgia"/>
              <a:cs typeface="Georgia"/>
              <a:sym typeface="Georgia"/>
            </a:endParaRPr>
          </a:p>
          <a:p>
            <a:pPr indent="-355600" lvl="0" marL="457200" rtl="0">
              <a:spcBef>
                <a:spcPts val="0"/>
              </a:spcBef>
              <a:spcAft>
                <a:spcPts val="0"/>
              </a:spcAft>
              <a:buClr>
                <a:srgbClr val="4E443C"/>
              </a:buClr>
              <a:buSzPts val="2000"/>
              <a:buFont typeface="Georgia"/>
              <a:buChar char="●"/>
            </a:pPr>
            <a:r>
              <a:rPr lang="tr" sz="2000">
                <a:solidFill>
                  <a:srgbClr val="4E443C"/>
                </a:solidFill>
                <a:highlight>
                  <a:srgbClr val="FCFCFA"/>
                </a:highlight>
                <a:latin typeface="Georgia"/>
                <a:ea typeface="Georgia"/>
                <a:cs typeface="Georgia"/>
                <a:sym typeface="Georgia"/>
              </a:rPr>
              <a:t>Proje tek bir tarihçede tutulmak zorundadır.</a:t>
            </a:r>
            <a:endParaRPr sz="2000">
              <a:solidFill>
                <a:srgbClr val="4E443C"/>
              </a:solidFill>
              <a:highlight>
                <a:srgbClr val="FCFCFA"/>
              </a:highlight>
              <a:latin typeface="Georgia"/>
              <a:ea typeface="Georgia"/>
              <a:cs typeface="Georgia"/>
              <a:sym typeface="Georgia"/>
            </a:endParaRPr>
          </a:p>
        </p:txBody>
      </p:sp>
      <p:pic>
        <p:nvPicPr>
          <p:cNvPr id="117" name="Shape 117"/>
          <p:cNvPicPr preferRelativeResize="0"/>
          <p:nvPr/>
        </p:nvPicPr>
        <p:blipFill>
          <a:blip r:embed="rId3">
            <a:alphaModFix/>
          </a:blip>
          <a:stretch>
            <a:fillRect/>
          </a:stretch>
        </p:blipFill>
        <p:spPr>
          <a:xfrm>
            <a:off x="322950" y="1250300"/>
            <a:ext cx="436100" cy="386675"/>
          </a:xfrm>
          <a:prstGeom prst="rect">
            <a:avLst/>
          </a:prstGeom>
          <a:noFill/>
          <a:ln>
            <a:noFill/>
          </a:ln>
        </p:spPr>
      </p:pic>
      <p:pic>
        <p:nvPicPr>
          <p:cNvPr id="118" name="Shape 118"/>
          <p:cNvPicPr preferRelativeResize="0"/>
          <p:nvPr/>
        </p:nvPicPr>
        <p:blipFill rotWithShape="1">
          <a:blip r:embed="rId4">
            <a:alphaModFix/>
          </a:blip>
          <a:srcRect b="5665" l="0" r="0" t="5665"/>
          <a:stretch/>
        </p:blipFill>
        <p:spPr>
          <a:xfrm>
            <a:off x="322950" y="3173825"/>
            <a:ext cx="436100" cy="38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