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761150" cy="99425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29837" cy="49885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29761" y="0"/>
            <a:ext cx="2929837" cy="498852"/>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43662"/>
            <a:ext cx="2929837" cy="49885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29761" y="9443662"/>
            <a:ext cx="2929837" cy="498851"/>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76117" y="4784835"/>
            <a:ext cx="5408930" cy="391486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65ecbaa80_0_64:notes"/>
          <p:cNvSpPr txBox="1"/>
          <p:nvPr>
            <p:ph idx="1" type="body"/>
          </p:nvPr>
        </p:nvSpPr>
        <p:spPr>
          <a:xfrm>
            <a:off x="676117" y="4784835"/>
            <a:ext cx="54090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2265ecbaa80_0_64:notes"/>
          <p:cNvSpPr/>
          <p:nvPr>
            <p:ph idx="2" type="sldImg"/>
          </p:nvPr>
        </p:nvSpPr>
        <p:spPr>
          <a:xfrm>
            <a:off x="398463"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65ecbaa80_0_74:notes"/>
          <p:cNvSpPr txBox="1"/>
          <p:nvPr>
            <p:ph idx="1" type="body"/>
          </p:nvPr>
        </p:nvSpPr>
        <p:spPr>
          <a:xfrm>
            <a:off x="676117" y="4784835"/>
            <a:ext cx="54090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2265ecbaa80_0_74:notes"/>
          <p:cNvSpPr/>
          <p:nvPr>
            <p:ph idx="2" type="sldImg"/>
          </p:nvPr>
        </p:nvSpPr>
        <p:spPr>
          <a:xfrm>
            <a:off x="398463"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65ecbaa80_0_87:notes"/>
          <p:cNvSpPr txBox="1"/>
          <p:nvPr>
            <p:ph idx="1" type="body"/>
          </p:nvPr>
        </p:nvSpPr>
        <p:spPr>
          <a:xfrm>
            <a:off x="676117" y="4784835"/>
            <a:ext cx="54090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2265ecbaa80_0_87:notes"/>
          <p:cNvSpPr/>
          <p:nvPr>
            <p:ph idx="2" type="sldImg"/>
          </p:nvPr>
        </p:nvSpPr>
        <p:spPr>
          <a:xfrm>
            <a:off x="398463"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65ecbaa80_0_93:notes"/>
          <p:cNvSpPr txBox="1"/>
          <p:nvPr>
            <p:ph idx="1" type="body"/>
          </p:nvPr>
        </p:nvSpPr>
        <p:spPr>
          <a:xfrm>
            <a:off x="676117" y="4784835"/>
            <a:ext cx="54090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2265ecbaa80_0_93:notes"/>
          <p:cNvSpPr/>
          <p:nvPr>
            <p:ph idx="2" type="sldImg"/>
          </p:nvPr>
        </p:nvSpPr>
        <p:spPr>
          <a:xfrm>
            <a:off x="398463"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65ecbaa80_0_101:notes"/>
          <p:cNvSpPr txBox="1"/>
          <p:nvPr>
            <p:ph idx="1" type="body"/>
          </p:nvPr>
        </p:nvSpPr>
        <p:spPr>
          <a:xfrm>
            <a:off x="676117" y="4784835"/>
            <a:ext cx="54090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2265ecbaa80_0_101:notes"/>
          <p:cNvSpPr/>
          <p:nvPr>
            <p:ph idx="2" type="sldImg"/>
          </p:nvPr>
        </p:nvSpPr>
        <p:spPr>
          <a:xfrm>
            <a:off x="398463"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65ecbaa80_0_111:notes"/>
          <p:cNvSpPr txBox="1"/>
          <p:nvPr>
            <p:ph idx="1" type="body"/>
          </p:nvPr>
        </p:nvSpPr>
        <p:spPr>
          <a:xfrm>
            <a:off x="676117" y="4784835"/>
            <a:ext cx="54090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2265ecbaa80_0_111:notes"/>
          <p:cNvSpPr/>
          <p:nvPr>
            <p:ph idx="2" type="sldImg"/>
          </p:nvPr>
        </p:nvSpPr>
        <p:spPr>
          <a:xfrm>
            <a:off x="398463"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265ecbaa80_0_121:notes"/>
          <p:cNvSpPr txBox="1"/>
          <p:nvPr>
            <p:ph idx="1" type="body"/>
          </p:nvPr>
        </p:nvSpPr>
        <p:spPr>
          <a:xfrm>
            <a:off x="676117" y="4784835"/>
            <a:ext cx="54090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2265ecbaa80_0_121:notes"/>
          <p:cNvSpPr/>
          <p:nvPr>
            <p:ph idx="2" type="sldImg"/>
          </p:nvPr>
        </p:nvSpPr>
        <p:spPr>
          <a:xfrm>
            <a:off x="398463"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265ecbaa80_0_127:notes"/>
          <p:cNvSpPr txBox="1"/>
          <p:nvPr>
            <p:ph idx="1" type="body"/>
          </p:nvPr>
        </p:nvSpPr>
        <p:spPr>
          <a:xfrm>
            <a:off x="676117" y="4784835"/>
            <a:ext cx="54090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2265ecbaa80_0_127:notes"/>
          <p:cNvSpPr/>
          <p:nvPr>
            <p:ph idx="2" type="sldImg"/>
          </p:nvPr>
        </p:nvSpPr>
        <p:spPr>
          <a:xfrm>
            <a:off x="398463"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265ecbaa80_0_138:notes"/>
          <p:cNvSpPr txBox="1"/>
          <p:nvPr>
            <p:ph idx="1" type="body"/>
          </p:nvPr>
        </p:nvSpPr>
        <p:spPr>
          <a:xfrm>
            <a:off x="676117" y="4784835"/>
            <a:ext cx="54090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2265ecbaa80_0_138:notes"/>
          <p:cNvSpPr/>
          <p:nvPr>
            <p:ph idx="2" type="sldImg"/>
          </p:nvPr>
        </p:nvSpPr>
        <p:spPr>
          <a:xfrm>
            <a:off x="398463"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265ecbaa80_0_146:notes"/>
          <p:cNvSpPr txBox="1"/>
          <p:nvPr>
            <p:ph idx="1" type="body"/>
          </p:nvPr>
        </p:nvSpPr>
        <p:spPr>
          <a:xfrm>
            <a:off x="676117" y="4784835"/>
            <a:ext cx="54090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2265ecbaa80_0_146:notes"/>
          <p:cNvSpPr/>
          <p:nvPr>
            <p:ph idx="2" type="sldImg"/>
          </p:nvPr>
        </p:nvSpPr>
        <p:spPr>
          <a:xfrm>
            <a:off x="398463"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65ecbaa80_0_4:notes"/>
          <p:cNvSpPr txBox="1"/>
          <p:nvPr>
            <p:ph idx="1" type="body"/>
          </p:nvPr>
        </p:nvSpPr>
        <p:spPr>
          <a:xfrm>
            <a:off x="676117" y="4784835"/>
            <a:ext cx="54090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2265ecbaa80_0_4:notes"/>
          <p:cNvSpPr/>
          <p:nvPr>
            <p:ph idx="2" type="sldImg"/>
          </p:nvPr>
        </p:nvSpPr>
        <p:spPr>
          <a:xfrm>
            <a:off x="398463"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265ecbaa80_0_152:notes"/>
          <p:cNvSpPr txBox="1"/>
          <p:nvPr>
            <p:ph idx="1" type="body"/>
          </p:nvPr>
        </p:nvSpPr>
        <p:spPr>
          <a:xfrm>
            <a:off x="676117" y="4784835"/>
            <a:ext cx="54090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2265ecbaa80_0_152:notes"/>
          <p:cNvSpPr/>
          <p:nvPr>
            <p:ph idx="2" type="sldImg"/>
          </p:nvPr>
        </p:nvSpPr>
        <p:spPr>
          <a:xfrm>
            <a:off x="398463"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29c033f17f_0_8:notes"/>
          <p:cNvSpPr txBox="1"/>
          <p:nvPr>
            <p:ph idx="1" type="body"/>
          </p:nvPr>
        </p:nvSpPr>
        <p:spPr>
          <a:xfrm>
            <a:off x="676117" y="4784835"/>
            <a:ext cx="54090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229c033f17f_0_8:notes"/>
          <p:cNvSpPr/>
          <p:nvPr>
            <p:ph idx="2" type="sldImg"/>
          </p:nvPr>
        </p:nvSpPr>
        <p:spPr>
          <a:xfrm>
            <a:off x="398463"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265ecbaa80_0_158:notes"/>
          <p:cNvSpPr txBox="1"/>
          <p:nvPr>
            <p:ph idx="1" type="body"/>
          </p:nvPr>
        </p:nvSpPr>
        <p:spPr>
          <a:xfrm>
            <a:off x="676117" y="4784835"/>
            <a:ext cx="54090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2265ecbaa80_0_158:notes"/>
          <p:cNvSpPr/>
          <p:nvPr>
            <p:ph idx="2" type="sldImg"/>
          </p:nvPr>
        </p:nvSpPr>
        <p:spPr>
          <a:xfrm>
            <a:off x="398463"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65ecbaa80_0_14:notes"/>
          <p:cNvSpPr txBox="1"/>
          <p:nvPr>
            <p:ph idx="1" type="body"/>
          </p:nvPr>
        </p:nvSpPr>
        <p:spPr>
          <a:xfrm>
            <a:off x="676117" y="4784835"/>
            <a:ext cx="54090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2265ecbaa80_0_14:notes"/>
          <p:cNvSpPr/>
          <p:nvPr>
            <p:ph idx="2" type="sldImg"/>
          </p:nvPr>
        </p:nvSpPr>
        <p:spPr>
          <a:xfrm>
            <a:off x="398463"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9c033f17f_0_2:notes"/>
          <p:cNvSpPr txBox="1"/>
          <p:nvPr>
            <p:ph idx="1" type="body"/>
          </p:nvPr>
        </p:nvSpPr>
        <p:spPr>
          <a:xfrm>
            <a:off x="676117" y="4784835"/>
            <a:ext cx="54090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229c033f17f_0_2:notes"/>
          <p:cNvSpPr/>
          <p:nvPr>
            <p:ph idx="2" type="sldImg"/>
          </p:nvPr>
        </p:nvSpPr>
        <p:spPr>
          <a:xfrm>
            <a:off x="398463"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65ecbaa80_0_22:notes"/>
          <p:cNvSpPr txBox="1"/>
          <p:nvPr>
            <p:ph idx="1" type="body"/>
          </p:nvPr>
        </p:nvSpPr>
        <p:spPr>
          <a:xfrm>
            <a:off x="676117" y="4784835"/>
            <a:ext cx="5409000" cy="39150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100">
                <a:solidFill>
                  <a:srgbClr val="930B0B"/>
                </a:solidFill>
                <a:latin typeface="Roboto"/>
                <a:ea typeface="Roboto"/>
                <a:cs typeface="Roboto"/>
                <a:sym typeface="Roboto"/>
              </a:rPr>
              <a:t>Controlling electrical, mechanical, thermal, hydraulic components and processes onboard (e.g., flight controls), to in-flight entertainment (e.g., networking of seat monitors), to coordination between aircraft and ground stations (e.g., radar surveillance) as well as between pilots and air traffic controllers (e.g., controller-pilot data link communications) – all depending on a loose coupling between cyberspace and physical domain.</a:t>
            </a:r>
            <a:endParaRPr sz="1100"/>
          </a:p>
        </p:txBody>
      </p:sp>
      <p:sp>
        <p:nvSpPr>
          <p:cNvPr id="137" name="Google Shape;137;g2265ecbaa80_0_22:notes"/>
          <p:cNvSpPr/>
          <p:nvPr>
            <p:ph idx="2" type="sldImg"/>
          </p:nvPr>
        </p:nvSpPr>
        <p:spPr>
          <a:xfrm>
            <a:off x="398463"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65ecbaa80_0_32:notes"/>
          <p:cNvSpPr txBox="1"/>
          <p:nvPr>
            <p:ph idx="1" type="body"/>
          </p:nvPr>
        </p:nvSpPr>
        <p:spPr>
          <a:xfrm>
            <a:off x="676117" y="4784835"/>
            <a:ext cx="5409000" cy="39150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b="1" sz="1100">
              <a:solidFill>
                <a:srgbClr val="930B0B"/>
              </a:solidFill>
              <a:latin typeface="Roboto"/>
              <a:ea typeface="Roboto"/>
              <a:cs typeface="Roboto"/>
              <a:sym typeface="Roboto"/>
            </a:endParaRPr>
          </a:p>
        </p:txBody>
      </p:sp>
      <p:sp>
        <p:nvSpPr>
          <p:cNvPr id="145" name="Google Shape;145;g2265ecbaa80_0_32:notes"/>
          <p:cNvSpPr/>
          <p:nvPr>
            <p:ph idx="2" type="sldImg"/>
          </p:nvPr>
        </p:nvSpPr>
        <p:spPr>
          <a:xfrm>
            <a:off x="398463"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65ecbaa80_0_43:notes"/>
          <p:cNvSpPr txBox="1"/>
          <p:nvPr>
            <p:ph idx="1" type="body"/>
          </p:nvPr>
        </p:nvSpPr>
        <p:spPr>
          <a:xfrm>
            <a:off x="676117" y="4784835"/>
            <a:ext cx="54090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2265ecbaa80_0_43:notes"/>
          <p:cNvSpPr/>
          <p:nvPr>
            <p:ph idx="2" type="sldImg"/>
          </p:nvPr>
        </p:nvSpPr>
        <p:spPr>
          <a:xfrm>
            <a:off x="398463"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65ecbaa80_0_49:notes"/>
          <p:cNvSpPr txBox="1"/>
          <p:nvPr>
            <p:ph idx="1" type="body"/>
          </p:nvPr>
        </p:nvSpPr>
        <p:spPr>
          <a:xfrm>
            <a:off x="676117" y="4784835"/>
            <a:ext cx="54090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2265ecbaa80_0_49:notes"/>
          <p:cNvSpPr/>
          <p:nvPr>
            <p:ph idx="2" type="sldImg"/>
          </p:nvPr>
        </p:nvSpPr>
        <p:spPr>
          <a:xfrm>
            <a:off x="398463"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65ecbaa80_0_55:notes"/>
          <p:cNvSpPr txBox="1"/>
          <p:nvPr>
            <p:ph idx="1" type="body"/>
          </p:nvPr>
        </p:nvSpPr>
        <p:spPr>
          <a:xfrm>
            <a:off x="676117" y="4784835"/>
            <a:ext cx="54090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2265ecbaa80_0_55:notes"/>
          <p:cNvSpPr/>
          <p:nvPr>
            <p:ph idx="2" type="sldImg"/>
          </p:nvPr>
        </p:nvSpPr>
        <p:spPr>
          <a:xfrm>
            <a:off x="398463"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2" name="Google Shape;72;p1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3" name="Google Shape;73;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74" name="Google Shape;74;p1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2"/>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9" name="Google Shape;79;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0" name="Google Shape;80;p1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3"/>
          <p:cNvSpPr txBox="1"/>
          <p:nvPr>
            <p:ph type="title"/>
          </p:nvPr>
        </p:nvSpPr>
        <p:spPr>
          <a:xfrm rot="5400000">
            <a:off x="7133431" y="1956594"/>
            <a:ext cx="5811838" cy="262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5" name="Google Shape;85;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6" name="Google Shape;86;p1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p1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1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9" name="Shape 89"/>
        <p:cNvGrpSpPr/>
        <p:nvPr/>
      </p:nvGrpSpPr>
      <p:grpSpPr>
        <a:xfrm>
          <a:off x="0" y="0"/>
          <a:ext cx="0" cy="0"/>
          <a:chOff x="0" y="0"/>
          <a:chExt cx="0" cy="0"/>
        </a:xfrm>
      </p:grpSpPr>
      <p:sp>
        <p:nvSpPr>
          <p:cNvPr id="90" name="Google Shape;90;p14"/>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91" name="Shape 91"/>
        <p:cNvGrpSpPr/>
        <p:nvPr/>
      </p:nvGrpSpPr>
      <p:grpSpPr>
        <a:xfrm>
          <a:off x="0" y="0"/>
          <a:ext cx="0" cy="0"/>
          <a:chOff x="0" y="0"/>
          <a:chExt cx="0" cy="0"/>
        </a:xfrm>
      </p:grpSpPr>
      <p:sp>
        <p:nvSpPr>
          <p:cNvPr id="92" name="Google Shape;92;p15"/>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type="twoObj">
  <p:cSld name="TWO_OBJECTS">
    <p:spTree>
      <p:nvGrpSpPr>
        <p:cNvPr id="93" name="Shape 93"/>
        <p:cNvGrpSpPr/>
        <p:nvPr/>
      </p:nvGrpSpPr>
      <p:grpSpPr>
        <a:xfrm>
          <a:off x="0" y="0"/>
          <a:ext cx="0" cy="0"/>
          <a:chOff x="0" y="0"/>
          <a:chExt cx="0" cy="0"/>
        </a:xfrm>
      </p:grpSpPr>
      <p:sp>
        <p:nvSpPr>
          <p:cNvPr id="94" name="Google Shape;94;p16"/>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5" name="Google Shape;95;p16"/>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6" name="Google Shape;96;p16"/>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7" name="Google Shape;97;p16"/>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8" name="Google Shape;98;p16"/>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9" name="Google Shape;99;p16"/>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100" name="Shape 100"/>
        <p:cNvGrpSpPr/>
        <p:nvPr/>
      </p:nvGrpSpPr>
      <p:grpSpPr>
        <a:xfrm>
          <a:off x="0" y="0"/>
          <a:ext cx="0" cy="0"/>
          <a:chOff x="0" y="0"/>
          <a:chExt cx="0" cy="0"/>
        </a:xfrm>
      </p:grpSpPr>
      <p:sp>
        <p:nvSpPr>
          <p:cNvPr id="101" name="Google Shape;101;p17"/>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2" name="Google Shape;102;p17"/>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3" name="Google Shape;103;p17"/>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4" name="Google Shape;104;p17"/>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1" name="Google Shape;31;p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4" name="Shape 34"/>
        <p:cNvGrpSpPr/>
        <p:nvPr/>
      </p:nvGrpSpPr>
      <p:grpSpPr>
        <a:xfrm>
          <a:off x="0" y="0"/>
          <a:ext cx="0" cy="0"/>
          <a:chOff x="0" y="0"/>
          <a:chExt cx="0" cy="0"/>
        </a:xfrm>
      </p:grpSpPr>
      <p:sp>
        <p:nvSpPr>
          <p:cNvPr id="35" name="Google Shape;35;p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38" name="Google Shape;38;p4"/>
          <p:cNvSpPr txBox="1"/>
          <p:nvPr>
            <p:ph idx="1" type="body"/>
          </p:nvPr>
        </p:nvSpPr>
        <p:spPr>
          <a:xfrm>
            <a:off x="971977" y="1324628"/>
            <a:ext cx="10972800" cy="452596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Courier New"/>
              <a:buChar char="o"/>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Calibri"/>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9" name="Shape 39"/>
        <p:cNvGrpSpPr/>
        <p:nvPr/>
      </p:nvGrpSpPr>
      <p:grpSpPr>
        <a:xfrm>
          <a:off x="0" y="0"/>
          <a:ext cx="0" cy="0"/>
          <a:chOff x="0" y="0"/>
          <a:chExt cx="0" cy="0"/>
        </a:xfrm>
      </p:grpSpPr>
      <p:sp>
        <p:nvSpPr>
          <p:cNvPr id="40" name="Google Shape;40;p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43" name="Google Shape;43;p5"/>
          <p:cNvSpPr txBox="1"/>
          <p:nvPr>
            <p:ph type="title"/>
          </p:nvPr>
        </p:nvSpPr>
        <p:spPr>
          <a:xfrm>
            <a:off x="1089764" y="214816"/>
            <a:ext cx="9870510" cy="874951"/>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rgbClr val="930B0B"/>
              </a:buClr>
              <a:buSzPts val="3600"/>
              <a:buFont typeface="Times New Roman"/>
              <a:buNone/>
              <a:defRPr b="0" i="0" sz="3600" u="none" cap="none" strike="noStrike">
                <a:solidFill>
                  <a:srgbClr val="930B0B"/>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5"/>
          <p:cNvSpPr txBox="1"/>
          <p:nvPr>
            <p:ph idx="1" type="body"/>
          </p:nvPr>
        </p:nvSpPr>
        <p:spPr>
          <a:xfrm>
            <a:off x="933338" y="1324628"/>
            <a:ext cx="10972800" cy="452596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Courier New"/>
              <a:buChar char="o"/>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Calibri"/>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45" name="Shape 4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6" name="Shape 46"/>
        <p:cNvGrpSpPr/>
        <p:nvPr/>
      </p:nvGrpSpPr>
      <p:grpSpPr>
        <a:xfrm>
          <a:off x="0" y="0"/>
          <a:ext cx="0" cy="0"/>
          <a:chOff x="0" y="0"/>
          <a:chExt cx="0" cy="0"/>
        </a:xfrm>
      </p:grpSpPr>
      <p:sp>
        <p:nvSpPr>
          <p:cNvPr id="47" name="Google Shape;47;p7"/>
          <p:cNvSpPr txBox="1"/>
          <p:nvPr>
            <p:ph type="title"/>
          </p:nvPr>
        </p:nvSpPr>
        <p:spPr>
          <a:xfrm>
            <a:off x="1089764" y="214816"/>
            <a:ext cx="9870510" cy="874951"/>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rgbClr val="930B0B"/>
              </a:buClr>
              <a:buSzPts val="3600"/>
              <a:buFont typeface="Times New Roman"/>
              <a:buNone/>
              <a:defRPr b="0" i="0" sz="3600" u="none" cap="none" strike="noStrike">
                <a:solidFill>
                  <a:srgbClr val="930B0B"/>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7"/>
          <p:cNvSpPr txBox="1"/>
          <p:nvPr>
            <p:ph idx="1" type="body"/>
          </p:nvPr>
        </p:nvSpPr>
        <p:spPr>
          <a:xfrm>
            <a:off x="873826" y="1189973"/>
            <a:ext cx="10997852" cy="489930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35280" lvl="1" marL="914400" marR="0" rtl="0" algn="l">
              <a:lnSpc>
                <a:spcPct val="90000"/>
              </a:lnSpc>
              <a:spcBef>
                <a:spcPts val="500"/>
              </a:spcBef>
              <a:spcAft>
                <a:spcPts val="0"/>
              </a:spcAft>
              <a:buClr>
                <a:srgbClr val="C55A11"/>
              </a:buClr>
              <a:buSzPts val="1680"/>
              <a:buFont typeface="Courier New"/>
              <a:buChar char="o"/>
              <a:defRPr b="0" i="0" sz="2400" u="none" cap="none" strike="noStrike">
                <a:solidFill>
                  <a:schemeClr val="dk1"/>
                </a:solidFill>
                <a:latin typeface="Times New Roman"/>
                <a:ea typeface="Times New Roman"/>
                <a:cs typeface="Times New Roman"/>
                <a:sym typeface="Times New Roman"/>
              </a:defRPr>
            </a:lvl2pPr>
            <a:lvl3pPr indent="-317500" lvl="2" marL="1371600" marR="0" rtl="0" algn="l">
              <a:lnSpc>
                <a:spcPct val="90000"/>
              </a:lnSpc>
              <a:spcBef>
                <a:spcPts val="500"/>
              </a:spcBef>
              <a:spcAft>
                <a:spcPts val="0"/>
              </a:spcAft>
              <a:buClr>
                <a:srgbClr val="8D4427"/>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8"/>
          <p:cNvSpPr txBox="1"/>
          <p:nvPr>
            <p:ph type="title"/>
          </p:nvPr>
        </p:nvSpPr>
        <p:spPr>
          <a:xfrm>
            <a:off x="839788"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908766" y="1606006"/>
            <a:ext cx="5157787"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2" name="Google Shape;52;p8"/>
          <p:cNvSpPr txBox="1"/>
          <p:nvPr>
            <p:ph idx="2" type="body"/>
          </p:nvPr>
        </p:nvSpPr>
        <p:spPr>
          <a:xfrm>
            <a:off x="1071605" y="2505075"/>
            <a:ext cx="5157787"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3" type="body"/>
          </p:nvPr>
        </p:nvSpPr>
        <p:spPr>
          <a:xfrm>
            <a:off x="6404017" y="1681163"/>
            <a:ext cx="5183188"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4" name="Google Shape;54;p8"/>
          <p:cNvSpPr txBox="1"/>
          <p:nvPr>
            <p:ph idx="4" type="body"/>
          </p:nvPr>
        </p:nvSpPr>
        <p:spPr>
          <a:xfrm>
            <a:off x="6404017" y="2505075"/>
            <a:ext cx="5183188"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9"/>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5" name="Google Shape;65;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6" name="Google Shape;66;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7" name="Google Shape;67;p1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1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1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6.xml"/><Relationship Id="rId11" Type="http://schemas.openxmlformats.org/officeDocument/2006/relationships/slideLayout" Target="../slideLayouts/slideLayout7.xml"/><Relationship Id="rId10" Type="http://schemas.openxmlformats.org/officeDocument/2006/relationships/slideLayout" Target="../slideLayouts/slideLayout6.xml"/><Relationship Id="rId21" Type="http://schemas.openxmlformats.org/officeDocument/2006/relationships/theme" Target="../theme/theme2.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4.png"/><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2.jp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7" Type="http://schemas.openxmlformats.org/officeDocument/2006/relationships/slideLayout" Target="../slideLayouts/slideLayout13.xml"/><Relationship Id="rId16" Type="http://schemas.openxmlformats.org/officeDocument/2006/relationships/slideLayout" Target="../slideLayouts/slideLayout12.xml"/><Relationship Id="rId5" Type="http://schemas.openxmlformats.org/officeDocument/2006/relationships/slideLayout" Target="../slideLayouts/slideLayout1.xml"/><Relationship Id="rId19" Type="http://schemas.openxmlformats.org/officeDocument/2006/relationships/slideLayout" Target="../slideLayouts/slideLayout15.xml"/><Relationship Id="rId6" Type="http://schemas.openxmlformats.org/officeDocument/2006/relationships/slideLayout" Target="../slideLayouts/slideLayout2.xml"/><Relationship Id="rId18" Type="http://schemas.openxmlformats.org/officeDocument/2006/relationships/slideLayout" Target="../slideLayouts/slideLayout14.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1531257" y="294320"/>
            <a:ext cx="9129486" cy="73796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sp>
        <p:nvSpPr>
          <p:cNvPr id="11" name="Google Shape;11;p1"/>
          <p:cNvSpPr txBox="1"/>
          <p:nvPr/>
        </p:nvSpPr>
        <p:spPr>
          <a:xfrm>
            <a:off x="432520" y="6373653"/>
            <a:ext cx="1941286" cy="3651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400" u="none" cap="none" strike="noStrike">
                <a:solidFill>
                  <a:schemeClr val="lt1"/>
                </a:solidFill>
                <a:latin typeface="Times New Roman"/>
                <a:ea typeface="Times New Roman"/>
                <a:cs typeface="Times New Roman"/>
                <a:sym typeface="Times New Roman"/>
              </a:rPr>
              <a:t>3/1/2021</a:t>
            </a:r>
            <a:endParaRPr b="1" i="0" sz="1400" u="none" cap="none" strike="noStrike">
              <a:solidFill>
                <a:schemeClr val="lt1"/>
              </a:solidFill>
              <a:latin typeface="Times New Roman"/>
              <a:ea typeface="Times New Roman"/>
              <a:cs typeface="Times New Roman"/>
              <a:sym typeface="Times New Roman"/>
            </a:endParaRPr>
          </a:p>
        </p:txBody>
      </p:sp>
      <p:sp>
        <p:nvSpPr>
          <p:cNvPr id="12" name="Google Shape;12;p1"/>
          <p:cNvSpPr txBox="1"/>
          <p:nvPr/>
        </p:nvSpPr>
        <p:spPr>
          <a:xfrm>
            <a:off x="10986931" y="6347050"/>
            <a:ext cx="801914" cy="3651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1" i="0" lang="en-US" sz="1400" u="none" cap="none" strike="noStrike">
                <a:solidFill>
                  <a:schemeClr val="lt1"/>
                </a:solidFill>
                <a:latin typeface="Times New Roman"/>
                <a:ea typeface="Times New Roman"/>
                <a:cs typeface="Times New Roman"/>
                <a:sym typeface="Times New Roman"/>
              </a:rPr>
              <a:t>‹#›</a:t>
            </a:fld>
            <a:endParaRPr b="1" i="0" sz="1400" u="none" cap="none" strike="noStrike">
              <a:solidFill>
                <a:schemeClr val="lt1"/>
              </a:solidFill>
              <a:latin typeface="Times New Roman"/>
              <a:ea typeface="Times New Roman"/>
              <a:cs typeface="Times New Roman"/>
              <a:sym typeface="Times New Roman"/>
            </a:endParaRPr>
          </a:p>
        </p:txBody>
      </p:sp>
      <p:cxnSp>
        <p:nvCxnSpPr>
          <p:cNvPr id="13" name="Google Shape;13;p1"/>
          <p:cNvCxnSpPr/>
          <p:nvPr/>
        </p:nvCxnSpPr>
        <p:spPr>
          <a:xfrm>
            <a:off x="231906" y="524442"/>
            <a:ext cx="20026" cy="5873873"/>
          </a:xfrm>
          <a:prstGeom prst="straightConnector1">
            <a:avLst/>
          </a:prstGeom>
          <a:noFill/>
          <a:ln cap="flat" cmpd="sng" w="9525">
            <a:solidFill>
              <a:schemeClr val="accent2"/>
            </a:solidFill>
            <a:prstDash val="solid"/>
            <a:miter lim="800000"/>
            <a:headEnd len="sm" w="sm" type="none"/>
            <a:tailEnd len="sm" w="sm" type="none"/>
          </a:ln>
        </p:spPr>
      </p:cxnSp>
      <p:cxnSp>
        <p:nvCxnSpPr>
          <p:cNvPr id="14" name="Google Shape;14;p1"/>
          <p:cNvCxnSpPr/>
          <p:nvPr/>
        </p:nvCxnSpPr>
        <p:spPr>
          <a:xfrm>
            <a:off x="11945042" y="135448"/>
            <a:ext cx="19165" cy="6100958"/>
          </a:xfrm>
          <a:prstGeom prst="straightConnector1">
            <a:avLst/>
          </a:prstGeom>
          <a:noFill/>
          <a:ln cap="flat" cmpd="sng" w="9525">
            <a:solidFill>
              <a:schemeClr val="accent2"/>
            </a:solidFill>
            <a:prstDash val="solid"/>
            <a:miter lim="800000"/>
            <a:headEnd len="sm" w="sm" type="none"/>
            <a:tailEnd len="sm" w="sm" type="none"/>
          </a:ln>
        </p:spPr>
      </p:cxnSp>
      <p:cxnSp>
        <p:nvCxnSpPr>
          <p:cNvPr id="15" name="Google Shape;15;p1"/>
          <p:cNvCxnSpPr/>
          <p:nvPr/>
        </p:nvCxnSpPr>
        <p:spPr>
          <a:xfrm>
            <a:off x="572366" y="135448"/>
            <a:ext cx="11382258" cy="0"/>
          </a:xfrm>
          <a:prstGeom prst="straightConnector1">
            <a:avLst/>
          </a:prstGeom>
          <a:noFill/>
          <a:ln cap="flat" cmpd="sng" w="9525">
            <a:solidFill>
              <a:schemeClr val="accent2"/>
            </a:solidFill>
            <a:prstDash val="solid"/>
            <a:miter lim="800000"/>
            <a:headEnd len="sm" w="sm" type="none"/>
            <a:tailEnd len="sm" w="sm" type="none"/>
          </a:ln>
        </p:spPr>
      </p:cxnSp>
      <p:cxnSp>
        <p:nvCxnSpPr>
          <p:cNvPr id="16" name="Google Shape;16;p1"/>
          <p:cNvCxnSpPr/>
          <p:nvPr/>
        </p:nvCxnSpPr>
        <p:spPr>
          <a:xfrm>
            <a:off x="251932" y="6398315"/>
            <a:ext cx="320400" cy="293100"/>
          </a:xfrm>
          <a:prstGeom prst="curvedConnector3">
            <a:avLst>
              <a:gd fmla="val 50000" name="adj1"/>
            </a:avLst>
          </a:prstGeom>
          <a:noFill/>
          <a:ln cap="flat" cmpd="sng" w="9525">
            <a:solidFill>
              <a:schemeClr val="accent2"/>
            </a:solidFill>
            <a:prstDash val="solid"/>
            <a:miter lim="800000"/>
            <a:headEnd len="sm" w="sm" type="none"/>
            <a:tailEnd len="sm" w="sm" type="none"/>
          </a:ln>
        </p:spPr>
      </p:cxnSp>
      <p:cxnSp>
        <p:nvCxnSpPr>
          <p:cNvPr id="17" name="Google Shape;17;p1"/>
          <p:cNvCxnSpPr/>
          <p:nvPr/>
        </p:nvCxnSpPr>
        <p:spPr>
          <a:xfrm rot="5400000">
            <a:off x="11558309" y="6285306"/>
            <a:ext cx="454800" cy="357000"/>
          </a:xfrm>
          <a:prstGeom prst="curvedConnector3">
            <a:avLst>
              <a:gd fmla="val 50000" name="adj1"/>
            </a:avLst>
          </a:prstGeom>
          <a:noFill/>
          <a:ln cap="flat" cmpd="sng" w="9525">
            <a:solidFill>
              <a:schemeClr val="accent2"/>
            </a:solidFill>
            <a:prstDash val="solid"/>
            <a:miter lim="800000"/>
            <a:headEnd len="sm" w="sm" type="none"/>
            <a:tailEnd len="sm" w="sm" type="none"/>
          </a:ln>
        </p:spPr>
      </p:cxnSp>
      <p:pic>
        <p:nvPicPr>
          <p:cNvPr id="18" name="Google Shape;18;p1"/>
          <p:cNvPicPr preferRelativeResize="0"/>
          <p:nvPr/>
        </p:nvPicPr>
        <p:blipFill rotWithShape="1">
          <a:blip r:embed="rId1">
            <a:alphaModFix/>
          </a:blip>
          <a:srcRect b="0" l="0" r="0" t="0"/>
          <a:stretch/>
        </p:blipFill>
        <p:spPr>
          <a:xfrm>
            <a:off x="605" y="135448"/>
            <a:ext cx="566958" cy="6722552"/>
          </a:xfrm>
          <a:prstGeom prst="rect">
            <a:avLst/>
          </a:prstGeom>
          <a:noFill/>
          <a:ln>
            <a:noFill/>
          </a:ln>
        </p:spPr>
      </p:pic>
      <p:pic>
        <p:nvPicPr>
          <p:cNvPr id="19" name="Google Shape;19;p1"/>
          <p:cNvPicPr preferRelativeResize="0"/>
          <p:nvPr/>
        </p:nvPicPr>
        <p:blipFill rotWithShape="1">
          <a:blip r:embed="rId2">
            <a:alphaModFix/>
          </a:blip>
          <a:srcRect b="0" l="0" r="0" t="0"/>
          <a:stretch/>
        </p:blipFill>
        <p:spPr>
          <a:xfrm>
            <a:off x="572783" y="135448"/>
            <a:ext cx="204457" cy="5305232"/>
          </a:xfrm>
          <a:prstGeom prst="rect">
            <a:avLst/>
          </a:prstGeom>
          <a:noFill/>
          <a:ln>
            <a:noFill/>
          </a:ln>
        </p:spPr>
      </p:pic>
      <p:pic>
        <p:nvPicPr>
          <p:cNvPr descr="A close up of a sign&#10;&#10;Description automatically generated" id="20" name="Google Shape;20;p1"/>
          <p:cNvPicPr preferRelativeResize="0"/>
          <p:nvPr/>
        </p:nvPicPr>
        <p:blipFill rotWithShape="1">
          <a:blip r:embed="rId3">
            <a:alphaModFix/>
          </a:blip>
          <a:srcRect b="0" l="0" r="0" t="0"/>
          <a:stretch/>
        </p:blipFill>
        <p:spPr>
          <a:xfrm>
            <a:off x="11095526" y="6043824"/>
            <a:ext cx="868683" cy="647487"/>
          </a:xfrm>
          <a:prstGeom prst="rect">
            <a:avLst/>
          </a:prstGeom>
          <a:noFill/>
          <a:ln>
            <a:noFill/>
          </a:ln>
        </p:spPr>
      </p:pic>
      <p:pic>
        <p:nvPicPr>
          <p:cNvPr descr="A picture containing drawing&#10;&#10;Description automatically generated" id="21" name="Google Shape;21;p1"/>
          <p:cNvPicPr preferRelativeResize="0"/>
          <p:nvPr/>
        </p:nvPicPr>
        <p:blipFill rotWithShape="1">
          <a:blip r:embed="rId4">
            <a:alphaModFix/>
          </a:blip>
          <a:srcRect b="0" l="0" r="0" t="0"/>
          <a:stretch/>
        </p:blipFill>
        <p:spPr>
          <a:xfrm>
            <a:off x="605" y="6214968"/>
            <a:ext cx="2655568" cy="663892"/>
          </a:xfrm>
          <a:prstGeom prst="rect">
            <a:avLst/>
          </a:prstGeom>
          <a:noFill/>
          <a:ln>
            <a:noFill/>
          </a:ln>
        </p:spPr>
      </p:pic>
      <p:pic>
        <p:nvPicPr>
          <p:cNvPr id="22" name="Google Shape;22;p1"/>
          <p:cNvPicPr preferRelativeResize="0"/>
          <p:nvPr/>
        </p:nvPicPr>
        <p:blipFill rotWithShape="1">
          <a:blip r:embed="rId1">
            <a:alphaModFix/>
          </a:blip>
          <a:srcRect b="0" l="0" r="0" t="0"/>
          <a:stretch/>
        </p:blipFill>
        <p:spPr>
          <a:xfrm rot="5400000">
            <a:off x="6714494" y="2503271"/>
            <a:ext cx="385984" cy="8376080"/>
          </a:xfrm>
          <a:prstGeom prst="rect">
            <a:avLst/>
          </a:prstGeom>
          <a:noFill/>
          <a:ln>
            <a:noFill/>
          </a:ln>
        </p:spPr>
      </p:pic>
      <p:pic>
        <p:nvPicPr>
          <p:cNvPr id="23" name="Google Shape;23;p1"/>
          <p:cNvPicPr preferRelativeResize="0"/>
          <p:nvPr/>
        </p:nvPicPr>
        <p:blipFill rotWithShape="1">
          <a:blip r:embed="rId2">
            <a:alphaModFix/>
          </a:blip>
          <a:srcRect b="0" l="0" r="0" t="0"/>
          <a:stretch/>
        </p:blipFill>
        <p:spPr>
          <a:xfrm rot="5400000">
            <a:off x="6820534" y="2236938"/>
            <a:ext cx="173904" cy="837607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nvSpPr>
        <p:spPr>
          <a:xfrm>
            <a:off x="2779059" y="2277035"/>
            <a:ext cx="75482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18"/>
          <p:cNvSpPr txBox="1"/>
          <p:nvPr/>
        </p:nvSpPr>
        <p:spPr>
          <a:xfrm>
            <a:off x="1406525" y="2117925"/>
            <a:ext cx="9549900" cy="20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500">
                <a:solidFill>
                  <a:srgbClr val="930B0B"/>
                </a:solidFill>
                <a:latin typeface="Roboto"/>
                <a:ea typeface="Roboto"/>
                <a:cs typeface="Roboto"/>
                <a:sym typeface="Roboto"/>
              </a:rPr>
              <a:t>Cyber-Physical System Framework for </a:t>
            </a:r>
            <a:endParaRPr b="1" sz="3500">
              <a:solidFill>
                <a:srgbClr val="930B0B"/>
              </a:solidFill>
              <a:latin typeface="Roboto"/>
              <a:ea typeface="Roboto"/>
              <a:cs typeface="Roboto"/>
              <a:sym typeface="Roboto"/>
            </a:endParaRPr>
          </a:p>
          <a:p>
            <a:pPr indent="0" lvl="0" marL="0" rtl="0" algn="ctr">
              <a:spcBef>
                <a:spcPts val="0"/>
              </a:spcBef>
              <a:spcAft>
                <a:spcPts val="0"/>
              </a:spcAft>
              <a:buNone/>
            </a:pPr>
            <a:r>
              <a:rPr b="1" lang="en-US" sz="3500">
                <a:solidFill>
                  <a:srgbClr val="930B0B"/>
                </a:solidFill>
                <a:latin typeface="Roboto"/>
                <a:ea typeface="Roboto"/>
                <a:cs typeface="Roboto"/>
                <a:sym typeface="Roboto"/>
              </a:rPr>
              <a:t>Future Aircraft and Air Traffic Control </a:t>
            </a:r>
            <a:endParaRPr sz="3500">
              <a:solidFill>
                <a:srgbClr val="930B0B"/>
              </a:solidFill>
              <a:latin typeface="Roboto"/>
              <a:ea typeface="Roboto"/>
              <a:cs typeface="Roboto"/>
              <a:sym typeface="Roboto"/>
            </a:endParaRPr>
          </a:p>
        </p:txBody>
      </p:sp>
      <p:sp>
        <p:nvSpPr>
          <p:cNvPr id="111" name="Google Shape;111;p18"/>
          <p:cNvSpPr txBox="1"/>
          <p:nvPr/>
        </p:nvSpPr>
        <p:spPr>
          <a:xfrm>
            <a:off x="1406525" y="504100"/>
            <a:ext cx="9549900" cy="78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600">
                <a:solidFill>
                  <a:srgbClr val="930B0B"/>
                </a:solidFill>
                <a:latin typeface="Roboto"/>
                <a:ea typeface="Roboto"/>
                <a:cs typeface="Roboto"/>
                <a:sym typeface="Roboto"/>
              </a:rPr>
              <a:t>Cyber Physical System</a:t>
            </a:r>
            <a:endParaRPr b="1" sz="2600">
              <a:solidFill>
                <a:srgbClr val="930B0B"/>
              </a:solidFill>
              <a:latin typeface="Roboto"/>
              <a:ea typeface="Roboto"/>
              <a:cs typeface="Roboto"/>
              <a:sym typeface="Roboto"/>
            </a:endParaRPr>
          </a:p>
          <a:p>
            <a:pPr indent="0" lvl="0" marL="0" rtl="0" algn="ctr">
              <a:spcBef>
                <a:spcPts val="0"/>
              </a:spcBef>
              <a:spcAft>
                <a:spcPts val="0"/>
              </a:spcAft>
              <a:buNone/>
            </a:pPr>
            <a:r>
              <a:rPr b="1" lang="en-US" sz="2600">
                <a:solidFill>
                  <a:srgbClr val="930B0B"/>
                </a:solidFill>
                <a:latin typeface="Roboto"/>
                <a:ea typeface="Roboto"/>
                <a:cs typeface="Roboto"/>
                <a:sym typeface="Roboto"/>
              </a:rPr>
              <a:t>Internal Assessment (IA-2)</a:t>
            </a:r>
            <a:endParaRPr sz="2600">
              <a:solidFill>
                <a:srgbClr val="930B0B"/>
              </a:solidFill>
              <a:latin typeface="Roboto"/>
              <a:ea typeface="Roboto"/>
              <a:cs typeface="Roboto"/>
              <a:sym typeface="Roboto"/>
            </a:endParaRPr>
          </a:p>
        </p:txBody>
      </p:sp>
      <p:sp>
        <p:nvSpPr>
          <p:cNvPr id="112" name="Google Shape;112;p18"/>
          <p:cNvSpPr txBox="1"/>
          <p:nvPr/>
        </p:nvSpPr>
        <p:spPr>
          <a:xfrm>
            <a:off x="1406525" y="5548350"/>
            <a:ext cx="9549900" cy="78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300">
                <a:solidFill>
                  <a:srgbClr val="930B0B"/>
                </a:solidFill>
                <a:latin typeface="Roboto"/>
                <a:ea typeface="Roboto"/>
                <a:cs typeface="Roboto"/>
                <a:sym typeface="Roboto"/>
              </a:rPr>
              <a:t>Presenter: Asim Ahmed Siddiqui (2021014)</a:t>
            </a:r>
            <a:endParaRPr sz="2300">
              <a:solidFill>
                <a:srgbClr val="930B0B"/>
              </a:solidFill>
              <a:latin typeface="Roboto"/>
              <a:ea typeface="Roboto"/>
              <a:cs typeface="Roboto"/>
              <a:sym typeface="Roboto"/>
            </a:endParaRPr>
          </a:p>
        </p:txBody>
      </p:sp>
      <p:sp>
        <p:nvSpPr>
          <p:cNvPr id="113" name="Google Shape;113;p18"/>
          <p:cNvSpPr txBox="1"/>
          <p:nvPr/>
        </p:nvSpPr>
        <p:spPr>
          <a:xfrm>
            <a:off x="1406525" y="3601350"/>
            <a:ext cx="9549900" cy="78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solidFill>
                  <a:srgbClr val="930B0B"/>
                </a:solidFill>
                <a:latin typeface="Roboto"/>
                <a:ea typeface="Roboto"/>
                <a:cs typeface="Roboto"/>
                <a:sym typeface="Roboto"/>
              </a:rPr>
              <a:t>Authors: Krishna Sampigethaya, Radha Poovendran</a:t>
            </a:r>
            <a:endParaRPr sz="2400">
              <a:solidFill>
                <a:srgbClr val="930B0B"/>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nvSpPr>
        <p:spPr>
          <a:xfrm>
            <a:off x="2779059" y="2277035"/>
            <a:ext cx="7548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27"/>
          <p:cNvSpPr txBox="1"/>
          <p:nvPr/>
        </p:nvSpPr>
        <p:spPr>
          <a:xfrm>
            <a:off x="1406525" y="199300"/>
            <a:ext cx="9549900" cy="78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600">
                <a:solidFill>
                  <a:srgbClr val="930B0B"/>
                </a:solidFill>
                <a:latin typeface="Roboto"/>
                <a:ea typeface="Roboto"/>
                <a:cs typeface="Roboto"/>
                <a:sym typeface="Roboto"/>
              </a:rPr>
              <a:t>3. FUTURE E-ENABLED AIRCRAFT AS A CPS</a:t>
            </a:r>
            <a:endParaRPr sz="2600">
              <a:solidFill>
                <a:srgbClr val="930B0B"/>
              </a:solidFill>
              <a:latin typeface="Roboto"/>
              <a:ea typeface="Roboto"/>
              <a:cs typeface="Roboto"/>
              <a:sym typeface="Roboto"/>
            </a:endParaRPr>
          </a:p>
        </p:txBody>
      </p:sp>
      <p:pic>
        <p:nvPicPr>
          <p:cNvPr id="177" name="Google Shape;177;p27"/>
          <p:cNvPicPr preferRelativeResize="0"/>
          <p:nvPr/>
        </p:nvPicPr>
        <p:blipFill>
          <a:blip r:embed="rId3">
            <a:alphaModFix/>
          </a:blip>
          <a:stretch>
            <a:fillRect/>
          </a:stretch>
        </p:blipFill>
        <p:spPr>
          <a:xfrm>
            <a:off x="2556488" y="884750"/>
            <a:ext cx="7993424" cy="6053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nvSpPr>
        <p:spPr>
          <a:xfrm>
            <a:off x="2779059" y="2277035"/>
            <a:ext cx="7548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28"/>
          <p:cNvSpPr txBox="1"/>
          <p:nvPr/>
        </p:nvSpPr>
        <p:spPr>
          <a:xfrm>
            <a:off x="1087025" y="979900"/>
            <a:ext cx="10188900" cy="42729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CPS for airplane health management can be envisioned to consist of an onboard wired and wireless sensory network that sources timely accurate feedback to onboard computers and flight deck crew, </a:t>
            </a:r>
            <a:endParaRPr b="1" sz="2000">
              <a:solidFill>
                <a:srgbClr val="930B0B"/>
              </a:solidFill>
              <a:latin typeface="Roboto"/>
              <a:ea typeface="Roboto"/>
              <a:cs typeface="Roboto"/>
              <a:sym typeface="Roboto"/>
            </a:endParaRPr>
          </a:p>
          <a:p>
            <a:pPr indent="-355600" lvl="1" marL="9144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about the status of the aircraft’s physical environment (internal and external), </a:t>
            </a:r>
            <a:endParaRPr b="1" sz="2000">
              <a:solidFill>
                <a:srgbClr val="930B0B"/>
              </a:solidFill>
              <a:latin typeface="Roboto"/>
              <a:ea typeface="Roboto"/>
              <a:cs typeface="Roboto"/>
              <a:sym typeface="Roboto"/>
            </a:endParaRPr>
          </a:p>
          <a:p>
            <a:pPr indent="-355600" lvl="1" marL="9144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hardware and software parts, </a:t>
            </a:r>
            <a:endParaRPr b="1" sz="2000">
              <a:solidFill>
                <a:srgbClr val="930B0B"/>
              </a:solidFill>
              <a:latin typeface="Roboto"/>
              <a:ea typeface="Roboto"/>
              <a:cs typeface="Roboto"/>
              <a:sym typeface="Roboto"/>
            </a:endParaRPr>
          </a:p>
          <a:p>
            <a:pPr indent="-355600" lvl="1" marL="9144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physical and cyber infrastructure, </a:t>
            </a:r>
            <a:endParaRPr b="1" sz="2000">
              <a:solidFill>
                <a:srgbClr val="930B0B"/>
              </a:solidFill>
              <a:latin typeface="Roboto"/>
              <a:ea typeface="Roboto"/>
              <a:cs typeface="Roboto"/>
              <a:sym typeface="Roboto"/>
            </a:endParaRPr>
          </a:p>
          <a:p>
            <a:pPr indent="-355600" lvl="1" marL="9144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and occupant humans. </a:t>
            </a:r>
            <a:endParaRPr b="1" sz="2000">
              <a:solidFill>
                <a:srgbClr val="930B0B"/>
              </a:solidFill>
              <a:latin typeface="Roboto"/>
              <a:ea typeface="Roboto"/>
              <a:cs typeface="Roboto"/>
              <a:sym typeface="Roboto"/>
            </a:endParaRPr>
          </a:p>
          <a:p>
            <a:pPr indent="0" lvl="0" marL="457200" rtl="0" algn="just">
              <a:lnSpc>
                <a:spcPct val="115000"/>
              </a:lnSpc>
              <a:spcBef>
                <a:spcPts val="0"/>
              </a:spcBef>
              <a:spcAft>
                <a:spcPts val="0"/>
              </a:spcAft>
              <a:buNone/>
            </a:pPr>
            <a:r>
              <a:t/>
            </a:r>
            <a:endParaRPr b="1" sz="2000">
              <a:solidFill>
                <a:srgbClr val="930B0B"/>
              </a:solidFill>
              <a:latin typeface="Roboto"/>
              <a:ea typeface="Roboto"/>
              <a:cs typeface="Roboto"/>
              <a:sym typeface="Roboto"/>
            </a:endParaRPr>
          </a:p>
          <a:p>
            <a:pPr indent="-355600" lvl="0" marL="4572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Real-time monitoring of airplane status </a:t>
            </a:r>
            <a:endParaRPr b="1" sz="2000">
              <a:solidFill>
                <a:srgbClr val="930B0B"/>
              </a:solidFill>
              <a:latin typeface="Roboto"/>
              <a:ea typeface="Roboto"/>
              <a:cs typeface="Roboto"/>
              <a:sym typeface="Roboto"/>
            </a:endParaRPr>
          </a:p>
          <a:p>
            <a:pPr indent="457200" lvl="0" marL="0" rtl="0" algn="just">
              <a:lnSpc>
                <a:spcPct val="115000"/>
              </a:lnSpc>
              <a:spcBef>
                <a:spcPts val="0"/>
              </a:spcBef>
              <a:spcAft>
                <a:spcPts val="0"/>
              </a:spcAft>
              <a:buNone/>
            </a:pPr>
            <a:r>
              <a:rPr b="1" lang="en-US" sz="2000">
                <a:solidFill>
                  <a:srgbClr val="930B0B"/>
                </a:solidFill>
                <a:latin typeface="Roboto"/>
                <a:ea typeface="Roboto"/>
                <a:cs typeface="Roboto"/>
                <a:sym typeface="Roboto"/>
              </a:rPr>
              <a:t>– including all human and other physical components contained with the airframe </a:t>
            </a:r>
            <a:endParaRPr b="1" sz="2000">
              <a:solidFill>
                <a:srgbClr val="930B0B"/>
              </a:solidFill>
              <a:latin typeface="Roboto"/>
              <a:ea typeface="Roboto"/>
              <a:cs typeface="Roboto"/>
              <a:sym typeface="Roboto"/>
            </a:endParaRPr>
          </a:p>
          <a:p>
            <a:pPr indent="457200" lvl="0" marL="0" rtl="0" algn="just">
              <a:lnSpc>
                <a:spcPct val="115000"/>
              </a:lnSpc>
              <a:spcBef>
                <a:spcPts val="0"/>
              </a:spcBef>
              <a:spcAft>
                <a:spcPts val="0"/>
              </a:spcAft>
              <a:buNone/>
            </a:pPr>
            <a:r>
              <a:rPr b="1" lang="en-US" sz="2000">
                <a:solidFill>
                  <a:srgbClr val="930B0B"/>
                </a:solidFill>
                <a:latin typeface="Roboto"/>
                <a:ea typeface="Roboto"/>
                <a:cs typeface="Roboto"/>
                <a:sym typeface="Roboto"/>
              </a:rPr>
              <a:t>– predictive and proactive maintenance for airplane health management, </a:t>
            </a:r>
            <a:endParaRPr b="1" sz="2000">
              <a:solidFill>
                <a:srgbClr val="930B0B"/>
              </a:solidFill>
              <a:latin typeface="Roboto"/>
              <a:ea typeface="Roboto"/>
              <a:cs typeface="Roboto"/>
              <a:sym typeface="Roboto"/>
            </a:endParaRPr>
          </a:p>
          <a:p>
            <a:pPr indent="0" lvl="0" marL="457200" rtl="0" algn="just">
              <a:lnSpc>
                <a:spcPct val="115000"/>
              </a:lnSpc>
              <a:spcBef>
                <a:spcPts val="0"/>
              </a:spcBef>
              <a:spcAft>
                <a:spcPts val="0"/>
              </a:spcAft>
              <a:buNone/>
            </a:pPr>
            <a:r>
              <a:rPr b="1" lang="en-US" sz="2000">
                <a:solidFill>
                  <a:srgbClr val="930B0B"/>
                </a:solidFill>
                <a:latin typeface="Roboto"/>
                <a:ea typeface="Roboto"/>
                <a:cs typeface="Roboto"/>
                <a:sym typeface="Roboto"/>
              </a:rPr>
              <a:t>– pilot fatigue management, hence, can be achieved.</a:t>
            </a:r>
            <a:endParaRPr b="1" sz="2000">
              <a:solidFill>
                <a:srgbClr val="930B0B"/>
              </a:solidFill>
              <a:latin typeface="Roboto"/>
              <a:ea typeface="Roboto"/>
              <a:cs typeface="Roboto"/>
              <a:sym typeface="Roboto"/>
            </a:endParaRPr>
          </a:p>
        </p:txBody>
      </p:sp>
      <p:sp>
        <p:nvSpPr>
          <p:cNvPr id="184" name="Google Shape;184;p28"/>
          <p:cNvSpPr txBox="1"/>
          <p:nvPr/>
        </p:nvSpPr>
        <p:spPr>
          <a:xfrm>
            <a:off x="1406525" y="199300"/>
            <a:ext cx="9549900" cy="78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600">
                <a:solidFill>
                  <a:srgbClr val="930B0B"/>
                </a:solidFill>
                <a:latin typeface="Roboto"/>
                <a:ea typeface="Roboto"/>
                <a:cs typeface="Roboto"/>
                <a:sym typeface="Roboto"/>
              </a:rPr>
              <a:t>3. FUTURE E-ENABLED AIRCRAFT AS A CPS</a:t>
            </a:r>
            <a:endParaRPr sz="2600">
              <a:solidFill>
                <a:srgbClr val="930B0B"/>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nvSpPr>
        <p:spPr>
          <a:xfrm>
            <a:off x="2779059" y="2277035"/>
            <a:ext cx="7548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29"/>
          <p:cNvSpPr txBox="1"/>
          <p:nvPr/>
        </p:nvSpPr>
        <p:spPr>
          <a:xfrm>
            <a:off x="1087025" y="903700"/>
            <a:ext cx="10188900" cy="5034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US" sz="2000">
                <a:solidFill>
                  <a:srgbClr val="930B0B"/>
                </a:solidFill>
                <a:latin typeface="Roboto"/>
                <a:ea typeface="Roboto"/>
                <a:cs typeface="Roboto"/>
                <a:sym typeface="Roboto"/>
              </a:rPr>
              <a:t>Future aircraft navigation and surveillance depends on technologies, such as, </a:t>
            </a:r>
            <a:endParaRPr b="1" sz="2000">
              <a:solidFill>
                <a:srgbClr val="930B0B"/>
              </a:solidFill>
              <a:latin typeface="Roboto"/>
              <a:ea typeface="Roboto"/>
              <a:cs typeface="Roboto"/>
              <a:sym typeface="Roboto"/>
            </a:endParaRPr>
          </a:p>
          <a:p>
            <a:pPr indent="-355600" lvl="0" marL="9144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Automatic Dependent Surveillance Broadcast (ADS-B), </a:t>
            </a:r>
            <a:endParaRPr b="1" sz="2000">
              <a:solidFill>
                <a:srgbClr val="930B0B"/>
              </a:solidFill>
              <a:latin typeface="Roboto"/>
              <a:ea typeface="Roboto"/>
              <a:cs typeface="Roboto"/>
              <a:sym typeface="Roboto"/>
            </a:endParaRPr>
          </a:p>
          <a:p>
            <a:pPr indent="-355600" lvl="0" marL="9144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Global Navigation Satellite System (GNSS), </a:t>
            </a:r>
            <a:endParaRPr b="1" sz="2000">
              <a:solidFill>
                <a:srgbClr val="930B0B"/>
              </a:solidFill>
              <a:latin typeface="Roboto"/>
              <a:ea typeface="Roboto"/>
              <a:cs typeface="Roboto"/>
              <a:sym typeface="Roboto"/>
            </a:endParaRPr>
          </a:p>
          <a:p>
            <a:pPr indent="-355600" lvl="0" marL="9144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Internet Protocol Aeronautical Telecommunication Network (IP ATN), </a:t>
            </a:r>
            <a:endParaRPr b="1" sz="2000">
              <a:solidFill>
                <a:srgbClr val="930B0B"/>
              </a:solidFill>
              <a:latin typeface="Roboto"/>
              <a:ea typeface="Roboto"/>
              <a:cs typeface="Roboto"/>
              <a:sym typeface="Roboto"/>
            </a:endParaRPr>
          </a:p>
          <a:p>
            <a:pPr indent="0" lvl="0" marL="0" rtl="0" algn="just">
              <a:lnSpc>
                <a:spcPct val="115000"/>
              </a:lnSpc>
              <a:spcBef>
                <a:spcPts val="0"/>
              </a:spcBef>
              <a:spcAft>
                <a:spcPts val="0"/>
              </a:spcAft>
              <a:buNone/>
            </a:pPr>
            <a:r>
              <a:rPr b="1" lang="en-US" sz="2000">
                <a:solidFill>
                  <a:srgbClr val="930B0B"/>
                </a:solidFill>
                <a:latin typeface="Roboto"/>
                <a:ea typeface="Roboto"/>
                <a:cs typeface="Roboto"/>
                <a:sym typeface="Roboto"/>
              </a:rPr>
              <a:t>to make the aircraft and flight deck crew see the same realtime “picture” of traffic and weather as seen by the air traffic controllers. </a:t>
            </a:r>
            <a:endParaRPr b="1" sz="2000">
              <a:solidFill>
                <a:srgbClr val="930B0B"/>
              </a:solidFill>
              <a:latin typeface="Roboto"/>
              <a:ea typeface="Roboto"/>
              <a:cs typeface="Roboto"/>
              <a:sym typeface="Roboto"/>
            </a:endParaRPr>
          </a:p>
          <a:p>
            <a:pPr indent="0" lvl="0" marL="0" rtl="0" algn="just">
              <a:lnSpc>
                <a:spcPct val="115000"/>
              </a:lnSpc>
              <a:spcBef>
                <a:spcPts val="0"/>
              </a:spcBef>
              <a:spcAft>
                <a:spcPts val="0"/>
              </a:spcAft>
              <a:buNone/>
            </a:pPr>
            <a:r>
              <a:t/>
            </a:r>
            <a:endParaRPr b="1" sz="2000">
              <a:solidFill>
                <a:srgbClr val="930B0B"/>
              </a:solidFill>
              <a:latin typeface="Roboto"/>
              <a:ea typeface="Roboto"/>
              <a:cs typeface="Roboto"/>
              <a:sym typeface="Roboto"/>
            </a:endParaRPr>
          </a:p>
          <a:p>
            <a:pPr indent="0" lvl="0" marL="0" rtl="0" algn="just">
              <a:lnSpc>
                <a:spcPct val="115000"/>
              </a:lnSpc>
              <a:spcBef>
                <a:spcPts val="0"/>
              </a:spcBef>
              <a:spcAft>
                <a:spcPts val="0"/>
              </a:spcAft>
              <a:buNone/>
            </a:pPr>
            <a:r>
              <a:rPr b="1" lang="en-US" sz="2000">
                <a:solidFill>
                  <a:srgbClr val="930B0B"/>
                </a:solidFill>
                <a:latin typeface="Roboto"/>
                <a:ea typeface="Roboto"/>
                <a:cs typeface="Roboto"/>
                <a:sym typeface="Roboto"/>
              </a:rPr>
              <a:t>This capability allow the aircraft to navigate in the presence of unpredictable weather conditions, unforeseen events, and dynamic aircraft operator priorities, ultimately helping to perform gate-to-gate flight in a highly precise and predictable time. </a:t>
            </a:r>
            <a:endParaRPr b="1" sz="2000">
              <a:solidFill>
                <a:srgbClr val="930B0B"/>
              </a:solidFill>
              <a:latin typeface="Roboto"/>
              <a:ea typeface="Roboto"/>
              <a:cs typeface="Roboto"/>
              <a:sym typeface="Roboto"/>
            </a:endParaRPr>
          </a:p>
          <a:p>
            <a:pPr indent="0" lvl="0" marL="0" rtl="0" algn="just">
              <a:lnSpc>
                <a:spcPct val="115000"/>
              </a:lnSpc>
              <a:spcBef>
                <a:spcPts val="0"/>
              </a:spcBef>
              <a:spcAft>
                <a:spcPts val="0"/>
              </a:spcAft>
              <a:buNone/>
            </a:pPr>
            <a:r>
              <a:t/>
            </a:r>
            <a:endParaRPr b="1" sz="2000">
              <a:solidFill>
                <a:srgbClr val="930B0B"/>
              </a:solidFill>
              <a:latin typeface="Roboto"/>
              <a:ea typeface="Roboto"/>
              <a:cs typeface="Roboto"/>
              <a:sym typeface="Roboto"/>
            </a:endParaRPr>
          </a:p>
          <a:p>
            <a:pPr indent="0" lvl="0" marL="0" rtl="0" algn="just">
              <a:lnSpc>
                <a:spcPct val="115000"/>
              </a:lnSpc>
              <a:spcBef>
                <a:spcPts val="0"/>
              </a:spcBef>
              <a:spcAft>
                <a:spcPts val="0"/>
              </a:spcAft>
              <a:buNone/>
            </a:pPr>
            <a:r>
              <a:rPr b="1" lang="en-US" sz="2000">
                <a:solidFill>
                  <a:srgbClr val="930B0B"/>
                </a:solidFill>
                <a:latin typeface="Roboto"/>
                <a:ea typeface="Roboto"/>
                <a:cs typeface="Roboto"/>
                <a:sym typeface="Roboto"/>
              </a:rPr>
              <a:t>However, to achieve such futuristic navigation and surveillance the aircraft requires tight cyber-physical integration and controlled interactions with off-board systems on the ground and in air and space.</a:t>
            </a:r>
            <a:endParaRPr b="1" sz="2000">
              <a:solidFill>
                <a:srgbClr val="930B0B"/>
              </a:solidFill>
              <a:latin typeface="Roboto"/>
              <a:ea typeface="Roboto"/>
              <a:cs typeface="Roboto"/>
              <a:sym typeface="Roboto"/>
            </a:endParaRPr>
          </a:p>
        </p:txBody>
      </p:sp>
      <p:sp>
        <p:nvSpPr>
          <p:cNvPr id="191" name="Google Shape;191;p29"/>
          <p:cNvSpPr txBox="1"/>
          <p:nvPr/>
        </p:nvSpPr>
        <p:spPr>
          <a:xfrm>
            <a:off x="1406525" y="123100"/>
            <a:ext cx="9549900" cy="78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600">
                <a:solidFill>
                  <a:srgbClr val="930B0B"/>
                </a:solidFill>
                <a:latin typeface="Roboto"/>
                <a:ea typeface="Roboto"/>
                <a:cs typeface="Roboto"/>
                <a:sym typeface="Roboto"/>
              </a:rPr>
              <a:t>3. FUTURE E-ENABLED AIRCRAFT AS A CPS</a:t>
            </a:r>
            <a:endParaRPr sz="2600">
              <a:solidFill>
                <a:srgbClr val="930B0B"/>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nvSpPr>
        <p:spPr>
          <a:xfrm>
            <a:off x="2779059" y="2277035"/>
            <a:ext cx="7548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30"/>
          <p:cNvSpPr txBox="1"/>
          <p:nvPr/>
        </p:nvSpPr>
        <p:spPr>
          <a:xfrm>
            <a:off x="1406525" y="123100"/>
            <a:ext cx="9549900" cy="78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600">
                <a:solidFill>
                  <a:srgbClr val="930B0B"/>
                </a:solidFill>
                <a:latin typeface="Roboto"/>
                <a:ea typeface="Roboto"/>
                <a:cs typeface="Roboto"/>
                <a:sym typeface="Roboto"/>
              </a:rPr>
              <a:t>4. MODERN ATM AS A CPS</a:t>
            </a:r>
            <a:endParaRPr sz="2600">
              <a:solidFill>
                <a:srgbClr val="930B0B"/>
              </a:solidFill>
              <a:latin typeface="Roboto"/>
              <a:ea typeface="Roboto"/>
              <a:cs typeface="Roboto"/>
              <a:sym typeface="Roboto"/>
            </a:endParaRPr>
          </a:p>
        </p:txBody>
      </p:sp>
      <p:pic>
        <p:nvPicPr>
          <p:cNvPr id="198" name="Google Shape;198;p30"/>
          <p:cNvPicPr preferRelativeResize="0"/>
          <p:nvPr/>
        </p:nvPicPr>
        <p:blipFill>
          <a:blip r:embed="rId3">
            <a:alphaModFix/>
          </a:blip>
          <a:stretch>
            <a:fillRect/>
          </a:stretch>
        </p:blipFill>
        <p:spPr>
          <a:xfrm>
            <a:off x="1335975" y="881147"/>
            <a:ext cx="10434451" cy="5095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nvSpPr>
        <p:spPr>
          <a:xfrm>
            <a:off x="2779059" y="2277035"/>
            <a:ext cx="7548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31"/>
          <p:cNvSpPr txBox="1"/>
          <p:nvPr/>
        </p:nvSpPr>
        <p:spPr>
          <a:xfrm>
            <a:off x="1087025" y="903700"/>
            <a:ext cx="10188900" cy="50349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Future ATM systems, in the next two decades and beyond, aim to control a multi-fold volume of manned and unmanned air traffic in an airspace that will continue to face capacity constraints, dynamics and performance risks from deteriorating weather, atmospheric and solar conditions (e.g., global warming, solar flares), wildlife populations, and last but not least, human-actuated threats (e.g., controller fatigue and terrorists). </a:t>
            </a:r>
            <a:endParaRPr b="1" sz="2000">
              <a:solidFill>
                <a:srgbClr val="930B0B"/>
              </a:solidFill>
              <a:latin typeface="Roboto"/>
              <a:ea typeface="Roboto"/>
              <a:cs typeface="Roboto"/>
              <a:sym typeface="Roboto"/>
            </a:endParaRPr>
          </a:p>
          <a:p>
            <a:pPr indent="0" lvl="0" marL="457200" rtl="0" algn="just">
              <a:lnSpc>
                <a:spcPct val="115000"/>
              </a:lnSpc>
              <a:spcBef>
                <a:spcPts val="0"/>
              </a:spcBef>
              <a:spcAft>
                <a:spcPts val="0"/>
              </a:spcAft>
              <a:buNone/>
            </a:pPr>
            <a:r>
              <a:t/>
            </a:r>
            <a:endParaRPr b="1" sz="2000">
              <a:solidFill>
                <a:srgbClr val="930B0B"/>
              </a:solidFill>
              <a:latin typeface="Roboto"/>
              <a:ea typeface="Roboto"/>
              <a:cs typeface="Roboto"/>
              <a:sym typeface="Roboto"/>
            </a:endParaRPr>
          </a:p>
          <a:p>
            <a:pPr indent="-355600" lvl="0" marL="4572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System performance goals include </a:t>
            </a:r>
            <a:endParaRPr b="1" sz="2000">
              <a:solidFill>
                <a:srgbClr val="930B0B"/>
              </a:solidFill>
              <a:latin typeface="Roboto"/>
              <a:ea typeface="Roboto"/>
              <a:cs typeface="Roboto"/>
              <a:sym typeface="Roboto"/>
            </a:endParaRPr>
          </a:p>
          <a:p>
            <a:pPr indent="-355600" lvl="1" marL="9144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safety, capacity, security (i.e., cyber, physical, and cyber-physical), </a:t>
            </a:r>
            <a:endParaRPr b="1" sz="2000">
              <a:solidFill>
                <a:srgbClr val="930B0B"/>
              </a:solidFill>
              <a:latin typeface="Roboto"/>
              <a:ea typeface="Roboto"/>
              <a:cs typeface="Roboto"/>
              <a:sym typeface="Roboto"/>
            </a:endParaRPr>
          </a:p>
          <a:p>
            <a:pPr indent="-355600" lvl="1" marL="9144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efficiency (e.g., time, costs, fuel based metrics), </a:t>
            </a:r>
            <a:endParaRPr b="1" sz="2000">
              <a:solidFill>
                <a:srgbClr val="930B0B"/>
              </a:solidFill>
              <a:latin typeface="Roboto"/>
              <a:ea typeface="Roboto"/>
              <a:cs typeface="Roboto"/>
              <a:sym typeface="Roboto"/>
            </a:endParaRPr>
          </a:p>
          <a:p>
            <a:pPr indent="-355600" lvl="1" marL="9144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sustainability (i.e., noise and carbon footprint of aviation), and </a:t>
            </a:r>
            <a:endParaRPr b="1" sz="2000">
              <a:solidFill>
                <a:srgbClr val="930B0B"/>
              </a:solidFill>
              <a:latin typeface="Roboto"/>
              <a:ea typeface="Roboto"/>
              <a:cs typeface="Roboto"/>
              <a:sym typeface="Roboto"/>
            </a:endParaRPr>
          </a:p>
          <a:p>
            <a:pPr indent="-355600" lvl="1" marL="9144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agility (i.e., response to unexpected dynamics and emergencies in airspace)</a:t>
            </a:r>
            <a:endParaRPr b="1" sz="2000">
              <a:solidFill>
                <a:srgbClr val="930B0B"/>
              </a:solidFill>
              <a:latin typeface="Roboto"/>
              <a:ea typeface="Roboto"/>
              <a:cs typeface="Roboto"/>
              <a:sym typeface="Roboto"/>
            </a:endParaRPr>
          </a:p>
        </p:txBody>
      </p:sp>
      <p:sp>
        <p:nvSpPr>
          <p:cNvPr id="205" name="Google Shape;205;p31"/>
          <p:cNvSpPr txBox="1"/>
          <p:nvPr/>
        </p:nvSpPr>
        <p:spPr>
          <a:xfrm>
            <a:off x="1406525" y="123100"/>
            <a:ext cx="9549900" cy="78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600">
                <a:solidFill>
                  <a:srgbClr val="930B0B"/>
                </a:solidFill>
                <a:latin typeface="Roboto"/>
                <a:ea typeface="Roboto"/>
                <a:cs typeface="Roboto"/>
                <a:sym typeface="Roboto"/>
              </a:rPr>
              <a:t>4. MODERN ATM AS A CPS</a:t>
            </a:r>
            <a:endParaRPr sz="2600">
              <a:solidFill>
                <a:srgbClr val="930B0B"/>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nvSpPr>
        <p:spPr>
          <a:xfrm>
            <a:off x="2779059" y="2277035"/>
            <a:ext cx="7548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32"/>
          <p:cNvSpPr txBox="1"/>
          <p:nvPr/>
        </p:nvSpPr>
        <p:spPr>
          <a:xfrm>
            <a:off x="1321050" y="296300"/>
            <a:ext cx="9549900" cy="78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600">
                <a:solidFill>
                  <a:srgbClr val="930B0B"/>
                </a:solidFill>
                <a:latin typeface="Roboto"/>
                <a:ea typeface="Roboto"/>
                <a:cs typeface="Roboto"/>
                <a:sym typeface="Roboto"/>
              </a:rPr>
              <a:t>5. GROUP FLIGHT: CPS SOLUTION FOR ATM</a:t>
            </a:r>
            <a:endParaRPr sz="2600">
              <a:solidFill>
                <a:srgbClr val="930B0B"/>
              </a:solidFill>
              <a:latin typeface="Roboto"/>
              <a:ea typeface="Roboto"/>
              <a:cs typeface="Roboto"/>
              <a:sym typeface="Roboto"/>
            </a:endParaRPr>
          </a:p>
        </p:txBody>
      </p:sp>
      <p:pic>
        <p:nvPicPr>
          <p:cNvPr id="212" name="Google Shape;212;p32"/>
          <p:cNvPicPr preferRelativeResize="0"/>
          <p:nvPr/>
        </p:nvPicPr>
        <p:blipFill>
          <a:blip r:embed="rId3">
            <a:alphaModFix/>
          </a:blip>
          <a:stretch>
            <a:fillRect/>
          </a:stretch>
        </p:blipFill>
        <p:spPr>
          <a:xfrm>
            <a:off x="3853440" y="1159923"/>
            <a:ext cx="4485125" cy="4837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nvSpPr>
        <p:spPr>
          <a:xfrm>
            <a:off x="2779059" y="2277035"/>
            <a:ext cx="7548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33"/>
          <p:cNvSpPr txBox="1"/>
          <p:nvPr/>
        </p:nvSpPr>
        <p:spPr>
          <a:xfrm>
            <a:off x="1321050" y="296300"/>
            <a:ext cx="9549900" cy="78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600">
                <a:solidFill>
                  <a:srgbClr val="930B0B"/>
                </a:solidFill>
                <a:latin typeface="Roboto"/>
                <a:ea typeface="Roboto"/>
                <a:cs typeface="Roboto"/>
                <a:sym typeface="Roboto"/>
              </a:rPr>
              <a:t>5. GROUP FLIGHT: CPS SOLUTION FOR ATM</a:t>
            </a:r>
            <a:endParaRPr sz="2600">
              <a:solidFill>
                <a:srgbClr val="930B0B"/>
              </a:solidFill>
              <a:latin typeface="Roboto"/>
              <a:ea typeface="Roboto"/>
              <a:cs typeface="Roboto"/>
              <a:sym typeface="Roboto"/>
            </a:endParaRPr>
          </a:p>
        </p:txBody>
      </p:sp>
      <p:pic>
        <p:nvPicPr>
          <p:cNvPr id="219" name="Google Shape;219;p33"/>
          <p:cNvPicPr preferRelativeResize="0"/>
          <p:nvPr/>
        </p:nvPicPr>
        <p:blipFill>
          <a:blip r:embed="rId3">
            <a:alphaModFix/>
          </a:blip>
          <a:stretch>
            <a:fillRect/>
          </a:stretch>
        </p:blipFill>
        <p:spPr>
          <a:xfrm>
            <a:off x="2793675" y="1129573"/>
            <a:ext cx="6604650" cy="4751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nvSpPr>
        <p:spPr>
          <a:xfrm>
            <a:off x="2779059" y="2277035"/>
            <a:ext cx="7548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34"/>
          <p:cNvSpPr txBox="1"/>
          <p:nvPr/>
        </p:nvSpPr>
        <p:spPr>
          <a:xfrm>
            <a:off x="1321050" y="296300"/>
            <a:ext cx="9549900" cy="78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600">
                <a:solidFill>
                  <a:srgbClr val="930B0B"/>
                </a:solidFill>
                <a:latin typeface="Roboto"/>
                <a:ea typeface="Roboto"/>
                <a:cs typeface="Roboto"/>
                <a:sym typeface="Roboto"/>
              </a:rPr>
              <a:t>5. GROUP FLIGHT: CPS SOLUTION FOR ATM</a:t>
            </a:r>
            <a:endParaRPr sz="2600">
              <a:solidFill>
                <a:srgbClr val="930B0B"/>
              </a:solidFill>
              <a:latin typeface="Roboto"/>
              <a:ea typeface="Roboto"/>
              <a:cs typeface="Roboto"/>
              <a:sym typeface="Roboto"/>
            </a:endParaRPr>
          </a:p>
        </p:txBody>
      </p:sp>
      <p:pic>
        <p:nvPicPr>
          <p:cNvPr id="226" name="Google Shape;226;p34"/>
          <p:cNvPicPr preferRelativeResize="0"/>
          <p:nvPr/>
        </p:nvPicPr>
        <p:blipFill>
          <a:blip r:embed="rId3">
            <a:alphaModFix/>
          </a:blip>
          <a:stretch>
            <a:fillRect/>
          </a:stretch>
        </p:blipFill>
        <p:spPr>
          <a:xfrm>
            <a:off x="3269675" y="1159897"/>
            <a:ext cx="5429000" cy="4949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nvSpPr>
        <p:spPr>
          <a:xfrm>
            <a:off x="2779059" y="2277035"/>
            <a:ext cx="7548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35"/>
          <p:cNvSpPr txBox="1"/>
          <p:nvPr/>
        </p:nvSpPr>
        <p:spPr>
          <a:xfrm>
            <a:off x="1087025" y="903700"/>
            <a:ext cx="10188900" cy="5034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US" sz="2000">
                <a:solidFill>
                  <a:srgbClr val="930B0B"/>
                </a:solidFill>
                <a:latin typeface="Roboto"/>
                <a:ea typeface="Roboto"/>
                <a:cs typeface="Roboto"/>
                <a:sym typeface="Roboto"/>
              </a:rPr>
              <a:t>W</a:t>
            </a:r>
            <a:r>
              <a:rPr b="1" lang="en-US" sz="2000">
                <a:solidFill>
                  <a:srgbClr val="930B0B"/>
                </a:solidFill>
                <a:latin typeface="Roboto"/>
                <a:ea typeface="Roboto"/>
                <a:cs typeface="Roboto"/>
                <a:sym typeface="Roboto"/>
              </a:rPr>
              <a:t>ireless Control Systems for Aviation:</a:t>
            </a:r>
            <a:endParaRPr b="1" sz="2000">
              <a:solidFill>
                <a:srgbClr val="930B0B"/>
              </a:solidFill>
              <a:latin typeface="Roboto"/>
              <a:ea typeface="Roboto"/>
              <a:cs typeface="Roboto"/>
              <a:sym typeface="Roboto"/>
            </a:endParaRPr>
          </a:p>
          <a:p>
            <a:pPr indent="0" lvl="0" marL="0" rtl="0" algn="just">
              <a:lnSpc>
                <a:spcPct val="115000"/>
              </a:lnSpc>
              <a:spcBef>
                <a:spcPts val="0"/>
              </a:spcBef>
              <a:spcAft>
                <a:spcPts val="0"/>
              </a:spcAft>
              <a:buNone/>
            </a:pPr>
            <a:r>
              <a:t/>
            </a:r>
            <a:endParaRPr b="1" sz="2000">
              <a:solidFill>
                <a:srgbClr val="930B0B"/>
              </a:solidFill>
              <a:latin typeface="Roboto"/>
              <a:ea typeface="Roboto"/>
              <a:cs typeface="Roboto"/>
              <a:sym typeface="Roboto"/>
            </a:endParaRPr>
          </a:p>
          <a:p>
            <a:pPr indent="-355600" lvl="0" marL="4572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The air traffic control network will be used by manned and unmanned air vehicles in the shared airspace and additionally be used for distribution of large volumes of  potentially non-safety critical data, e.g., traffic information and updates from ground systems. </a:t>
            </a:r>
            <a:endParaRPr b="1" sz="2000">
              <a:solidFill>
                <a:srgbClr val="930B0B"/>
              </a:solidFill>
              <a:latin typeface="Roboto"/>
              <a:ea typeface="Roboto"/>
              <a:cs typeface="Roboto"/>
              <a:sym typeface="Roboto"/>
            </a:endParaRPr>
          </a:p>
          <a:p>
            <a:pPr indent="0" lvl="0" marL="457200" rtl="0" algn="just">
              <a:lnSpc>
                <a:spcPct val="115000"/>
              </a:lnSpc>
              <a:spcBef>
                <a:spcPts val="0"/>
              </a:spcBef>
              <a:spcAft>
                <a:spcPts val="0"/>
              </a:spcAft>
              <a:buNone/>
            </a:pPr>
            <a:r>
              <a:t/>
            </a:r>
            <a:endParaRPr b="1" sz="2000">
              <a:solidFill>
                <a:srgbClr val="930B0B"/>
              </a:solidFill>
              <a:latin typeface="Roboto"/>
              <a:ea typeface="Roboto"/>
              <a:cs typeface="Roboto"/>
              <a:sym typeface="Roboto"/>
            </a:endParaRPr>
          </a:p>
          <a:p>
            <a:pPr indent="-355600" lvl="0" marL="4572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The control networks must however exhibit determinism for timecritical operations, e.g., in terms of end-to-end delay and packet delivery rate. </a:t>
            </a:r>
            <a:endParaRPr b="1" sz="2000">
              <a:solidFill>
                <a:srgbClr val="930B0B"/>
              </a:solidFill>
              <a:latin typeface="Roboto"/>
              <a:ea typeface="Roboto"/>
              <a:cs typeface="Roboto"/>
              <a:sym typeface="Roboto"/>
            </a:endParaRPr>
          </a:p>
          <a:p>
            <a:pPr indent="0" lvl="0" marL="457200" rtl="0" algn="just">
              <a:lnSpc>
                <a:spcPct val="115000"/>
              </a:lnSpc>
              <a:spcBef>
                <a:spcPts val="0"/>
              </a:spcBef>
              <a:spcAft>
                <a:spcPts val="0"/>
              </a:spcAft>
              <a:buNone/>
            </a:pPr>
            <a:r>
              <a:t/>
            </a:r>
            <a:endParaRPr b="1" sz="2000">
              <a:solidFill>
                <a:srgbClr val="930B0B"/>
              </a:solidFill>
              <a:latin typeface="Roboto"/>
              <a:ea typeface="Roboto"/>
              <a:cs typeface="Roboto"/>
              <a:sym typeface="Roboto"/>
            </a:endParaRPr>
          </a:p>
          <a:p>
            <a:pPr indent="-355600" lvl="0" marL="4572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Hence the performance of mechanisms for secure wireless networked control of non-safety and  safety-critical operations under mixed network traffic loads and air traffic density must be studied, both for future aircraft and ATM systems.</a:t>
            </a:r>
            <a:endParaRPr b="1" sz="2000">
              <a:solidFill>
                <a:srgbClr val="930B0B"/>
              </a:solidFill>
              <a:latin typeface="Roboto"/>
              <a:ea typeface="Roboto"/>
              <a:cs typeface="Roboto"/>
              <a:sym typeface="Roboto"/>
            </a:endParaRPr>
          </a:p>
        </p:txBody>
      </p:sp>
      <p:sp>
        <p:nvSpPr>
          <p:cNvPr id="233" name="Google Shape;233;p35"/>
          <p:cNvSpPr txBox="1"/>
          <p:nvPr/>
        </p:nvSpPr>
        <p:spPr>
          <a:xfrm>
            <a:off x="1406525" y="123100"/>
            <a:ext cx="9549900" cy="78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600">
                <a:solidFill>
                  <a:srgbClr val="930B0B"/>
                </a:solidFill>
                <a:latin typeface="Roboto"/>
                <a:ea typeface="Roboto"/>
                <a:cs typeface="Roboto"/>
                <a:sym typeface="Roboto"/>
              </a:rPr>
              <a:t>6. MAJOR CHALLENGES AND OPEN PROBLEMS</a:t>
            </a:r>
            <a:endParaRPr sz="2600">
              <a:solidFill>
                <a:srgbClr val="930B0B"/>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nvSpPr>
        <p:spPr>
          <a:xfrm>
            <a:off x="2779059" y="2277035"/>
            <a:ext cx="7548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36"/>
          <p:cNvSpPr txBox="1"/>
          <p:nvPr/>
        </p:nvSpPr>
        <p:spPr>
          <a:xfrm>
            <a:off x="1087025" y="903700"/>
            <a:ext cx="10188900" cy="5034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US" sz="2000">
                <a:solidFill>
                  <a:srgbClr val="930B0B"/>
                </a:solidFill>
                <a:latin typeface="Roboto"/>
                <a:ea typeface="Roboto"/>
                <a:cs typeface="Roboto"/>
                <a:sym typeface="Roboto"/>
              </a:rPr>
              <a:t>Security Solution Considerations</a:t>
            </a:r>
            <a:r>
              <a:rPr b="1" lang="en-US" sz="2000">
                <a:solidFill>
                  <a:srgbClr val="930B0B"/>
                </a:solidFill>
                <a:latin typeface="Roboto"/>
                <a:ea typeface="Roboto"/>
                <a:cs typeface="Roboto"/>
                <a:sym typeface="Roboto"/>
              </a:rPr>
              <a:t>:</a:t>
            </a:r>
            <a:endParaRPr b="1" sz="2000">
              <a:solidFill>
                <a:srgbClr val="930B0B"/>
              </a:solidFill>
              <a:latin typeface="Roboto"/>
              <a:ea typeface="Roboto"/>
              <a:cs typeface="Roboto"/>
              <a:sym typeface="Roboto"/>
            </a:endParaRPr>
          </a:p>
          <a:p>
            <a:pPr indent="0" lvl="0" marL="0" rtl="0" algn="just">
              <a:lnSpc>
                <a:spcPct val="115000"/>
              </a:lnSpc>
              <a:spcBef>
                <a:spcPts val="0"/>
              </a:spcBef>
              <a:spcAft>
                <a:spcPts val="0"/>
              </a:spcAft>
              <a:buNone/>
            </a:pPr>
            <a:r>
              <a:t/>
            </a:r>
            <a:endParaRPr b="1" sz="2000">
              <a:solidFill>
                <a:srgbClr val="930B0B"/>
              </a:solidFill>
              <a:latin typeface="Roboto"/>
              <a:ea typeface="Roboto"/>
              <a:cs typeface="Roboto"/>
              <a:sym typeface="Roboto"/>
            </a:endParaRPr>
          </a:p>
          <a:p>
            <a:pPr indent="-355600" lvl="0" marL="4572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Cyber elements, i.e., computers and networks, have vulnerabilities to malicious disruption and misuse. </a:t>
            </a:r>
            <a:endParaRPr b="1" sz="2000">
              <a:solidFill>
                <a:srgbClr val="930B0B"/>
              </a:solidFill>
              <a:latin typeface="Roboto"/>
              <a:ea typeface="Roboto"/>
              <a:cs typeface="Roboto"/>
              <a:sym typeface="Roboto"/>
            </a:endParaRPr>
          </a:p>
          <a:p>
            <a:pPr indent="0" lvl="0" marL="457200" rtl="0" algn="just">
              <a:lnSpc>
                <a:spcPct val="115000"/>
              </a:lnSpc>
              <a:spcBef>
                <a:spcPts val="0"/>
              </a:spcBef>
              <a:spcAft>
                <a:spcPts val="0"/>
              </a:spcAft>
              <a:buNone/>
            </a:pPr>
            <a:r>
              <a:t/>
            </a:r>
            <a:endParaRPr b="1" sz="2000">
              <a:solidFill>
                <a:srgbClr val="930B0B"/>
              </a:solidFill>
              <a:latin typeface="Roboto"/>
              <a:ea typeface="Roboto"/>
              <a:cs typeface="Roboto"/>
              <a:sym typeface="Roboto"/>
            </a:endParaRPr>
          </a:p>
          <a:p>
            <a:pPr indent="-355600" lvl="0" marL="4572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Cyber threats must be assessed for their potential impact on expected physical behavior and performance gains of future aircraft and airspace systems. </a:t>
            </a:r>
            <a:endParaRPr b="1" sz="2000">
              <a:solidFill>
                <a:srgbClr val="930B0B"/>
              </a:solidFill>
              <a:latin typeface="Roboto"/>
              <a:ea typeface="Roboto"/>
              <a:cs typeface="Roboto"/>
              <a:sym typeface="Roboto"/>
            </a:endParaRPr>
          </a:p>
          <a:p>
            <a:pPr indent="0" lvl="0" marL="457200" rtl="0" algn="just">
              <a:lnSpc>
                <a:spcPct val="115000"/>
              </a:lnSpc>
              <a:spcBef>
                <a:spcPts val="0"/>
              </a:spcBef>
              <a:spcAft>
                <a:spcPts val="0"/>
              </a:spcAft>
              <a:buNone/>
            </a:pPr>
            <a:r>
              <a:t/>
            </a:r>
            <a:endParaRPr b="1" sz="2000">
              <a:solidFill>
                <a:srgbClr val="930B0B"/>
              </a:solidFill>
              <a:latin typeface="Roboto"/>
              <a:ea typeface="Roboto"/>
              <a:cs typeface="Roboto"/>
              <a:sym typeface="Roboto"/>
            </a:endParaRPr>
          </a:p>
          <a:p>
            <a:pPr indent="-355600" lvl="0" marL="4572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Furthermore, physical threats due to bad weather, icing, winds, solar flares, can be detrimental to cyber performance (e.g., GPS outage). </a:t>
            </a:r>
            <a:endParaRPr b="1" sz="2000">
              <a:solidFill>
                <a:srgbClr val="930B0B"/>
              </a:solidFill>
              <a:latin typeface="Roboto"/>
              <a:ea typeface="Roboto"/>
              <a:cs typeface="Roboto"/>
              <a:sym typeface="Roboto"/>
            </a:endParaRPr>
          </a:p>
          <a:p>
            <a:pPr indent="0" lvl="0" marL="457200" rtl="0" algn="just">
              <a:lnSpc>
                <a:spcPct val="115000"/>
              </a:lnSpc>
              <a:spcBef>
                <a:spcPts val="0"/>
              </a:spcBef>
              <a:spcAft>
                <a:spcPts val="0"/>
              </a:spcAft>
              <a:buNone/>
            </a:pPr>
            <a:r>
              <a:t/>
            </a:r>
            <a:endParaRPr b="1" sz="2000">
              <a:solidFill>
                <a:srgbClr val="930B0B"/>
              </a:solidFill>
              <a:latin typeface="Roboto"/>
              <a:ea typeface="Roboto"/>
              <a:cs typeface="Roboto"/>
              <a:sym typeface="Roboto"/>
            </a:endParaRPr>
          </a:p>
          <a:p>
            <a:pPr indent="-355600" lvl="0" marL="4572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Most aviation standards do not yet cover cyber-physical threats. Community efforts have begun to bridge some of these gaps.</a:t>
            </a:r>
            <a:endParaRPr b="1" sz="2000">
              <a:solidFill>
                <a:srgbClr val="930B0B"/>
              </a:solidFill>
              <a:latin typeface="Roboto"/>
              <a:ea typeface="Roboto"/>
              <a:cs typeface="Roboto"/>
              <a:sym typeface="Roboto"/>
            </a:endParaRPr>
          </a:p>
        </p:txBody>
      </p:sp>
      <p:sp>
        <p:nvSpPr>
          <p:cNvPr id="240" name="Google Shape;240;p36"/>
          <p:cNvSpPr txBox="1"/>
          <p:nvPr/>
        </p:nvSpPr>
        <p:spPr>
          <a:xfrm>
            <a:off x="1406525" y="123100"/>
            <a:ext cx="9549900" cy="78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600">
                <a:solidFill>
                  <a:srgbClr val="930B0B"/>
                </a:solidFill>
                <a:latin typeface="Roboto"/>
                <a:ea typeface="Roboto"/>
                <a:cs typeface="Roboto"/>
                <a:sym typeface="Roboto"/>
              </a:rPr>
              <a:t>6. MAJOR CHALLENGES AND OPEN PROBLEMS</a:t>
            </a:r>
            <a:endParaRPr sz="2600">
              <a:solidFill>
                <a:srgbClr val="930B0B"/>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nvSpPr>
        <p:spPr>
          <a:xfrm>
            <a:off x="2779059" y="2277035"/>
            <a:ext cx="7548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19"/>
          <p:cNvSpPr txBox="1"/>
          <p:nvPr/>
        </p:nvSpPr>
        <p:spPr>
          <a:xfrm>
            <a:off x="1406525" y="1140850"/>
            <a:ext cx="9549900" cy="46260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2300">
                <a:solidFill>
                  <a:srgbClr val="930B0B"/>
                </a:solidFill>
                <a:latin typeface="Roboto"/>
                <a:ea typeface="Roboto"/>
                <a:cs typeface="Roboto"/>
                <a:sym typeface="Roboto"/>
              </a:rPr>
              <a:t>1. INTRODUCTION </a:t>
            </a:r>
            <a:endParaRPr b="1" sz="2300">
              <a:solidFill>
                <a:srgbClr val="930B0B"/>
              </a:solidFill>
              <a:latin typeface="Roboto"/>
              <a:ea typeface="Roboto"/>
              <a:cs typeface="Roboto"/>
              <a:sym typeface="Roboto"/>
            </a:endParaRPr>
          </a:p>
          <a:p>
            <a:pPr indent="0" lvl="0" marL="0" rtl="0" algn="l">
              <a:lnSpc>
                <a:spcPct val="150000"/>
              </a:lnSpc>
              <a:spcBef>
                <a:spcPts val="0"/>
              </a:spcBef>
              <a:spcAft>
                <a:spcPts val="0"/>
              </a:spcAft>
              <a:buNone/>
            </a:pPr>
            <a:r>
              <a:rPr b="1" lang="en-US" sz="2300">
                <a:solidFill>
                  <a:srgbClr val="930B0B"/>
                </a:solidFill>
                <a:latin typeface="Roboto"/>
                <a:ea typeface="Roboto"/>
                <a:cs typeface="Roboto"/>
                <a:sym typeface="Roboto"/>
              </a:rPr>
              <a:t>2. CYBER-PHYSICAL SYSTEM (CPS)</a:t>
            </a:r>
            <a:endParaRPr b="1" sz="2300">
              <a:solidFill>
                <a:srgbClr val="930B0B"/>
              </a:solidFill>
              <a:latin typeface="Roboto"/>
              <a:ea typeface="Roboto"/>
              <a:cs typeface="Roboto"/>
              <a:sym typeface="Roboto"/>
            </a:endParaRPr>
          </a:p>
          <a:p>
            <a:pPr indent="0" lvl="0" marL="0" rtl="0" algn="l">
              <a:lnSpc>
                <a:spcPct val="150000"/>
              </a:lnSpc>
              <a:spcBef>
                <a:spcPts val="0"/>
              </a:spcBef>
              <a:spcAft>
                <a:spcPts val="0"/>
              </a:spcAft>
              <a:buNone/>
            </a:pPr>
            <a:r>
              <a:rPr b="1" lang="en-US" sz="2300">
                <a:solidFill>
                  <a:srgbClr val="930B0B"/>
                </a:solidFill>
                <a:latin typeface="Roboto"/>
                <a:ea typeface="Roboto"/>
                <a:cs typeface="Roboto"/>
                <a:sym typeface="Roboto"/>
              </a:rPr>
              <a:t>3. FUTURE E-ENABLED AIRCRAFT AS A CPS</a:t>
            </a:r>
            <a:endParaRPr b="1" sz="2300">
              <a:solidFill>
                <a:srgbClr val="930B0B"/>
              </a:solidFill>
              <a:latin typeface="Roboto"/>
              <a:ea typeface="Roboto"/>
              <a:cs typeface="Roboto"/>
              <a:sym typeface="Roboto"/>
            </a:endParaRPr>
          </a:p>
          <a:p>
            <a:pPr indent="0" lvl="0" marL="0" rtl="0" algn="l">
              <a:lnSpc>
                <a:spcPct val="150000"/>
              </a:lnSpc>
              <a:spcBef>
                <a:spcPts val="0"/>
              </a:spcBef>
              <a:spcAft>
                <a:spcPts val="0"/>
              </a:spcAft>
              <a:buNone/>
            </a:pPr>
            <a:r>
              <a:rPr b="1" lang="en-US" sz="2300">
                <a:solidFill>
                  <a:srgbClr val="930B0B"/>
                </a:solidFill>
                <a:latin typeface="Roboto"/>
                <a:ea typeface="Roboto"/>
                <a:cs typeface="Roboto"/>
                <a:sym typeface="Roboto"/>
              </a:rPr>
              <a:t>4. MODERN ATM AS A CPS</a:t>
            </a:r>
            <a:endParaRPr b="1" sz="2300">
              <a:solidFill>
                <a:srgbClr val="930B0B"/>
              </a:solidFill>
              <a:latin typeface="Roboto"/>
              <a:ea typeface="Roboto"/>
              <a:cs typeface="Roboto"/>
              <a:sym typeface="Roboto"/>
            </a:endParaRPr>
          </a:p>
          <a:p>
            <a:pPr indent="0" lvl="0" marL="0" rtl="0" algn="l">
              <a:lnSpc>
                <a:spcPct val="150000"/>
              </a:lnSpc>
              <a:spcBef>
                <a:spcPts val="0"/>
              </a:spcBef>
              <a:spcAft>
                <a:spcPts val="0"/>
              </a:spcAft>
              <a:buNone/>
            </a:pPr>
            <a:r>
              <a:rPr b="1" lang="en-US" sz="2300">
                <a:solidFill>
                  <a:srgbClr val="930B0B"/>
                </a:solidFill>
                <a:latin typeface="Roboto"/>
                <a:ea typeface="Roboto"/>
                <a:cs typeface="Roboto"/>
                <a:sym typeface="Roboto"/>
              </a:rPr>
              <a:t>5. GROUP FLIGHT: CPS SOLUTION FOR ATM</a:t>
            </a:r>
            <a:endParaRPr b="1" sz="2300">
              <a:solidFill>
                <a:srgbClr val="930B0B"/>
              </a:solidFill>
              <a:latin typeface="Roboto"/>
              <a:ea typeface="Roboto"/>
              <a:cs typeface="Roboto"/>
              <a:sym typeface="Roboto"/>
            </a:endParaRPr>
          </a:p>
          <a:p>
            <a:pPr indent="0" lvl="0" marL="0" rtl="0" algn="l">
              <a:lnSpc>
                <a:spcPct val="150000"/>
              </a:lnSpc>
              <a:spcBef>
                <a:spcPts val="0"/>
              </a:spcBef>
              <a:spcAft>
                <a:spcPts val="0"/>
              </a:spcAft>
              <a:buNone/>
            </a:pPr>
            <a:r>
              <a:rPr b="1" lang="en-US" sz="2300">
                <a:solidFill>
                  <a:srgbClr val="930B0B"/>
                </a:solidFill>
                <a:latin typeface="Roboto"/>
                <a:ea typeface="Roboto"/>
                <a:cs typeface="Roboto"/>
                <a:sym typeface="Roboto"/>
              </a:rPr>
              <a:t>6. MAJOR CHALLENGES AND OPEN PROBLEMS</a:t>
            </a:r>
            <a:endParaRPr b="1" sz="2300">
              <a:solidFill>
                <a:srgbClr val="930B0B"/>
              </a:solidFill>
              <a:latin typeface="Roboto"/>
              <a:ea typeface="Roboto"/>
              <a:cs typeface="Roboto"/>
              <a:sym typeface="Roboto"/>
            </a:endParaRPr>
          </a:p>
          <a:p>
            <a:pPr indent="0" lvl="0" marL="0" rtl="0" algn="l">
              <a:lnSpc>
                <a:spcPct val="150000"/>
              </a:lnSpc>
              <a:spcBef>
                <a:spcPts val="0"/>
              </a:spcBef>
              <a:spcAft>
                <a:spcPts val="0"/>
              </a:spcAft>
              <a:buNone/>
            </a:pPr>
            <a:r>
              <a:rPr b="1" lang="en-US" sz="2300">
                <a:solidFill>
                  <a:srgbClr val="930B0B"/>
                </a:solidFill>
                <a:latin typeface="Roboto"/>
                <a:ea typeface="Roboto"/>
                <a:cs typeface="Roboto"/>
                <a:sym typeface="Roboto"/>
              </a:rPr>
              <a:t>7. CONCLUSIONS</a:t>
            </a:r>
            <a:endParaRPr b="1" sz="2300">
              <a:solidFill>
                <a:srgbClr val="930B0B"/>
              </a:solidFill>
              <a:latin typeface="Roboto"/>
              <a:ea typeface="Roboto"/>
              <a:cs typeface="Roboto"/>
              <a:sym typeface="Roboto"/>
            </a:endParaRPr>
          </a:p>
          <a:p>
            <a:pPr indent="0" lvl="0" marL="0" rtl="0" algn="l">
              <a:lnSpc>
                <a:spcPct val="150000"/>
              </a:lnSpc>
              <a:spcBef>
                <a:spcPts val="0"/>
              </a:spcBef>
              <a:spcAft>
                <a:spcPts val="0"/>
              </a:spcAft>
              <a:buNone/>
            </a:pPr>
            <a:r>
              <a:rPr b="1" lang="en-US" sz="2300">
                <a:solidFill>
                  <a:srgbClr val="930B0B"/>
                </a:solidFill>
                <a:latin typeface="Roboto"/>
                <a:ea typeface="Roboto"/>
                <a:cs typeface="Roboto"/>
                <a:sym typeface="Roboto"/>
              </a:rPr>
              <a:t>REFERENCES</a:t>
            </a:r>
            <a:endParaRPr b="1" sz="2300">
              <a:solidFill>
                <a:srgbClr val="930B0B"/>
              </a:solidFill>
              <a:latin typeface="Roboto"/>
              <a:ea typeface="Roboto"/>
              <a:cs typeface="Roboto"/>
              <a:sym typeface="Roboto"/>
            </a:endParaRPr>
          </a:p>
        </p:txBody>
      </p:sp>
      <p:sp>
        <p:nvSpPr>
          <p:cNvPr id="120" name="Google Shape;120;p19"/>
          <p:cNvSpPr txBox="1"/>
          <p:nvPr/>
        </p:nvSpPr>
        <p:spPr>
          <a:xfrm>
            <a:off x="1406525" y="324150"/>
            <a:ext cx="9549900" cy="78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600">
                <a:solidFill>
                  <a:srgbClr val="930B0B"/>
                </a:solidFill>
                <a:latin typeface="Roboto"/>
                <a:ea typeface="Roboto"/>
                <a:cs typeface="Roboto"/>
                <a:sym typeface="Roboto"/>
              </a:rPr>
              <a:t>TABLE OF CONTENTS</a:t>
            </a:r>
            <a:endParaRPr sz="2600">
              <a:solidFill>
                <a:srgbClr val="930B0B"/>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nvSpPr>
        <p:spPr>
          <a:xfrm>
            <a:off x="2779059" y="2277035"/>
            <a:ext cx="7548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37"/>
          <p:cNvSpPr txBox="1"/>
          <p:nvPr/>
        </p:nvSpPr>
        <p:spPr>
          <a:xfrm>
            <a:off x="1087025" y="903700"/>
            <a:ext cx="10188900" cy="50349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The paper presented the emerging Cyber-Physical System (CPS) area to the aerospace community that modeled future e-enabled aircraft and air traffic management (ATM) systems as CPS instances to show how tight integration between cyberspace and physical world can enrich interactions in aircraft and airspace.</a:t>
            </a:r>
            <a:endParaRPr b="1" sz="2000">
              <a:solidFill>
                <a:srgbClr val="930B0B"/>
              </a:solidFill>
              <a:latin typeface="Roboto"/>
              <a:ea typeface="Roboto"/>
              <a:cs typeface="Roboto"/>
              <a:sym typeface="Roboto"/>
            </a:endParaRPr>
          </a:p>
          <a:p>
            <a:pPr indent="0" lvl="0" marL="457200" rtl="0" algn="just">
              <a:lnSpc>
                <a:spcPct val="115000"/>
              </a:lnSpc>
              <a:spcBef>
                <a:spcPts val="0"/>
              </a:spcBef>
              <a:spcAft>
                <a:spcPts val="0"/>
              </a:spcAft>
              <a:buNone/>
            </a:pPr>
            <a:r>
              <a:t/>
            </a:r>
            <a:endParaRPr b="1" sz="2000">
              <a:solidFill>
                <a:srgbClr val="930B0B"/>
              </a:solidFill>
              <a:latin typeface="Roboto"/>
              <a:ea typeface="Roboto"/>
              <a:cs typeface="Roboto"/>
              <a:sym typeface="Roboto"/>
            </a:endParaRPr>
          </a:p>
          <a:p>
            <a:pPr indent="-355600" lvl="0" marL="4572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The resulting framework helps understand the effective use of cyber technology for aviation, and streamlines the informed use of cyber for enhance aviation performance.</a:t>
            </a:r>
            <a:endParaRPr b="1" sz="2000">
              <a:solidFill>
                <a:srgbClr val="930B0B"/>
              </a:solidFill>
              <a:latin typeface="Roboto"/>
              <a:ea typeface="Roboto"/>
              <a:cs typeface="Roboto"/>
              <a:sym typeface="Roboto"/>
            </a:endParaRPr>
          </a:p>
          <a:p>
            <a:pPr indent="0" lvl="0" marL="457200" rtl="0" algn="just">
              <a:lnSpc>
                <a:spcPct val="115000"/>
              </a:lnSpc>
              <a:spcBef>
                <a:spcPts val="0"/>
              </a:spcBef>
              <a:spcAft>
                <a:spcPts val="0"/>
              </a:spcAft>
              <a:buNone/>
            </a:pPr>
            <a:r>
              <a:t/>
            </a:r>
            <a:endParaRPr b="1" sz="2000">
              <a:solidFill>
                <a:srgbClr val="930B0B"/>
              </a:solidFill>
              <a:latin typeface="Roboto"/>
              <a:ea typeface="Roboto"/>
              <a:cs typeface="Roboto"/>
              <a:sym typeface="Roboto"/>
            </a:endParaRPr>
          </a:p>
          <a:p>
            <a:pPr indent="-355600" lvl="0" marL="4572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The paper proposed an innovative solution called group flight that uses ADS-B and IP network links of two or more geo-proximate aircraft and combines them as a single traceable airborne node for ATM systems. </a:t>
            </a:r>
            <a:endParaRPr b="1" sz="2000">
              <a:solidFill>
                <a:srgbClr val="930B0B"/>
              </a:solidFill>
              <a:latin typeface="Roboto"/>
              <a:ea typeface="Roboto"/>
              <a:cs typeface="Roboto"/>
              <a:sym typeface="Roboto"/>
            </a:endParaRPr>
          </a:p>
          <a:p>
            <a:pPr indent="0" lvl="0" marL="0" rtl="0" algn="just">
              <a:lnSpc>
                <a:spcPct val="115000"/>
              </a:lnSpc>
              <a:spcBef>
                <a:spcPts val="0"/>
              </a:spcBef>
              <a:spcAft>
                <a:spcPts val="0"/>
              </a:spcAft>
              <a:buNone/>
            </a:pPr>
            <a:r>
              <a:t/>
            </a:r>
            <a:endParaRPr b="1" sz="2000">
              <a:solidFill>
                <a:srgbClr val="930B0B"/>
              </a:solidFill>
              <a:latin typeface="Roboto"/>
              <a:ea typeface="Roboto"/>
              <a:cs typeface="Roboto"/>
              <a:sym typeface="Roboto"/>
            </a:endParaRPr>
          </a:p>
        </p:txBody>
      </p:sp>
      <p:sp>
        <p:nvSpPr>
          <p:cNvPr id="247" name="Google Shape;247;p37"/>
          <p:cNvSpPr txBox="1"/>
          <p:nvPr/>
        </p:nvSpPr>
        <p:spPr>
          <a:xfrm>
            <a:off x="1406525" y="123100"/>
            <a:ext cx="9549900" cy="78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600">
                <a:solidFill>
                  <a:srgbClr val="930B0B"/>
                </a:solidFill>
                <a:latin typeface="Roboto"/>
                <a:ea typeface="Roboto"/>
                <a:cs typeface="Roboto"/>
                <a:sym typeface="Roboto"/>
              </a:rPr>
              <a:t>7. CONCLUSIONS</a:t>
            </a:r>
            <a:endParaRPr sz="2600">
              <a:solidFill>
                <a:srgbClr val="930B0B"/>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nvSpPr>
        <p:spPr>
          <a:xfrm>
            <a:off x="2779059" y="2277035"/>
            <a:ext cx="7548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38"/>
          <p:cNvSpPr txBox="1"/>
          <p:nvPr/>
        </p:nvSpPr>
        <p:spPr>
          <a:xfrm>
            <a:off x="1087025" y="903700"/>
            <a:ext cx="10188900" cy="50349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This paper is the first to present an aviation CPS vision for e-enabled aircraft and modern networked ATM. </a:t>
            </a:r>
            <a:endParaRPr b="1" sz="2000">
              <a:solidFill>
                <a:srgbClr val="930B0B"/>
              </a:solidFill>
              <a:latin typeface="Roboto"/>
              <a:ea typeface="Roboto"/>
              <a:cs typeface="Roboto"/>
              <a:sym typeface="Roboto"/>
            </a:endParaRPr>
          </a:p>
          <a:p>
            <a:pPr indent="0" lvl="0" marL="457200" rtl="0" algn="just">
              <a:lnSpc>
                <a:spcPct val="115000"/>
              </a:lnSpc>
              <a:spcBef>
                <a:spcPts val="0"/>
              </a:spcBef>
              <a:spcAft>
                <a:spcPts val="0"/>
              </a:spcAft>
              <a:buNone/>
            </a:pPr>
            <a:r>
              <a:t/>
            </a:r>
            <a:endParaRPr b="1" sz="2000">
              <a:solidFill>
                <a:srgbClr val="930B0B"/>
              </a:solidFill>
              <a:latin typeface="Roboto"/>
              <a:ea typeface="Roboto"/>
              <a:cs typeface="Roboto"/>
              <a:sym typeface="Roboto"/>
            </a:endParaRPr>
          </a:p>
          <a:p>
            <a:pPr indent="-355600" lvl="0" marL="4572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Future work includes developing the proposed preliminary aviation CPS framework and the proposed group flight concept.</a:t>
            </a:r>
            <a:endParaRPr b="1" sz="2000">
              <a:solidFill>
                <a:srgbClr val="930B0B"/>
              </a:solidFill>
              <a:latin typeface="Roboto"/>
              <a:ea typeface="Roboto"/>
              <a:cs typeface="Roboto"/>
              <a:sym typeface="Roboto"/>
            </a:endParaRPr>
          </a:p>
          <a:p>
            <a:pPr indent="0" lvl="0" marL="0" rtl="0" algn="just">
              <a:lnSpc>
                <a:spcPct val="115000"/>
              </a:lnSpc>
              <a:spcBef>
                <a:spcPts val="0"/>
              </a:spcBef>
              <a:spcAft>
                <a:spcPts val="0"/>
              </a:spcAft>
              <a:buNone/>
            </a:pPr>
            <a:r>
              <a:t/>
            </a:r>
            <a:endParaRPr b="1" sz="2000">
              <a:solidFill>
                <a:srgbClr val="930B0B"/>
              </a:solidFill>
              <a:latin typeface="Roboto"/>
              <a:ea typeface="Roboto"/>
              <a:cs typeface="Roboto"/>
              <a:sym typeface="Roboto"/>
            </a:endParaRPr>
          </a:p>
        </p:txBody>
      </p:sp>
      <p:sp>
        <p:nvSpPr>
          <p:cNvPr id="254" name="Google Shape;254;p38"/>
          <p:cNvSpPr txBox="1"/>
          <p:nvPr/>
        </p:nvSpPr>
        <p:spPr>
          <a:xfrm>
            <a:off x="1406525" y="123100"/>
            <a:ext cx="9549900" cy="78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600">
                <a:solidFill>
                  <a:srgbClr val="930B0B"/>
                </a:solidFill>
                <a:latin typeface="Roboto"/>
                <a:ea typeface="Roboto"/>
                <a:cs typeface="Roboto"/>
                <a:sym typeface="Roboto"/>
              </a:rPr>
              <a:t>7. CONCLUSIONS</a:t>
            </a:r>
            <a:endParaRPr sz="2600">
              <a:solidFill>
                <a:srgbClr val="930B0B"/>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9"/>
          <p:cNvSpPr txBox="1"/>
          <p:nvPr/>
        </p:nvSpPr>
        <p:spPr>
          <a:xfrm>
            <a:off x="2779059" y="2277035"/>
            <a:ext cx="7548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39"/>
          <p:cNvSpPr txBox="1"/>
          <p:nvPr/>
        </p:nvSpPr>
        <p:spPr>
          <a:xfrm>
            <a:off x="1087025" y="903700"/>
            <a:ext cx="10188900" cy="5034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US" sz="2000">
                <a:solidFill>
                  <a:srgbClr val="930B0B"/>
                </a:solidFill>
                <a:latin typeface="Roboto"/>
                <a:ea typeface="Roboto"/>
                <a:cs typeface="Roboto"/>
                <a:sym typeface="Roboto"/>
              </a:rPr>
              <a:t>[1] J. Wiley, “FAA test challenges in the 21st century,” ITEA Journal, 29: 117–119, 2008. </a:t>
            </a:r>
            <a:endParaRPr b="1" sz="2000">
              <a:solidFill>
                <a:srgbClr val="930B0B"/>
              </a:solidFill>
              <a:latin typeface="Roboto"/>
              <a:ea typeface="Roboto"/>
              <a:cs typeface="Roboto"/>
              <a:sym typeface="Roboto"/>
            </a:endParaRPr>
          </a:p>
          <a:p>
            <a:pPr indent="0" lvl="0" marL="0" rtl="0" algn="just">
              <a:lnSpc>
                <a:spcPct val="115000"/>
              </a:lnSpc>
              <a:spcBef>
                <a:spcPts val="0"/>
              </a:spcBef>
              <a:spcAft>
                <a:spcPts val="0"/>
              </a:spcAft>
              <a:buNone/>
            </a:pPr>
            <a:r>
              <a:t/>
            </a:r>
            <a:endParaRPr b="1" sz="2000">
              <a:solidFill>
                <a:srgbClr val="930B0B"/>
              </a:solidFill>
              <a:latin typeface="Roboto"/>
              <a:ea typeface="Roboto"/>
              <a:cs typeface="Roboto"/>
              <a:sym typeface="Roboto"/>
            </a:endParaRPr>
          </a:p>
          <a:p>
            <a:pPr indent="0" lvl="0" marL="0" rtl="0" algn="just">
              <a:lnSpc>
                <a:spcPct val="115000"/>
              </a:lnSpc>
              <a:spcBef>
                <a:spcPts val="0"/>
              </a:spcBef>
              <a:spcAft>
                <a:spcPts val="0"/>
              </a:spcAft>
              <a:buNone/>
            </a:pPr>
            <a:r>
              <a:rPr b="1" lang="en-US" sz="2000">
                <a:solidFill>
                  <a:srgbClr val="930B0B"/>
                </a:solidFill>
                <a:latin typeface="Roboto"/>
                <a:ea typeface="Roboto"/>
                <a:cs typeface="Roboto"/>
                <a:sym typeface="Roboto"/>
              </a:rPr>
              <a:t>[2] S. Shetty, “System of systems design for worldwide commercial aircraft networks,” Proceedings of ICAS, ICAS 2008-8.4.1, 2008. </a:t>
            </a:r>
            <a:endParaRPr b="1" sz="2000">
              <a:solidFill>
                <a:srgbClr val="930B0B"/>
              </a:solidFill>
              <a:latin typeface="Roboto"/>
              <a:ea typeface="Roboto"/>
              <a:cs typeface="Roboto"/>
              <a:sym typeface="Roboto"/>
            </a:endParaRPr>
          </a:p>
          <a:p>
            <a:pPr indent="0" lvl="0" marL="0" rtl="0" algn="just">
              <a:lnSpc>
                <a:spcPct val="115000"/>
              </a:lnSpc>
              <a:spcBef>
                <a:spcPts val="0"/>
              </a:spcBef>
              <a:spcAft>
                <a:spcPts val="0"/>
              </a:spcAft>
              <a:buNone/>
            </a:pPr>
            <a:r>
              <a:t/>
            </a:r>
            <a:endParaRPr b="1" sz="2000">
              <a:solidFill>
                <a:srgbClr val="930B0B"/>
              </a:solidFill>
              <a:latin typeface="Roboto"/>
              <a:ea typeface="Roboto"/>
              <a:cs typeface="Roboto"/>
              <a:sym typeface="Roboto"/>
            </a:endParaRPr>
          </a:p>
          <a:p>
            <a:pPr indent="0" lvl="0" marL="0" rtl="0" algn="just">
              <a:lnSpc>
                <a:spcPct val="115000"/>
              </a:lnSpc>
              <a:spcBef>
                <a:spcPts val="0"/>
              </a:spcBef>
              <a:spcAft>
                <a:spcPts val="0"/>
              </a:spcAft>
              <a:buNone/>
            </a:pPr>
            <a:r>
              <a:rPr b="1" lang="en-US" sz="2000">
                <a:solidFill>
                  <a:srgbClr val="930B0B"/>
                </a:solidFill>
                <a:latin typeface="Roboto"/>
                <a:ea typeface="Roboto"/>
                <a:cs typeface="Roboto"/>
                <a:sym typeface="Roboto"/>
              </a:rPr>
              <a:t>[3] “E-Enabling,” Boeing Frontiers, 02:04, August 2003. </a:t>
            </a:r>
            <a:endParaRPr b="1" sz="2000">
              <a:solidFill>
                <a:srgbClr val="930B0B"/>
              </a:solidFill>
              <a:latin typeface="Roboto"/>
              <a:ea typeface="Roboto"/>
              <a:cs typeface="Roboto"/>
              <a:sym typeface="Roboto"/>
            </a:endParaRPr>
          </a:p>
          <a:p>
            <a:pPr indent="0" lvl="0" marL="0" rtl="0" algn="just">
              <a:lnSpc>
                <a:spcPct val="115000"/>
              </a:lnSpc>
              <a:spcBef>
                <a:spcPts val="0"/>
              </a:spcBef>
              <a:spcAft>
                <a:spcPts val="0"/>
              </a:spcAft>
              <a:buNone/>
            </a:pPr>
            <a:r>
              <a:rPr b="1" lang="en-US" sz="2000">
                <a:solidFill>
                  <a:srgbClr val="930B0B"/>
                </a:solidFill>
                <a:latin typeface="Roboto"/>
                <a:ea typeface="Roboto"/>
                <a:cs typeface="Roboto"/>
                <a:sym typeface="Roboto"/>
              </a:rPr>
              <a:t>http://www.boeing.com/news/frontiers/archive/2003/august/i_ca1.html </a:t>
            </a:r>
            <a:endParaRPr b="1" sz="2000">
              <a:solidFill>
                <a:srgbClr val="930B0B"/>
              </a:solidFill>
              <a:latin typeface="Roboto"/>
              <a:ea typeface="Roboto"/>
              <a:cs typeface="Roboto"/>
              <a:sym typeface="Roboto"/>
            </a:endParaRPr>
          </a:p>
          <a:p>
            <a:pPr indent="0" lvl="0" marL="0" rtl="0" algn="just">
              <a:lnSpc>
                <a:spcPct val="115000"/>
              </a:lnSpc>
              <a:spcBef>
                <a:spcPts val="0"/>
              </a:spcBef>
              <a:spcAft>
                <a:spcPts val="0"/>
              </a:spcAft>
              <a:buNone/>
            </a:pPr>
            <a:r>
              <a:t/>
            </a:r>
            <a:endParaRPr b="1" sz="2000">
              <a:solidFill>
                <a:srgbClr val="930B0B"/>
              </a:solidFill>
              <a:latin typeface="Roboto"/>
              <a:ea typeface="Roboto"/>
              <a:cs typeface="Roboto"/>
              <a:sym typeface="Roboto"/>
            </a:endParaRPr>
          </a:p>
          <a:p>
            <a:pPr indent="0" lvl="0" marL="0" rtl="0" algn="just">
              <a:lnSpc>
                <a:spcPct val="115000"/>
              </a:lnSpc>
              <a:spcBef>
                <a:spcPts val="0"/>
              </a:spcBef>
              <a:spcAft>
                <a:spcPts val="0"/>
              </a:spcAft>
              <a:buNone/>
            </a:pPr>
            <a:r>
              <a:rPr b="1" lang="en-US" sz="2000">
                <a:solidFill>
                  <a:srgbClr val="930B0B"/>
                </a:solidFill>
                <a:latin typeface="Roboto"/>
                <a:ea typeface="Roboto"/>
                <a:cs typeface="Roboto"/>
                <a:sym typeface="Roboto"/>
              </a:rPr>
              <a:t>[4] C. Wargo and C. Dhas, “Security considerations for the e-enabled aircraft,” 2003 IEEE Aerospace Conference Proceedings, 2003. </a:t>
            </a:r>
            <a:endParaRPr b="1" sz="2000">
              <a:solidFill>
                <a:srgbClr val="930B0B"/>
              </a:solidFill>
              <a:latin typeface="Roboto"/>
              <a:ea typeface="Roboto"/>
              <a:cs typeface="Roboto"/>
              <a:sym typeface="Roboto"/>
            </a:endParaRPr>
          </a:p>
          <a:p>
            <a:pPr indent="0" lvl="0" marL="0" rtl="0" algn="just">
              <a:lnSpc>
                <a:spcPct val="115000"/>
              </a:lnSpc>
              <a:spcBef>
                <a:spcPts val="0"/>
              </a:spcBef>
              <a:spcAft>
                <a:spcPts val="0"/>
              </a:spcAft>
              <a:buNone/>
            </a:pPr>
            <a:r>
              <a:t/>
            </a:r>
            <a:endParaRPr b="1" sz="2000">
              <a:solidFill>
                <a:srgbClr val="930B0B"/>
              </a:solidFill>
              <a:latin typeface="Roboto"/>
              <a:ea typeface="Roboto"/>
              <a:cs typeface="Roboto"/>
              <a:sym typeface="Roboto"/>
            </a:endParaRPr>
          </a:p>
          <a:p>
            <a:pPr indent="0" lvl="0" marL="0" rtl="0" algn="just">
              <a:lnSpc>
                <a:spcPct val="115000"/>
              </a:lnSpc>
              <a:spcBef>
                <a:spcPts val="0"/>
              </a:spcBef>
              <a:spcAft>
                <a:spcPts val="0"/>
              </a:spcAft>
              <a:buNone/>
            </a:pPr>
            <a:r>
              <a:rPr b="1" lang="en-US" sz="2000">
                <a:solidFill>
                  <a:srgbClr val="930B0B"/>
                </a:solidFill>
                <a:latin typeface="Roboto"/>
                <a:ea typeface="Roboto"/>
                <a:cs typeface="Roboto"/>
                <a:sym typeface="Roboto"/>
              </a:rPr>
              <a:t>[5] K. Sampigethaya, R. Poovendran, L. Bushnell, “Secure operation, maintenance and control of future e-enabled airplanes,” Proceedings of the IEEE, 96:12, pp. 1992-</a:t>
            </a:r>
            <a:endParaRPr b="1" sz="2000">
              <a:solidFill>
                <a:srgbClr val="930B0B"/>
              </a:solidFill>
              <a:latin typeface="Roboto"/>
              <a:ea typeface="Roboto"/>
              <a:cs typeface="Roboto"/>
              <a:sym typeface="Roboto"/>
            </a:endParaRPr>
          </a:p>
          <a:p>
            <a:pPr indent="0" lvl="0" marL="0" rtl="0" algn="just">
              <a:lnSpc>
                <a:spcPct val="115000"/>
              </a:lnSpc>
              <a:spcBef>
                <a:spcPts val="0"/>
              </a:spcBef>
              <a:spcAft>
                <a:spcPts val="0"/>
              </a:spcAft>
              <a:buNone/>
            </a:pPr>
            <a:r>
              <a:rPr b="1" lang="en-US" sz="2000">
                <a:solidFill>
                  <a:srgbClr val="930B0B"/>
                </a:solidFill>
                <a:latin typeface="Roboto"/>
                <a:ea typeface="Roboto"/>
                <a:cs typeface="Roboto"/>
                <a:sym typeface="Roboto"/>
              </a:rPr>
              <a:t>2007, Dec. 2008.</a:t>
            </a:r>
            <a:endParaRPr b="1" sz="2000">
              <a:solidFill>
                <a:srgbClr val="930B0B"/>
              </a:solidFill>
              <a:latin typeface="Roboto"/>
              <a:ea typeface="Roboto"/>
              <a:cs typeface="Roboto"/>
              <a:sym typeface="Roboto"/>
            </a:endParaRPr>
          </a:p>
        </p:txBody>
      </p:sp>
      <p:sp>
        <p:nvSpPr>
          <p:cNvPr id="261" name="Google Shape;261;p39"/>
          <p:cNvSpPr txBox="1"/>
          <p:nvPr/>
        </p:nvSpPr>
        <p:spPr>
          <a:xfrm>
            <a:off x="1406525" y="123100"/>
            <a:ext cx="9549900" cy="78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600">
                <a:solidFill>
                  <a:srgbClr val="930B0B"/>
                </a:solidFill>
                <a:latin typeface="Roboto"/>
                <a:ea typeface="Roboto"/>
                <a:cs typeface="Roboto"/>
                <a:sym typeface="Roboto"/>
              </a:rPr>
              <a:t>REFERENCES</a:t>
            </a:r>
            <a:endParaRPr sz="2600">
              <a:solidFill>
                <a:srgbClr val="930B0B"/>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nvSpPr>
        <p:spPr>
          <a:xfrm>
            <a:off x="2779059" y="2277035"/>
            <a:ext cx="7548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20"/>
          <p:cNvSpPr txBox="1"/>
          <p:nvPr/>
        </p:nvSpPr>
        <p:spPr>
          <a:xfrm>
            <a:off x="1406525" y="1064650"/>
            <a:ext cx="9549900" cy="42729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This paper proposes a novel cyber-physical system (CPS) framework for aircraft and airspace system design and performance assurance. </a:t>
            </a:r>
            <a:endParaRPr b="1" sz="2000">
              <a:solidFill>
                <a:srgbClr val="930B0B"/>
              </a:solidFill>
              <a:latin typeface="Roboto"/>
              <a:ea typeface="Roboto"/>
              <a:cs typeface="Roboto"/>
              <a:sym typeface="Roboto"/>
            </a:endParaRPr>
          </a:p>
          <a:p>
            <a:pPr indent="0" lvl="0" marL="457200" rtl="0" algn="just">
              <a:lnSpc>
                <a:spcPct val="115000"/>
              </a:lnSpc>
              <a:spcBef>
                <a:spcPts val="0"/>
              </a:spcBef>
              <a:spcAft>
                <a:spcPts val="0"/>
              </a:spcAft>
              <a:buNone/>
            </a:pPr>
            <a:r>
              <a:t/>
            </a:r>
            <a:endParaRPr b="1" sz="2000">
              <a:solidFill>
                <a:srgbClr val="930B0B"/>
              </a:solidFill>
              <a:latin typeface="Roboto"/>
              <a:ea typeface="Roboto"/>
              <a:cs typeface="Roboto"/>
              <a:sym typeface="Roboto"/>
            </a:endParaRPr>
          </a:p>
          <a:p>
            <a:pPr indent="-355600" lvl="0" marL="4572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The paper present the foundational role of the e-enabled aircraft in the worldwide air transport system modernization. </a:t>
            </a:r>
            <a:endParaRPr b="1" sz="2000">
              <a:solidFill>
                <a:srgbClr val="930B0B"/>
              </a:solidFill>
              <a:latin typeface="Roboto"/>
              <a:ea typeface="Roboto"/>
              <a:cs typeface="Roboto"/>
              <a:sym typeface="Roboto"/>
            </a:endParaRPr>
          </a:p>
          <a:p>
            <a:pPr indent="0" lvl="0" marL="457200" rtl="0" algn="just">
              <a:lnSpc>
                <a:spcPct val="115000"/>
              </a:lnSpc>
              <a:spcBef>
                <a:spcPts val="0"/>
              </a:spcBef>
              <a:spcAft>
                <a:spcPts val="0"/>
              </a:spcAft>
              <a:buNone/>
            </a:pPr>
            <a:r>
              <a:t/>
            </a:r>
            <a:endParaRPr b="1" sz="2000">
              <a:solidFill>
                <a:srgbClr val="930B0B"/>
              </a:solidFill>
              <a:latin typeface="Roboto"/>
              <a:ea typeface="Roboto"/>
              <a:cs typeface="Roboto"/>
              <a:sym typeface="Roboto"/>
            </a:endParaRPr>
          </a:p>
          <a:p>
            <a:pPr indent="-355600" lvl="0" marL="4572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We show how automated air navigation and surveillance depend on tight integration and controlled coordination between in-aircraft systems and off-board systems in ground, air, and space. </a:t>
            </a:r>
            <a:endParaRPr b="1" sz="2000">
              <a:solidFill>
                <a:srgbClr val="930B0B"/>
              </a:solidFill>
              <a:latin typeface="Roboto"/>
              <a:ea typeface="Roboto"/>
              <a:cs typeface="Roboto"/>
              <a:sym typeface="Roboto"/>
            </a:endParaRPr>
          </a:p>
          <a:p>
            <a:pPr indent="0" lvl="0" marL="457200" rtl="0" algn="just">
              <a:lnSpc>
                <a:spcPct val="115000"/>
              </a:lnSpc>
              <a:spcBef>
                <a:spcPts val="0"/>
              </a:spcBef>
              <a:spcAft>
                <a:spcPts val="0"/>
              </a:spcAft>
              <a:buNone/>
            </a:pPr>
            <a:r>
              <a:t/>
            </a:r>
            <a:endParaRPr b="1" sz="2000">
              <a:solidFill>
                <a:srgbClr val="930B0B"/>
              </a:solidFill>
              <a:latin typeface="Roboto"/>
              <a:ea typeface="Roboto"/>
              <a:cs typeface="Roboto"/>
              <a:sym typeface="Roboto"/>
            </a:endParaRPr>
          </a:p>
          <a:p>
            <a:pPr indent="-355600" lvl="0" marL="4572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Based on the concept of “group flight,” we propose a fundamental CPS solution for controlling large volumes of manned and unmanned air traffic using Automatic Dependent Surveillance Broadcast (ADS-B) and Internet Protocol (IP) technology.</a:t>
            </a:r>
            <a:endParaRPr b="1" sz="2000">
              <a:solidFill>
                <a:srgbClr val="930B0B"/>
              </a:solidFill>
              <a:latin typeface="Roboto"/>
              <a:ea typeface="Roboto"/>
              <a:cs typeface="Roboto"/>
              <a:sym typeface="Roboto"/>
            </a:endParaRPr>
          </a:p>
        </p:txBody>
      </p:sp>
      <p:sp>
        <p:nvSpPr>
          <p:cNvPr id="127" name="Google Shape;127;p20"/>
          <p:cNvSpPr txBox="1"/>
          <p:nvPr/>
        </p:nvSpPr>
        <p:spPr>
          <a:xfrm>
            <a:off x="1406525" y="275500"/>
            <a:ext cx="9549900" cy="78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600">
                <a:solidFill>
                  <a:srgbClr val="930B0B"/>
                </a:solidFill>
                <a:latin typeface="Roboto"/>
                <a:ea typeface="Roboto"/>
                <a:cs typeface="Roboto"/>
                <a:sym typeface="Roboto"/>
              </a:rPr>
              <a:t>Abstract</a:t>
            </a:r>
            <a:endParaRPr sz="2600">
              <a:solidFill>
                <a:srgbClr val="930B0B"/>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nvSpPr>
        <p:spPr>
          <a:xfrm>
            <a:off x="2779059" y="2277035"/>
            <a:ext cx="7548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21"/>
          <p:cNvSpPr txBox="1"/>
          <p:nvPr/>
        </p:nvSpPr>
        <p:spPr>
          <a:xfrm>
            <a:off x="1406525" y="1217050"/>
            <a:ext cx="9549900" cy="42729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Aviation today is facing a challenge of accommodating a multi-fold increase in air traffic and additional types of manned and unmanned aircraft classes in the next two decades;</a:t>
            </a:r>
            <a:endParaRPr b="1" sz="2000">
              <a:solidFill>
                <a:srgbClr val="930B0B"/>
              </a:solidFill>
              <a:latin typeface="Roboto"/>
              <a:ea typeface="Roboto"/>
              <a:cs typeface="Roboto"/>
              <a:sym typeface="Roboto"/>
            </a:endParaRPr>
          </a:p>
          <a:p>
            <a:pPr indent="0" lvl="0" marL="457200" rtl="0" algn="just">
              <a:lnSpc>
                <a:spcPct val="115000"/>
              </a:lnSpc>
              <a:spcBef>
                <a:spcPts val="0"/>
              </a:spcBef>
              <a:spcAft>
                <a:spcPts val="0"/>
              </a:spcAft>
              <a:buNone/>
            </a:pPr>
            <a:r>
              <a:t/>
            </a:r>
            <a:endParaRPr b="1" sz="2000">
              <a:solidFill>
                <a:srgbClr val="930B0B"/>
              </a:solidFill>
              <a:latin typeface="Roboto"/>
              <a:ea typeface="Roboto"/>
              <a:cs typeface="Roboto"/>
              <a:sym typeface="Roboto"/>
            </a:endParaRPr>
          </a:p>
          <a:p>
            <a:pPr indent="-355600" lvl="0" marL="4572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Airspace systems worldwide are now modernizing with the intent of substantially improving the capacity, safety, security, efficiency, and yield of aviation and outpace future demands.</a:t>
            </a:r>
            <a:endParaRPr b="1" sz="2000">
              <a:solidFill>
                <a:srgbClr val="930B0B"/>
              </a:solidFill>
              <a:latin typeface="Roboto"/>
              <a:ea typeface="Roboto"/>
              <a:cs typeface="Roboto"/>
              <a:sym typeface="Roboto"/>
            </a:endParaRPr>
          </a:p>
          <a:p>
            <a:pPr indent="0" lvl="0" marL="457200" rtl="0" algn="just">
              <a:lnSpc>
                <a:spcPct val="115000"/>
              </a:lnSpc>
              <a:spcBef>
                <a:spcPts val="0"/>
              </a:spcBef>
              <a:spcAft>
                <a:spcPts val="0"/>
              </a:spcAft>
              <a:buNone/>
            </a:pPr>
            <a:r>
              <a:t/>
            </a:r>
            <a:endParaRPr b="1" sz="2000">
              <a:solidFill>
                <a:srgbClr val="930B0B"/>
              </a:solidFill>
              <a:latin typeface="Roboto"/>
              <a:ea typeface="Roboto"/>
              <a:cs typeface="Roboto"/>
              <a:sym typeface="Roboto"/>
            </a:endParaRPr>
          </a:p>
          <a:p>
            <a:pPr indent="-355600" lvl="0" marL="4572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The “e-enabled aircraft” – an aircraft envisioned capable of seamlessly traversing a global information network of ground, air, space infrastructures as an intelligent node – is vital towards meeting aviation’s grand challenge.</a:t>
            </a:r>
            <a:endParaRPr b="1" sz="2000">
              <a:solidFill>
                <a:srgbClr val="930B0B"/>
              </a:solidFill>
              <a:latin typeface="Roboto"/>
              <a:ea typeface="Roboto"/>
              <a:cs typeface="Roboto"/>
              <a:sym typeface="Roboto"/>
            </a:endParaRPr>
          </a:p>
        </p:txBody>
      </p:sp>
      <p:sp>
        <p:nvSpPr>
          <p:cNvPr id="134" name="Google Shape;134;p21"/>
          <p:cNvSpPr txBox="1"/>
          <p:nvPr/>
        </p:nvSpPr>
        <p:spPr>
          <a:xfrm>
            <a:off x="1406525" y="351700"/>
            <a:ext cx="9549900" cy="780600"/>
          </a:xfrm>
          <a:prstGeom prst="rect">
            <a:avLst/>
          </a:prstGeom>
          <a:noFill/>
          <a:ln>
            <a:noFill/>
          </a:ln>
        </p:spPr>
        <p:txBody>
          <a:bodyPr anchorCtr="0" anchor="ctr" bIns="91425" lIns="91425" spcFirstLastPara="1" rIns="91425" wrap="square" tIns="91425">
            <a:noAutofit/>
          </a:bodyPr>
          <a:lstStyle/>
          <a:p>
            <a:pPr indent="-393700" lvl="0" marL="457200" rtl="0" algn="ctr">
              <a:spcBef>
                <a:spcPts val="0"/>
              </a:spcBef>
              <a:spcAft>
                <a:spcPts val="0"/>
              </a:spcAft>
              <a:buClr>
                <a:srgbClr val="930B0B"/>
              </a:buClr>
              <a:buSzPts val="2600"/>
              <a:buFont typeface="Roboto"/>
              <a:buAutoNum type="arabicPeriod"/>
            </a:pPr>
            <a:r>
              <a:rPr b="1" lang="en-US" sz="2600">
                <a:solidFill>
                  <a:srgbClr val="930B0B"/>
                </a:solidFill>
                <a:latin typeface="Roboto"/>
                <a:ea typeface="Roboto"/>
                <a:cs typeface="Roboto"/>
                <a:sym typeface="Roboto"/>
              </a:rPr>
              <a:t>INTRODUCTION</a:t>
            </a:r>
            <a:endParaRPr sz="2600">
              <a:solidFill>
                <a:srgbClr val="930B0B"/>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nvSpPr>
        <p:spPr>
          <a:xfrm>
            <a:off x="2779059" y="2277035"/>
            <a:ext cx="7548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22"/>
          <p:cNvSpPr txBox="1"/>
          <p:nvPr/>
        </p:nvSpPr>
        <p:spPr>
          <a:xfrm>
            <a:off x="6096000" y="1217050"/>
            <a:ext cx="5490600" cy="47592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“Cyber” is synonymous with a mixed composition of computation, storage, software, and networking. </a:t>
            </a:r>
            <a:endParaRPr b="1" sz="2000">
              <a:solidFill>
                <a:srgbClr val="930B0B"/>
              </a:solidFill>
              <a:latin typeface="Roboto"/>
              <a:ea typeface="Roboto"/>
              <a:cs typeface="Roboto"/>
              <a:sym typeface="Roboto"/>
            </a:endParaRPr>
          </a:p>
          <a:p>
            <a:pPr indent="0" lvl="0" marL="457200" rtl="0" algn="l">
              <a:lnSpc>
                <a:spcPct val="115000"/>
              </a:lnSpc>
              <a:spcBef>
                <a:spcPts val="0"/>
              </a:spcBef>
              <a:spcAft>
                <a:spcPts val="0"/>
              </a:spcAft>
              <a:buNone/>
            </a:pPr>
            <a:r>
              <a:t/>
            </a:r>
            <a:endParaRPr b="1" sz="2000">
              <a:solidFill>
                <a:srgbClr val="930B0B"/>
              </a:solidFill>
              <a:latin typeface="Roboto"/>
              <a:ea typeface="Roboto"/>
              <a:cs typeface="Roboto"/>
              <a:sym typeface="Roboto"/>
            </a:endParaRPr>
          </a:p>
          <a:p>
            <a:pPr indent="-355600" lvl="0" marL="457200" rtl="0" algn="l">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Airspace systems and the e-enabled aircraft embed the highly intangible cyber elements in hardware, infrastructures and humans for various purposes.</a:t>
            </a:r>
            <a:endParaRPr b="1" sz="2000">
              <a:solidFill>
                <a:srgbClr val="930B0B"/>
              </a:solidFill>
              <a:latin typeface="Roboto"/>
              <a:ea typeface="Roboto"/>
              <a:cs typeface="Roboto"/>
              <a:sym typeface="Roboto"/>
            </a:endParaRPr>
          </a:p>
        </p:txBody>
      </p:sp>
      <p:sp>
        <p:nvSpPr>
          <p:cNvPr id="141" name="Google Shape;141;p22"/>
          <p:cNvSpPr txBox="1"/>
          <p:nvPr/>
        </p:nvSpPr>
        <p:spPr>
          <a:xfrm>
            <a:off x="1406525" y="351700"/>
            <a:ext cx="9549900" cy="780600"/>
          </a:xfrm>
          <a:prstGeom prst="rect">
            <a:avLst/>
          </a:prstGeom>
          <a:noFill/>
          <a:ln>
            <a:noFill/>
          </a:ln>
        </p:spPr>
        <p:txBody>
          <a:bodyPr anchorCtr="0" anchor="ctr" bIns="91425" lIns="91425" spcFirstLastPara="1" rIns="91425" wrap="square" tIns="91425">
            <a:noAutofit/>
          </a:bodyPr>
          <a:lstStyle/>
          <a:p>
            <a:pPr indent="-393700" lvl="0" marL="457200" rtl="0" algn="ctr">
              <a:spcBef>
                <a:spcPts val="0"/>
              </a:spcBef>
              <a:spcAft>
                <a:spcPts val="0"/>
              </a:spcAft>
              <a:buClr>
                <a:srgbClr val="930B0B"/>
              </a:buClr>
              <a:buSzPts val="2600"/>
              <a:buFont typeface="Roboto"/>
              <a:buAutoNum type="arabicPeriod"/>
            </a:pPr>
            <a:r>
              <a:rPr b="1" lang="en-US" sz="2600">
                <a:solidFill>
                  <a:srgbClr val="930B0B"/>
                </a:solidFill>
                <a:latin typeface="Roboto"/>
                <a:ea typeface="Roboto"/>
                <a:cs typeface="Roboto"/>
                <a:sym typeface="Roboto"/>
              </a:rPr>
              <a:t>INTRODUCTION</a:t>
            </a:r>
            <a:endParaRPr sz="2600">
              <a:solidFill>
                <a:srgbClr val="930B0B"/>
              </a:solidFill>
              <a:latin typeface="Roboto"/>
              <a:ea typeface="Roboto"/>
              <a:cs typeface="Roboto"/>
              <a:sym typeface="Roboto"/>
            </a:endParaRPr>
          </a:p>
        </p:txBody>
      </p:sp>
      <p:pic>
        <p:nvPicPr>
          <p:cNvPr id="142" name="Google Shape;142;p22"/>
          <p:cNvPicPr preferRelativeResize="0"/>
          <p:nvPr/>
        </p:nvPicPr>
        <p:blipFill>
          <a:blip r:embed="rId3">
            <a:alphaModFix/>
          </a:blip>
          <a:stretch>
            <a:fillRect/>
          </a:stretch>
        </p:blipFill>
        <p:spPr>
          <a:xfrm>
            <a:off x="964250" y="1217047"/>
            <a:ext cx="4747200" cy="4759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nvSpPr>
        <p:spPr>
          <a:xfrm>
            <a:off x="2779059" y="2277035"/>
            <a:ext cx="7548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8" name="Google Shape;148;p23"/>
          <p:cNvPicPr preferRelativeResize="0"/>
          <p:nvPr/>
        </p:nvPicPr>
        <p:blipFill>
          <a:blip r:embed="rId3">
            <a:alphaModFix/>
          </a:blip>
          <a:stretch>
            <a:fillRect/>
          </a:stretch>
        </p:blipFill>
        <p:spPr>
          <a:xfrm>
            <a:off x="2748413" y="736625"/>
            <a:ext cx="7609587" cy="6121375"/>
          </a:xfrm>
          <a:prstGeom prst="rect">
            <a:avLst/>
          </a:prstGeom>
          <a:noFill/>
          <a:ln>
            <a:noFill/>
          </a:ln>
        </p:spPr>
      </p:pic>
      <p:sp>
        <p:nvSpPr>
          <p:cNvPr id="149" name="Google Shape;149;p23"/>
          <p:cNvSpPr txBox="1"/>
          <p:nvPr/>
        </p:nvSpPr>
        <p:spPr>
          <a:xfrm>
            <a:off x="909450" y="232325"/>
            <a:ext cx="11287500" cy="504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US" sz="2200">
                <a:solidFill>
                  <a:srgbClr val="930B0B"/>
                </a:solidFill>
                <a:latin typeface="Roboto"/>
                <a:ea typeface="Roboto"/>
                <a:cs typeface="Roboto"/>
                <a:sym typeface="Roboto"/>
              </a:rPr>
              <a:t>Future e-enabled aircraft and its integration with airspace system</a:t>
            </a:r>
            <a:endParaRPr b="1" sz="2200">
              <a:solidFill>
                <a:srgbClr val="930B0B"/>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nvSpPr>
        <p:spPr>
          <a:xfrm>
            <a:off x="2779059" y="2277035"/>
            <a:ext cx="7548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24"/>
          <p:cNvSpPr txBox="1"/>
          <p:nvPr/>
        </p:nvSpPr>
        <p:spPr>
          <a:xfrm>
            <a:off x="1406525" y="1217050"/>
            <a:ext cx="9549900" cy="42729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This paper proposes a preliminary Cyber-Physical System (CPS) framework for understanding the complex interactions of future aircraft and airspace systems. </a:t>
            </a:r>
            <a:endParaRPr b="1" sz="2000">
              <a:solidFill>
                <a:srgbClr val="930B0B"/>
              </a:solidFill>
              <a:latin typeface="Roboto"/>
              <a:ea typeface="Roboto"/>
              <a:cs typeface="Roboto"/>
              <a:sym typeface="Roboto"/>
            </a:endParaRPr>
          </a:p>
          <a:p>
            <a:pPr indent="0" lvl="0" marL="457200" rtl="0" algn="just">
              <a:lnSpc>
                <a:spcPct val="115000"/>
              </a:lnSpc>
              <a:spcBef>
                <a:spcPts val="0"/>
              </a:spcBef>
              <a:spcAft>
                <a:spcPts val="0"/>
              </a:spcAft>
              <a:buNone/>
            </a:pPr>
            <a:r>
              <a:t/>
            </a:r>
            <a:endParaRPr b="1" sz="2000">
              <a:solidFill>
                <a:srgbClr val="930B0B"/>
              </a:solidFill>
              <a:latin typeface="Roboto"/>
              <a:ea typeface="Roboto"/>
              <a:cs typeface="Roboto"/>
              <a:sym typeface="Roboto"/>
            </a:endParaRPr>
          </a:p>
          <a:p>
            <a:pPr indent="-355600" lvl="0" marL="4572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We consider the e-enabled aircraft as a small-scale CPS and Air Traffic Management (ATM) system as a large-scale CPS. </a:t>
            </a:r>
            <a:endParaRPr b="1" sz="2000">
              <a:solidFill>
                <a:srgbClr val="930B0B"/>
              </a:solidFill>
              <a:latin typeface="Roboto"/>
              <a:ea typeface="Roboto"/>
              <a:cs typeface="Roboto"/>
              <a:sym typeface="Roboto"/>
            </a:endParaRPr>
          </a:p>
          <a:p>
            <a:pPr indent="0" lvl="0" marL="457200" rtl="0" algn="just">
              <a:lnSpc>
                <a:spcPct val="115000"/>
              </a:lnSpc>
              <a:spcBef>
                <a:spcPts val="0"/>
              </a:spcBef>
              <a:spcAft>
                <a:spcPts val="0"/>
              </a:spcAft>
              <a:buNone/>
            </a:pPr>
            <a:r>
              <a:t/>
            </a:r>
            <a:endParaRPr b="1" sz="2000">
              <a:solidFill>
                <a:srgbClr val="930B0B"/>
              </a:solidFill>
              <a:latin typeface="Roboto"/>
              <a:ea typeface="Roboto"/>
              <a:cs typeface="Roboto"/>
              <a:sym typeface="Roboto"/>
            </a:endParaRPr>
          </a:p>
          <a:p>
            <a:pPr indent="-355600" lvl="0" marL="4572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A major contribution of our proposed framework, hence, is a foundational perspective of how cyber, with its unique features and technologies, fits into the alien environment of aviation; </a:t>
            </a:r>
            <a:endParaRPr b="1" sz="2000">
              <a:solidFill>
                <a:srgbClr val="930B0B"/>
              </a:solidFill>
              <a:latin typeface="Roboto"/>
              <a:ea typeface="Roboto"/>
              <a:cs typeface="Roboto"/>
              <a:sym typeface="Roboto"/>
            </a:endParaRPr>
          </a:p>
        </p:txBody>
      </p:sp>
      <p:sp>
        <p:nvSpPr>
          <p:cNvPr id="156" name="Google Shape;156;p24"/>
          <p:cNvSpPr txBox="1"/>
          <p:nvPr/>
        </p:nvSpPr>
        <p:spPr>
          <a:xfrm>
            <a:off x="1406525" y="351700"/>
            <a:ext cx="9549900" cy="78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600">
                <a:solidFill>
                  <a:srgbClr val="930B0B"/>
                </a:solidFill>
                <a:latin typeface="Roboto"/>
                <a:ea typeface="Roboto"/>
                <a:cs typeface="Roboto"/>
                <a:sym typeface="Roboto"/>
              </a:rPr>
              <a:t>NEED OF THE RESEARCH</a:t>
            </a:r>
            <a:endParaRPr sz="2600">
              <a:solidFill>
                <a:srgbClr val="930B0B"/>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nvSpPr>
        <p:spPr>
          <a:xfrm>
            <a:off x="2779059" y="2277035"/>
            <a:ext cx="7548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25"/>
          <p:cNvSpPr txBox="1"/>
          <p:nvPr/>
        </p:nvSpPr>
        <p:spPr>
          <a:xfrm>
            <a:off x="1406525" y="1217050"/>
            <a:ext cx="9549900" cy="42729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Emerging today as a research area worldwide, CPS focuses on the complex interdependencies and integration between cyberspace and physical world and develops a fundamental understanding of system behavior and performance requirements.</a:t>
            </a:r>
            <a:endParaRPr b="1" sz="2000">
              <a:solidFill>
                <a:srgbClr val="930B0B"/>
              </a:solidFill>
              <a:latin typeface="Roboto"/>
              <a:ea typeface="Roboto"/>
              <a:cs typeface="Roboto"/>
              <a:sym typeface="Roboto"/>
            </a:endParaRPr>
          </a:p>
          <a:p>
            <a:pPr indent="0" lvl="0" marL="457200" rtl="0" algn="just">
              <a:lnSpc>
                <a:spcPct val="115000"/>
              </a:lnSpc>
              <a:spcBef>
                <a:spcPts val="0"/>
              </a:spcBef>
              <a:spcAft>
                <a:spcPts val="0"/>
              </a:spcAft>
              <a:buNone/>
            </a:pPr>
            <a:r>
              <a:t/>
            </a:r>
            <a:endParaRPr b="1" sz="2000">
              <a:solidFill>
                <a:srgbClr val="930B0B"/>
              </a:solidFill>
              <a:latin typeface="Roboto"/>
              <a:ea typeface="Roboto"/>
              <a:cs typeface="Roboto"/>
              <a:sym typeface="Roboto"/>
            </a:endParaRPr>
          </a:p>
          <a:p>
            <a:pPr indent="-355600" lvl="0" marL="4572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CPS is an emerging vision for next-generation systems that boldly transform the way modern society perceives the physical world, lives, moves, and interacts in it, and systems on which human safety and public well being rests</a:t>
            </a:r>
            <a:endParaRPr b="1" sz="2000">
              <a:solidFill>
                <a:srgbClr val="930B0B"/>
              </a:solidFill>
              <a:latin typeface="Roboto"/>
              <a:ea typeface="Roboto"/>
              <a:cs typeface="Roboto"/>
              <a:sym typeface="Roboto"/>
            </a:endParaRPr>
          </a:p>
          <a:p>
            <a:pPr indent="0" lvl="0" marL="457200" rtl="0" algn="just">
              <a:lnSpc>
                <a:spcPct val="115000"/>
              </a:lnSpc>
              <a:spcBef>
                <a:spcPts val="0"/>
              </a:spcBef>
              <a:spcAft>
                <a:spcPts val="0"/>
              </a:spcAft>
              <a:buNone/>
            </a:pPr>
            <a:r>
              <a:t/>
            </a:r>
            <a:endParaRPr b="1" sz="2000">
              <a:solidFill>
                <a:srgbClr val="930B0B"/>
              </a:solidFill>
              <a:latin typeface="Roboto"/>
              <a:ea typeface="Roboto"/>
              <a:cs typeface="Roboto"/>
              <a:sym typeface="Roboto"/>
            </a:endParaRPr>
          </a:p>
          <a:p>
            <a:pPr indent="-355600" lvl="0" marL="457200" rtl="0" algn="just">
              <a:lnSpc>
                <a:spcPct val="115000"/>
              </a:lnSpc>
              <a:spcBef>
                <a:spcPts val="0"/>
              </a:spcBef>
              <a:spcAft>
                <a:spcPts val="0"/>
              </a:spcAft>
              <a:buClr>
                <a:srgbClr val="930B0B"/>
              </a:buClr>
              <a:buSzPts val="2000"/>
              <a:buFont typeface="Roboto"/>
              <a:buChar char="●"/>
            </a:pPr>
            <a:r>
              <a:rPr b="1" lang="en-US" sz="2000">
                <a:solidFill>
                  <a:srgbClr val="930B0B"/>
                </a:solidFill>
                <a:latin typeface="Roboto"/>
                <a:ea typeface="Roboto"/>
                <a:cs typeface="Roboto"/>
                <a:sym typeface="Roboto"/>
              </a:rPr>
              <a:t>Based on its paramount importance to society and industrial growth, CPS was reported a top-priority research area by the United States President’s Council of Advisors on Science and Technology in 2007</a:t>
            </a:r>
            <a:endParaRPr b="1" sz="2000">
              <a:solidFill>
                <a:srgbClr val="930B0B"/>
              </a:solidFill>
              <a:latin typeface="Roboto"/>
              <a:ea typeface="Roboto"/>
              <a:cs typeface="Roboto"/>
              <a:sym typeface="Roboto"/>
            </a:endParaRPr>
          </a:p>
        </p:txBody>
      </p:sp>
      <p:sp>
        <p:nvSpPr>
          <p:cNvPr id="163" name="Google Shape;163;p25"/>
          <p:cNvSpPr txBox="1"/>
          <p:nvPr/>
        </p:nvSpPr>
        <p:spPr>
          <a:xfrm>
            <a:off x="1406525" y="351700"/>
            <a:ext cx="9549900" cy="78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600">
                <a:solidFill>
                  <a:srgbClr val="930B0B"/>
                </a:solidFill>
                <a:latin typeface="Roboto"/>
                <a:ea typeface="Roboto"/>
                <a:cs typeface="Roboto"/>
                <a:sym typeface="Roboto"/>
              </a:rPr>
              <a:t>2. CYBER-PHYSICAL SYSTEM (CPS)</a:t>
            </a:r>
            <a:endParaRPr sz="2600">
              <a:solidFill>
                <a:srgbClr val="930B0B"/>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nvSpPr>
        <p:spPr>
          <a:xfrm>
            <a:off x="2779059" y="2277035"/>
            <a:ext cx="7548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26"/>
          <p:cNvSpPr txBox="1"/>
          <p:nvPr/>
        </p:nvSpPr>
        <p:spPr>
          <a:xfrm>
            <a:off x="1406525" y="351700"/>
            <a:ext cx="9549900" cy="78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600">
                <a:solidFill>
                  <a:srgbClr val="930B0B"/>
                </a:solidFill>
                <a:latin typeface="Roboto"/>
                <a:ea typeface="Roboto"/>
                <a:cs typeface="Roboto"/>
                <a:sym typeface="Roboto"/>
              </a:rPr>
              <a:t>2. CYBER-PHYSICAL SYSTEM (CPS)</a:t>
            </a:r>
            <a:endParaRPr sz="2600">
              <a:solidFill>
                <a:srgbClr val="930B0B"/>
              </a:solidFill>
              <a:latin typeface="Roboto"/>
              <a:ea typeface="Roboto"/>
              <a:cs typeface="Roboto"/>
              <a:sym typeface="Roboto"/>
            </a:endParaRPr>
          </a:p>
        </p:txBody>
      </p:sp>
      <p:pic>
        <p:nvPicPr>
          <p:cNvPr id="170" name="Google Shape;170;p26"/>
          <p:cNvPicPr preferRelativeResize="0"/>
          <p:nvPr/>
        </p:nvPicPr>
        <p:blipFill rotWithShape="1">
          <a:blip r:embed="rId3">
            <a:alphaModFix/>
          </a:blip>
          <a:srcRect b="18903" l="0" r="0" t="0"/>
          <a:stretch/>
        </p:blipFill>
        <p:spPr>
          <a:xfrm>
            <a:off x="1453925" y="1533975"/>
            <a:ext cx="9455076" cy="3335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