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Lst>
  <p:notesMasterIdLst>
    <p:notesMasterId r:id="rId24"/>
  </p:notesMasterIdLst>
  <p:handoutMasterIdLst>
    <p:handoutMasterId r:id="rId25"/>
  </p:handoutMasterIdLst>
  <p:sldIdLst>
    <p:sldId id="287" r:id="rId7"/>
    <p:sldId id="288" r:id="rId8"/>
    <p:sldId id="289" r:id="rId9"/>
    <p:sldId id="296" r:id="rId10"/>
    <p:sldId id="256" r:id="rId11"/>
    <p:sldId id="266" r:id="rId12"/>
    <p:sldId id="267" r:id="rId13"/>
    <p:sldId id="292" r:id="rId14"/>
    <p:sldId id="302" r:id="rId15"/>
    <p:sldId id="303" r:id="rId16"/>
    <p:sldId id="301" r:id="rId17"/>
    <p:sldId id="291" r:id="rId18"/>
    <p:sldId id="294" r:id="rId19"/>
    <p:sldId id="295" r:id="rId20"/>
    <p:sldId id="297" r:id="rId21"/>
    <p:sldId id="298" r:id="rId22"/>
    <p:sldId id="290"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de Lab overview" id="{D469E2CD-AE85-4AF0-80C3-D5C55BFF3E78}">
          <p14:sldIdLst>
            <p14:sldId id="287"/>
            <p14:sldId id="288"/>
            <p14:sldId id="289"/>
          </p14:sldIdLst>
        </p14:section>
        <p14:section name="UWP" id="{928049A6-4305-4C70-984E-BB3D21FCB9C5}">
          <p14:sldIdLst>
            <p14:sldId id="296"/>
            <p14:sldId id="256"/>
            <p14:sldId id="266"/>
            <p14:sldId id="267"/>
          </p14:sldIdLst>
        </p14:section>
        <p14:section name="Module Overview" id="{F10A1743-123C-449A-BB83-37EAC9A9EEFB}">
          <p14:sldIdLst>
            <p14:sldId id="292"/>
            <p14:sldId id="302"/>
            <p14:sldId id="303"/>
          </p14:sldIdLst>
        </p14:section>
        <p14:section name="Setup" id="{4E066C7B-B859-4D63-B8B4-C7AA8AD17AD5}">
          <p14:sldIdLst>
            <p14:sldId id="301"/>
            <p14:sldId id="291"/>
            <p14:sldId id="294"/>
            <p14:sldId id="295"/>
          </p14:sldIdLst>
        </p14:section>
        <p14:section name="Untitled Section" id="{C47149BC-5170-4193-9B6A-19C83FF6F0F6}">
          <p14:sldIdLst>
            <p14:sldId id="297"/>
            <p14:sldId id="298"/>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3001" autoAdjust="0"/>
  </p:normalViewPr>
  <p:slideViewPr>
    <p:cSldViewPr>
      <p:cViewPr varScale="1">
        <p:scale>
          <a:sx n="77" d="100"/>
          <a:sy n="77" d="100"/>
        </p:scale>
        <p:origin x="569" y="45"/>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p:scale>
          <a:sx n="100" d="100"/>
          <a:sy n="100" d="100"/>
        </p:scale>
        <p:origin x="2616" y="90"/>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3/30/2016 8:33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3/30/2016 8:33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556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916">
              <a:defRPr/>
            </a:pPr>
            <a:r>
              <a:rPr lang="en-GB" dirty="0" smtClean="0"/>
              <a:t>Increasingly, end users are itching to break out of these constraints and have truly mobile EXPERIENCES where they can bring the experience with them to whatever device is most convenient or productive to use. </a:t>
            </a:r>
          </a:p>
          <a:p>
            <a:pPr defTabSz="924916">
              <a:defRPr/>
            </a:pPr>
            <a:endParaRPr lang="en-GB" dirty="0" smtClean="0"/>
          </a:p>
          <a:p>
            <a:pPr defTabSz="924916">
              <a:defRPr/>
            </a:pPr>
            <a:r>
              <a:rPr lang="en-GB" dirty="0" smtClean="0"/>
              <a:t>People want to be at the </a:t>
            </a:r>
            <a:r>
              <a:rPr lang="en-GB" dirty="0" err="1" smtClean="0"/>
              <a:t>center</a:t>
            </a:r>
            <a:r>
              <a:rPr lang="en-GB" dirty="0" smtClean="0"/>
              <a:t> of the experience – not their device.  If there is a big screen and you want to share an experience with a group – you should be able to bring the experience to that screen.</a:t>
            </a:r>
          </a:p>
          <a:p>
            <a:pPr defTabSz="924916">
              <a:defRPr/>
            </a:pPr>
            <a:endParaRPr lang="en-GB" dirty="0" smtClean="0"/>
          </a:p>
          <a:p>
            <a:pPr defTabSz="924916">
              <a:defRPr/>
            </a:pPr>
            <a:r>
              <a:rPr lang="en-GB" dirty="0" smtClean="0"/>
              <a:t>End users want their experiences available on the right device at the right time – allowing them the simplicity of sharing and collaboration.</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7765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5E471-B041-4A82-BDD0-4857ECB4FDD4}" type="slidenum">
              <a:rPr lang="en-US" smtClean="0"/>
              <a:t>10</a:t>
            </a:fld>
            <a:endParaRPr lang="en-US"/>
          </a:p>
        </p:txBody>
      </p:sp>
    </p:spTree>
    <p:extLst>
      <p:ext uri="{BB962C8B-B14F-4D97-AF65-F5344CB8AC3E}">
        <p14:creationId xmlns:p14="http://schemas.microsoft.com/office/powerpoint/2010/main" val="2972718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8595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16597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9456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0405524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630148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77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09818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9915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99558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45967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07075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56982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23128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64773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46420172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40796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649245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927560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26206323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90100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6347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721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69329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32998517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31973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93478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theme" Target="../theme/theme3.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3110899"/>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 id="2147484364" r:id="rId23"/>
    <p:sldLayoutId id="2147484365"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24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2243733" y="4399127"/>
            <a:ext cx="7817411" cy="5181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836"/>
          </a:p>
        </p:txBody>
      </p:sp>
      <p:sp>
        <p:nvSpPr>
          <p:cNvPr id="2" name="Title 1"/>
          <p:cNvSpPr>
            <a:spLocks noGrp="1"/>
          </p:cNvSpPr>
          <p:nvPr>
            <p:ph type="title"/>
          </p:nvPr>
        </p:nvSpPr>
        <p:spPr/>
        <p:txBody>
          <a:bodyPr/>
          <a:lstStyle/>
          <a:p>
            <a:r>
              <a:rPr lang="en-US" dirty="0" smtClean="0"/>
              <a:t>App to App</a:t>
            </a:r>
            <a:endParaRPr lang="en-US" dirty="0"/>
          </a:p>
        </p:txBody>
      </p:sp>
      <p:sp>
        <p:nvSpPr>
          <p:cNvPr id="8" name="Content Placeholder 7"/>
          <p:cNvSpPr>
            <a:spLocks noGrp="1"/>
          </p:cNvSpPr>
          <p:nvPr>
            <p:ph type="body" sz="quarter" idx="10"/>
          </p:nvPr>
        </p:nvSpPr>
        <p:spPr>
          <a:xfrm>
            <a:off x="280987" y="1236995"/>
            <a:ext cx="12123843" cy="1440394"/>
          </a:xfrm>
        </p:spPr>
        <p:txBody>
          <a:bodyPr/>
          <a:lstStyle/>
          <a:p>
            <a:r>
              <a:rPr lang="en-US" sz="4080" dirty="0"/>
              <a:t>Launching </a:t>
            </a:r>
            <a:r>
              <a:rPr lang="en-US" sz="4080" dirty="0" smtClean="0"/>
              <a:t>other apps</a:t>
            </a:r>
          </a:p>
          <a:p>
            <a:r>
              <a:rPr lang="en-US" sz="4080" dirty="0"/>
              <a:t>I</a:t>
            </a:r>
            <a:r>
              <a:rPr lang="en-US" sz="4080" dirty="0" smtClean="0"/>
              <a:t>ntegrating with other apps</a:t>
            </a:r>
            <a:endParaRPr lang="en-US" sz="4080" dirty="0"/>
          </a:p>
        </p:txBody>
      </p: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5416" y="4429004"/>
            <a:ext cx="1615319" cy="10134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87817" y="4423908"/>
            <a:ext cx="1615319" cy="10134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391959" y="4542358"/>
            <a:ext cx="1390609" cy="781836"/>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463117" y="4716609"/>
            <a:ext cx="413695" cy="800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493672" y="4542358"/>
            <a:ext cx="1390609" cy="781836"/>
          </a:xfrm>
          <a:prstGeom prst="rect">
            <a:avLst/>
          </a:prstGeom>
        </p:spPr>
      </p:pic>
      <p:pic>
        <p:nvPicPr>
          <p:cNvPr id="23" name="Picture 2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489442" y="4806029"/>
            <a:ext cx="355127" cy="631337"/>
          </a:xfrm>
          <a:prstGeom prst="rect">
            <a:avLst/>
          </a:prstGeom>
        </p:spPr>
      </p:pic>
      <p:sp>
        <p:nvSpPr>
          <p:cNvPr id="6" name="Rectangle 5"/>
          <p:cNvSpPr/>
          <p:nvPr/>
        </p:nvSpPr>
        <p:spPr>
          <a:xfrm>
            <a:off x="2217737" y="3040062"/>
            <a:ext cx="9697430" cy="2692084"/>
          </a:xfrm>
          <a:prstGeom prst="rect">
            <a:avLst/>
          </a:prstGeom>
          <a:noFill/>
        </p:spPr>
        <p:txBody>
          <a:bodyPr wrap="square">
            <a:spAutoFit/>
          </a:bodyPr>
          <a:lstStyle/>
          <a:p>
            <a:pPr>
              <a:lnSpc>
                <a:spcPct val="115000"/>
              </a:lnSpc>
            </a:pPr>
            <a:r>
              <a:rPr lang="en-US" sz="1632"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options = </a:t>
            </a:r>
            <a:r>
              <a:rPr lang="en-US" sz="1632"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32" noProof="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LauncherOptions</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pPr>
            <a:r>
              <a:rPr lang="en-US" sz="1632" noProof="1">
                <a:solidFill>
                  <a:srgbClr val="000000"/>
                </a:solidFill>
                <a:highlight>
                  <a:srgbClr val="FFFFFF"/>
                </a:highlight>
                <a:latin typeface="Consolas" panose="020B0609020204030204" pitchFamily="49" charset="0"/>
                <a:ea typeface="Calibri" panose="020F0502020204030204" pitchFamily="34" charset="0"/>
              </a:rPr>
              <a:t>options.TargetApplicationPackageFamilyName = </a:t>
            </a:r>
            <a:r>
              <a:rPr lang="en-US" sz="1632" noProof="1">
                <a:solidFill>
                  <a:srgbClr val="A31515"/>
                </a:solidFill>
                <a:highlight>
                  <a:srgbClr val="FFFFFF"/>
                </a:highlight>
                <a:latin typeface="Consolas" panose="020B0609020204030204" pitchFamily="49" charset="0"/>
                <a:ea typeface="Calibri" panose="020F0502020204030204" pitchFamily="34" charset="0"/>
              </a:rPr>
              <a:t>"24919.Instap"</a:t>
            </a:r>
            <a:r>
              <a:rPr lang="en-US" sz="1632" noProof="1">
                <a:solidFill>
                  <a:srgbClr val="000000"/>
                </a:solidFill>
                <a:highlight>
                  <a:srgbClr val="FFFFFF"/>
                </a:highlight>
                <a:latin typeface="Consolas" panose="020B0609020204030204" pitchFamily="49" charset="0"/>
                <a:ea typeface="Calibri" panose="020F0502020204030204" pitchFamily="34" charset="0"/>
              </a:rPr>
              <a:t>;</a:t>
            </a:r>
          </a:p>
          <a:p>
            <a:pPr>
              <a:lnSpc>
                <a:spcPct val="115000"/>
              </a:lnSpc>
            </a:pPr>
            <a:r>
              <a:rPr lang="en-US" sz="1632"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launchUri = </a:t>
            </a:r>
            <a:r>
              <a:rPr lang="en-US" sz="1632"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32" noProof="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Uri</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32" noProof="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"instapaper:?AddUrl=http%3A%2F%2Fbing.com"</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pPr>
            <a:r>
              <a:rPr lang="en-US" sz="1632" noProof="1">
                <a:solidFill>
                  <a:srgbClr val="0000FF"/>
                </a:solidFill>
                <a:highlight>
                  <a:srgbClr val="FFFFFF"/>
                </a:highlight>
                <a:latin typeface="Consolas" panose="020B0609020204030204" pitchFamily="49" charset="0"/>
                <a:ea typeface="Calibri" panose="020F0502020204030204" pitchFamily="34" charset="0"/>
              </a:rPr>
              <a:t>await</a:t>
            </a:r>
            <a:r>
              <a:rPr lang="en-US" sz="1632" noProof="1">
                <a:solidFill>
                  <a:srgbClr val="000000"/>
                </a:solidFill>
                <a:highlight>
                  <a:srgbClr val="FFFFFF"/>
                </a:highlight>
                <a:latin typeface="Consolas" panose="020B0609020204030204" pitchFamily="49" charset="0"/>
                <a:ea typeface="Calibri" panose="020F0502020204030204" pitchFamily="34" charset="0"/>
              </a:rPr>
              <a:t> </a:t>
            </a:r>
            <a:r>
              <a:rPr lang="en-US" sz="1632" noProof="1">
                <a:solidFill>
                  <a:srgbClr val="2B91AF"/>
                </a:solidFill>
                <a:highlight>
                  <a:srgbClr val="FFFFFF"/>
                </a:highlight>
                <a:latin typeface="Consolas" panose="020B0609020204030204" pitchFamily="49" charset="0"/>
                <a:ea typeface="Calibri" panose="020F0502020204030204" pitchFamily="34" charset="0"/>
              </a:rPr>
              <a:t>Launcher</a:t>
            </a:r>
            <a:r>
              <a:rPr lang="en-US" sz="1632" noProof="1">
                <a:solidFill>
                  <a:srgbClr val="000000"/>
                </a:solidFill>
                <a:highlight>
                  <a:srgbClr val="FFFFFF"/>
                </a:highlight>
                <a:latin typeface="Consolas" panose="020B0609020204030204" pitchFamily="49" charset="0"/>
                <a:ea typeface="Calibri" panose="020F0502020204030204" pitchFamily="34" charset="0"/>
              </a:rPr>
              <a:t>.LaunchUriForResultsAsync(launchUri</a:t>
            </a:r>
            <a:r>
              <a:rPr lang="en-US" sz="1632" noProof="1">
                <a:solidFill>
                  <a:srgbClr val="000000"/>
                </a:solidFill>
                <a:highlight>
                  <a:srgbClr val="FFFFFF"/>
                </a:highlight>
                <a:latin typeface="Consolas" panose="020B0609020204030204" pitchFamily="49" charset="0"/>
                <a:ea typeface="Calibri" panose="020F0502020204030204" pitchFamily="34" charset="0"/>
              </a:rPr>
              <a:t>, options, data);</a:t>
            </a:r>
          </a:p>
          <a:p>
            <a:pPr>
              <a:lnSpc>
                <a:spcPct val="115000"/>
              </a:lnSpc>
            </a:pPr>
            <a:endParaRPr lang="en-US" sz="1632"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32"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32"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32"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32" noProof="1">
              <a:solidFill>
                <a:srgbClr val="000000"/>
              </a:solidFill>
              <a:highlight>
                <a:srgbClr val="FFFFFF"/>
              </a:highlight>
              <a:latin typeface="Consolas" panose="020B0609020204030204" pitchFamily="49" charset="0"/>
              <a:ea typeface="Calibri" panose="020F0502020204030204" pitchFamily="34" charset="0"/>
            </a:endParaRPr>
          </a:p>
        </p:txBody>
      </p:sp>
      <p:pic>
        <p:nvPicPr>
          <p:cNvPr id="27" name="Picture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0715" y="4721705"/>
            <a:ext cx="413695" cy="800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H="1">
            <a:off x="1575760" y="4774588"/>
            <a:ext cx="367399" cy="653154"/>
          </a:xfrm>
          <a:prstGeom prst="rect">
            <a:avLst/>
          </a:prstGeom>
        </p:spPr>
      </p:pic>
      <p:sp>
        <p:nvSpPr>
          <p:cNvPr id="14" name="TextBox 13"/>
          <p:cNvSpPr txBox="1"/>
          <p:nvPr/>
        </p:nvSpPr>
        <p:spPr>
          <a:xfrm>
            <a:off x="833857" y="5862751"/>
            <a:ext cx="754023" cy="382308"/>
          </a:xfrm>
          <a:prstGeom prst="rect">
            <a:avLst/>
          </a:prstGeom>
          <a:noFill/>
        </p:spPr>
        <p:txBody>
          <a:bodyPr wrap="none" rtlCol="0">
            <a:spAutoFit/>
          </a:bodyPr>
          <a:lstStyle/>
          <a:p>
            <a:r>
              <a:rPr lang="en-US" sz="1836" dirty="0"/>
              <a:t>App1</a:t>
            </a:r>
            <a:endParaRPr lang="en-US" sz="1836" dirty="0"/>
          </a:p>
        </p:txBody>
      </p:sp>
      <p:sp>
        <p:nvSpPr>
          <p:cNvPr id="15" name="TextBox 14"/>
          <p:cNvSpPr txBox="1"/>
          <p:nvPr/>
        </p:nvSpPr>
        <p:spPr>
          <a:xfrm>
            <a:off x="10738045" y="5862751"/>
            <a:ext cx="754023" cy="382308"/>
          </a:xfrm>
          <a:prstGeom prst="rect">
            <a:avLst/>
          </a:prstGeom>
          <a:noFill/>
        </p:spPr>
        <p:txBody>
          <a:bodyPr wrap="none" rtlCol="0">
            <a:spAutoFit/>
          </a:bodyPr>
          <a:lstStyle/>
          <a:p>
            <a:r>
              <a:rPr lang="en-US" sz="1836" dirty="0"/>
              <a:t>App2</a:t>
            </a:r>
            <a:endParaRPr lang="en-US" sz="1836" dirty="0"/>
          </a:p>
        </p:txBody>
      </p:sp>
      <p:sp>
        <p:nvSpPr>
          <p:cNvPr id="17" name="Right Arrow 16"/>
          <p:cNvSpPr/>
          <p:nvPr/>
        </p:nvSpPr>
        <p:spPr>
          <a:xfrm flipH="1">
            <a:off x="2243733" y="4940084"/>
            <a:ext cx="7817411" cy="5181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836"/>
          </a:p>
        </p:txBody>
      </p:sp>
    </p:spTree>
    <p:extLst>
      <p:ext uri="{BB962C8B-B14F-4D97-AF65-F5344CB8AC3E}">
        <p14:creationId xmlns:p14="http://schemas.microsoft.com/office/powerpoint/2010/main" val="105861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setup…</a:t>
            </a:r>
            <a:endParaRPr lang="en-US" dirty="0"/>
          </a:p>
        </p:txBody>
      </p:sp>
    </p:spTree>
    <p:extLst>
      <p:ext uri="{BB962C8B-B14F-4D97-AF65-F5344CB8AC3E}">
        <p14:creationId xmlns:p14="http://schemas.microsoft.com/office/powerpoint/2010/main" val="17253055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Code Snippets</a:t>
            </a:r>
            <a:endParaRPr lang="en-US" dirty="0"/>
          </a:p>
        </p:txBody>
      </p:sp>
      <p:sp>
        <p:nvSpPr>
          <p:cNvPr id="3" name="Text Placeholder 2"/>
          <p:cNvSpPr>
            <a:spLocks noGrp="1"/>
          </p:cNvSpPr>
          <p:nvPr>
            <p:ph type="body" sz="quarter" idx="10"/>
          </p:nvPr>
        </p:nvSpPr>
        <p:spPr>
          <a:xfrm>
            <a:off x="274638" y="1212850"/>
            <a:ext cx="11887200" cy="1994392"/>
          </a:xfrm>
        </p:spPr>
        <p:txBody>
          <a:bodyPr/>
          <a:lstStyle/>
          <a:p>
            <a:pPr marL="514350" indent="-514350">
              <a:buFont typeface="+mj-lt"/>
              <a:buAutoNum type="arabicPeriod"/>
            </a:pPr>
            <a:r>
              <a:rPr lang="en-US" sz="2800" dirty="0" smtClean="0"/>
              <a:t>Go to </a:t>
            </a:r>
            <a:r>
              <a:rPr lang="en-US" sz="2800" b="1" dirty="0" smtClean="0"/>
              <a:t>C:\Labs\CodeLabs-UWP\Workshop\Module1-AdaptiveUI\Source</a:t>
            </a:r>
          </a:p>
          <a:p>
            <a:pPr marL="514350" indent="-514350">
              <a:buFont typeface="+mj-lt"/>
              <a:buAutoNum type="arabicPeriod"/>
            </a:pPr>
            <a:r>
              <a:rPr lang="en-US" sz="2800" dirty="0" smtClean="0"/>
              <a:t>Right-click on </a:t>
            </a:r>
            <a:r>
              <a:rPr lang="en-US" sz="2800" b="1" dirty="0" smtClean="0"/>
              <a:t>Setup.cmd</a:t>
            </a:r>
            <a:r>
              <a:rPr lang="en-US" sz="2800" dirty="0" smtClean="0"/>
              <a:t>, click on </a:t>
            </a:r>
            <a:r>
              <a:rPr lang="en-US" sz="2800" b="1" dirty="0" smtClean="0"/>
              <a:t>Run as administrator</a:t>
            </a:r>
          </a:p>
          <a:p>
            <a:pPr marL="514350" indent="-514350">
              <a:buFont typeface="+mj-lt"/>
              <a:buAutoNum type="arabicPeriod"/>
            </a:pPr>
            <a:r>
              <a:rPr lang="en-US" sz="2800" dirty="0" smtClean="0"/>
              <a:t>Click </a:t>
            </a:r>
            <a:r>
              <a:rPr lang="en-US" sz="2800" b="1" dirty="0" smtClean="0"/>
              <a:t>Yes </a:t>
            </a:r>
            <a:r>
              <a:rPr lang="en-US" sz="2800" dirty="0" smtClean="0"/>
              <a:t>at the User Account Control prompt</a:t>
            </a:r>
          </a:p>
          <a:p>
            <a:pPr marL="514350" indent="-514350">
              <a:buFont typeface="+mj-lt"/>
              <a:buAutoNum type="arabicPeriod"/>
            </a:pPr>
            <a:r>
              <a:rPr lang="en-US" sz="2800" dirty="0" smtClean="0"/>
              <a:t>Select option </a:t>
            </a:r>
            <a:r>
              <a:rPr lang="en-US" sz="2800" b="1" dirty="0" smtClean="0"/>
              <a:t>1</a:t>
            </a:r>
            <a:r>
              <a:rPr lang="en-US" sz="2800" dirty="0" smtClean="0"/>
              <a:t> in the command window</a:t>
            </a:r>
            <a:endParaRPr lang="en-US" sz="2800" dirty="0"/>
          </a:p>
        </p:txBody>
      </p:sp>
      <p:pic>
        <p:nvPicPr>
          <p:cNvPr id="4" name="Picture 3"/>
          <p:cNvPicPr>
            <a:picLocks noChangeAspect="1"/>
          </p:cNvPicPr>
          <p:nvPr/>
        </p:nvPicPr>
        <p:blipFill>
          <a:blip r:embed="rId2"/>
          <a:stretch>
            <a:fillRect/>
          </a:stretch>
        </p:blipFill>
        <p:spPr>
          <a:xfrm>
            <a:off x="922337" y="3207242"/>
            <a:ext cx="6357617" cy="3681521"/>
          </a:xfrm>
          <a:prstGeom prst="rect">
            <a:avLst/>
          </a:prstGeom>
        </p:spPr>
      </p:pic>
      <p:pic>
        <p:nvPicPr>
          <p:cNvPr id="5" name="Picture 4"/>
          <p:cNvPicPr>
            <a:picLocks noChangeAspect="1"/>
          </p:cNvPicPr>
          <p:nvPr/>
        </p:nvPicPr>
        <p:blipFill>
          <a:blip r:embed="rId3"/>
          <a:stretch>
            <a:fillRect/>
          </a:stretch>
        </p:blipFill>
        <p:spPr>
          <a:xfrm>
            <a:off x="7704137" y="3763962"/>
            <a:ext cx="4323284" cy="2324099"/>
          </a:xfrm>
          <a:prstGeom prst="rect">
            <a:avLst/>
          </a:prstGeom>
        </p:spPr>
      </p:pic>
    </p:spTree>
    <p:extLst>
      <p:ext uri="{BB962C8B-B14F-4D97-AF65-F5344CB8AC3E}">
        <p14:creationId xmlns:p14="http://schemas.microsoft.com/office/powerpoint/2010/main" val="34998160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lab manual</a:t>
            </a:r>
            <a:endParaRPr lang="en-US" dirty="0"/>
          </a:p>
        </p:txBody>
      </p:sp>
      <p:sp>
        <p:nvSpPr>
          <p:cNvPr id="3" name="Text Placeholder 2"/>
          <p:cNvSpPr>
            <a:spLocks noGrp="1"/>
          </p:cNvSpPr>
          <p:nvPr>
            <p:ph type="body" sz="quarter" idx="10"/>
          </p:nvPr>
        </p:nvSpPr>
        <p:spPr>
          <a:xfrm>
            <a:off x="274638" y="1212850"/>
            <a:ext cx="11887200" cy="2025170"/>
          </a:xfrm>
        </p:spPr>
        <p:txBody>
          <a:bodyPr/>
          <a:lstStyle/>
          <a:p>
            <a:r>
              <a:rPr lang="en-US" sz="2800" dirty="0" smtClean="0"/>
              <a:t>On your desktop, click the UWP </a:t>
            </a:r>
            <a:r>
              <a:rPr lang="en-US" sz="2800" dirty="0" err="1" smtClean="0"/>
              <a:t>CodeLabs</a:t>
            </a:r>
            <a:r>
              <a:rPr lang="en-US" sz="2800" dirty="0" smtClean="0"/>
              <a:t> icon to open the browser at the </a:t>
            </a:r>
            <a:r>
              <a:rPr lang="en-US" sz="2800" dirty="0" err="1" smtClean="0"/>
              <a:t>Github</a:t>
            </a:r>
            <a:r>
              <a:rPr lang="en-US" sz="2800" dirty="0" smtClean="0"/>
              <a:t> repository for </a:t>
            </a:r>
            <a:r>
              <a:rPr lang="en-US" sz="2800" dirty="0"/>
              <a:t>these </a:t>
            </a:r>
            <a:r>
              <a:rPr lang="en-US" sz="2800" dirty="0" smtClean="0"/>
              <a:t>labs: </a:t>
            </a:r>
            <a:br>
              <a:rPr lang="en-US" sz="2800" dirty="0" smtClean="0"/>
            </a:br>
            <a:r>
              <a:rPr lang="en-US" sz="2800" b="1" dirty="0" smtClean="0"/>
              <a:t>https</a:t>
            </a:r>
            <a:r>
              <a:rPr lang="en-US" sz="2800" b="1" dirty="0"/>
              <a:t>://github.com/Microsoft-Build-2016/CodeLabs-UWP</a:t>
            </a:r>
            <a:endParaRPr lang="en-US" sz="2800" b="1" dirty="0" smtClean="0"/>
          </a:p>
          <a:p>
            <a:endParaRPr lang="en-US" dirty="0"/>
          </a:p>
        </p:txBody>
      </p:sp>
      <p:pic>
        <p:nvPicPr>
          <p:cNvPr id="4" name="Picture 3"/>
          <p:cNvPicPr>
            <a:picLocks noChangeAspect="1"/>
          </p:cNvPicPr>
          <p:nvPr/>
        </p:nvPicPr>
        <p:blipFill>
          <a:blip r:embed="rId2"/>
          <a:stretch>
            <a:fillRect/>
          </a:stretch>
        </p:blipFill>
        <p:spPr>
          <a:xfrm>
            <a:off x="1455737" y="2773362"/>
            <a:ext cx="6343650" cy="378483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1531937" y="5326062"/>
            <a:ext cx="800100" cy="2667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a:xfrm>
            <a:off x="8313737" y="3154362"/>
            <a:ext cx="3714222" cy="461665"/>
          </a:xfrm>
          <a:prstGeom prst="rect">
            <a:avLst/>
          </a:prstGeom>
        </p:spPr>
        <p:txBody>
          <a:bodyPr wrap="none">
            <a:spAutoFit/>
          </a:bodyPr>
          <a:lstStyle/>
          <a:p>
            <a:r>
              <a:rPr lang="en-US" sz="2400" dirty="0">
                <a:solidFill>
                  <a:schemeClr val="tx2"/>
                </a:solidFill>
              </a:rPr>
              <a:t>Click on </a:t>
            </a:r>
            <a:r>
              <a:rPr lang="en-US" sz="2400" b="1" dirty="0">
                <a:solidFill>
                  <a:schemeClr val="tx2"/>
                </a:solidFill>
              </a:rPr>
              <a:t>Workshop</a:t>
            </a:r>
            <a:r>
              <a:rPr lang="en-US" sz="2400" dirty="0">
                <a:solidFill>
                  <a:schemeClr val="tx2"/>
                </a:solidFill>
              </a:rPr>
              <a:t> </a:t>
            </a:r>
            <a:r>
              <a:rPr lang="en-US" sz="2400" dirty="0" smtClean="0">
                <a:solidFill>
                  <a:schemeClr val="tx2"/>
                </a:solidFill>
              </a:rPr>
              <a:t>folder</a:t>
            </a:r>
            <a:endParaRPr lang="en-US" sz="2400" dirty="0">
              <a:solidFill>
                <a:schemeClr val="tx2"/>
              </a:solidFill>
            </a:endParaRPr>
          </a:p>
        </p:txBody>
      </p:sp>
      <p:cxnSp>
        <p:nvCxnSpPr>
          <p:cNvPr id="8" name="Straight Arrow Connector 7"/>
          <p:cNvCxnSpPr>
            <a:stCxn id="6" idx="1"/>
          </p:cNvCxnSpPr>
          <p:nvPr/>
        </p:nvCxnSpPr>
        <p:spPr>
          <a:xfrm flipH="1">
            <a:off x="2522537" y="3385195"/>
            <a:ext cx="5791200" cy="1940867"/>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92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lab manual</a:t>
            </a:r>
            <a:endParaRPr lang="en-US" dirty="0"/>
          </a:p>
        </p:txBody>
      </p:sp>
      <p:sp>
        <p:nvSpPr>
          <p:cNvPr id="3" name="Text Placeholder 2"/>
          <p:cNvSpPr>
            <a:spLocks noGrp="1"/>
          </p:cNvSpPr>
          <p:nvPr>
            <p:ph type="body" sz="quarter" idx="10"/>
          </p:nvPr>
        </p:nvSpPr>
        <p:spPr>
          <a:xfrm>
            <a:off x="274638" y="1212850"/>
            <a:ext cx="11887200" cy="1046440"/>
          </a:xfrm>
        </p:spPr>
        <p:txBody>
          <a:bodyPr/>
          <a:lstStyle/>
          <a:p>
            <a:r>
              <a:rPr lang="en-US" sz="2800" dirty="0" smtClean="0"/>
              <a:t>Click on the folder for the current module </a:t>
            </a:r>
          </a:p>
          <a:p>
            <a:r>
              <a:rPr lang="en-US" sz="2800" dirty="0" smtClean="0"/>
              <a:t>Scroll down for the </a:t>
            </a:r>
            <a:r>
              <a:rPr lang="en-US" sz="2800" b="1" dirty="0" smtClean="0"/>
              <a:t>README.md</a:t>
            </a:r>
            <a:r>
              <a:rPr lang="en-US" sz="2800" dirty="0" smtClean="0"/>
              <a:t> – this is your lab manual</a:t>
            </a:r>
            <a:endParaRPr lang="en-US" sz="2800" dirty="0"/>
          </a:p>
        </p:txBody>
      </p:sp>
      <p:pic>
        <p:nvPicPr>
          <p:cNvPr id="6" name="Picture 5"/>
          <p:cNvPicPr>
            <a:picLocks noChangeAspect="1"/>
          </p:cNvPicPr>
          <p:nvPr/>
        </p:nvPicPr>
        <p:blipFill>
          <a:blip r:embed="rId2"/>
          <a:stretch>
            <a:fillRect/>
          </a:stretch>
        </p:blipFill>
        <p:spPr>
          <a:xfrm>
            <a:off x="444722" y="2430462"/>
            <a:ext cx="5791200" cy="3851368"/>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5684837" y="2963862"/>
            <a:ext cx="5810250" cy="38955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8759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pic>
        <p:nvPicPr>
          <p:cNvPr id="9" name="Picture 8"/>
          <p:cNvPicPr>
            <a:picLocks noChangeAspect="1"/>
          </p:cNvPicPr>
          <p:nvPr/>
        </p:nvPicPr>
        <p:blipFill>
          <a:blip r:embed="rId6"/>
          <a:stretch>
            <a:fillRect/>
          </a:stretch>
        </p:blipFill>
        <p:spPr>
          <a:xfrm>
            <a:off x="7864253" y="2675446"/>
            <a:ext cx="3661060" cy="3661060"/>
          </a:xfrm>
          <a:prstGeom prst="rect">
            <a:avLst/>
          </a:prstGeom>
        </p:spPr>
      </p:pic>
    </p:spTree>
    <p:extLst>
      <p:ext uri="{BB962C8B-B14F-4D97-AF65-F5344CB8AC3E}">
        <p14:creationId xmlns:p14="http://schemas.microsoft.com/office/powerpoint/2010/main" val="201809258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pic>
        <p:nvPicPr>
          <p:cNvPr id="3" name="Picture 2"/>
          <p:cNvPicPr>
            <a:picLocks noChangeAspect="1"/>
          </p:cNvPicPr>
          <p:nvPr/>
        </p:nvPicPr>
        <p:blipFill>
          <a:blip r:embed="rId4"/>
          <a:stretch>
            <a:fillRect/>
          </a:stretch>
        </p:blipFill>
        <p:spPr>
          <a:xfrm>
            <a:off x="3836987" y="1574006"/>
            <a:ext cx="4762500" cy="4762500"/>
          </a:xfrm>
          <a:prstGeom prst="rect">
            <a:avLst/>
          </a:prstGeom>
        </p:spPr>
      </p:pic>
    </p:spTree>
    <p:extLst>
      <p:ext uri="{BB962C8B-B14F-4D97-AF65-F5344CB8AC3E}">
        <p14:creationId xmlns:p14="http://schemas.microsoft.com/office/powerpoint/2010/main" val="38611687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45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86" y="1325562"/>
            <a:ext cx="11087035" cy="2362202"/>
          </a:xfrm>
        </p:spPr>
        <p:txBody>
          <a:bodyPr/>
          <a:lstStyle/>
          <a:p>
            <a:pPr>
              <a:spcAft>
                <a:spcPts val="1200"/>
              </a:spcAft>
            </a:pPr>
            <a:r>
              <a:rPr lang="en-GB" sz="3600" b="1" dirty="0">
                <a:latin typeface="+mn-lt"/>
              </a:rPr>
              <a:t>Build Code Lab </a:t>
            </a:r>
            <a:r>
              <a:rPr lang="en-GB" dirty="0" smtClean="0"/>
              <a:t/>
            </a:r>
            <a:br>
              <a:rPr lang="en-GB" dirty="0" smtClean="0"/>
            </a:br>
            <a:r>
              <a:rPr lang="en-GB" dirty="0" smtClean="0"/>
              <a:t>UWP </a:t>
            </a:r>
            <a:r>
              <a:rPr lang="en-GB" dirty="0"/>
              <a:t>Development </a:t>
            </a:r>
            <a:r>
              <a:rPr lang="en-GB" dirty="0" smtClean="0"/>
              <a:t>3: </a:t>
            </a:r>
            <a:r>
              <a:rPr lang="en-GB" dirty="0" smtClean="0"/>
              <a:t/>
            </a:r>
            <a:br>
              <a:rPr lang="en-GB" dirty="0" smtClean="0"/>
            </a:br>
            <a:r>
              <a:rPr lang="en-GB" kern="0" dirty="0">
                <a:gradFill>
                  <a:gsLst>
                    <a:gs pos="0">
                      <a:srgbClr val="FFFFFF"/>
                    </a:gs>
                    <a:gs pos="100000">
                      <a:srgbClr val="FFFFFF"/>
                    </a:gs>
                  </a:gsLst>
                  <a:lin ang="5400000" scaled="0"/>
                </a:gradFill>
                <a:ea typeface="Segoe UI" pitchFamily="34" charset="0"/>
              </a:rPr>
              <a:t>Building Connected Mobile Experiences: Cloud and App to App</a:t>
            </a:r>
            <a:endParaRPr lang="en-US" dirty="0"/>
          </a:p>
        </p:txBody>
      </p:sp>
      <p:sp>
        <p:nvSpPr>
          <p:cNvPr id="3" name="Text Placeholder 2"/>
          <p:cNvSpPr>
            <a:spLocks noGrp="1"/>
          </p:cNvSpPr>
          <p:nvPr>
            <p:ph type="body" sz="quarter" idx="12"/>
          </p:nvPr>
        </p:nvSpPr>
        <p:spPr>
          <a:xfrm>
            <a:off x="275642" y="4297362"/>
            <a:ext cx="10058337" cy="1828007"/>
          </a:xfrm>
        </p:spPr>
        <p:txBody>
          <a:bodyPr/>
          <a:lstStyle/>
          <a:p>
            <a:r>
              <a:rPr lang="en-US" dirty="0" smtClean="0"/>
              <a:t>Andy Wigley   	@</a:t>
            </a:r>
            <a:r>
              <a:rPr lang="en-US" dirty="0" err="1" smtClean="0"/>
              <a:t>andy_wigley</a:t>
            </a:r>
            <a:endParaRPr lang="en-US" dirty="0" smtClean="0"/>
          </a:p>
          <a:p>
            <a:r>
              <a:rPr lang="en-US" dirty="0" smtClean="0"/>
              <a:t>Mike Taulty	@</a:t>
            </a:r>
            <a:r>
              <a:rPr lang="en-US" dirty="0" err="1" smtClean="0"/>
              <a:t>mtaulty</a:t>
            </a:r>
            <a:endParaRPr lang="en-US" dirty="0"/>
          </a:p>
        </p:txBody>
      </p:sp>
      <p:sp>
        <p:nvSpPr>
          <p:cNvPr id="4" name="Text Placeholder 3"/>
          <p:cNvSpPr>
            <a:spLocks noGrp="1"/>
          </p:cNvSpPr>
          <p:nvPr>
            <p:ph type="body" sz="quarter" idx="13"/>
          </p:nvPr>
        </p:nvSpPr>
        <p:spPr/>
        <p:txBody>
          <a:bodyPr/>
          <a:lstStyle/>
          <a:p>
            <a:r>
              <a:rPr lang="en-US" dirty="0" smtClean="0"/>
              <a:t>L726</a:t>
            </a:r>
            <a:endParaRPr lang="en-US" dirty="0"/>
          </a:p>
        </p:txBody>
      </p:sp>
    </p:spTree>
    <p:extLst>
      <p:ext uri="{BB962C8B-B14F-4D97-AF65-F5344CB8AC3E}">
        <p14:creationId xmlns:p14="http://schemas.microsoft.com/office/powerpoint/2010/main" val="188369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Proctors</a:t>
            </a:r>
            <a:endParaRPr lang="en-US" dirty="0"/>
          </a:p>
        </p:txBody>
      </p:sp>
      <p:sp>
        <p:nvSpPr>
          <p:cNvPr id="3" name="Text Placeholder 2"/>
          <p:cNvSpPr>
            <a:spLocks noGrp="1"/>
          </p:cNvSpPr>
          <p:nvPr>
            <p:ph type="body" sz="quarter" idx="10"/>
          </p:nvPr>
        </p:nvSpPr>
        <p:spPr>
          <a:xfrm>
            <a:off x="274638" y="1212850"/>
            <a:ext cx="11887200" cy="6629507"/>
          </a:xfrm>
        </p:spPr>
        <p:txBody>
          <a:bodyPr/>
          <a:lstStyle/>
          <a:p>
            <a:r>
              <a:rPr lang="en-US" dirty="0" smtClean="0"/>
              <a:t>Proctors are here to help you!</a:t>
            </a:r>
          </a:p>
          <a:p>
            <a:r>
              <a:rPr lang="en-US" dirty="0" smtClean="0"/>
              <a:t>Raise your hand if you need any assistance</a:t>
            </a:r>
          </a:p>
          <a:p>
            <a:endParaRPr lang="en-US" sz="2800" dirty="0"/>
          </a:p>
          <a:p>
            <a:r>
              <a:rPr lang="en-US" sz="2800" dirty="0" smtClean="0"/>
              <a:t>Jason Short</a:t>
            </a:r>
            <a:r>
              <a:rPr lang="en-US" sz="2800" dirty="0"/>
              <a:t> </a:t>
            </a:r>
            <a:r>
              <a:rPr lang="en-US" sz="2800" dirty="0" smtClean="0"/>
              <a:t>			DX</a:t>
            </a:r>
          </a:p>
          <a:p>
            <a:r>
              <a:rPr lang="en-US" sz="2800" dirty="0" smtClean="0"/>
              <a:t>Juliette Weiss 		Design</a:t>
            </a:r>
          </a:p>
          <a:p>
            <a:r>
              <a:rPr lang="en-US" sz="2800" dirty="0" smtClean="0"/>
              <a:t>Kelsey Huebner</a:t>
            </a:r>
            <a:r>
              <a:rPr lang="en-US" sz="2800" dirty="0"/>
              <a:t> </a:t>
            </a:r>
            <a:r>
              <a:rPr lang="en-US" sz="2800" dirty="0" smtClean="0"/>
              <a:t>		DX</a:t>
            </a:r>
          </a:p>
          <a:p>
            <a:r>
              <a:rPr lang="en-US" sz="2800" dirty="0" smtClean="0"/>
              <a:t>Cory </a:t>
            </a:r>
            <a:r>
              <a:rPr lang="en-US" sz="2800" dirty="0" err="1" smtClean="0"/>
              <a:t>Hendrixson</a:t>
            </a:r>
            <a:r>
              <a:rPr lang="en-US" sz="2800" dirty="0" smtClean="0"/>
              <a:t> 		Windows </a:t>
            </a:r>
            <a:r>
              <a:rPr lang="en-US" sz="2800" dirty="0"/>
              <a:t>Development Group</a:t>
            </a:r>
            <a:endParaRPr lang="en-US" sz="2800" dirty="0" smtClean="0"/>
          </a:p>
          <a:p>
            <a:r>
              <a:rPr lang="en-US" sz="2800" dirty="0" smtClean="0"/>
              <a:t>Travis Wilson</a:t>
            </a:r>
            <a:r>
              <a:rPr lang="en-US" sz="2800" dirty="0"/>
              <a:t> </a:t>
            </a:r>
            <a:r>
              <a:rPr lang="en-US" sz="2800" dirty="0" smtClean="0"/>
              <a:t>		Windows </a:t>
            </a:r>
            <a:r>
              <a:rPr lang="en-US" sz="2800" dirty="0"/>
              <a:t>Development Group</a:t>
            </a:r>
            <a:endParaRPr lang="en-US" sz="2800" dirty="0" smtClean="0"/>
          </a:p>
          <a:p>
            <a:r>
              <a:rPr lang="en-US" sz="2800" dirty="0" smtClean="0"/>
              <a:t>Vishwac Sena Kannan</a:t>
            </a:r>
            <a:r>
              <a:rPr lang="en-US" sz="2800" dirty="0"/>
              <a:t> </a:t>
            </a:r>
            <a:r>
              <a:rPr lang="en-US" sz="2800" dirty="0" smtClean="0"/>
              <a:t>	Windows </a:t>
            </a:r>
            <a:r>
              <a:rPr lang="en-US" sz="2800" dirty="0"/>
              <a:t>Development Group</a:t>
            </a:r>
            <a:endParaRPr lang="en-US" sz="2800" dirty="0" smtClean="0"/>
          </a:p>
          <a:p>
            <a:r>
              <a:rPr lang="en-US" sz="2800" dirty="0" smtClean="0"/>
              <a:t>Francis Zhou		Inking</a:t>
            </a:r>
          </a:p>
          <a:p>
            <a:r>
              <a:rPr lang="en-US" sz="2800" dirty="0" smtClean="0"/>
              <a:t>Dorrene Brown 		Cortana</a:t>
            </a:r>
          </a:p>
          <a:p>
            <a:r>
              <a:rPr lang="en-US" sz="2800" dirty="0" smtClean="0"/>
              <a:t>Shawn Henry		Windows Development Group</a:t>
            </a:r>
          </a:p>
          <a:p>
            <a:r>
              <a:rPr lang="en-US" sz="2800" dirty="0" smtClean="0"/>
              <a:t>Paul Rambo			Windows </a:t>
            </a:r>
            <a:r>
              <a:rPr lang="en-US" sz="2800" dirty="0"/>
              <a:t>Development Group</a:t>
            </a:r>
          </a:p>
        </p:txBody>
      </p:sp>
    </p:spTree>
    <p:extLst>
      <p:ext uri="{BB962C8B-B14F-4D97-AF65-F5344CB8AC3E}">
        <p14:creationId xmlns:p14="http://schemas.microsoft.com/office/powerpoint/2010/main" val="5007710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3514" y="1695643"/>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p:txBody>
          <a:bodyPr/>
          <a:lstStyle/>
          <a:p>
            <a:r>
              <a:rPr lang="en-US" dirty="0" smtClean="0"/>
              <a:t>UWP </a:t>
            </a:r>
            <a:r>
              <a:rPr lang="en-US" dirty="0"/>
              <a:t>Lab Modules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rPr>
              <a:t> </a:t>
            </a:r>
          </a:p>
        </p:txBody>
      </p:sp>
      <p:sp>
        <p:nvSpPr>
          <p:cNvPr id="6" name="Text Placeholder 6"/>
          <p:cNvSpPr txBox="1">
            <a:spLocks/>
          </p:cNvSpPr>
          <p:nvPr/>
        </p:nvSpPr>
        <p:spPr>
          <a:xfrm>
            <a:off x="379899" y="22114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endParaRPr>
          </a:p>
        </p:txBody>
      </p:sp>
      <p:sp>
        <p:nvSpPr>
          <p:cNvPr id="8" name="Rectangle 7"/>
          <p:cNvSpPr/>
          <p:nvPr/>
        </p:nvSpPr>
        <p:spPr bwMode="auto">
          <a:xfrm>
            <a:off x="1903493" y="2392362"/>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Building an Adaptive UI</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le 8"/>
          <p:cNvSpPr/>
          <p:nvPr/>
        </p:nvSpPr>
        <p:spPr bwMode="auto">
          <a:xfrm>
            <a:off x="745570" y="2392361"/>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kern="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03493" y="3704234"/>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More Personal Computing</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chemeClr val="accent2">
                    <a:lumMod val="25000"/>
                    <a:lumOff val="75000"/>
                  </a:schemeClr>
                </a:solidFill>
                <a:effectLst/>
                <a:uLnTx/>
                <a:uFillTx/>
                <a:ea typeface="Segoe UI" pitchFamily="34" charset="0"/>
                <a:cs typeface="Segoe UI" pitchFamily="34" charset="0"/>
              </a:rPr>
              <a:t>(Follows on from </a:t>
            </a:r>
            <a:r>
              <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rPr>
              <a:t>Module </a:t>
            </a:r>
            <a:r>
              <a:rPr kumimoji="0" lang="en-US" sz="2400" b="0" i="0" u="none" strike="noStrike" kern="0" cap="none" spc="0" normalizeH="0" baseline="0" noProof="0" dirty="0" smtClean="0">
                <a:ln>
                  <a:noFill/>
                </a:ln>
                <a:solidFill>
                  <a:schemeClr val="accent2">
                    <a:lumMod val="25000"/>
                    <a:lumOff val="75000"/>
                  </a:schemeClr>
                </a:solidFill>
                <a:effectLst/>
                <a:uLnTx/>
                <a:uFillTx/>
                <a:ea typeface="Segoe UI" pitchFamily="34" charset="0"/>
                <a:cs typeface="Segoe UI" pitchFamily="34" charset="0"/>
              </a:rPr>
              <a:t>1,</a:t>
            </a:r>
            <a:r>
              <a:rPr kumimoji="0" lang="en-US" sz="2400" b="0" i="0" u="none" strike="noStrike" kern="0" cap="none" spc="0" normalizeH="0" noProof="0" dirty="0" smtClean="0">
                <a:ln>
                  <a:noFill/>
                </a:ln>
                <a:solidFill>
                  <a:schemeClr val="accent2">
                    <a:lumMod val="25000"/>
                    <a:lumOff val="75000"/>
                  </a:schemeClr>
                </a:solidFill>
                <a:effectLst/>
                <a:uLnTx/>
                <a:uFillTx/>
                <a:ea typeface="Segoe UI" pitchFamily="34" charset="0"/>
                <a:cs typeface="Segoe UI" pitchFamily="34" charset="0"/>
              </a:rPr>
              <a:t> but can be done independently</a:t>
            </a:r>
            <a:r>
              <a:rPr kumimoji="0" lang="en-US" sz="2400" b="0" i="0" u="none" strike="noStrike" kern="0" cap="none" spc="0" normalizeH="0" baseline="0" noProof="0" dirty="0" smtClean="0">
                <a:ln>
                  <a:noFill/>
                </a:ln>
                <a:solidFill>
                  <a:schemeClr val="accent2">
                    <a:lumMod val="25000"/>
                    <a:lumOff val="75000"/>
                  </a:schemeClr>
                </a:solidFill>
                <a:effectLst/>
                <a:uLnTx/>
                <a:uFillTx/>
                <a:ea typeface="Segoe UI" pitchFamily="34" charset="0"/>
                <a:cs typeface="Segoe UI" pitchFamily="34" charset="0"/>
              </a:rPr>
              <a:t>)</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2" name="Rectangle 11"/>
          <p:cNvSpPr/>
          <p:nvPr/>
        </p:nvSpPr>
        <p:spPr bwMode="auto">
          <a:xfrm>
            <a:off x="745570" y="3700316"/>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p>
        </p:txBody>
      </p:sp>
      <p:sp>
        <p:nvSpPr>
          <p:cNvPr id="13" name="Rectangle 12"/>
          <p:cNvSpPr/>
          <p:nvPr/>
        </p:nvSpPr>
        <p:spPr bwMode="auto">
          <a:xfrm>
            <a:off x="1903493" y="5034749"/>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Building Connected Mobile Experiences: Cloud and App to </a:t>
            </a:r>
            <a:r>
              <a:rPr lang="en-GB" sz="2400" kern="0" dirty="0" smtClean="0">
                <a:gradFill>
                  <a:gsLst>
                    <a:gs pos="0">
                      <a:srgbClr val="FFFFFF"/>
                    </a:gs>
                    <a:gs pos="100000">
                      <a:srgbClr val="FFFFFF"/>
                    </a:gs>
                  </a:gsLst>
                  <a:lin ang="5400000" scaled="0"/>
                </a:gradFill>
                <a:ea typeface="Segoe UI" pitchFamily="34" charset="0"/>
                <a:cs typeface="Segoe UI" pitchFamily="34" charset="0"/>
              </a:rPr>
              <a:t>App </a:t>
            </a:r>
            <a:r>
              <a:rPr lang="en-US" sz="2400" kern="0" dirty="0">
                <a:solidFill>
                  <a:schemeClr val="accent2">
                    <a:lumMod val="25000"/>
                    <a:lumOff val="75000"/>
                  </a:schemeClr>
                </a:solidFill>
                <a:ea typeface="Segoe UI" pitchFamily="34" charset="0"/>
                <a:cs typeface="Segoe UI" pitchFamily="34" charset="0"/>
              </a:rPr>
              <a:t>(Follows on from Module </a:t>
            </a:r>
            <a:r>
              <a:rPr lang="en-US" sz="2400" kern="0" dirty="0" smtClean="0">
                <a:solidFill>
                  <a:schemeClr val="accent2">
                    <a:lumMod val="25000"/>
                    <a:lumOff val="75000"/>
                  </a:schemeClr>
                </a:solidFill>
                <a:ea typeface="Segoe UI" pitchFamily="34" charset="0"/>
                <a:cs typeface="Segoe UI" pitchFamily="34" charset="0"/>
              </a:rPr>
              <a:t>2, </a:t>
            </a:r>
            <a:r>
              <a:rPr lang="en-US" sz="2400" kern="0" dirty="0">
                <a:solidFill>
                  <a:schemeClr val="accent2">
                    <a:lumMod val="25000"/>
                    <a:lumOff val="75000"/>
                  </a:schemeClr>
                </a:solidFill>
                <a:ea typeface="Segoe UI" pitchFamily="34" charset="0"/>
                <a:cs typeface="Segoe UI" pitchFamily="34" charset="0"/>
              </a:rPr>
              <a:t>but can be done independently</a:t>
            </a:r>
            <a:r>
              <a:rPr kumimoji="0" lang="en-US" sz="2400" b="0" i="0" u="none" strike="noStrike" kern="0" cap="none" spc="0" normalizeH="0" baseline="0" noProof="0" dirty="0" smtClean="0">
                <a:ln>
                  <a:noFill/>
                </a:ln>
                <a:solidFill>
                  <a:schemeClr val="accent2">
                    <a:lumMod val="25000"/>
                    <a:lumOff val="75000"/>
                  </a:schemeClr>
                </a:solidFill>
                <a:effectLst/>
                <a:uLnTx/>
                <a:uFillTx/>
                <a:ea typeface="Segoe UI" pitchFamily="34" charset="0"/>
                <a:cs typeface="Segoe UI" pitchFamily="34" charset="0"/>
              </a:rPr>
              <a:t>)</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4" name="Rectangle 13"/>
          <p:cNvSpPr/>
          <p:nvPr/>
        </p:nvSpPr>
        <p:spPr bwMode="auto">
          <a:xfrm>
            <a:off x="745570" y="5038669"/>
            <a:ext cx="1066800" cy="10668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kern="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2582057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96863"/>
            <a:ext cx="11889564" cy="917575"/>
          </a:xfrm>
        </p:spPr>
        <p:txBody>
          <a:bodyPr/>
          <a:lstStyle/>
          <a:p>
            <a:r>
              <a:rPr lang="en-US" dirty="0">
                <a:solidFill>
                  <a:srgbClr val="FF0000"/>
                </a:solidFill>
              </a:rPr>
              <a:t>UWP Code Lab Related Sessions</a:t>
            </a:r>
            <a:r>
              <a:rPr lang="en-US" dirty="0"/>
              <a:t/>
            </a:r>
            <a:br>
              <a:rPr lang="en-US" dirty="0"/>
            </a:br>
            <a:r>
              <a:rPr lang="en-US" dirty="0"/>
              <a:t>Wednesday 03/30</a:t>
            </a:r>
            <a:endParaRPr lang="en-US"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81923406"/>
              </p:ext>
            </p:extLst>
          </p:nvPr>
        </p:nvGraphicFramePr>
        <p:xfrm>
          <a:off x="457199" y="2102565"/>
          <a:ext cx="11522076" cy="4412535"/>
        </p:xfrm>
        <a:graphic>
          <a:graphicData uri="http://schemas.openxmlformats.org/drawingml/2006/table">
            <a:tbl>
              <a:tblPr bandRow="1">
                <a:tableStyleId>{7DF18680-E054-41AD-8BC1-D1AEF772440D}</a:tableStyleId>
              </a:tblPr>
              <a:tblGrid>
                <a:gridCol w="1646238">
                  <a:extLst>
                    <a:ext uri="{9D8B030D-6E8A-4147-A177-3AD203B41FA5}">
                      <a16:colId xmlns:a16="http://schemas.microsoft.com/office/drawing/2014/main" val="2762067195"/>
                    </a:ext>
                  </a:extLst>
                </a:gridCol>
                <a:gridCol w="4114800">
                  <a:extLst>
                    <a:ext uri="{9D8B030D-6E8A-4147-A177-3AD203B41FA5}">
                      <a16:colId xmlns:a16="http://schemas.microsoft.com/office/drawing/2014/main" val="1025087661"/>
                    </a:ext>
                  </a:extLst>
                </a:gridCol>
                <a:gridCol w="5761038">
                  <a:extLst>
                    <a:ext uri="{9D8B030D-6E8A-4147-A177-3AD203B41FA5}">
                      <a16:colId xmlns:a16="http://schemas.microsoft.com/office/drawing/2014/main" val="3121899630"/>
                    </a:ext>
                  </a:extLst>
                </a:gridCol>
              </a:tblGrid>
              <a:tr h="969373">
                <a:tc>
                  <a:txBody>
                    <a:bodyPr/>
                    <a:lstStyle/>
                    <a:p>
                      <a:pPr algn="r"/>
                      <a:r>
                        <a:rPr lang="en-US" dirty="0"/>
                        <a:t>11:30 – 12:30</a:t>
                      </a:r>
                    </a:p>
                  </a:txBody>
                  <a:tcPr/>
                </a:tc>
                <a:tc>
                  <a:txBody>
                    <a:bodyPr/>
                    <a:lstStyle/>
                    <a:p>
                      <a:r>
                        <a:rPr lang="en-US" dirty="0">
                          <a:solidFill>
                            <a:srgbClr val="FF0000"/>
                          </a:solidFill>
                        </a:rPr>
                        <a:t>Universal App Model Overview: What’s New in the UWP App Model</a:t>
                      </a:r>
                      <a:r>
                        <a:rPr lang="en-US" dirty="0"/>
                        <a:t/>
                      </a:r>
                      <a:br>
                        <a:rPr lang="en-US" dirty="0"/>
                      </a:br>
                      <a:r>
                        <a:rPr lang="en-US" dirty="0"/>
                        <a:t>Marriott 9</a:t>
                      </a:r>
                    </a:p>
                  </a:txBody>
                  <a:tcPr/>
                </a:tc>
                <a:tc>
                  <a:txBody>
                    <a:bodyPr/>
                    <a:lstStyle/>
                    <a:p>
                      <a:endParaRPr lang="en-US" dirty="0"/>
                    </a:p>
                  </a:txBody>
                  <a:tcPr/>
                </a:tc>
                <a:extLst>
                  <a:ext uri="{0D108BD9-81ED-4DB2-BD59-A6C34878D82A}">
                    <a16:rowId xmlns:a16="http://schemas.microsoft.com/office/drawing/2014/main" val="2085132217"/>
                  </a:ext>
                </a:extLst>
              </a:tr>
              <a:tr h="984886">
                <a:tc>
                  <a:txBody>
                    <a:bodyPr/>
                    <a:lstStyle/>
                    <a:p>
                      <a:pPr algn="r"/>
                      <a:r>
                        <a:rPr lang="en-US" dirty="0"/>
                        <a:t>14:00 – 15:00</a:t>
                      </a:r>
                    </a:p>
                  </a:txBody>
                  <a:tcPr/>
                </a:tc>
                <a:tc>
                  <a:txBody>
                    <a:bodyPr/>
                    <a:lstStyle/>
                    <a:p>
                      <a:r>
                        <a:rPr lang="en-US" dirty="0">
                          <a:solidFill>
                            <a:srgbClr val="FF0000"/>
                          </a:solidFill>
                        </a:rPr>
                        <a:t>What’s New in Windows UI/UX for Universal Windows Apps</a:t>
                      </a:r>
                    </a:p>
                    <a:p>
                      <a:r>
                        <a:rPr lang="en-US" dirty="0" err="1"/>
                        <a:t>Moscone</a:t>
                      </a:r>
                      <a:r>
                        <a:rPr lang="en-US" dirty="0"/>
                        <a:t> 2004</a:t>
                      </a:r>
                    </a:p>
                  </a:txBody>
                  <a:tcPr/>
                </a:tc>
                <a:tc>
                  <a:txBody>
                    <a:bodyPr/>
                    <a:lstStyle/>
                    <a:p>
                      <a:endParaRPr lang="en-US" dirty="0"/>
                    </a:p>
                  </a:txBody>
                  <a:tcPr/>
                </a:tc>
                <a:extLst>
                  <a:ext uri="{0D108BD9-81ED-4DB2-BD59-A6C34878D82A}">
                    <a16:rowId xmlns:a16="http://schemas.microsoft.com/office/drawing/2014/main" val="1641709895"/>
                  </a:ext>
                </a:extLst>
              </a:tr>
              <a:tr h="1229138">
                <a:tc>
                  <a:txBody>
                    <a:bodyPr/>
                    <a:lstStyle/>
                    <a:p>
                      <a:pPr algn="r"/>
                      <a:r>
                        <a:rPr lang="en-US" dirty="0"/>
                        <a:t>15:30 – 16:30</a:t>
                      </a:r>
                    </a:p>
                  </a:txBody>
                  <a:tcPr/>
                </a:tc>
                <a:tc>
                  <a:txBody>
                    <a:bodyPr/>
                    <a:lstStyle/>
                    <a:p>
                      <a:r>
                        <a:rPr lang="en-US" dirty="0">
                          <a:solidFill>
                            <a:srgbClr val="FF0000"/>
                          </a:solidFill>
                        </a:rPr>
                        <a:t>Bringing Existing Desktop Applications to UWP</a:t>
                      </a:r>
                    </a:p>
                    <a:p>
                      <a:r>
                        <a:rPr lang="en-US" dirty="0" err="1"/>
                        <a:t>Moscone</a:t>
                      </a:r>
                      <a:r>
                        <a:rPr lang="en-US" dirty="0"/>
                        <a:t> 2004</a:t>
                      </a:r>
                    </a:p>
                  </a:txBody>
                  <a:tcPr/>
                </a:tc>
                <a:tc>
                  <a:txBody>
                    <a:bodyPr/>
                    <a:lstStyle/>
                    <a:p>
                      <a:endParaRPr lang="en-US" dirty="0"/>
                    </a:p>
                  </a:txBody>
                  <a:tcPr/>
                </a:tc>
                <a:extLst>
                  <a:ext uri="{0D108BD9-81ED-4DB2-BD59-A6C34878D82A}">
                    <a16:rowId xmlns:a16="http://schemas.microsoft.com/office/drawing/2014/main" val="1606125460"/>
                  </a:ext>
                </a:extLst>
              </a:tr>
              <a:tr h="1229138">
                <a:tc>
                  <a:txBody>
                    <a:bodyPr/>
                    <a:lstStyle/>
                    <a:p>
                      <a:pPr algn="r"/>
                      <a:r>
                        <a:rPr lang="en-US" dirty="0"/>
                        <a:t>17:00 – 18:00</a:t>
                      </a:r>
                    </a:p>
                  </a:txBody>
                  <a:tcPr/>
                </a:tc>
                <a:tc>
                  <a:txBody>
                    <a:bodyPr/>
                    <a:lstStyle/>
                    <a:p>
                      <a:r>
                        <a:rPr lang="en-US" dirty="0">
                          <a:solidFill>
                            <a:srgbClr val="FF0000"/>
                          </a:solidFill>
                        </a:rPr>
                        <a:t>Windows Store and Dev Center Overview: New Capabilities for Helping Developers Succeed</a:t>
                      </a:r>
                    </a:p>
                    <a:p>
                      <a:r>
                        <a:rPr lang="en-US" dirty="0" err="1"/>
                        <a:t>Moscone</a:t>
                      </a:r>
                      <a:r>
                        <a:rPr lang="en-US" dirty="0"/>
                        <a:t> 2001</a:t>
                      </a:r>
                    </a:p>
                  </a:txBody>
                  <a:tcPr/>
                </a:tc>
                <a:tc>
                  <a:txBody>
                    <a:bodyPr/>
                    <a:lstStyle/>
                    <a:p>
                      <a:endParaRPr lang="en-US" dirty="0"/>
                    </a:p>
                  </a:txBody>
                  <a:tcPr/>
                </a:tc>
                <a:extLst>
                  <a:ext uri="{0D108BD9-81ED-4DB2-BD59-A6C34878D82A}">
                    <a16:rowId xmlns:a16="http://schemas.microsoft.com/office/drawing/2014/main" val="1392656908"/>
                  </a:ext>
                </a:extLst>
              </a:tr>
            </a:tbl>
          </a:graphicData>
        </a:graphic>
      </p:graphicFrame>
    </p:spTree>
    <p:extLst>
      <p:ext uri="{BB962C8B-B14F-4D97-AF65-F5344CB8AC3E}">
        <p14:creationId xmlns:p14="http://schemas.microsoft.com/office/powerpoint/2010/main" val="18946792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96863"/>
            <a:ext cx="11889564" cy="917575"/>
          </a:xfrm>
        </p:spPr>
        <p:txBody>
          <a:bodyPr/>
          <a:lstStyle/>
          <a:p>
            <a:r>
              <a:rPr lang="en-US" dirty="0">
                <a:solidFill>
                  <a:srgbClr val="FF0000"/>
                </a:solidFill>
              </a:rPr>
              <a:t>UWP Code Lab Related Sessions</a:t>
            </a:r>
            <a:r>
              <a:rPr lang="en-US" dirty="0"/>
              <a:t/>
            </a:r>
            <a:br>
              <a:rPr lang="en-US" dirty="0"/>
            </a:br>
            <a:r>
              <a:rPr lang="en-US" dirty="0"/>
              <a:t>Thursday 03/31</a:t>
            </a:r>
            <a:endParaRPr lang="en-US"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38853820"/>
              </p:ext>
            </p:extLst>
          </p:nvPr>
        </p:nvGraphicFramePr>
        <p:xfrm>
          <a:off x="455612" y="2125663"/>
          <a:ext cx="11523664" cy="4381499"/>
        </p:xfrm>
        <a:graphic>
          <a:graphicData uri="http://schemas.openxmlformats.org/drawingml/2006/table">
            <a:tbl>
              <a:tblPr bandRow="1">
                <a:tableStyleId>{7DF18680-E054-41AD-8BC1-D1AEF772440D}</a:tableStyleId>
              </a:tblPr>
              <a:tblGrid>
                <a:gridCol w="1647825">
                  <a:extLst>
                    <a:ext uri="{9D8B030D-6E8A-4147-A177-3AD203B41FA5}">
                      <a16:colId xmlns:a16="http://schemas.microsoft.com/office/drawing/2014/main" val="2762067195"/>
                    </a:ext>
                  </a:extLst>
                </a:gridCol>
                <a:gridCol w="4114800">
                  <a:extLst>
                    <a:ext uri="{9D8B030D-6E8A-4147-A177-3AD203B41FA5}">
                      <a16:colId xmlns:a16="http://schemas.microsoft.com/office/drawing/2014/main" val="1025087661"/>
                    </a:ext>
                  </a:extLst>
                </a:gridCol>
                <a:gridCol w="5761039">
                  <a:extLst>
                    <a:ext uri="{9D8B030D-6E8A-4147-A177-3AD203B41FA5}">
                      <a16:colId xmlns:a16="http://schemas.microsoft.com/office/drawing/2014/main" val="2689538617"/>
                    </a:ext>
                  </a:extLst>
                </a:gridCol>
              </a:tblGrid>
              <a:tr h="862083">
                <a:tc>
                  <a:txBody>
                    <a:bodyPr/>
                    <a:lstStyle/>
                    <a:p>
                      <a:pPr algn="r"/>
                      <a:r>
                        <a:rPr lang="en-US" dirty="0"/>
                        <a:t>11:30 – 12:30</a:t>
                      </a:r>
                    </a:p>
                  </a:txBody>
                  <a:tcPr/>
                </a:tc>
                <a:tc>
                  <a:txBody>
                    <a:bodyPr/>
                    <a:lstStyle/>
                    <a:p>
                      <a:r>
                        <a:rPr lang="en-US" dirty="0">
                          <a:solidFill>
                            <a:srgbClr val="FF0000"/>
                          </a:solidFill>
                        </a:rPr>
                        <a:t>What’s new in Visual Studio for UWP Developers</a:t>
                      </a:r>
                      <a:r>
                        <a:rPr lang="en-US" dirty="0"/>
                        <a:t/>
                      </a:r>
                      <a:br>
                        <a:rPr lang="en-US" dirty="0"/>
                      </a:br>
                      <a:r>
                        <a:rPr lang="en-US" dirty="0"/>
                        <a:t>Marriott 7</a:t>
                      </a:r>
                    </a:p>
                  </a:txBody>
                  <a:tcPr/>
                </a:tc>
                <a:tc>
                  <a:txBody>
                    <a:bodyPr/>
                    <a:lstStyle/>
                    <a:p>
                      <a:endParaRPr lang="en-US" dirty="0"/>
                    </a:p>
                  </a:txBody>
                  <a:tcPr/>
                </a:tc>
                <a:extLst>
                  <a:ext uri="{0D108BD9-81ED-4DB2-BD59-A6C34878D82A}">
                    <a16:rowId xmlns:a16="http://schemas.microsoft.com/office/drawing/2014/main" val="2085132217"/>
                  </a:ext>
                </a:extLst>
              </a:tr>
              <a:tr h="862083">
                <a:tc>
                  <a:txBody>
                    <a:bodyPr/>
                    <a:lstStyle/>
                    <a:p>
                      <a:pPr algn="r"/>
                      <a:r>
                        <a:rPr lang="en-US" dirty="0"/>
                        <a:t>14:00 – 15:00</a:t>
                      </a:r>
                    </a:p>
                  </a:txBody>
                  <a:tcPr/>
                </a:tc>
                <a:tc>
                  <a:txBody>
                    <a:bodyPr/>
                    <a:lstStyle/>
                    <a:p>
                      <a:r>
                        <a:rPr lang="en-US" dirty="0">
                          <a:solidFill>
                            <a:srgbClr val="FF0000"/>
                          </a:solidFill>
                        </a:rPr>
                        <a:t>Pen and Inking: Inking at the Speed of Thought</a:t>
                      </a:r>
                    </a:p>
                    <a:p>
                      <a:r>
                        <a:rPr lang="en-US" dirty="0"/>
                        <a:t>Marriott 8</a:t>
                      </a:r>
                    </a:p>
                  </a:txBody>
                  <a:tcPr/>
                </a:tc>
                <a:tc>
                  <a:txBody>
                    <a:bodyPr/>
                    <a:lstStyle/>
                    <a:p>
                      <a:endParaRPr lang="en-US" dirty="0"/>
                    </a:p>
                  </a:txBody>
                  <a:tcPr/>
                </a:tc>
                <a:extLst>
                  <a:ext uri="{0D108BD9-81ED-4DB2-BD59-A6C34878D82A}">
                    <a16:rowId xmlns:a16="http://schemas.microsoft.com/office/drawing/2014/main" val="1641709895"/>
                  </a:ext>
                </a:extLst>
              </a:tr>
              <a:tr h="1120708">
                <a:tc>
                  <a:txBody>
                    <a:bodyPr/>
                    <a:lstStyle/>
                    <a:p>
                      <a:pPr algn="r"/>
                      <a:r>
                        <a:rPr lang="en-US" dirty="0"/>
                        <a:t>15:30 – 16:30</a:t>
                      </a:r>
                    </a:p>
                  </a:txBody>
                  <a:tcPr/>
                </a:tc>
                <a:tc>
                  <a:txBody>
                    <a:bodyPr/>
                    <a:lstStyle/>
                    <a:p>
                      <a:r>
                        <a:rPr lang="en-US" dirty="0">
                          <a:solidFill>
                            <a:srgbClr val="FF0000"/>
                          </a:solidFill>
                        </a:rPr>
                        <a:t>Creating Beautiful UX in a Real World App with Visuals, Animations and Effects</a:t>
                      </a:r>
                    </a:p>
                    <a:p>
                      <a:r>
                        <a:rPr lang="en-US" dirty="0" err="1"/>
                        <a:t>Moscone</a:t>
                      </a:r>
                      <a:r>
                        <a:rPr lang="en-US" dirty="0"/>
                        <a:t> 2001</a:t>
                      </a:r>
                    </a:p>
                  </a:txBody>
                  <a:tcPr/>
                </a:tc>
                <a:tc>
                  <a:txBody>
                    <a:bodyPr/>
                    <a:lstStyle/>
                    <a:p>
                      <a:endParaRPr lang="en-US" dirty="0"/>
                    </a:p>
                  </a:txBody>
                  <a:tcPr/>
                </a:tc>
                <a:extLst>
                  <a:ext uri="{0D108BD9-81ED-4DB2-BD59-A6C34878D82A}">
                    <a16:rowId xmlns:a16="http://schemas.microsoft.com/office/drawing/2014/main" val="1606125460"/>
                  </a:ext>
                </a:extLst>
              </a:tr>
              <a:tr h="792479">
                <a:tc>
                  <a:txBody>
                    <a:bodyPr/>
                    <a:lstStyle/>
                    <a:p>
                      <a:pPr algn="r"/>
                      <a:r>
                        <a:rPr lang="en-US" dirty="0"/>
                        <a:t>17:00 – 18:00</a:t>
                      </a:r>
                    </a:p>
                  </a:txBody>
                  <a:tcPr/>
                </a:tc>
                <a:tc>
                  <a:txBody>
                    <a:bodyPr/>
                    <a:lstStyle/>
                    <a:p>
                      <a:r>
                        <a:rPr lang="en-US" dirty="0">
                          <a:solidFill>
                            <a:srgbClr val="FF0000"/>
                          </a:solidFill>
                        </a:rPr>
                        <a:t>Building Great UWP Apps for Xbox</a:t>
                      </a:r>
                    </a:p>
                    <a:p>
                      <a:r>
                        <a:rPr lang="en-US" dirty="0"/>
                        <a:t>Marriott 8</a:t>
                      </a:r>
                    </a:p>
                  </a:txBody>
                  <a:tcPr/>
                </a:tc>
                <a:tc>
                  <a:txBody>
                    <a:bodyPr/>
                    <a:lstStyle/>
                    <a:p>
                      <a:r>
                        <a:rPr lang="en-US" dirty="0">
                          <a:solidFill>
                            <a:srgbClr val="FF0000"/>
                          </a:solidFill>
                        </a:rPr>
                        <a:t>Cortana: Step-by-Step on How to Teach Cortana to Proactively Engage with your App</a:t>
                      </a:r>
                    </a:p>
                    <a:p>
                      <a:r>
                        <a:rPr lang="en-US" dirty="0" err="1"/>
                        <a:t>Moscone</a:t>
                      </a:r>
                      <a:r>
                        <a:rPr lang="en-US" dirty="0"/>
                        <a:t> 2005</a:t>
                      </a:r>
                    </a:p>
                  </a:txBody>
                  <a:tcPr/>
                </a:tc>
                <a:extLst>
                  <a:ext uri="{0D108BD9-81ED-4DB2-BD59-A6C34878D82A}">
                    <a16:rowId xmlns:a16="http://schemas.microsoft.com/office/drawing/2014/main" val="1392656908"/>
                  </a:ext>
                </a:extLst>
              </a:tr>
              <a:tr h="449579">
                <a:tc>
                  <a:txBody>
                    <a:bodyPr/>
                    <a:lstStyle/>
                    <a:p>
                      <a:pPr algn="r"/>
                      <a:r>
                        <a:rPr lang="en-US" dirty="0"/>
                        <a:t>18:30 – 19:30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76361780"/>
                  </a:ext>
                </a:extLst>
              </a:tr>
            </a:tbl>
          </a:graphicData>
        </a:graphic>
      </p:graphicFrame>
    </p:spTree>
    <p:extLst>
      <p:ext uri="{BB962C8B-B14F-4D97-AF65-F5344CB8AC3E}">
        <p14:creationId xmlns:p14="http://schemas.microsoft.com/office/powerpoint/2010/main" val="24650967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96863"/>
            <a:ext cx="11889564" cy="917575"/>
          </a:xfrm>
        </p:spPr>
        <p:txBody>
          <a:bodyPr/>
          <a:lstStyle/>
          <a:p>
            <a:r>
              <a:rPr lang="en-US" dirty="0">
                <a:solidFill>
                  <a:srgbClr val="FF0000"/>
                </a:solidFill>
              </a:rPr>
              <a:t>UWP Code Lab Related Sessions</a:t>
            </a:r>
            <a:r>
              <a:rPr lang="en-US" dirty="0"/>
              <a:t/>
            </a:r>
            <a:br>
              <a:rPr lang="en-US" dirty="0"/>
            </a:br>
            <a:r>
              <a:rPr lang="en-US" dirty="0"/>
              <a:t>Friday 04/01</a:t>
            </a:r>
          </a:p>
        </p:txBody>
      </p:sp>
      <p:graphicFrame>
        <p:nvGraphicFramePr>
          <p:cNvPr id="6" name="Table 5"/>
          <p:cNvGraphicFramePr>
            <a:graphicFrameLocks noGrp="1"/>
          </p:cNvGraphicFramePr>
          <p:nvPr>
            <p:extLst>
              <p:ext uri="{D42A27DB-BD31-4B8C-83A1-F6EECF244321}">
                <p14:modId xmlns:p14="http://schemas.microsoft.com/office/powerpoint/2010/main" val="1776333890"/>
              </p:ext>
            </p:extLst>
          </p:nvPr>
        </p:nvGraphicFramePr>
        <p:xfrm>
          <a:off x="457200" y="2136774"/>
          <a:ext cx="11514138" cy="4537377"/>
        </p:xfrm>
        <a:graphic>
          <a:graphicData uri="http://schemas.openxmlformats.org/drawingml/2006/table">
            <a:tbl>
              <a:tblPr bandRow="1">
                <a:tableStyleId>{7DF18680-E054-41AD-8BC1-D1AEF772440D}</a:tableStyleId>
              </a:tblPr>
              <a:tblGrid>
                <a:gridCol w="1646237">
                  <a:extLst>
                    <a:ext uri="{9D8B030D-6E8A-4147-A177-3AD203B41FA5}">
                      <a16:colId xmlns:a16="http://schemas.microsoft.com/office/drawing/2014/main" val="2762067195"/>
                    </a:ext>
                  </a:extLst>
                </a:gridCol>
                <a:gridCol w="4114800">
                  <a:extLst>
                    <a:ext uri="{9D8B030D-6E8A-4147-A177-3AD203B41FA5}">
                      <a16:colId xmlns:a16="http://schemas.microsoft.com/office/drawing/2014/main" val="1025087661"/>
                    </a:ext>
                  </a:extLst>
                </a:gridCol>
                <a:gridCol w="5753101">
                  <a:extLst>
                    <a:ext uri="{9D8B030D-6E8A-4147-A177-3AD203B41FA5}">
                      <a16:colId xmlns:a16="http://schemas.microsoft.com/office/drawing/2014/main" val="3047056754"/>
                    </a:ext>
                  </a:extLst>
                </a:gridCol>
              </a:tblGrid>
              <a:tr h="1303988">
                <a:tc>
                  <a:txBody>
                    <a:bodyPr/>
                    <a:lstStyle/>
                    <a:p>
                      <a:pPr algn="r"/>
                      <a:r>
                        <a:rPr lang="en-US" dirty="0"/>
                        <a:t>09:00 – 10:00</a:t>
                      </a:r>
                    </a:p>
                  </a:txBody>
                  <a:tcPr/>
                </a:tc>
                <a:tc>
                  <a:txBody>
                    <a:bodyPr/>
                    <a:lstStyle/>
                    <a:p>
                      <a:r>
                        <a:rPr lang="en-US" dirty="0">
                          <a:solidFill>
                            <a:srgbClr val="FF0000"/>
                          </a:solidFill>
                        </a:rPr>
                        <a:t>Universal Windows Application Lifecycle: From Activation to Background Execution, Multitasking and Extended Execution</a:t>
                      </a:r>
                      <a:r>
                        <a:rPr lang="en-US" dirty="0"/>
                        <a:t/>
                      </a:r>
                      <a:br>
                        <a:rPr lang="en-US" dirty="0"/>
                      </a:br>
                      <a:r>
                        <a:rPr lang="en-US" dirty="0" err="1"/>
                        <a:t>Moscone</a:t>
                      </a:r>
                      <a:r>
                        <a:rPr lang="en-US" dirty="0"/>
                        <a:t> 2005</a:t>
                      </a:r>
                    </a:p>
                  </a:txBody>
                  <a:tcPr/>
                </a:tc>
                <a:tc>
                  <a:txBody>
                    <a:bodyPr/>
                    <a:lstStyle/>
                    <a:p>
                      <a:endParaRPr lang="en-US" dirty="0"/>
                    </a:p>
                  </a:txBody>
                  <a:tcPr/>
                </a:tc>
                <a:extLst>
                  <a:ext uri="{0D108BD9-81ED-4DB2-BD59-A6C34878D82A}">
                    <a16:rowId xmlns:a16="http://schemas.microsoft.com/office/drawing/2014/main" val="2085132217"/>
                  </a:ext>
                </a:extLst>
              </a:tr>
              <a:tr h="1024779">
                <a:tc>
                  <a:txBody>
                    <a:bodyPr/>
                    <a:lstStyle/>
                    <a:p>
                      <a:pPr algn="r"/>
                      <a:r>
                        <a:rPr lang="en-US" dirty="0"/>
                        <a:t>10:30 – 11:30</a:t>
                      </a:r>
                    </a:p>
                  </a:txBody>
                  <a:tcPr/>
                </a:tc>
                <a:tc>
                  <a:txBody>
                    <a:bodyPr/>
                    <a:lstStyle/>
                    <a:p>
                      <a:r>
                        <a:rPr lang="en-US" dirty="0">
                          <a:solidFill>
                            <a:srgbClr val="FF0000"/>
                          </a:solidFill>
                        </a:rPr>
                        <a:t>HoloLens: Building UWP 2D Apps</a:t>
                      </a:r>
                    </a:p>
                    <a:p>
                      <a:r>
                        <a:rPr lang="en-US" dirty="0"/>
                        <a:t>Marriott 9</a:t>
                      </a:r>
                    </a:p>
                  </a:txBody>
                  <a:tcPr/>
                </a:tc>
                <a:tc>
                  <a:txBody>
                    <a:bodyPr/>
                    <a:lstStyle/>
                    <a:p>
                      <a:endParaRPr lang="en-US" dirty="0"/>
                    </a:p>
                  </a:txBody>
                  <a:tcPr/>
                </a:tc>
                <a:extLst>
                  <a:ext uri="{0D108BD9-81ED-4DB2-BD59-A6C34878D82A}">
                    <a16:rowId xmlns:a16="http://schemas.microsoft.com/office/drawing/2014/main" val="1641709895"/>
                  </a:ext>
                </a:extLst>
              </a:tr>
              <a:tr h="1024779">
                <a:tc>
                  <a:txBody>
                    <a:bodyPr/>
                    <a:lstStyle/>
                    <a:p>
                      <a:pPr algn="r"/>
                      <a:r>
                        <a:rPr lang="en-US" dirty="0"/>
                        <a:t>12:30 – 13:30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06125460"/>
                  </a:ext>
                </a:extLst>
              </a:tr>
              <a:tr h="1024779">
                <a:tc>
                  <a:txBody>
                    <a:bodyPr/>
                    <a:lstStyle/>
                    <a:p>
                      <a:pPr algn="r"/>
                      <a:r>
                        <a:rPr lang="en-US" dirty="0"/>
                        <a:t>14:00 – 15:00</a:t>
                      </a:r>
                    </a:p>
                  </a:txBody>
                  <a:tcPr/>
                </a:tc>
                <a:tc>
                  <a:txBody>
                    <a:bodyPr/>
                    <a:lstStyle/>
                    <a:p>
                      <a:r>
                        <a:rPr lang="en-US">
                          <a:solidFill>
                            <a:srgbClr val="FF0000"/>
                          </a:solidFill>
                        </a:rPr>
                        <a:t>Continuum for phone: Optimizing Windows apps across screens</a:t>
                      </a:r>
                    </a:p>
                    <a:p>
                      <a:r>
                        <a:rPr lang="en-US"/>
                        <a:t>Moscone</a:t>
                      </a:r>
                      <a:r>
                        <a:rPr lang="en-US" baseline="0"/>
                        <a:t> 2001</a:t>
                      </a:r>
                      <a:endParaRPr lang="en-US" dirty="0"/>
                    </a:p>
                  </a:txBody>
                  <a:tcPr/>
                </a:tc>
                <a:tc>
                  <a:txBody>
                    <a:bodyPr/>
                    <a:lstStyle/>
                    <a:p>
                      <a:endParaRPr lang="en-US" dirty="0"/>
                    </a:p>
                  </a:txBody>
                  <a:tcPr/>
                </a:tc>
                <a:extLst>
                  <a:ext uri="{0D108BD9-81ED-4DB2-BD59-A6C34878D82A}">
                    <a16:rowId xmlns:a16="http://schemas.microsoft.com/office/drawing/2014/main" val="1392656908"/>
                  </a:ext>
                </a:extLst>
              </a:tr>
            </a:tbl>
          </a:graphicData>
        </a:graphic>
      </p:graphicFrame>
    </p:spTree>
    <p:extLst>
      <p:ext uri="{BB962C8B-B14F-4D97-AF65-F5344CB8AC3E}">
        <p14:creationId xmlns:p14="http://schemas.microsoft.com/office/powerpoint/2010/main" val="33856496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 this module…</a:t>
            </a:r>
            <a:endParaRPr lang="en-US" dirty="0"/>
          </a:p>
        </p:txBody>
      </p:sp>
    </p:spTree>
    <p:extLst>
      <p:ext uri="{BB962C8B-B14F-4D97-AF65-F5344CB8AC3E}">
        <p14:creationId xmlns:p14="http://schemas.microsoft.com/office/powerpoint/2010/main" val="15686227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80" dirty="0"/>
              <a:t>Mobile Experiences - not just mobile </a:t>
            </a:r>
            <a:r>
              <a:rPr lang="en-US" sz="4080" dirty="0"/>
              <a:t>devices</a:t>
            </a:r>
            <a:endParaRPr lang="en-US" sz="4080" dirty="0"/>
          </a:p>
        </p:txBody>
      </p:sp>
      <p:sp>
        <p:nvSpPr>
          <p:cNvPr id="7" name="Text Placeholder 6"/>
          <p:cNvSpPr>
            <a:spLocks noGrp="1"/>
          </p:cNvSpPr>
          <p:nvPr>
            <p:ph type="body" sz="quarter" idx="11"/>
          </p:nvPr>
        </p:nvSpPr>
        <p:spPr>
          <a:xfrm>
            <a:off x="6675374" y="1212848"/>
            <a:ext cx="5485621" cy="631470"/>
          </a:xfrm>
        </p:spPr>
        <p:txBody>
          <a:bodyPr/>
          <a:lstStyle/>
          <a:p>
            <a:r>
              <a:rPr lang="en-GB" dirty="0" smtClean="0"/>
              <a:t> </a:t>
            </a:r>
            <a:endParaRPr lang="en-GB" dirty="0"/>
          </a:p>
        </p:txBody>
      </p:sp>
      <p:sp>
        <p:nvSpPr>
          <p:cNvPr id="4" name="Content Placeholder 3"/>
          <p:cNvSpPr txBox="1">
            <a:spLocks/>
          </p:cNvSpPr>
          <p:nvPr/>
        </p:nvSpPr>
        <p:spPr>
          <a:xfrm>
            <a:off x="6799804" y="2135907"/>
            <a:ext cx="5587483" cy="3250268"/>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24"/>
              </a:spcBef>
              <a:spcAft>
                <a:spcPts val="1224"/>
              </a:spcAft>
            </a:pPr>
            <a:r>
              <a:rPr lang="en-US" sz="2040" dirty="0">
                <a:solidFill>
                  <a:schemeClr val="tx1"/>
                </a:solidFill>
                <a:latin typeface="+mn-lt"/>
              </a:rPr>
              <a:t>User is the center of the experience, not the device.</a:t>
            </a:r>
          </a:p>
          <a:p>
            <a:pPr>
              <a:spcBef>
                <a:spcPts val="1224"/>
              </a:spcBef>
              <a:spcAft>
                <a:spcPts val="1224"/>
              </a:spcAft>
            </a:pPr>
            <a:r>
              <a:rPr lang="en-US" sz="2040" dirty="0">
                <a:solidFill>
                  <a:schemeClr val="tx1"/>
                </a:solidFill>
                <a:latin typeface="+mn-lt"/>
              </a:rPr>
              <a:t>Available on the </a:t>
            </a:r>
            <a:r>
              <a:rPr lang="en-US" sz="2040" dirty="0">
                <a:solidFill>
                  <a:schemeClr val="tx1"/>
                </a:solidFill>
                <a:latin typeface="+mn-lt"/>
              </a:rPr>
              <a:t>right device at the right time</a:t>
            </a:r>
          </a:p>
          <a:p>
            <a:pPr>
              <a:spcBef>
                <a:spcPts val="1224"/>
              </a:spcBef>
              <a:spcAft>
                <a:spcPts val="1224"/>
              </a:spcAft>
            </a:pPr>
            <a:r>
              <a:rPr lang="en-US" sz="2040" dirty="0">
                <a:solidFill>
                  <a:schemeClr val="tx1"/>
                </a:solidFill>
                <a:latin typeface="+mn-lt"/>
              </a:rPr>
              <a:t>Input model optimized for the experience.</a:t>
            </a:r>
          </a:p>
          <a:p>
            <a:pPr>
              <a:spcBef>
                <a:spcPts val="1224"/>
              </a:spcBef>
              <a:spcAft>
                <a:spcPts val="1224"/>
              </a:spcAft>
            </a:pPr>
            <a:r>
              <a:rPr lang="en-US" sz="2040" dirty="0">
                <a:solidFill>
                  <a:schemeClr val="tx1"/>
                </a:solidFill>
                <a:latin typeface="+mn-lt"/>
              </a:rPr>
              <a:t>Enabling Mobile Experiences with Universal Apps</a:t>
            </a:r>
            <a:endParaRPr lang="en-US" sz="2040" dirty="0">
              <a:solidFill>
                <a:schemeClr val="tx1"/>
              </a:solidFill>
              <a:latin typeface="+mn-lt"/>
            </a:endParaRPr>
          </a:p>
          <a:p>
            <a:pPr>
              <a:spcBef>
                <a:spcPts val="0"/>
              </a:spcBef>
              <a:spcAft>
                <a:spcPts val="1224"/>
              </a:spcAft>
            </a:pPr>
            <a:endParaRPr lang="en-US" sz="2040" dirty="0">
              <a:solidFill>
                <a:schemeClr val="tx1"/>
              </a:solidFill>
              <a:latin typeface="+mn-lt"/>
            </a:endParaRPr>
          </a:p>
          <a:p>
            <a:pPr>
              <a:spcBef>
                <a:spcPts val="0"/>
              </a:spcBef>
              <a:spcAft>
                <a:spcPts val="1224"/>
              </a:spcAft>
            </a:pPr>
            <a:endParaRPr lang="en-US" sz="2040" dirty="0">
              <a:solidFill>
                <a:schemeClr val="tx1"/>
              </a:solidFill>
              <a:latin typeface="+mn-lt"/>
            </a:endParaRPr>
          </a:p>
        </p:txBody>
      </p:sp>
      <p:sp>
        <p:nvSpPr>
          <p:cNvPr id="16" name="Rectangle 15"/>
          <p:cNvSpPr/>
          <p:nvPr/>
        </p:nvSpPr>
        <p:spPr>
          <a:xfrm>
            <a:off x="307041" y="883255"/>
            <a:ext cx="9561537" cy="382308"/>
          </a:xfrm>
          <a:prstGeom prst="rect">
            <a:avLst/>
          </a:prstGeom>
        </p:spPr>
        <p:txBody>
          <a:bodyPr wrap="square">
            <a:spAutoFit/>
          </a:bodyPr>
          <a:lstStyle/>
          <a:p>
            <a:r>
              <a:rPr lang="en-US" sz="1836" dirty="0"/>
              <a:t>The Experience you want on the device you want</a:t>
            </a:r>
            <a:endParaRPr lang="en-US" sz="1836" dirty="0"/>
          </a:p>
        </p:txBody>
      </p:sp>
      <p:grpSp>
        <p:nvGrpSpPr>
          <p:cNvPr id="5" name="Group 4"/>
          <p:cNvGrpSpPr>
            <a:grpSpLocks noChangeAspect="1"/>
          </p:cNvGrpSpPr>
          <p:nvPr/>
        </p:nvGrpSpPr>
        <p:grpSpPr>
          <a:xfrm>
            <a:off x="470864" y="1395150"/>
            <a:ext cx="3059989" cy="1717768"/>
            <a:chOff x="2345760" y="1273610"/>
            <a:chExt cx="3569638" cy="200386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345760" y="1273610"/>
              <a:ext cx="3569638" cy="2003866"/>
            </a:xfrm>
            <a:prstGeom prst="rect">
              <a:avLst/>
            </a:prstGeom>
            <a:noFill/>
            <a:effectLst/>
            <a:extLst>
              <a:ext uri="{909E8E84-426E-40dd-AFC4-6F175D3DCCD1}">
                <a14:hiddenFill xmlns="" xmlns:a14="http://schemas.microsoft.com/office/drawing/2010/main">
                  <a:solidFill>
                    <a:srgbClr val="FFFFFF"/>
                  </a:solidFill>
                </a14:hiddenFill>
              </a:ext>
            </a:extLst>
          </p:spPr>
        </p:pic>
        <p:pic>
          <p:nvPicPr>
            <p:cNvPr id="20" name="Picture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72123" y="1375175"/>
              <a:ext cx="3169920" cy="1783080"/>
            </a:xfrm>
            <a:prstGeom prst="rect">
              <a:avLst/>
            </a:prstGeom>
          </p:spPr>
        </p:pic>
      </p:grpSp>
      <p:pic>
        <p:nvPicPr>
          <p:cNvPr id="24" name="Desktop"/>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107925" y="4095826"/>
            <a:ext cx="2404673" cy="1356580"/>
          </a:xfrm>
          <a:prstGeom prst="rect">
            <a:avLst/>
          </a:prstGeom>
        </p:spPr>
      </p:pic>
      <p:pic>
        <p:nvPicPr>
          <p:cNvPr id="25" name="Small Tablet"/>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107925" y="2138143"/>
            <a:ext cx="1452947" cy="1327741"/>
          </a:xfrm>
          <a:prstGeom prst="rect">
            <a:avLst/>
          </a:prstGeom>
        </p:spPr>
      </p:pic>
      <p:pic>
        <p:nvPicPr>
          <p:cNvPr id="26" name="Phone"/>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076984" y="5673902"/>
            <a:ext cx="1144615" cy="1053045"/>
          </a:xfrm>
          <a:prstGeom prst="rect">
            <a:avLst/>
          </a:prstGeom>
        </p:spPr>
      </p:pic>
      <p:pic>
        <p:nvPicPr>
          <p:cNvPr id="27" name="2-in-1"/>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50519" y="5174747"/>
            <a:ext cx="2421152" cy="1460442"/>
          </a:xfrm>
          <a:prstGeom prst="rect">
            <a:avLst/>
          </a:prstGeom>
        </p:spPr>
      </p:pic>
      <p:pic>
        <p:nvPicPr>
          <p:cNvPr id="28" name="Picture 27" descr="141215_B-hero_01.png"/>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75868" y="3931583"/>
            <a:ext cx="1624991" cy="641250"/>
          </a:xfrm>
          <a:prstGeom prst="rect">
            <a:avLst/>
          </a:prstGeom>
          <a:noFill/>
          <a:ln>
            <a:noFill/>
          </a:ln>
        </p:spPr>
      </p:pic>
      <p:grpSp>
        <p:nvGrpSpPr>
          <p:cNvPr id="15" name="Group 14"/>
          <p:cNvGrpSpPr/>
          <p:nvPr/>
        </p:nvGrpSpPr>
        <p:grpSpPr>
          <a:xfrm>
            <a:off x="1915055" y="3596418"/>
            <a:ext cx="2323856" cy="1324026"/>
            <a:chOff x="1876811" y="3526220"/>
            <a:chExt cx="2278497" cy="1298183"/>
          </a:xfrm>
        </p:grpSpPr>
        <p:grpSp>
          <p:nvGrpSpPr>
            <p:cNvPr id="13" name="Group 12"/>
            <p:cNvGrpSpPr/>
            <p:nvPr/>
          </p:nvGrpSpPr>
          <p:grpSpPr>
            <a:xfrm>
              <a:off x="1876811" y="3526220"/>
              <a:ext cx="2278497" cy="1235112"/>
              <a:chOff x="1876811" y="3526220"/>
              <a:chExt cx="2278497" cy="1235112"/>
            </a:xfrm>
          </p:grpSpPr>
          <p:sp>
            <p:nvSpPr>
              <p:cNvPr id="12" name="Oval 11"/>
              <p:cNvSpPr/>
              <p:nvPr/>
            </p:nvSpPr>
            <p:spPr>
              <a:xfrm>
                <a:off x="2399856" y="3526220"/>
                <a:ext cx="1237785" cy="1235112"/>
              </a:xfrm>
              <a:prstGeom prst="ellipse">
                <a:avLst/>
              </a:prstGeom>
              <a:solidFill>
                <a:schemeClr val="bg1">
                  <a:lumMod val="85000"/>
                </a:schemeClr>
              </a:solidFill>
              <a:ln w="2540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891" tIns="111912" rIns="139891" bIns="111912" numCol="1" spcCol="0" rtlCol="0" fromWordArt="0" anchor="t" anchorCtr="0" forceAA="0" compatLnSpc="1">
                <a:prstTxWarp prst="textNoShape">
                  <a:avLst/>
                </a:prstTxWarp>
                <a:noAutofit/>
              </a:bodyPr>
              <a:lstStyle/>
              <a:p>
                <a:pPr algn="ctr">
                  <a:lnSpc>
                    <a:spcPct val="90000"/>
                  </a:lnSpc>
                  <a:spcBef>
                    <a:spcPts val="612"/>
                  </a:spcBef>
                </a:pPr>
                <a:endParaRPr lang="en-US" sz="2040" dirty="0" err="1"/>
              </a:p>
            </p:txBody>
          </p:sp>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876811" y="3754639"/>
                <a:ext cx="2278497" cy="641050"/>
              </a:xfrm>
              <a:prstGeom prst="rect">
                <a:avLst/>
              </a:prstGeom>
            </p:spPr>
          </p:pic>
        </p:grpSp>
        <p:sp>
          <p:nvSpPr>
            <p:cNvPr id="14" name="TextBox 13"/>
            <p:cNvSpPr txBox="1"/>
            <p:nvPr/>
          </p:nvSpPr>
          <p:spPr>
            <a:xfrm>
              <a:off x="2642446" y="4348567"/>
              <a:ext cx="743473" cy="475836"/>
            </a:xfrm>
            <a:prstGeom prst="rect">
              <a:avLst/>
            </a:prstGeom>
            <a:noFill/>
          </p:spPr>
          <p:txBody>
            <a:bodyPr wrap="none" lIns="139891" tIns="111912" rIns="139891" bIns="111912" rtlCol="0">
              <a:spAutoFit/>
            </a:bodyPr>
            <a:lstStyle/>
            <a:p>
              <a:pPr>
                <a:lnSpc>
                  <a:spcPct val="90000"/>
                </a:lnSpc>
                <a:spcBef>
                  <a:spcPts val="612"/>
                </a:spcBef>
              </a:pPr>
              <a:r>
                <a:rPr lang="en-US" sz="1836" dirty="0">
                  <a:solidFill>
                    <a:schemeClr val="tx2">
                      <a:lumMod val="95000"/>
                      <a:lumOff val="5000"/>
                    </a:schemeClr>
                  </a:solidFill>
                </a:rPr>
                <a:t>User</a:t>
              </a:r>
            </a:p>
          </p:txBody>
        </p:sp>
      </p:grpSp>
    </p:spTree>
    <p:extLst>
      <p:ext uri="{BB962C8B-B14F-4D97-AF65-F5344CB8AC3E}">
        <p14:creationId xmlns:p14="http://schemas.microsoft.com/office/powerpoint/2010/main" val="498303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85c541c-390e-4fa8-b262-5da5c5cfad75">
      <UserInfo>
        <DisplayName>Jaime Rodriguez</DisplayName>
        <AccountId>18</AccountId>
        <AccountType/>
      </UserInfo>
      <UserInfo>
        <DisplayName>Larry Lieberman</DisplayName>
        <AccountId>9</AccountId>
        <AccountType/>
      </UserInfo>
      <UserInfo>
        <DisplayName>Jon Galloway</DisplayName>
        <AccountId>15</AccountId>
        <AccountType/>
      </UserInfo>
      <UserInfo>
        <DisplayName>Richard diZerega</DisplayName>
        <AccountId>17</AccountId>
        <AccountType/>
      </UserInfo>
      <UserInfo>
        <DisplayName>Brian Peek</DisplayName>
        <AccountId>20</AccountId>
        <AccountType/>
      </UserInfo>
      <UserInfo>
        <DisplayName>Pete Brown (DX/TED)</DisplayName>
        <AccountId>12</AccountId>
        <AccountType/>
      </UserInfo>
      <UserInfo>
        <DisplayName>Petri Tapio Wilhelmsen</DisplayName>
        <AccountId>13</AccountId>
        <AccountType/>
      </UserInfo>
      <UserInfo>
        <DisplayName>Andy Wigley</DisplayName>
        <AccountId>10</AccountId>
        <AccountType/>
      </UserInfo>
      <UserInfo>
        <DisplayName>Romit Girdhar</DisplayName>
        <AccountId>11</AccountId>
        <AccountType/>
      </UserInfo>
      <UserInfo>
        <DisplayName>Thiago Almeida</DisplayName>
        <AccountId>14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1549</TotalTime>
  <Words>938</Words>
  <Application>Microsoft Office PowerPoint</Application>
  <PresentationFormat>Custom</PresentationFormat>
  <Paragraphs>122</Paragraphs>
  <Slides>17</Slides>
  <Notes>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Calibri</vt:lpstr>
      <vt:lpstr>Consolas</vt:lpstr>
      <vt:lpstr>Segoe</vt:lpstr>
      <vt:lpstr>Segoe UI</vt:lpstr>
      <vt:lpstr>Segoe UI Light</vt:lpstr>
      <vt:lpstr>Times New Roman</vt:lpstr>
      <vt:lpstr>Wingdings</vt:lpstr>
      <vt:lpstr>5-30721_Build_2016_Template_Light</vt:lpstr>
      <vt:lpstr>5-30721_Build_2016_Template_Dark</vt:lpstr>
      <vt:lpstr>1_5-30721_Build_2016_Template_Light</vt:lpstr>
      <vt:lpstr>PowerPoint Presentation</vt:lpstr>
      <vt:lpstr>Build Code Lab  UWP Development 3:  Building Connected Mobile Experiences: Cloud and App to App</vt:lpstr>
      <vt:lpstr>Proctors</vt:lpstr>
      <vt:lpstr>UWP Lab Modules</vt:lpstr>
      <vt:lpstr>UWP Code Lab Related Sessions Wednesday 03/30</vt:lpstr>
      <vt:lpstr>UWP Code Lab Related Sessions Thursday 03/31</vt:lpstr>
      <vt:lpstr>UWP Code Lab Related Sessions Friday 04/01</vt:lpstr>
      <vt:lpstr>In this module…</vt:lpstr>
      <vt:lpstr>Mobile Experiences - not just mobile devices</vt:lpstr>
      <vt:lpstr>App to App</vt:lpstr>
      <vt:lpstr>Getting setup…</vt:lpstr>
      <vt:lpstr>Install Code Snippets</vt:lpstr>
      <vt:lpstr>View lab manual</vt:lpstr>
      <vt:lpstr>View lab manual</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Code Labs</dc:title>
  <dc:subject>&lt;Speech title here&gt;</dc:subject>
  <dc:creator>Larry Lieberman</dc:creator>
  <cp:keywords>Microsoft Build 2016</cp:keywords>
  <dc:description>Template: Mitchell Derrey, Silver Fox Productions
Formatting: 
Audience Type:</dc:description>
  <cp:lastModifiedBy>Andy Wigley</cp:lastModifiedBy>
  <cp:revision>36</cp:revision>
  <dcterms:created xsi:type="dcterms:W3CDTF">2016-03-17T22:33:17Z</dcterms:created>
  <dcterms:modified xsi:type="dcterms:W3CDTF">2016-03-30T15:38:32Z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