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</p:sldMasterIdLst>
  <p:notesMasterIdLst>
    <p:notesMasterId r:id="rId29"/>
  </p:notesMasterIdLst>
  <p:handoutMasterIdLst>
    <p:handoutMasterId r:id="rId30"/>
  </p:handoutMasterIdLst>
  <p:sldIdLst>
    <p:sldId id="286" r:id="rId6"/>
    <p:sldId id="256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7" r:id="rId16"/>
    <p:sldId id="278" r:id="rId17"/>
    <p:sldId id="279" r:id="rId18"/>
    <p:sldId id="274" r:id="rId19"/>
    <p:sldId id="275" r:id="rId20"/>
    <p:sldId id="276" r:id="rId21"/>
    <p:sldId id="280" r:id="rId22"/>
    <p:sldId id="281" r:id="rId23"/>
    <p:sldId id="282" r:id="rId24"/>
    <p:sldId id="283" r:id="rId25"/>
    <p:sldId id="284" r:id="rId26"/>
    <p:sldId id="285" r:id="rId27"/>
    <p:sldId id="257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de Lab overview" id="{D469E2CD-AE85-4AF0-80C3-D5C55BFF3E78}">
          <p14:sldIdLst>
            <p14:sldId id="286"/>
          </p14:sldIdLst>
        </p14:section>
        <p14:section name="UWP" id="{928049A6-4305-4C70-984E-BB3D21FCB9C5}">
          <p14:sldIdLst>
            <p14:sldId id="256"/>
            <p14:sldId id="266"/>
            <p14:sldId id="267"/>
          </p14:sldIdLst>
        </p14:section>
        <p14:section name="Web Dev" id="{0434DB69-66FF-47F6-953B-45DD71586915}">
          <p14:sldIdLst>
            <p14:sldId id="268"/>
            <p14:sldId id="269"/>
            <p14:sldId id="270"/>
          </p14:sldIdLst>
        </p14:section>
        <p14:section name="Game Dev" id="{8620CBAC-3591-4B53-94A2-E8E6E3803CA1}">
          <p14:sldIdLst>
            <p14:sldId id="271"/>
            <p14:sldId id="272"/>
            <p14:sldId id="273"/>
          </p14:sldIdLst>
        </p14:section>
        <p14:section name="Data Dev" id="{0E35CE6C-C886-47AD-8A14-BDB433E8F4C1}">
          <p14:sldIdLst>
            <p14:sldId id="277"/>
            <p14:sldId id="278"/>
            <p14:sldId id="279"/>
          </p14:sldIdLst>
        </p14:section>
        <p14:section name="IOT Dev" id="{55D37401-90A6-477C-A5DB-2281A4CA4E04}">
          <p14:sldIdLst>
            <p14:sldId id="274"/>
            <p14:sldId id="275"/>
            <p14:sldId id="276"/>
          </p14:sldIdLst>
        </p14:section>
        <p14:section name="Mobile Cross Platform" id="{E470BF76-114B-43BB-AA07-46E4660F7A7C}">
          <p14:sldIdLst>
            <p14:sldId id="280"/>
            <p14:sldId id="281"/>
            <p14:sldId id="282"/>
          </p14:sldIdLst>
        </p14:section>
        <p14:section name="O365 Dev" id="{78000586-816C-49DD-A2B8-5649597B8F53}">
          <p14:sldIdLst>
            <p14:sldId id="283"/>
            <p14:sldId id="284"/>
            <p14:sldId id="285"/>
          </p14:sldIdLst>
        </p14:section>
        <p14:section name="Untitled Section" id="{C47149BC-5170-4193-9B6A-19C83FF6F0F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05050"/>
    <a:srgbClr val="107C10"/>
    <a:srgbClr val="000000"/>
    <a:srgbClr val="323232"/>
    <a:srgbClr val="5C2D91"/>
    <a:srgbClr val="32145A"/>
    <a:srgbClr val="00BCF2"/>
    <a:srgbClr val="002050"/>
    <a:srgbClr val="D63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001" autoAdjust="0"/>
  </p:normalViewPr>
  <p:slideViewPr>
    <p:cSldViewPr>
      <p:cViewPr varScale="1">
        <p:scale>
          <a:sx n="77" d="100"/>
          <a:sy n="77" d="100"/>
        </p:scale>
        <p:origin x="665" y="31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2616" y="90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Build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3/27/2016 12:03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Build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3/27/2016 12:03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24331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2500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977451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67622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254255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62896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17480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29360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639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6372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1505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3720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421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4611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68753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0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08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5256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83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300" r:id="rId2"/>
    <p:sldLayoutId id="2147484318" r:id="rId3"/>
    <p:sldLayoutId id="2147484295" r:id="rId4"/>
    <p:sldLayoutId id="2147484240" r:id="rId5"/>
    <p:sldLayoutId id="2147484296" r:id="rId6"/>
    <p:sldLayoutId id="2147484241" r:id="rId7"/>
    <p:sldLayoutId id="2147484297" r:id="rId8"/>
    <p:sldLayoutId id="2147484244" r:id="rId9"/>
    <p:sldLayoutId id="2147484298" r:id="rId10"/>
    <p:sldLayoutId id="2147484245" r:id="rId11"/>
    <p:sldLayoutId id="2147484247" r:id="rId12"/>
    <p:sldLayoutId id="2147484337" r:id="rId13"/>
    <p:sldLayoutId id="2147484249" r:id="rId14"/>
    <p:sldLayoutId id="2147484301" r:id="rId15"/>
    <p:sldLayoutId id="2147484252" r:id="rId16"/>
    <p:sldLayoutId id="2147484251" r:id="rId17"/>
    <p:sldLayoutId id="2147484254" r:id="rId18"/>
    <p:sldLayoutId id="2147484257" r:id="rId19"/>
    <p:sldLayoutId id="2147484258" r:id="rId20"/>
    <p:sldLayoutId id="2147484260" r:id="rId21"/>
    <p:sldLayoutId id="2147484299" r:id="rId22"/>
    <p:sldLayoutId id="2147484263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12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27" r:id="rId10"/>
    <p:sldLayoutId id="2147484328" r:id="rId11"/>
    <p:sldLayoutId id="2147484329" r:id="rId12"/>
    <p:sldLayoutId id="2147484330" r:id="rId13"/>
    <p:sldLayoutId id="2147484331" r:id="rId14"/>
    <p:sldLayoutId id="2147484317" r:id="rId15"/>
    <p:sldLayoutId id="2147484332" r:id="rId16"/>
    <p:sldLayoutId id="2147484333" r:id="rId17"/>
    <p:sldLayoutId id="2147484334" r:id="rId18"/>
    <p:sldLayoutId id="2147484335" r:id="rId19"/>
    <p:sldLayoutId id="2147484336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Build 2016 Code Labs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835444"/>
          </a:xfrm>
        </p:spPr>
        <p:txBody>
          <a:bodyPr/>
          <a:lstStyle/>
          <a:p>
            <a:r>
              <a:rPr lang="en-US" sz="3600" dirty="0"/>
              <a:t>Deep technical workshops that demonstrate solving cornerstone scenarios with Microsoft developer platforms</a:t>
            </a:r>
          </a:p>
          <a:p>
            <a:endParaRPr lang="en-US" sz="3600" dirty="0"/>
          </a:p>
          <a:p>
            <a:r>
              <a:rPr lang="en-US" sz="3600" dirty="0"/>
              <a:t>Staffed with dozens of Microsoft experts</a:t>
            </a:r>
          </a:p>
          <a:p>
            <a:endParaRPr lang="en-US" sz="3600" dirty="0"/>
          </a:p>
          <a:p>
            <a:r>
              <a:rPr lang="en-US" sz="3600" dirty="0"/>
              <a:t>Seven Categories – 28 unique 1 hour modules</a:t>
            </a:r>
          </a:p>
          <a:p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UWP</a:t>
            </a:r>
            <a:r>
              <a:rPr lang="en-US" sz="3600" dirty="0"/>
              <a:t> | </a:t>
            </a:r>
            <a:r>
              <a:rPr lang="en-US" sz="3600" dirty="0">
                <a:solidFill>
                  <a:srgbClr val="FF0000"/>
                </a:solidFill>
              </a:rPr>
              <a:t>Web Dev </a:t>
            </a:r>
            <a:r>
              <a:rPr lang="en-US" sz="3600" dirty="0"/>
              <a:t>| </a:t>
            </a:r>
            <a:r>
              <a:rPr lang="en-US" sz="3600" dirty="0">
                <a:solidFill>
                  <a:srgbClr val="FF0000"/>
                </a:solidFill>
              </a:rPr>
              <a:t>Game Dev </a:t>
            </a:r>
            <a:r>
              <a:rPr lang="en-US" sz="3600" dirty="0"/>
              <a:t>| </a:t>
            </a:r>
            <a:r>
              <a:rPr lang="en-US" sz="3600" dirty="0">
                <a:solidFill>
                  <a:srgbClr val="FF0000"/>
                </a:solidFill>
              </a:rPr>
              <a:t>Data Dev </a:t>
            </a:r>
            <a:r>
              <a:rPr lang="en-US" sz="3600" dirty="0"/>
              <a:t>| </a:t>
            </a:r>
            <a:r>
              <a:rPr lang="en-US" sz="3600" dirty="0" err="1">
                <a:solidFill>
                  <a:srgbClr val="FF0000"/>
                </a:solidFill>
              </a:rPr>
              <a:t>IoT</a:t>
            </a:r>
            <a:r>
              <a:rPr lang="en-US" sz="3600" dirty="0">
                <a:solidFill>
                  <a:srgbClr val="FF0000"/>
                </a:solidFill>
              </a:rPr>
              <a:t> Dev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>
                <a:solidFill>
                  <a:srgbClr val="FF0000"/>
                </a:solidFill>
              </a:rPr>
              <a:t>Mobile Cross Plat/DevOps</a:t>
            </a:r>
            <a:r>
              <a:rPr lang="en-US" sz="3600" dirty="0"/>
              <a:t> | </a:t>
            </a:r>
            <a:r>
              <a:rPr lang="en-US" sz="3600" dirty="0">
                <a:solidFill>
                  <a:srgbClr val="FF0000"/>
                </a:solidFill>
              </a:rPr>
              <a:t>O365 Dev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2319562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Game Dev Code Lab Related Sessions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Friday 04/01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64435"/>
              </p:ext>
            </p:extLst>
          </p:nvPr>
        </p:nvGraphicFramePr>
        <p:xfrm>
          <a:off x="457200" y="2136774"/>
          <a:ext cx="11514138" cy="4378324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684337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15001">
                  <a:extLst>
                    <a:ext uri="{9D8B030D-6E8A-4147-A177-3AD203B41FA5}">
                      <a16:colId xmlns:a16="http://schemas.microsoft.com/office/drawing/2014/main" val="2522422939"/>
                    </a:ext>
                  </a:extLst>
                </a:gridCol>
              </a:tblGrid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10:30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12:30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905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Dev Code Lab Related Sessions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Wednesday 03/30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55205"/>
              </p:ext>
            </p:extLst>
          </p:nvPr>
        </p:nvGraphicFramePr>
        <p:xfrm>
          <a:off x="457199" y="2102565"/>
          <a:ext cx="11522076" cy="4412535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646238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3121899630"/>
                    </a:ext>
                  </a:extLst>
                </a:gridCol>
              </a:tblGrid>
              <a:tr h="96937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98488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Intelligent Data Driven Applications that Learn and Adapt</a:t>
                      </a:r>
                    </a:p>
                    <a:p>
                      <a:r>
                        <a:rPr lang="en-US" dirty="0"/>
                        <a:t>Marriott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2291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IoT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: Microsoft’s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IoT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Vision and Roadmap</a:t>
                      </a:r>
                    </a:p>
                    <a:p>
                      <a:r>
                        <a:rPr lang="en-US" dirty="0"/>
                        <a:t>Marriott</a:t>
                      </a:r>
                      <a:r>
                        <a:rPr lang="en-US" baseline="0" dirty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2291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 Lap Around R Tools for Visual Studio</a:t>
                      </a:r>
                    </a:p>
                    <a:p>
                      <a:r>
                        <a:rPr lang="en-US" dirty="0"/>
                        <a:t>Marriott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Azure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SQL Database Service for Developers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2123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Dev Code Lab Related Sessions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Thursday 03/31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25456"/>
              </p:ext>
            </p:extLst>
          </p:nvPr>
        </p:nvGraphicFramePr>
        <p:xfrm>
          <a:off x="455612" y="2125661"/>
          <a:ext cx="11523664" cy="4389438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647825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9">
                  <a:extLst>
                    <a:ext uri="{9D8B030D-6E8A-4147-A177-3AD203B41FA5}">
                      <a16:colId xmlns:a16="http://schemas.microsoft.com/office/drawing/2014/main" val="2689538617"/>
                    </a:ext>
                  </a:extLst>
                </a:gridCol>
              </a:tblGrid>
              <a:tr h="93392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Adding PowerBI Data Experiences to your Applications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2141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Delivering Applications at Scale with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DocumentDB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, Azure’s NoSQL Document Database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baseline="0" dirty="0"/>
                        <a:t> 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3735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93392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Building Intelligent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Systems with Cortana Analytics Suite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  <a:tr h="93392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18:30 – 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Enhancing your Applications with Machine Learning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through APIs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6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272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Dev Code Lab Related Sessions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Friday 04/01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669157"/>
              </p:ext>
            </p:extLst>
          </p:nvPr>
        </p:nvGraphicFramePr>
        <p:xfrm>
          <a:off x="457200" y="2136774"/>
          <a:ext cx="11514138" cy="435911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646237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15001">
                  <a:extLst>
                    <a:ext uri="{9D8B030D-6E8A-4147-A177-3AD203B41FA5}">
                      <a16:colId xmlns:a16="http://schemas.microsoft.com/office/drawing/2014/main" val="2437587348"/>
                    </a:ext>
                  </a:extLst>
                </a:gridCol>
              </a:tblGrid>
              <a:tr h="123277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Entity Framework Core 1.0</a:t>
                      </a:r>
                    </a:p>
                    <a:p>
                      <a:r>
                        <a:rPr lang="en-US" dirty="0"/>
                        <a:t>Marriott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 Science for Developers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baseline="0" dirty="0"/>
                        <a:t> 2004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12379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10:30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Azure Data Lake and Azure Data Warehouse: Applying Modern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Practices to your App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96881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12:30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96881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44926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IoT</a:t>
            </a:r>
            <a:r>
              <a:rPr lang="en-US" dirty="0">
                <a:solidFill>
                  <a:srgbClr val="FF0000"/>
                </a:solidFill>
              </a:rPr>
              <a:t> Dev Code Lab Related Sessions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Wednesday 03/30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76593"/>
              </p:ext>
            </p:extLst>
          </p:nvPr>
        </p:nvGraphicFramePr>
        <p:xfrm>
          <a:off x="457199" y="2102565"/>
          <a:ext cx="11522076" cy="4412535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646238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3121899630"/>
                    </a:ext>
                  </a:extLst>
                </a:gridCol>
              </a:tblGrid>
              <a:tr h="96937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98488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2291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IoT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: Microsoft’s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IoT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Vision and Roadmap</a:t>
                      </a:r>
                    </a:p>
                    <a:p>
                      <a:r>
                        <a:rPr lang="en-US" baseline="0" dirty="0"/>
                        <a:t>Marriott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2291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22753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IoT</a:t>
            </a:r>
            <a:r>
              <a:rPr lang="en-US" dirty="0">
                <a:solidFill>
                  <a:srgbClr val="FF0000"/>
                </a:solidFill>
              </a:rPr>
              <a:t> Dev Code Lab Related Sessions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Thursday 03/31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56337"/>
              </p:ext>
            </p:extLst>
          </p:nvPr>
        </p:nvGraphicFramePr>
        <p:xfrm>
          <a:off x="455612" y="2125663"/>
          <a:ext cx="11523664" cy="4425948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647825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9">
                  <a:extLst>
                    <a:ext uri="{9D8B030D-6E8A-4147-A177-3AD203B41FA5}">
                      <a16:colId xmlns:a16="http://schemas.microsoft.com/office/drawing/2014/main" val="2689538617"/>
                    </a:ext>
                  </a:extLst>
                </a:gridCol>
              </a:tblGrid>
              <a:tr h="87788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87788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87788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Azure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IoT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: Product, Vision &amp; Roadmap</a:t>
                      </a:r>
                    </a:p>
                    <a:p>
                      <a:r>
                        <a:rPr lang="en-US" dirty="0"/>
                        <a:t>Marriott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87788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  <a:tr h="87788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18:30 – 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Developer’s Guide to Connecting Devices to Azure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IoT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/>
                        <a:t>Marriott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6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52050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IoT</a:t>
            </a:r>
            <a:r>
              <a:rPr lang="en-US" dirty="0">
                <a:solidFill>
                  <a:srgbClr val="FF0000"/>
                </a:solidFill>
              </a:rPr>
              <a:t> Dev Code Lab Related Sessions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Friday 04/01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3154"/>
              </p:ext>
            </p:extLst>
          </p:nvPr>
        </p:nvGraphicFramePr>
        <p:xfrm>
          <a:off x="457200" y="2136774"/>
          <a:ext cx="11514138" cy="4378325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646237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53101">
                  <a:extLst>
                    <a:ext uri="{9D8B030D-6E8A-4147-A177-3AD203B41FA5}">
                      <a16:colId xmlns:a16="http://schemas.microsoft.com/office/drawing/2014/main" val="3664329816"/>
                    </a:ext>
                  </a:extLst>
                </a:gridCol>
              </a:tblGrid>
              <a:tr h="130398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Windows 10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IoT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Core: From Maker to Market</a:t>
                      </a:r>
                    </a:p>
                    <a:p>
                      <a:r>
                        <a:rPr lang="en-US" dirty="0"/>
                        <a:t>Marriott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02477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10:30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02477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12:30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02477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18135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Mobile Cross Plat Development Code Lab Related Sessions </a:t>
            </a:r>
            <a:r>
              <a:rPr lang="en-US" dirty="0"/>
              <a:t>Wednesday 03/30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555611"/>
              </p:ext>
            </p:extLst>
          </p:nvPr>
        </p:nvGraphicFramePr>
        <p:xfrm>
          <a:off x="457199" y="2102565"/>
          <a:ext cx="11522076" cy="4412535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646238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3121899630"/>
                    </a:ext>
                  </a:extLst>
                </a:gridCol>
              </a:tblGrid>
              <a:tr h="96937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DevOps Atlas</a:t>
                      </a:r>
                    </a:p>
                    <a:p>
                      <a:r>
                        <a:rPr lang="en-US" dirty="0"/>
                        <a:t>Marriott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Cross Platform Mobile with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Apache Cordova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98488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2291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2291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Using the Windows Bridge for iOS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to Build UWP Apps</a:t>
                      </a:r>
                    </a:p>
                    <a:p>
                      <a:r>
                        <a:rPr lang="en-US" baseline="0" dirty="0"/>
                        <a:t>Marriott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4645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Mobile Cross Plat Development Code Lab Related Sessions </a:t>
            </a:r>
            <a:r>
              <a:rPr lang="en-US" dirty="0"/>
              <a:t>Thursday 03/31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7041"/>
              </p:ext>
            </p:extLst>
          </p:nvPr>
        </p:nvGraphicFramePr>
        <p:xfrm>
          <a:off x="455612" y="2125663"/>
          <a:ext cx="11523664" cy="4389436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647825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9">
                  <a:extLst>
                    <a:ext uri="{9D8B030D-6E8A-4147-A177-3AD203B41FA5}">
                      <a16:colId xmlns:a16="http://schemas.microsoft.com/office/drawing/2014/main" val="2689538617"/>
                    </a:ext>
                  </a:extLst>
                </a:gridCol>
              </a:tblGrid>
              <a:tr h="92589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92589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DevOps in an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Enterprise Organization</a:t>
                      </a:r>
                    </a:p>
                    <a:p>
                      <a:r>
                        <a:rPr lang="en-US" baseline="0" dirty="0"/>
                        <a:t>Marriott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Cross Platform Mobile with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Xamarin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/>
                        <a:t>Marriott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2036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85113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  <a:tr h="48285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18:30 – 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6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14266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Mobile Cross Plat Development Code Lab Related Sessions </a:t>
            </a:r>
            <a:r>
              <a:rPr lang="en-US" dirty="0"/>
              <a:t>Friday 04/01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718475"/>
              </p:ext>
            </p:extLst>
          </p:nvPr>
        </p:nvGraphicFramePr>
        <p:xfrm>
          <a:off x="457200" y="2136774"/>
          <a:ext cx="11514138" cy="4378325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646237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53101">
                  <a:extLst>
                    <a:ext uri="{9D8B030D-6E8A-4147-A177-3AD203B41FA5}">
                      <a16:colId xmlns:a16="http://schemas.microsoft.com/office/drawing/2014/main" val="1651215372"/>
                    </a:ext>
                  </a:extLst>
                </a:gridCol>
              </a:tblGrid>
              <a:tr h="130398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Mobile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DevOps with Hockey App and Visual Studio Team Services</a:t>
                      </a:r>
                    </a:p>
                    <a:p>
                      <a:r>
                        <a:rPr lang="en-US" baseline="0" dirty="0"/>
                        <a:t>Marriott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02477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10:30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02477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12:30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02477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3078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UWP Code Lab Related Sessions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Wednesday 03/30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923406"/>
              </p:ext>
            </p:extLst>
          </p:nvPr>
        </p:nvGraphicFramePr>
        <p:xfrm>
          <a:off x="457199" y="2102565"/>
          <a:ext cx="11522076" cy="4412535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646238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3121899630"/>
                    </a:ext>
                  </a:extLst>
                </a:gridCol>
              </a:tblGrid>
              <a:tr h="96937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Universal App Model Overview: What’s New in the UWP App Model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Marriott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98488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What’s New in Windows UI/UX for Universal Windows Apps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2291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Bringing Existing Desktop Applications to UWP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2291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Windows Store and Dev Center Overview: New Capabilities for Helping Developers Succeed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67922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O365 Dev Code Lab Related Sessions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Wednesday 03/30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18053"/>
              </p:ext>
            </p:extLst>
          </p:nvPr>
        </p:nvGraphicFramePr>
        <p:xfrm>
          <a:off x="457199" y="2102565"/>
          <a:ext cx="11522076" cy="4412535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646238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3121899630"/>
                    </a:ext>
                  </a:extLst>
                </a:gridCol>
              </a:tblGrid>
              <a:tr h="96937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98488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2291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2291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3769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O365 Dev Code Lab Related Sessions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Thursday 03/31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94046"/>
              </p:ext>
            </p:extLst>
          </p:nvPr>
        </p:nvGraphicFramePr>
        <p:xfrm>
          <a:off x="455612" y="2125663"/>
          <a:ext cx="11523664" cy="4389436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647825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9">
                  <a:extLst>
                    <a:ext uri="{9D8B030D-6E8A-4147-A177-3AD203B41FA5}">
                      <a16:colId xmlns:a16="http://schemas.microsoft.com/office/drawing/2014/main" val="2689538617"/>
                    </a:ext>
                  </a:extLst>
                </a:gridCol>
              </a:tblGrid>
              <a:tr h="92589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Office Platform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Overview</a:t>
                      </a:r>
                    </a:p>
                    <a:p>
                      <a:r>
                        <a:rPr lang="en-US" baseline="0" dirty="0"/>
                        <a:t>Marriott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92589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Build Smarter Apps by Connecting to Office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Services</a:t>
                      </a:r>
                    </a:p>
                    <a:p>
                      <a:r>
                        <a:rPr lang="en-US" baseline="0" dirty="0"/>
                        <a:t>Marriott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2036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Make your Solution a Native Part of Office on Every Platform</a:t>
                      </a:r>
                    </a:p>
                    <a:p>
                      <a:r>
                        <a:rPr lang="en-US" dirty="0"/>
                        <a:t>Marriott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85113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  <a:tr h="48285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18:30 – 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6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9346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O365 Dev Code Lab Related Sessions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Friday 04/01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06905"/>
              </p:ext>
            </p:extLst>
          </p:nvPr>
        </p:nvGraphicFramePr>
        <p:xfrm>
          <a:off x="457200" y="2136774"/>
          <a:ext cx="11514137" cy="4378325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853115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9661022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</a:tblGrid>
              <a:tr h="130398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02477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10:30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02477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12:30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02477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96351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Code Labs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26" y="1287462"/>
            <a:ext cx="1328560" cy="1346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637" y="1194220"/>
            <a:ext cx="502903" cy="14248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041" y="1167377"/>
            <a:ext cx="877740" cy="158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685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UWP Code Lab Related Sessions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Thursday 03/31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53820"/>
              </p:ext>
            </p:extLst>
          </p:nvPr>
        </p:nvGraphicFramePr>
        <p:xfrm>
          <a:off x="455612" y="2125663"/>
          <a:ext cx="11523664" cy="4381499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647825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9">
                  <a:extLst>
                    <a:ext uri="{9D8B030D-6E8A-4147-A177-3AD203B41FA5}">
                      <a16:colId xmlns:a16="http://schemas.microsoft.com/office/drawing/2014/main" val="2689538617"/>
                    </a:ext>
                  </a:extLst>
                </a:gridCol>
              </a:tblGrid>
              <a:tr h="86208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What’s new in Visual Studio for UWP Developers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Marriott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86208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Pen and Inking: Inking at the Speed of Thought</a:t>
                      </a:r>
                    </a:p>
                    <a:p>
                      <a:r>
                        <a:rPr lang="en-US" dirty="0"/>
                        <a:t>Marriott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1207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Creating Beautiful UX in a Real World App with Visuals, Animations and Effects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79247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Building Great UWP Apps for Xbox</a:t>
                      </a:r>
                    </a:p>
                    <a:p>
                      <a:r>
                        <a:rPr lang="en-US" dirty="0"/>
                        <a:t>Marriott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Cortana: Step-by-Step on How to Teach Cortana to Proactively Engage with your App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  <a:tr h="44957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18:30 – 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6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0967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UWP Code Lab Related Sessions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Friday 04/01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33890"/>
              </p:ext>
            </p:extLst>
          </p:nvPr>
        </p:nvGraphicFramePr>
        <p:xfrm>
          <a:off x="457200" y="2136774"/>
          <a:ext cx="11514138" cy="4537377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646237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53101">
                  <a:extLst>
                    <a:ext uri="{9D8B030D-6E8A-4147-A177-3AD203B41FA5}">
                      <a16:colId xmlns:a16="http://schemas.microsoft.com/office/drawing/2014/main" val="3047056754"/>
                    </a:ext>
                  </a:extLst>
                </a:gridCol>
              </a:tblGrid>
              <a:tr h="130398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Universal Windows Application Lifecycle: From Activation to Background Execution, Multitasking and Extended Execution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02477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10:30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HoloLens: Building UWP 2D Apps</a:t>
                      </a:r>
                    </a:p>
                    <a:p>
                      <a:r>
                        <a:rPr lang="en-US" dirty="0"/>
                        <a:t>Marriott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02477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12:30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02477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Continuum for phone: Optimizing Windows apps across screens</a:t>
                      </a:r>
                    </a:p>
                    <a:p>
                      <a:r>
                        <a:rPr lang="en-US"/>
                        <a:t>Moscone</a:t>
                      </a:r>
                      <a:r>
                        <a:rPr lang="en-US" baseline="0"/>
                        <a:t> 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6496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Web Dev Code Lab Related Sessions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Wednesday 03/30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776620"/>
              </p:ext>
            </p:extLst>
          </p:nvPr>
        </p:nvGraphicFramePr>
        <p:xfrm>
          <a:off x="457199" y="2102565"/>
          <a:ext cx="11522076" cy="4465023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646238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3121899630"/>
                    </a:ext>
                  </a:extLst>
                </a:gridCol>
              </a:tblGrid>
              <a:tr h="92657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1362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Microsoft Edge: What's Next for Microsoft's New Browser and Web Platform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1748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What’s New in Typescript</a:t>
                      </a:r>
                    </a:p>
                    <a:p>
                      <a:r>
                        <a:rPr lang="en-US" dirty="0"/>
                        <a:t>Marriott</a:t>
                      </a:r>
                      <a:r>
                        <a:rPr lang="en-US" baseline="0" dirty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1748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2086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Web Dev Code Lab Related Sessions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Thursday 03/31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827280"/>
              </p:ext>
            </p:extLst>
          </p:nvPr>
        </p:nvGraphicFramePr>
        <p:xfrm>
          <a:off x="455612" y="2115430"/>
          <a:ext cx="11523662" cy="439967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647825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7">
                  <a:extLst>
                    <a:ext uri="{9D8B030D-6E8A-4147-A177-3AD203B41FA5}">
                      <a16:colId xmlns:a16="http://schemas.microsoft.com/office/drawing/2014/main" val="3398510853"/>
                    </a:ext>
                  </a:extLst>
                </a:gridCol>
              </a:tblGrid>
              <a:tr h="9280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9280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2064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Web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Apps Across Windows Devices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8531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ASP.NET Core 1.0</a:t>
                      </a:r>
                    </a:p>
                    <a:p>
                      <a:r>
                        <a:rPr lang="en-US" dirty="0"/>
                        <a:t>Marriott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  <a:tr h="4839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18:30 – 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6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602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Web Dev Code Lab Related Sessions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Friday 04/01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73503"/>
              </p:ext>
            </p:extLst>
          </p:nvPr>
        </p:nvGraphicFramePr>
        <p:xfrm>
          <a:off x="457200" y="2136774"/>
          <a:ext cx="11514138" cy="4472463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646237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53101">
                  <a:extLst>
                    <a:ext uri="{9D8B030D-6E8A-4147-A177-3AD203B41FA5}">
                      <a16:colId xmlns:a16="http://schemas.microsoft.com/office/drawing/2014/main" val="2155907356"/>
                    </a:ext>
                  </a:extLst>
                </a:gridCol>
              </a:tblGrid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Entity Framework Core 1.0</a:t>
                      </a:r>
                    </a:p>
                    <a:p>
                      <a:r>
                        <a:rPr lang="en-US" dirty="0"/>
                        <a:t>Marriott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10:30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Deploying ASP.NET Core Apps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12:30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ASP.NET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Core: MVC Deep Dive</a:t>
                      </a:r>
                    </a:p>
                    <a:p>
                      <a:r>
                        <a:rPr lang="en-US" baseline="0" dirty="0"/>
                        <a:t>Marriott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Web Platform: An Inside Look at What’s New for Microsoft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EdgeHTML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Chakra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Core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, F12 Tools, and Microsoft Edge Extensions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809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Game Dev Code Lab Related Sessions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Wednesday 03/30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02668"/>
              </p:ext>
            </p:extLst>
          </p:nvPr>
        </p:nvGraphicFramePr>
        <p:xfrm>
          <a:off x="457199" y="2102565"/>
          <a:ext cx="11522076" cy="4412535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646238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3121899630"/>
                    </a:ext>
                  </a:extLst>
                </a:gridCol>
              </a:tblGrid>
              <a:tr h="96937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98488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2291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2291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The Future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of Game Development on Windows</a:t>
                      </a:r>
                    </a:p>
                    <a:p>
                      <a:r>
                        <a:rPr lang="en-US" baseline="0" dirty="0"/>
                        <a:t>Marriott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242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Game Dev Code Lab Related Sessions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Thursday 03/31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64359"/>
              </p:ext>
            </p:extLst>
          </p:nvPr>
        </p:nvGraphicFramePr>
        <p:xfrm>
          <a:off x="455612" y="2125663"/>
          <a:ext cx="11523664" cy="408693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647825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9">
                  <a:extLst>
                    <a:ext uri="{9D8B030D-6E8A-4147-A177-3AD203B41FA5}">
                      <a16:colId xmlns:a16="http://schemas.microsoft.com/office/drawing/2014/main" val="2689538617"/>
                    </a:ext>
                  </a:extLst>
                </a:gridCol>
              </a:tblGrid>
              <a:tr h="81738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81738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81738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81738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  <a:tr h="81738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18:30 – 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6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8524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85c541c-390e-4fa8-b262-5da5c5cfad75">
      <UserInfo>
        <DisplayName>Jaime Rodriguez</DisplayName>
        <AccountId>18</AccountId>
        <AccountType/>
      </UserInfo>
      <UserInfo>
        <DisplayName>Larry Lieberman</DisplayName>
        <AccountId>9</AccountId>
        <AccountType/>
      </UserInfo>
      <UserInfo>
        <DisplayName>Jon Galloway</DisplayName>
        <AccountId>15</AccountId>
        <AccountType/>
      </UserInfo>
      <UserInfo>
        <DisplayName>Richard diZerega</DisplayName>
        <AccountId>17</AccountId>
        <AccountType/>
      </UserInfo>
      <UserInfo>
        <DisplayName>Brian Peek</DisplayName>
        <AccountId>20</AccountId>
        <AccountType/>
      </UserInfo>
      <UserInfo>
        <DisplayName>Pete Brown (DX/TED)</DisplayName>
        <AccountId>12</AccountId>
        <AccountType/>
      </UserInfo>
      <UserInfo>
        <DisplayName>Petri Tapio Wilhelmsen</DisplayName>
        <AccountId>13</AccountId>
        <AccountType/>
      </UserInfo>
      <UserInfo>
        <DisplayName>Andy Wigley</DisplayName>
        <AccountId>10</AccountId>
        <AccountType/>
      </UserInfo>
      <UserInfo>
        <DisplayName>Romit Girdhar</DisplayName>
        <AccountId>11</AccountId>
        <AccountType/>
      </UserInfo>
      <UserInfo>
        <DisplayName>Thiago Almeida</DisplayName>
        <AccountId>14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0271A20F7B3C41B827A8F04D548019" ma:contentTypeVersion="2" ma:contentTypeDescription="Create a new document." ma:contentTypeScope="" ma:versionID="0f5b4adeca3fa452dfd663ff4e0777e3">
  <xsd:schema xmlns:xsd="http://www.w3.org/2001/XMLSchema" xmlns:xs="http://www.w3.org/2001/XMLSchema" xmlns:p="http://schemas.microsoft.com/office/2006/metadata/properties" xmlns:ns2="f85c541c-390e-4fa8-b262-5da5c5cfad75" targetNamespace="http://schemas.microsoft.com/office/2006/metadata/properties" ma:root="true" ma:fieldsID="592d4a22e1cc7090506e0998bb31d05e" ns2:_="">
    <xsd:import namespace="f85c541c-390e-4fa8-b262-5da5c5cfad7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5c541c-390e-4fa8-b262-5da5c5cfad7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f85c541c-390e-4fa8-b262-5da5c5cfad7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C79B61-263D-4889-954E-B7F93FBE66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5c541c-390e-4fa8-b262-5da5c5cfad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Microsoft_Build_2016_16x9_Template</Template>
  <TotalTime>1417</TotalTime>
  <Words>903</Words>
  <Application>Microsoft Office PowerPoint</Application>
  <PresentationFormat>Custom</PresentationFormat>
  <Paragraphs>208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Consolas</vt:lpstr>
      <vt:lpstr>Segoe UI</vt:lpstr>
      <vt:lpstr>Segoe UI Light</vt:lpstr>
      <vt:lpstr>Wingdings</vt:lpstr>
      <vt:lpstr>5-30721_Build_2016_Template_Light</vt:lpstr>
      <vt:lpstr>5-30721_Build_2016_Template_Dark</vt:lpstr>
      <vt:lpstr>Build 2016 Code Labs</vt:lpstr>
      <vt:lpstr>UWP Code Lab Related Sessions Wednesday 03/30</vt:lpstr>
      <vt:lpstr>UWP Code Lab Related Sessions Thursday 03/31</vt:lpstr>
      <vt:lpstr>UWP Code Lab Related Sessions Friday 04/01</vt:lpstr>
      <vt:lpstr>Web Dev Code Lab Related Sessions Wednesday 03/30</vt:lpstr>
      <vt:lpstr>Web Dev Code Lab Related Sessions Thursday 03/31</vt:lpstr>
      <vt:lpstr>Web Dev Code Lab Related Sessions Friday 04/01</vt:lpstr>
      <vt:lpstr>Game Dev Code Lab Related Sessions Wednesday 03/30</vt:lpstr>
      <vt:lpstr>Game Dev Code Lab Related Sessions Thursday 03/31</vt:lpstr>
      <vt:lpstr>Game Dev Code Lab Related Sessions Friday 04/01</vt:lpstr>
      <vt:lpstr>Data Dev Code Lab Related Sessions Wednesday 03/30</vt:lpstr>
      <vt:lpstr>Data Dev Code Lab Related Sessions Thursday 03/31</vt:lpstr>
      <vt:lpstr>Data Dev Code Lab Related Sessions Friday 04/01</vt:lpstr>
      <vt:lpstr>IoT Dev Code Lab Related Sessions Wednesday 03/30</vt:lpstr>
      <vt:lpstr>IoT Dev Code Lab Related Sessions Thursday 03/31</vt:lpstr>
      <vt:lpstr>IoT Dev Code Lab Related Sessions Friday 04/01</vt:lpstr>
      <vt:lpstr>Mobile Cross Plat Development Code Lab Related Sessions Wednesday 03/30</vt:lpstr>
      <vt:lpstr>Mobile Cross Plat Development Code Lab Related Sessions Thursday 03/31</vt:lpstr>
      <vt:lpstr>Mobile Cross Plat Development Code Lab Related Sessions Friday 04/01</vt:lpstr>
      <vt:lpstr>O365 Dev Code Lab Related Sessions Wednesday 03/30</vt:lpstr>
      <vt:lpstr>O365 Dev Code Lab Related Sessions Thursday 03/31</vt:lpstr>
      <vt:lpstr>O365 Dev Code Lab Related Sessions Friday 04/01</vt:lpstr>
      <vt:lpstr>Related Code Labs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Related Code Labs</dc:title>
  <dc:subject>&lt;Speech title here&gt;</dc:subject>
  <dc:creator>Larry Lieberman</dc:creator>
  <cp:keywords>Microsoft Build 2016</cp:keywords>
  <dc:description>Template: Mitchell Derrey, Silver Fox Productions
Formatting: 
Audience Type:</dc:description>
  <cp:lastModifiedBy>Andy Wigley</cp:lastModifiedBy>
  <cp:revision>23</cp:revision>
  <dcterms:created xsi:type="dcterms:W3CDTF">2016-03-17T22:33:17Z</dcterms:created>
  <dcterms:modified xsi:type="dcterms:W3CDTF">2016-03-27T19:06:59Z</dcterms:modified>
  <cp:category>Microsoft Build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0x010100F50271A20F7B3C41B827A8F04D548019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