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D6D874-C02B-0CF5-9C65-3AF0622B372C}"/>
              </a:ext>
            </a:extLst>
          </p:cNvPr>
          <p:cNvSpPr>
            <a:spLocks noGrp="1"/>
          </p:cNvSpPr>
          <p:nvPr>
            <p:ph type="title"/>
          </p:nvPr>
        </p:nvSpPr>
        <p:spPr>
          <a:xfrm>
            <a:off x="-561924" y="283028"/>
            <a:ext cx="13612307" cy="2031774"/>
          </a:xfrm>
        </p:spPr>
        <p:txBody>
          <a:bodyPr>
            <a:normAutofit/>
          </a:bodyPr>
          <a:lstStyle/>
          <a:p>
            <a:pPr algn="ctr"/>
            <a:r>
              <a:rPr lang="en-US" sz="4900" b="1" kern="1400" spc="-50" dirty="0">
                <a:solidFill>
                  <a:schemeClr val="accent2">
                    <a:lumMod val="40000"/>
                    <a:lumOff val="60000"/>
                  </a:schemeClr>
                </a:solidFill>
                <a:effectLst>
                  <a:outerShdw blurRad="38100" dist="38100" dir="2700000" algn="tl">
                    <a:srgbClr val="000000">
                      <a:alpha val="43137"/>
                    </a:srgbClr>
                  </a:outerShdw>
                </a:effectLst>
                <a:latin typeface="Bahnschrift" panose="020B0502040204020203" pitchFamily="34" charset="0"/>
                <a:ea typeface="Times New Roman" panose="02020603050405020304" pitchFamily="18" charset="0"/>
                <a:cs typeface="Times New Roman" panose="02020603050405020304" pitchFamily="18" charset="0"/>
              </a:rPr>
              <a:t>Data Cleaning and Exploration</a:t>
            </a:r>
            <a:b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7" name="Content Placeholder 6">
            <a:extLst>
              <a:ext uri="{FF2B5EF4-FFF2-40B4-BE49-F238E27FC236}">
                <a16:creationId xmlns:a16="http://schemas.microsoft.com/office/drawing/2014/main" id="{FC44C1AD-309D-0DC3-2DBA-AF1A9194DC3A}"/>
              </a:ext>
            </a:extLst>
          </p:cNvPr>
          <p:cNvPicPr>
            <a:picLocks noGrp="1" noChangeAspect="1"/>
          </p:cNvPicPr>
          <p:nvPr>
            <p:ph idx="1"/>
          </p:nvPr>
        </p:nvPicPr>
        <p:blipFill>
          <a:blip r:embed="rId2"/>
          <a:stretch>
            <a:fillRect/>
          </a:stretch>
        </p:blipFill>
        <p:spPr>
          <a:xfrm>
            <a:off x="1860569" y="1545771"/>
            <a:ext cx="8306689" cy="51271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3825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8AAFA-6C80-8C68-6785-77FAF7F44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29983-2276-E592-09CA-23BD6E0FD24E}"/>
              </a:ext>
            </a:extLst>
          </p:cNvPr>
          <p:cNvSpPr>
            <a:spLocks noGrp="1"/>
          </p:cNvSpPr>
          <p:nvPr>
            <p:ph type="title"/>
          </p:nvPr>
        </p:nvSpPr>
        <p:spPr>
          <a:xfrm>
            <a:off x="2446219" y="-819943"/>
            <a:ext cx="7299561" cy="1639886"/>
          </a:xfrm>
        </p:spPr>
        <p:txBody>
          <a:bodyPr>
            <a:normAutofit/>
          </a:bodyPr>
          <a:lstStyle/>
          <a:p>
            <a:pPr algn="ctr"/>
            <a:r>
              <a:rPr lang="en-US" sz="4800" b="1" dirty="0"/>
              <a:t>Ratings Distribution</a:t>
            </a:r>
            <a:endParaRPr lang="en-US" sz="7200" b="1"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3862ADA9-5F4D-5F96-7B1C-C824AC2CE5EF}"/>
              </a:ext>
            </a:extLst>
          </p:cNvPr>
          <p:cNvSpPr>
            <a:spLocks noGrp="1"/>
          </p:cNvSpPr>
          <p:nvPr>
            <p:ph type="body" sz="half" idx="2"/>
          </p:nvPr>
        </p:nvSpPr>
        <p:spPr>
          <a:xfrm>
            <a:off x="1025271" y="819943"/>
            <a:ext cx="10365719" cy="3409157"/>
          </a:xfrm>
        </p:spPr>
        <p:txBody>
          <a:bodyPr>
            <a:normAutofit fontScale="70000" lnSpcReduction="20000"/>
          </a:bodyPr>
          <a:lstStyle/>
          <a:p>
            <a:r>
              <a:rPr lang="en-US" sz="2600" b="1" dirty="0"/>
              <a:t>For rating distribution we will matplotlib library to show a graphical representation on rating </a:t>
            </a:r>
            <a:r>
              <a:rPr lang="en-US" sz="2600" b="1" dirty="0" err="1"/>
              <a:t>coloum</a:t>
            </a:r>
            <a:r>
              <a:rPr lang="en-US" sz="2600" b="1" dirty="0"/>
              <a:t>.</a:t>
            </a:r>
          </a:p>
          <a:p>
            <a:pPr algn="ctr"/>
            <a:r>
              <a:rPr lang="en-US" sz="3100" b="1" dirty="0"/>
              <a:t>Convert Ratings to Numeric</a:t>
            </a:r>
            <a:r>
              <a:rPr lang="en-US" sz="3100" dirty="0"/>
              <a:t>:</a:t>
            </a:r>
            <a:endParaRPr lang="en-US" sz="2300" b="1" dirty="0">
              <a:latin typeface="Bahnschrift" panose="020B0502040204020203" pitchFamily="34" charset="0"/>
            </a:endParaRPr>
          </a:p>
          <a:p>
            <a:pPr algn="ctr"/>
            <a:r>
              <a:rPr lang="en-US" sz="2000" b="1" dirty="0">
                <a:latin typeface="Bahnschrift" panose="020B0502040204020203" pitchFamily="34" charset="0"/>
              </a:rPr>
              <a:t>Syntax: </a:t>
            </a:r>
            <a:r>
              <a:rPr lang="en-US" sz="2300" dirty="0" err="1">
                <a:solidFill>
                  <a:srgbClr val="FF0000"/>
                </a:solidFill>
              </a:rPr>
              <a:t>pd.to_numeric</a:t>
            </a:r>
            <a:r>
              <a:rPr lang="en-US" sz="2300" dirty="0">
                <a:solidFill>
                  <a:srgbClr val="FF0000"/>
                </a:solidFill>
              </a:rPr>
              <a:t>(</a:t>
            </a:r>
            <a:r>
              <a:rPr lang="en-US" sz="2300" dirty="0" err="1">
                <a:solidFill>
                  <a:srgbClr val="FF0000"/>
                </a:solidFill>
              </a:rPr>
              <a:t>df</a:t>
            </a:r>
            <a:r>
              <a:rPr lang="en-US" sz="2300" dirty="0">
                <a:solidFill>
                  <a:srgbClr val="FF0000"/>
                </a:solidFill>
              </a:rPr>
              <a:t>['Rating'], errors='coerce')</a:t>
            </a:r>
            <a:endParaRPr lang="en-US" sz="2000" b="1" dirty="0">
              <a:solidFill>
                <a:srgbClr val="FF0000"/>
              </a:solidFill>
              <a:latin typeface="Bahnschrift" panose="020B0502040204020203" pitchFamily="34" charset="0"/>
            </a:endParaRPr>
          </a:p>
          <a:p>
            <a:pPr algn="ctr"/>
            <a:r>
              <a:rPr lang="en-US" sz="2600" b="1" dirty="0"/>
              <a:t>Remove Missing Ratings</a:t>
            </a:r>
            <a:r>
              <a:rPr lang="en-US" sz="2600" dirty="0"/>
              <a:t>: </a:t>
            </a:r>
            <a:endParaRPr lang="en-US" sz="2600" b="1" dirty="0">
              <a:solidFill>
                <a:srgbClr val="FF0000"/>
              </a:solidFill>
              <a:latin typeface="Bahnschrift" panose="020B0502040204020203" pitchFamily="34" charset="0"/>
            </a:endParaRPr>
          </a:p>
          <a:p>
            <a:pPr algn="ctr"/>
            <a:r>
              <a:rPr lang="en-US" sz="2600" b="1" dirty="0">
                <a:latin typeface="Bahnschrift" panose="020B0502040204020203" pitchFamily="34" charset="0"/>
              </a:rPr>
              <a:t>Syntax: </a:t>
            </a:r>
            <a:r>
              <a:rPr lang="en-US" sz="2300" dirty="0" err="1">
                <a:solidFill>
                  <a:srgbClr val="FF0000"/>
                </a:solidFill>
              </a:rPr>
              <a:t>df.dropna</a:t>
            </a:r>
            <a:r>
              <a:rPr lang="en-US" sz="2300" dirty="0">
                <a:solidFill>
                  <a:srgbClr val="FF0000"/>
                </a:solidFill>
              </a:rPr>
              <a:t>(subset=['Rating'])</a:t>
            </a:r>
            <a:endParaRPr lang="en-US" sz="2600" b="1" dirty="0">
              <a:solidFill>
                <a:srgbClr val="FF0000"/>
              </a:solidFill>
              <a:latin typeface="Bahnschrift" panose="020B0502040204020203" pitchFamily="34" charset="0"/>
            </a:endParaRPr>
          </a:p>
          <a:p>
            <a:pPr algn="ctr"/>
            <a:r>
              <a:rPr lang="en-US" sz="2600" b="1" dirty="0"/>
              <a:t>Set Up the Plot</a:t>
            </a:r>
            <a:r>
              <a:rPr lang="en-US" sz="2600" dirty="0"/>
              <a:t>:</a:t>
            </a:r>
            <a:endParaRPr lang="en-US" sz="2600" b="1" dirty="0">
              <a:solidFill>
                <a:srgbClr val="FF0000"/>
              </a:solidFill>
              <a:latin typeface="Bahnschrift" panose="020B0502040204020203" pitchFamily="34" charset="0"/>
            </a:endParaRPr>
          </a:p>
          <a:p>
            <a:pPr algn="ctr"/>
            <a:r>
              <a:rPr lang="en-US" sz="2000" b="1" dirty="0">
                <a:latin typeface="Bahnschrift" panose="020B0502040204020203" pitchFamily="34" charset="0"/>
              </a:rPr>
              <a:t>Syntax: </a:t>
            </a:r>
            <a:r>
              <a:rPr lang="en-US" sz="2300" dirty="0" err="1">
                <a:solidFill>
                  <a:srgbClr val="FF0000"/>
                </a:solidFill>
              </a:rPr>
              <a:t>plt.figure</a:t>
            </a:r>
            <a:r>
              <a:rPr lang="en-US" sz="2300" dirty="0">
                <a:solidFill>
                  <a:srgbClr val="FF0000"/>
                </a:solidFill>
              </a:rPr>
              <a:t>(</a:t>
            </a:r>
            <a:r>
              <a:rPr lang="en-US" sz="2300" dirty="0" err="1">
                <a:solidFill>
                  <a:srgbClr val="FF0000"/>
                </a:solidFill>
              </a:rPr>
              <a:t>figsize</a:t>
            </a:r>
            <a:r>
              <a:rPr lang="en-US" sz="2300" dirty="0">
                <a:solidFill>
                  <a:srgbClr val="FF0000"/>
                </a:solidFill>
              </a:rPr>
              <a:t>=(8, 6))</a:t>
            </a:r>
          </a:p>
          <a:p>
            <a:pPr algn="ctr"/>
            <a:r>
              <a:rPr lang="en-US" sz="2000" b="1" dirty="0">
                <a:latin typeface="Bahnschrift" panose="020B0502040204020203" pitchFamily="34" charset="0"/>
              </a:rPr>
              <a:t>Syntax:</a:t>
            </a:r>
            <a:r>
              <a:rPr lang="en-US" sz="2000" b="1" dirty="0">
                <a:solidFill>
                  <a:srgbClr val="FF0000"/>
                </a:solidFill>
                <a:latin typeface="Bahnschrift" panose="020B0502040204020203" pitchFamily="34" charset="0"/>
              </a:rPr>
              <a:t> </a:t>
            </a:r>
            <a:r>
              <a:rPr lang="en-US" sz="2600" dirty="0" err="1">
                <a:solidFill>
                  <a:srgbClr val="FF0000"/>
                </a:solidFill>
              </a:rPr>
              <a:t>sns.histplot</a:t>
            </a:r>
            <a:r>
              <a:rPr lang="en-US" sz="2600" dirty="0">
                <a:solidFill>
                  <a:srgbClr val="FF0000"/>
                </a:solidFill>
              </a:rPr>
              <a:t>(</a:t>
            </a:r>
            <a:r>
              <a:rPr lang="en-US" sz="2600" dirty="0" err="1">
                <a:solidFill>
                  <a:srgbClr val="FF0000"/>
                </a:solidFill>
              </a:rPr>
              <a:t>df</a:t>
            </a:r>
            <a:r>
              <a:rPr lang="en-US" sz="2600" dirty="0">
                <a:solidFill>
                  <a:srgbClr val="FF0000"/>
                </a:solidFill>
              </a:rPr>
              <a:t>['Rating'], bins=10, </a:t>
            </a:r>
            <a:r>
              <a:rPr lang="en-US" sz="2600" dirty="0" err="1">
                <a:solidFill>
                  <a:srgbClr val="FF0000"/>
                </a:solidFill>
              </a:rPr>
              <a:t>kde</a:t>
            </a:r>
            <a:r>
              <a:rPr lang="en-US" sz="2600" dirty="0">
                <a:solidFill>
                  <a:srgbClr val="FF0000"/>
                </a:solidFill>
              </a:rPr>
              <a:t>=True, color='green</a:t>
            </a:r>
            <a:r>
              <a:rPr lang="en-US" sz="2400" dirty="0">
                <a:solidFill>
                  <a:srgbClr val="FF0000"/>
                </a:solidFill>
              </a:rPr>
              <a:t>')</a:t>
            </a:r>
            <a:endParaRPr lang="en-US" sz="2000" dirty="0">
              <a:solidFill>
                <a:srgbClr val="FF0000"/>
              </a:solidFill>
            </a:endParaRPr>
          </a:p>
          <a:p>
            <a:pPr algn="ctr"/>
            <a:endParaRPr lang="en-US" sz="1800" b="1" dirty="0">
              <a:solidFill>
                <a:srgbClr val="FF0000"/>
              </a:solidFill>
              <a:latin typeface="Bahnschrift" panose="020B0502040204020203" pitchFamily="34" charset="0"/>
            </a:endParaRPr>
          </a:p>
          <a:p>
            <a:pPr algn="ctr"/>
            <a:endParaRPr lang="en-US" sz="2800" b="1" dirty="0"/>
          </a:p>
          <a:p>
            <a:pPr algn="ctr"/>
            <a:endParaRPr lang="en-US" sz="2400" b="1" dirty="0"/>
          </a:p>
          <a:p>
            <a:pPr algn="ctr"/>
            <a:endParaRPr lang="en-US" b="1" dirty="0">
              <a:latin typeface="Bahnschrift" panose="020B0502040204020203" pitchFamily="34" charset="0"/>
            </a:endParaRPr>
          </a:p>
        </p:txBody>
      </p:sp>
      <p:pic>
        <p:nvPicPr>
          <p:cNvPr id="7" name="Picture Placeholder 6">
            <a:extLst>
              <a:ext uri="{FF2B5EF4-FFF2-40B4-BE49-F238E27FC236}">
                <a16:creationId xmlns:a16="http://schemas.microsoft.com/office/drawing/2014/main" id="{70622DF8-4A13-43AE-77A1-02045E5801D1}"/>
              </a:ext>
            </a:extLst>
          </p:cNvPr>
          <p:cNvPicPr>
            <a:picLocks noGrp="1" noChangeAspect="1"/>
          </p:cNvPicPr>
          <p:nvPr>
            <p:ph type="pic" idx="1"/>
          </p:nvPr>
        </p:nvPicPr>
        <p:blipFill>
          <a:blip r:embed="rId2"/>
          <a:srcRect l="-144" t="-62" r="-171"/>
          <a:stretch/>
        </p:blipFill>
        <p:spPr>
          <a:xfrm>
            <a:off x="1260909" y="4394200"/>
            <a:ext cx="10130081" cy="2118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8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1C11C-B972-0084-FD34-C8B121749B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6C4FA1-E4AD-27B5-5A6F-5CE6A4F98095}"/>
              </a:ext>
            </a:extLst>
          </p:cNvPr>
          <p:cNvSpPr>
            <a:spLocks noGrp="1"/>
          </p:cNvSpPr>
          <p:nvPr>
            <p:ph type="title"/>
          </p:nvPr>
        </p:nvSpPr>
        <p:spPr>
          <a:xfrm>
            <a:off x="1261209" y="-385584"/>
            <a:ext cx="9669581" cy="1639886"/>
          </a:xfrm>
        </p:spPr>
        <p:txBody>
          <a:bodyPr>
            <a:normAutofit/>
          </a:bodyPr>
          <a:lstStyle/>
          <a:p>
            <a:pPr algn="ctr"/>
            <a:r>
              <a:rPr lang="en-US" sz="3600" b="1" dirty="0"/>
              <a:t>Calculate Monthly Average Ratings </a:t>
            </a:r>
            <a:r>
              <a:rPr lang="en-US" sz="3600" b="1" dirty="0" err="1"/>
              <a:t>AnD</a:t>
            </a:r>
            <a:r>
              <a:rPr lang="en-US" sz="3600" b="1" dirty="0"/>
              <a:t> Set Up the Plot</a:t>
            </a:r>
            <a:endParaRPr lang="en-US" sz="5400" b="1"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27CBF0BE-A841-D9C2-D9EB-537080B4FC2B}"/>
              </a:ext>
            </a:extLst>
          </p:cNvPr>
          <p:cNvSpPr>
            <a:spLocks noGrp="1"/>
          </p:cNvSpPr>
          <p:nvPr>
            <p:ph type="body" sz="half" idx="2"/>
          </p:nvPr>
        </p:nvSpPr>
        <p:spPr>
          <a:xfrm>
            <a:off x="1025271" y="1087656"/>
            <a:ext cx="10365719" cy="2897204"/>
          </a:xfrm>
        </p:spPr>
        <p:txBody>
          <a:bodyPr>
            <a:normAutofit fontScale="25000" lnSpcReduction="20000"/>
          </a:bodyPr>
          <a:lstStyle/>
          <a:p>
            <a:pPr algn="ctr"/>
            <a:r>
              <a:rPr lang="en-US" sz="5600" dirty="0"/>
              <a:t>In part we are using pandas for </a:t>
            </a:r>
            <a:r>
              <a:rPr lang="en-US" sz="5600" dirty="0" err="1"/>
              <a:t>calulating</a:t>
            </a:r>
            <a:r>
              <a:rPr lang="en-US" sz="5600" dirty="0"/>
              <a:t> </a:t>
            </a:r>
            <a:r>
              <a:rPr lang="en-US" sz="5600" dirty="0" err="1"/>
              <a:t>montly</a:t>
            </a:r>
            <a:r>
              <a:rPr lang="en-US" sz="5600" dirty="0"/>
              <a:t> average rating and the matplotlib for showing  the rating trend </a:t>
            </a:r>
          </a:p>
          <a:p>
            <a:pPr algn="ctr"/>
            <a:r>
              <a:rPr lang="en-US" sz="4800" b="1" dirty="0"/>
              <a:t>Calculate Monthly Average Ratings</a:t>
            </a:r>
          </a:p>
          <a:p>
            <a:pPr algn="ctr"/>
            <a:r>
              <a:rPr lang="en-US" sz="3600" b="1" dirty="0">
                <a:latin typeface="Bahnschrift" panose="020B0502040204020203" pitchFamily="34" charset="0"/>
              </a:rPr>
              <a:t>Syntax = </a:t>
            </a:r>
            <a:r>
              <a:rPr lang="en-US" sz="3600" b="1" dirty="0" err="1">
                <a:solidFill>
                  <a:srgbClr val="FF0000"/>
                </a:solidFill>
                <a:latin typeface="Bahnschrift" panose="020B0502040204020203" pitchFamily="34" charset="0"/>
              </a:rPr>
              <a:t>df</a:t>
            </a:r>
            <a:r>
              <a:rPr lang="en-US" sz="3600" b="1" dirty="0">
                <a:solidFill>
                  <a:srgbClr val="FF0000"/>
                </a:solidFill>
                <a:latin typeface="Bahnschrift" panose="020B0502040204020203" pitchFamily="34" charset="0"/>
              </a:rPr>
              <a:t>['Rating'].resample('ME').mean()</a:t>
            </a:r>
          </a:p>
          <a:p>
            <a:pPr algn="ctr"/>
            <a:r>
              <a:rPr lang="en-US" sz="4400" b="1" dirty="0"/>
              <a:t>Set Up the Plot</a:t>
            </a:r>
            <a:r>
              <a:rPr lang="en-US" sz="4400" dirty="0"/>
              <a:t>:</a:t>
            </a:r>
            <a:endParaRPr lang="en-US" sz="4000" b="1" dirty="0">
              <a:solidFill>
                <a:srgbClr val="FF0000"/>
              </a:solidFill>
              <a:latin typeface="Bahnschrift" panose="020B0502040204020203" pitchFamily="34" charset="0"/>
            </a:endParaRPr>
          </a:p>
          <a:p>
            <a:pPr algn="ctr"/>
            <a:r>
              <a:rPr lang="en-US" sz="4000" b="1" dirty="0">
                <a:latin typeface="Bahnschrift" panose="020B0502040204020203" pitchFamily="34" charset="0"/>
              </a:rPr>
              <a:t>Syntax:</a:t>
            </a:r>
            <a:r>
              <a:rPr lang="en-US" sz="4000" b="1" dirty="0">
                <a:solidFill>
                  <a:srgbClr val="FF0000"/>
                </a:solidFill>
                <a:latin typeface="Bahnschrift" panose="020B0502040204020203" pitchFamily="34" charset="0"/>
              </a:rPr>
              <a:t> </a:t>
            </a:r>
            <a:r>
              <a:rPr lang="en-US" sz="4000" b="1" dirty="0" err="1">
                <a:solidFill>
                  <a:srgbClr val="FF0000"/>
                </a:solidFill>
                <a:latin typeface="Bahnschrift" panose="020B0502040204020203" pitchFamily="34" charset="0"/>
              </a:rPr>
              <a:t>plt.figure</a:t>
            </a:r>
            <a:r>
              <a:rPr lang="en-US" sz="4000" b="1" dirty="0">
                <a:solidFill>
                  <a:srgbClr val="FF0000"/>
                </a:solidFill>
                <a:latin typeface="Bahnschrift" panose="020B0502040204020203" pitchFamily="34" charset="0"/>
              </a:rPr>
              <a:t>(</a:t>
            </a:r>
            <a:r>
              <a:rPr lang="en-US" sz="4000" b="1" dirty="0" err="1">
                <a:solidFill>
                  <a:srgbClr val="FF0000"/>
                </a:solidFill>
                <a:latin typeface="Bahnschrift" panose="020B0502040204020203" pitchFamily="34" charset="0"/>
              </a:rPr>
              <a:t>figsize</a:t>
            </a:r>
            <a:r>
              <a:rPr lang="en-US" sz="4000" b="1" dirty="0">
                <a:solidFill>
                  <a:srgbClr val="FF0000"/>
                </a:solidFill>
                <a:latin typeface="Bahnschrift" panose="020B0502040204020203" pitchFamily="34" charset="0"/>
              </a:rPr>
              <a:t>=(12, 6))</a:t>
            </a:r>
          </a:p>
          <a:p>
            <a:pPr algn="ctr"/>
            <a:r>
              <a:rPr lang="en-US" sz="4300" b="1" dirty="0"/>
              <a:t>Add </a:t>
            </a:r>
            <a:r>
              <a:rPr lang="en-US" sz="4300" b="1" dirty="0" err="1"/>
              <a:t>Date,Titles</a:t>
            </a:r>
            <a:r>
              <a:rPr lang="en-US" sz="4300" b="1" dirty="0"/>
              <a:t> and Labels</a:t>
            </a:r>
            <a:r>
              <a:rPr lang="en-US" sz="4300" dirty="0"/>
              <a:t>:</a:t>
            </a:r>
            <a:endParaRPr lang="en-US" sz="3400" b="1" dirty="0">
              <a:solidFill>
                <a:srgbClr val="FF0000"/>
              </a:solidFill>
              <a:latin typeface="Bahnschrift" panose="020B0502040204020203" pitchFamily="34" charset="0"/>
            </a:endParaRPr>
          </a:p>
          <a:p>
            <a:pPr algn="ctr"/>
            <a:r>
              <a:rPr lang="en-US" sz="4400" b="1" dirty="0">
                <a:latin typeface="Bahnschrift" panose="020B0502040204020203" pitchFamily="34" charset="0"/>
              </a:rPr>
              <a:t>Syntax: </a:t>
            </a:r>
            <a:r>
              <a:rPr lang="en-US" sz="4400" b="1" dirty="0" err="1">
                <a:solidFill>
                  <a:srgbClr val="FF0000"/>
                </a:solidFill>
                <a:latin typeface="Bahnschrift" panose="020B0502040204020203" pitchFamily="34" charset="0"/>
              </a:rPr>
              <a:t>plt.plot</a:t>
            </a:r>
            <a:r>
              <a:rPr lang="en-US" sz="4400" b="1" dirty="0">
                <a:solidFill>
                  <a:srgbClr val="FF0000"/>
                </a:solidFill>
                <a:latin typeface="Bahnschrift" panose="020B0502040204020203" pitchFamily="34" charset="0"/>
              </a:rPr>
              <a:t>(</a:t>
            </a:r>
            <a:r>
              <a:rPr lang="en-US" sz="4400" b="1" dirty="0" err="1">
                <a:solidFill>
                  <a:srgbClr val="FF0000"/>
                </a:solidFill>
                <a:latin typeface="Bahnschrift" panose="020B0502040204020203" pitchFamily="34" charset="0"/>
              </a:rPr>
              <a:t>monthly_avg_rating</a:t>
            </a:r>
            <a:r>
              <a:rPr lang="en-US" sz="4400" b="1" dirty="0">
                <a:solidFill>
                  <a:srgbClr val="FF0000"/>
                </a:solidFill>
                <a:latin typeface="Bahnschrift" panose="020B0502040204020203" pitchFamily="34" charset="0"/>
              </a:rPr>
              <a:t>, marker='o', color='b')</a:t>
            </a:r>
            <a:endParaRPr lang="en-US" sz="4400" b="1" dirty="0">
              <a:latin typeface="Bahnschrift" panose="020B0502040204020203" pitchFamily="34" charset="0"/>
            </a:endParaRPr>
          </a:p>
          <a:p>
            <a:pPr algn="ctr"/>
            <a:r>
              <a:rPr lang="en-US" sz="4400" b="1" dirty="0">
                <a:latin typeface="Bahnschrift" panose="020B0502040204020203" pitchFamily="34" charset="0"/>
              </a:rPr>
              <a:t>Syntax: </a:t>
            </a:r>
            <a:r>
              <a:rPr lang="en-US" sz="4400" b="1" dirty="0" err="1">
                <a:solidFill>
                  <a:srgbClr val="FF0000"/>
                </a:solidFill>
                <a:latin typeface="Bahnschrift" panose="020B0502040204020203" pitchFamily="34" charset="0"/>
              </a:rPr>
              <a:t>plt.title</a:t>
            </a:r>
            <a:r>
              <a:rPr lang="en-US" sz="4400" b="1" dirty="0">
                <a:solidFill>
                  <a:srgbClr val="FF0000"/>
                </a:solidFill>
                <a:latin typeface="Bahnschrift" panose="020B0502040204020203" pitchFamily="34" charset="0"/>
              </a:rPr>
              <a:t>('Monthly Average Ratings Over Time')</a:t>
            </a:r>
          </a:p>
          <a:p>
            <a:pPr algn="ctr"/>
            <a:r>
              <a:rPr lang="en-US" sz="4400" b="1" dirty="0">
                <a:latin typeface="Bahnschrift" panose="020B0502040204020203" pitchFamily="34" charset="0"/>
              </a:rPr>
              <a:t>Syntax: </a:t>
            </a:r>
            <a:r>
              <a:rPr lang="en-US" sz="4400" b="1" dirty="0" err="1">
                <a:solidFill>
                  <a:srgbClr val="FF0000"/>
                </a:solidFill>
                <a:latin typeface="Bahnschrift" panose="020B0502040204020203" pitchFamily="34" charset="0"/>
              </a:rPr>
              <a:t>plt.xlabel</a:t>
            </a:r>
            <a:r>
              <a:rPr lang="en-US" sz="4400" b="1" dirty="0">
                <a:solidFill>
                  <a:srgbClr val="FF0000"/>
                </a:solidFill>
                <a:latin typeface="Bahnschrift" panose="020B0502040204020203" pitchFamily="34" charset="0"/>
              </a:rPr>
              <a:t>('Date')</a:t>
            </a:r>
          </a:p>
          <a:p>
            <a:pPr algn="ctr"/>
            <a:r>
              <a:rPr lang="en-US" sz="4400" b="1" dirty="0">
                <a:latin typeface="Bahnschrift" panose="020B0502040204020203" pitchFamily="34" charset="0"/>
              </a:rPr>
              <a:t>Syntax:</a:t>
            </a:r>
            <a:r>
              <a:rPr lang="en-US" sz="4400" b="1" dirty="0">
                <a:solidFill>
                  <a:srgbClr val="FF0000"/>
                </a:solidFill>
                <a:latin typeface="Bahnschrift" panose="020B0502040204020203" pitchFamily="34" charset="0"/>
              </a:rPr>
              <a:t> </a:t>
            </a:r>
            <a:r>
              <a:rPr lang="en-US" sz="4400" b="1" dirty="0" err="1">
                <a:solidFill>
                  <a:srgbClr val="FF0000"/>
                </a:solidFill>
                <a:latin typeface="Bahnschrift" panose="020B0502040204020203" pitchFamily="34" charset="0"/>
              </a:rPr>
              <a:t>plt.ylabel</a:t>
            </a:r>
            <a:r>
              <a:rPr lang="en-US" sz="4400" b="1" dirty="0">
                <a:solidFill>
                  <a:srgbClr val="FF0000"/>
                </a:solidFill>
                <a:latin typeface="Bahnschrift" panose="020B0502040204020203" pitchFamily="34" charset="0"/>
              </a:rPr>
              <a:t>('Average Rating')</a:t>
            </a:r>
          </a:p>
          <a:p>
            <a:pPr algn="ctr"/>
            <a:endParaRPr lang="en-US" sz="1900" b="1" dirty="0">
              <a:solidFill>
                <a:srgbClr val="FF0000"/>
              </a:solidFill>
              <a:latin typeface="Bahnschrift" panose="020B0502040204020203" pitchFamily="34" charset="0"/>
            </a:endParaRPr>
          </a:p>
          <a:p>
            <a:pPr algn="ctr"/>
            <a:endParaRPr lang="en-US" sz="2800" b="1" dirty="0"/>
          </a:p>
          <a:p>
            <a:pPr algn="ctr"/>
            <a:endParaRPr lang="en-US" sz="2400" b="1" dirty="0"/>
          </a:p>
          <a:p>
            <a:pPr algn="ctr"/>
            <a:endParaRPr lang="en-US" b="1" dirty="0">
              <a:latin typeface="Bahnschrift" panose="020B0502040204020203" pitchFamily="34" charset="0"/>
            </a:endParaRPr>
          </a:p>
        </p:txBody>
      </p:sp>
      <p:pic>
        <p:nvPicPr>
          <p:cNvPr id="12" name="Picture Placeholder 11">
            <a:extLst>
              <a:ext uri="{FF2B5EF4-FFF2-40B4-BE49-F238E27FC236}">
                <a16:creationId xmlns:a16="http://schemas.microsoft.com/office/drawing/2014/main" id="{8476D141-56B5-CC5B-7E20-3274D8F1029D}"/>
              </a:ext>
            </a:extLst>
          </p:cNvPr>
          <p:cNvPicPr>
            <a:picLocks noGrp="1" noChangeAspect="1"/>
          </p:cNvPicPr>
          <p:nvPr>
            <p:ph type="pic" idx="1"/>
          </p:nvPr>
        </p:nvPicPr>
        <p:blipFill>
          <a:blip r:embed="rId2"/>
          <a:srcRect l="313" t="403" r="2703" b="-1"/>
          <a:stretch/>
        </p:blipFill>
        <p:spPr>
          <a:xfrm>
            <a:off x="904775" y="4299626"/>
            <a:ext cx="10789920" cy="21733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703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B36F8-B87D-F334-EB5B-AD3B03545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0DF21E-B575-783F-7EC4-1C48C731EE2C}"/>
              </a:ext>
            </a:extLst>
          </p:cNvPr>
          <p:cNvSpPr>
            <a:spLocks noGrp="1"/>
          </p:cNvSpPr>
          <p:nvPr>
            <p:ph type="title"/>
          </p:nvPr>
        </p:nvSpPr>
        <p:spPr>
          <a:xfrm>
            <a:off x="970717" y="-1337912"/>
            <a:ext cx="10250565" cy="2302845"/>
          </a:xfrm>
        </p:spPr>
        <p:txBody>
          <a:bodyPr>
            <a:normAutofit/>
          </a:bodyPr>
          <a:lstStyle/>
          <a:p>
            <a:pPr algn="ctr"/>
            <a:r>
              <a:rPr lang="en-US" sz="4800" b="1" dirty="0" err="1">
                <a:effectLst>
                  <a:outerShdw blurRad="38100" dist="38100" dir="2700000" algn="tl">
                    <a:srgbClr val="000000">
                      <a:alpha val="43137"/>
                    </a:srgbClr>
                  </a:outerShdw>
                </a:effectLst>
              </a:rPr>
              <a:t>ConClusion</a:t>
            </a:r>
            <a:endParaRPr lang="en-US" sz="4800" b="1"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ABC3C8F5-7CBC-0A7F-FE6B-1826E7444DB7}"/>
              </a:ext>
            </a:extLst>
          </p:cNvPr>
          <p:cNvSpPr>
            <a:spLocks noGrp="1"/>
          </p:cNvSpPr>
          <p:nvPr>
            <p:ph type="body" sz="half" idx="2"/>
          </p:nvPr>
        </p:nvSpPr>
        <p:spPr>
          <a:xfrm>
            <a:off x="798897" y="1068404"/>
            <a:ext cx="5915169" cy="4375663"/>
          </a:xfrm>
        </p:spPr>
        <p:txBody>
          <a:bodyPr>
            <a:normAutofit fontScale="92500" lnSpcReduction="20000"/>
          </a:bodyPr>
          <a:lstStyle/>
          <a:p>
            <a:pPr algn="ctr"/>
            <a:r>
              <a:rPr lang="en-US" sz="2800" dirty="0"/>
              <a:t>This code effectively cleans and transforms customer feedback data, visualizes rating distributions, and tracks changes in customer satisfaction over time. By exporting the results, it allows for additional analysis or reporting. The code is a useful tool for businesses looking to gain insights into customer feedback trends and enhance their understanding of customer satisfaction.</a:t>
            </a:r>
            <a:endParaRPr lang="en-US" sz="2800" b="1" dirty="0">
              <a:latin typeface="Bahnschrift" panose="020B0502040204020203" pitchFamily="34" charset="0"/>
            </a:endParaRPr>
          </a:p>
        </p:txBody>
      </p:sp>
      <p:pic>
        <p:nvPicPr>
          <p:cNvPr id="7" name="Picture Placeholder 6">
            <a:extLst>
              <a:ext uri="{FF2B5EF4-FFF2-40B4-BE49-F238E27FC236}">
                <a16:creationId xmlns:a16="http://schemas.microsoft.com/office/drawing/2014/main" id="{A5D20297-A05A-5465-B6F5-B77C686EEF8A}"/>
              </a:ext>
            </a:extLst>
          </p:cNvPr>
          <p:cNvPicPr>
            <a:picLocks noGrp="1" noChangeAspect="1"/>
          </p:cNvPicPr>
          <p:nvPr>
            <p:ph type="pic" idx="1"/>
          </p:nvPr>
        </p:nvPicPr>
        <p:blipFill>
          <a:blip r:embed="rId2"/>
          <a:srcRect l="12928" t="5706" r="9376" b="859"/>
          <a:stretch/>
        </p:blipFill>
        <p:spPr>
          <a:xfrm>
            <a:off x="7357533" y="1202266"/>
            <a:ext cx="4199467" cy="3886201"/>
          </a:xfrm>
          <a:prstGeom prst="rect">
            <a:avLst/>
          </a:prstGeom>
          <a:ln>
            <a:noFill/>
          </a:ln>
          <a:effectLst>
            <a:softEdge rad="112500"/>
          </a:effectLst>
        </p:spPr>
      </p:pic>
    </p:spTree>
    <p:extLst>
      <p:ext uri="{BB962C8B-B14F-4D97-AF65-F5344CB8AC3E}">
        <p14:creationId xmlns:p14="http://schemas.microsoft.com/office/powerpoint/2010/main" val="305121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5FE33-0F61-8066-C9F6-E67015EBAB5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690E9FE-DBF5-DA93-3BC0-973D35324906}"/>
              </a:ext>
            </a:extLst>
          </p:cNvPr>
          <p:cNvSpPr>
            <a:spLocks noGrp="1"/>
          </p:cNvSpPr>
          <p:nvPr>
            <p:ph type="title"/>
          </p:nvPr>
        </p:nvSpPr>
        <p:spPr>
          <a:xfrm>
            <a:off x="0" y="-757162"/>
            <a:ext cx="5436057" cy="2699656"/>
          </a:xfrm>
        </p:spPr>
        <p:txBody>
          <a:bodyPr>
            <a:normAutofit/>
          </a:bodyPr>
          <a:lstStyle/>
          <a:p>
            <a:pPr algn="ctr"/>
            <a:r>
              <a:rPr lang="en-US" sz="6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OUTLINE</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 name="Content Placeholder 2">
            <a:extLst>
              <a:ext uri="{FF2B5EF4-FFF2-40B4-BE49-F238E27FC236}">
                <a16:creationId xmlns:a16="http://schemas.microsoft.com/office/drawing/2014/main" id="{64239DAE-2FE8-7AE1-E869-0076805A64CE}"/>
              </a:ext>
            </a:extLst>
          </p:cNvPr>
          <p:cNvPicPr>
            <a:picLocks noGrp="1" noChangeAspect="1"/>
          </p:cNvPicPr>
          <p:nvPr>
            <p:ph idx="1"/>
          </p:nvPr>
        </p:nvPicPr>
        <p:blipFill>
          <a:blip r:embed="rId2"/>
          <a:stretch>
            <a:fillRect/>
          </a:stretch>
        </p:blipFill>
        <p:spPr>
          <a:xfrm>
            <a:off x="5232400" y="1332087"/>
            <a:ext cx="5891213" cy="37733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 Placeholder 7">
            <a:extLst>
              <a:ext uri="{FF2B5EF4-FFF2-40B4-BE49-F238E27FC236}">
                <a16:creationId xmlns:a16="http://schemas.microsoft.com/office/drawing/2014/main" id="{A76C1329-F212-A89A-FE30-30435D87AD33}"/>
              </a:ext>
            </a:extLst>
          </p:cNvPr>
          <p:cNvSpPr>
            <a:spLocks noGrp="1"/>
          </p:cNvSpPr>
          <p:nvPr>
            <p:ph type="body" sz="half" idx="2"/>
          </p:nvPr>
        </p:nvSpPr>
        <p:spPr>
          <a:xfrm>
            <a:off x="729343" y="1828801"/>
            <a:ext cx="4099225" cy="3962400"/>
          </a:xfrm>
        </p:spPr>
        <p:txBody>
          <a:bodyPr>
            <a:normAutofit fontScale="62500" lnSpcReduction="20000"/>
          </a:bodyPr>
          <a:lstStyle/>
          <a:p>
            <a:pPr algn="ctr"/>
            <a:r>
              <a:rPr lang="en-US" sz="4000" dirty="0">
                <a:effectLst/>
                <a:latin typeface="Bahnschrift Condensed" panose="020B0502040204020203" pitchFamily="34" charset="0"/>
                <a:ea typeface="Calibri" panose="020F0502020204030204" pitchFamily="34" charset="0"/>
                <a:cs typeface="Times New Roman" panose="02020603050405020304" pitchFamily="18" charset="0"/>
              </a:rPr>
              <a:t>You are given a dataset containing customer feedback for an online retail store. The dataset includes the following columns: </a:t>
            </a:r>
            <a:r>
              <a:rPr lang="en-US" sz="4000" dirty="0" err="1">
                <a:effectLst/>
                <a:latin typeface="Bahnschrift Condensed" panose="020B0502040204020203" pitchFamily="34" charset="0"/>
                <a:ea typeface="Calibri" panose="020F0502020204030204" pitchFamily="34" charset="0"/>
                <a:cs typeface="Times New Roman" panose="02020603050405020304" pitchFamily="18" charset="0"/>
              </a:rPr>
              <a:t>Customer_ID</a:t>
            </a:r>
            <a:r>
              <a:rPr lang="en-US" sz="4000" dirty="0">
                <a:effectLst/>
                <a:latin typeface="Bahnschrift Condensed" panose="020B0502040204020203" pitchFamily="34" charset="0"/>
                <a:ea typeface="Calibri" panose="020F0502020204030204" pitchFamily="34" charset="0"/>
                <a:cs typeface="Times New Roman" panose="02020603050405020304" pitchFamily="18" charset="0"/>
              </a:rPr>
              <a:t>, </a:t>
            </a:r>
            <a:r>
              <a:rPr lang="en-US" sz="4000" dirty="0" err="1">
                <a:effectLst/>
                <a:latin typeface="Bahnschrift Condensed" panose="020B0502040204020203" pitchFamily="34" charset="0"/>
                <a:ea typeface="Calibri" panose="020F0502020204030204" pitchFamily="34" charset="0"/>
                <a:cs typeface="Times New Roman" panose="02020603050405020304" pitchFamily="18" charset="0"/>
              </a:rPr>
              <a:t>Feedback_Date</a:t>
            </a:r>
            <a:r>
              <a:rPr lang="en-US" sz="4000" dirty="0">
                <a:effectLst/>
                <a:latin typeface="Bahnschrift Condensed" panose="020B0502040204020203" pitchFamily="34" charset="0"/>
                <a:ea typeface="Calibri" panose="020F0502020204030204" pitchFamily="34" charset="0"/>
                <a:cs typeface="Times New Roman" panose="02020603050405020304" pitchFamily="18" charset="0"/>
              </a:rPr>
              <a:t>, </a:t>
            </a:r>
            <a:r>
              <a:rPr lang="en-US" sz="4000" dirty="0" err="1">
                <a:effectLst/>
                <a:latin typeface="Bahnschrift Condensed" panose="020B0502040204020203" pitchFamily="34" charset="0"/>
                <a:ea typeface="Calibri" panose="020F0502020204030204" pitchFamily="34" charset="0"/>
                <a:cs typeface="Times New Roman" panose="02020603050405020304" pitchFamily="18" charset="0"/>
              </a:rPr>
              <a:t>Product_ID</a:t>
            </a:r>
            <a:r>
              <a:rPr lang="en-US" sz="4000" dirty="0">
                <a:effectLst/>
                <a:latin typeface="Bahnschrift Condensed" panose="020B0502040204020203" pitchFamily="34" charset="0"/>
                <a:ea typeface="Calibri" panose="020F0502020204030204" pitchFamily="34" charset="0"/>
                <a:cs typeface="Times New Roman" panose="02020603050405020304" pitchFamily="18" charset="0"/>
              </a:rPr>
              <a:t>, Rating, and Comments. Your goal is to prepare this dataset for further analysis by performing data cleaning and exploration</a:t>
            </a:r>
            <a:r>
              <a:rPr lang="en-US" sz="2400" dirty="0">
                <a:effectLst/>
                <a:latin typeface="Bahnschrift Condensed" panose="020B0502040204020203" pitchFamily="34" charset="0"/>
                <a:ea typeface="Calibri" panose="020F0502020204030204" pitchFamily="34" charset="0"/>
                <a:cs typeface="Times New Roman" panose="02020603050405020304" pitchFamily="18" charset="0"/>
              </a:rPr>
              <a:t>.</a:t>
            </a:r>
            <a:endParaRPr lang="en-US" sz="2000" dirty="0"/>
          </a:p>
        </p:txBody>
      </p:sp>
    </p:spTree>
    <p:extLst>
      <p:ext uri="{BB962C8B-B14F-4D97-AF65-F5344CB8AC3E}">
        <p14:creationId xmlns:p14="http://schemas.microsoft.com/office/powerpoint/2010/main" val="148915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30241-6B2F-5FF7-DC8B-8C7A706DCE4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9713234-DBDF-42DF-B150-81BA1F64A14C}"/>
              </a:ext>
            </a:extLst>
          </p:cNvPr>
          <p:cNvSpPr>
            <a:spLocks noGrp="1"/>
          </p:cNvSpPr>
          <p:nvPr>
            <p:ph type="title"/>
          </p:nvPr>
        </p:nvSpPr>
        <p:spPr>
          <a:xfrm>
            <a:off x="1144591" y="152401"/>
            <a:ext cx="3856037" cy="1639884"/>
          </a:xfrm>
        </p:spPr>
        <p:txBody>
          <a:bodyPr>
            <a:normAutofit fontScale="90000"/>
          </a:bodyPr>
          <a:lstStyle/>
          <a:p>
            <a:pPr algn="ctr"/>
            <a:r>
              <a:rPr lang="en-US" sz="6600" dirty="0">
                <a:effectLst>
                  <a:outerShdw blurRad="38100" dist="38100" dir="2700000" algn="tl">
                    <a:srgbClr val="000000">
                      <a:alpha val="43137"/>
                    </a:srgbClr>
                  </a:outerShdw>
                </a:effectLst>
              </a:rPr>
              <a:t>OBJECTIVE</a:t>
            </a:r>
          </a:p>
        </p:txBody>
      </p:sp>
      <p:pic>
        <p:nvPicPr>
          <p:cNvPr id="3" name="Content Placeholder 2">
            <a:extLst>
              <a:ext uri="{FF2B5EF4-FFF2-40B4-BE49-F238E27FC236}">
                <a16:creationId xmlns:a16="http://schemas.microsoft.com/office/drawing/2014/main" id="{1F1D46BA-8CAB-B521-7635-70F980E4D53E}"/>
              </a:ext>
            </a:extLst>
          </p:cNvPr>
          <p:cNvPicPr>
            <a:picLocks noGrp="1" noChangeAspect="1"/>
          </p:cNvPicPr>
          <p:nvPr>
            <p:ph idx="1"/>
          </p:nvPr>
        </p:nvPicPr>
        <p:blipFill>
          <a:blip r:embed="rId2"/>
          <a:stretch>
            <a:fillRect/>
          </a:stretch>
        </p:blipFill>
        <p:spPr>
          <a:xfrm>
            <a:off x="5156200" y="1227931"/>
            <a:ext cx="5891213" cy="3927475"/>
          </a:xfrm>
          <a:prstGeom prst="rect">
            <a:avLst/>
          </a:prstGeom>
          <a:ln>
            <a:noFill/>
          </a:ln>
          <a:effectLst>
            <a:softEdge rad="112500"/>
          </a:effectLst>
        </p:spPr>
      </p:pic>
      <p:sp>
        <p:nvSpPr>
          <p:cNvPr id="8" name="Text Placeholder 7">
            <a:extLst>
              <a:ext uri="{FF2B5EF4-FFF2-40B4-BE49-F238E27FC236}">
                <a16:creationId xmlns:a16="http://schemas.microsoft.com/office/drawing/2014/main" id="{B1939979-A58E-FD75-4AFF-17DF9A975663}"/>
              </a:ext>
            </a:extLst>
          </p:cNvPr>
          <p:cNvSpPr>
            <a:spLocks noGrp="1"/>
          </p:cNvSpPr>
          <p:nvPr>
            <p:ph type="body" sz="half" idx="2"/>
          </p:nvPr>
        </p:nvSpPr>
        <p:spPr>
          <a:xfrm>
            <a:off x="1144591" y="1792285"/>
            <a:ext cx="3856037" cy="3795714"/>
          </a:xfrm>
        </p:spPr>
        <p:txBody>
          <a:bodyPr>
            <a:noAutofit/>
          </a:bodyPr>
          <a:lstStyle/>
          <a:p>
            <a:pPr algn="ctr"/>
            <a:r>
              <a:rPr lang="en-US" sz="2800" dirty="0">
                <a:effectLst/>
                <a:latin typeface="Bahnschrift Condensed" panose="020B0502040204020203" pitchFamily="34" charset="0"/>
                <a:ea typeface="Calibri" panose="020F0502020204030204" pitchFamily="34" charset="0"/>
                <a:cs typeface="Times New Roman" panose="02020603050405020304" pitchFamily="18" charset="0"/>
              </a:rPr>
              <a:t>Clean the dataset by addressing missing values, correcting data types, and processing the text data. Explore the dataset to uncover patterns and insights related to customer feedback.</a:t>
            </a:r>
            <a:endParaRPr lang="en-US" sz="2400" dirty="0"/>
          </a:p>
        </p:txBody>
      </p:sp>
    </p:spTree>
    <p:extLst>
      <p:ext uri="{BB962C8B-B14F-4D97-AF65-F5344CB8AC3E}">
        <p14:creationId xmlns:p14="http://schemas.microsoft.com/office/powerpoint/2010/main" val="425419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79AAE-1A91-7699-9466-4A29B542F08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146590-8D1D-F3A7-DC94-A5F8FF5A29EF}"/>
              </a:ext>
            </a:extLst>
          </p:cNvPr>
          <p:cNvSpPr>
            <a:spLocks noGrp="1"/>
          </p:cNvSpPr>
          <p:nvPr>
            <p:ph type="ctrTitle"/>
          </p:nvPr>
        </p:nvSpPr>
        <p:spPr>
          <a:xfrm>
            <a:off x="1798320" y="632301"/>
            <a:ext cx="9641839" cy="1427797"/>
          </a:xfrm>
        </p:spPr>
        <p:txBody>
          <a:bodyPr>
            <a:normAutofit fontScale="90000"/>
          </a:bodyPr>
          <a:lstStyle/>
          <a:p>
            <a:pPr algn="ctr"/>
            <a:r>
              <a:rPr lang="en-US" sz="6700" b="1" kern="100" dirty="0" err="1">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No.Of</a:t>
            </a:r>
            <a:r>
              <a:rPr lang="en-US" sz="6700" b="1" kern="100"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 Libraries Used:</a:t>
            </a:r>
            <a:br>
              <a:rPr lang="en-US" sz="1800" b="1" kern="100" dirty="0">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endParaRPr>
          </a:p>
        </p:txBody>
      </p:sp>
      <p:sp>
        <p:nvSpPr>
          <p:cNvPr id="6" name="Subtitle 5">
            <a:extLst>
              <a:ext uri="{FF2B5EF4-FFF2-40B4-BE49-F238E27FC236}">
                <a16:creationId xmlns:a16="http://schemas.microsoft.com/office/drawing/2014/main" id="{489C2751-67DC-F871-B6F7-7B57B6C2B5AE}"/>
              </a:ext>
            </a:extLst>
          </p:cNvPr>
          <p:cNvSpPr>
            <a:spLocks noGrp="1"/>
          </p:cNvSpPr>
          <p:nvPr>
            <p:ph type="subTitle" idx="1"/>
          </p:nvPr>
        </p:nvSpPr>
        <p:spPr>
          <a:xfrm>
            <a:off x="1656806" y="1502228"/>
            <a:ext cx="10292080" cy="4927600"/>
          </a:xfrm>
        </p:spPr>
        <p:txBody>
          <a:bodyPr>
            <a:normAutofit fontScale="55000" lnSpcReduction="20000"/>
          </a:bodyPr>
          <a:lstStyle/>
          <a:p>
            <a:pPr marL="0" marR="0" algn="ctr">
              <a:lnSpc>
                <a:spcPct val="107000"/>
              </a:lnSpc>
              <a:spcBef>
                <a:spcPts val="200"/>
              </a:spcBef>
              <a:spcAft>
                <a:spcPts val="0"/>
              </a:spcAft>
            </a:pPr>
            <a:r>
              <a:rPr lang="en-US" sz="3800" b="1" kern="100" dirty="0">
                <a:solidFill>
                  <a:schemeClr val="bg2">
                    <a:lumMod val="25000"/>
                    <a:lumOff val="75000"/>
                  </a:schemeClr>
                </a:solidFill>
                <a:effectLst/>
                <a:latin typeface="Bahnschrift Condensed" panose="020B0502040204020203" pitchFamily="34" charset="0"/>
                <a:ea typeface="Times New Roman" panose="02020603050405020304" pitchFamily="18" charset="0"/>
                <a:cs typeface="Times New Roman" panose="02020603050405020304" pitchFamily="18" charset="0"/>
              </a:rPr>
              <a:t>In this project we have use number of popular libraries of all of them are listed below</a:t>
            </a:r>
          </a:p>
          <a:p>
            <a:pPr marL="0" marR="0" algn="ctr">
              <a:lnSpc>
                <a:spcPct val="107000"/>
              </a:lnSpc>
              <a:spcBef>
                <a:spcPts val="200"/>
              </a:spcBef>
              <a:spcAft>
                <a:spcPts val="0"/>
              </a:spcAft>
            </a:pPr>
            <a:r>
              <a:rPr lang="en-US" sz="2800" b="1" kern="100" dirty="0">
                <a:solidFill>
                  <a:schemeClr val="bg2">
                    <a:lumMod val="25000"/>
                    <a:lumOff val="75000"/>
                  </a:schemeClr>
                </a:solidFill>
                <a:effectLst/>
                <a:latin typeface="Bahnschrift Condensed" panose="020B0502040204020203" pitchFamily="34" charset="0"/>
                <a:ea typeface="Times New Roman" panose="02020603050405020304" pitchFamily="18" charset="0"/>
                <a:cs typeface="Times New Roman" panose="02020603050405020304" pitchFamily="18" charset="0"/>
              </a:rPr>
              <a:t> </a:t>
            </a:r>
            <a:endParaRPr lang="en-US" sz="2800" b="1" kern="100" dirty="0">
              <a:solidFill>
                <a:schemeClr val="bg2">
                  <a:lumMod val="25000"/>
                  <a:lumOff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200"/>
              </a:spcBef>
              <a:spcAft>
                <a:spcPts val="0"/>
              </a:spcAft>
              <a:buFont typeface="Symbol" panose="05050102010706020507" pitchFamily="18" charset="2"/>
              <a:buChar char=""/>
            </a:pPr>
            <a:r>
              <a:rPr lang="en-US" sz="2600" b="1" kern="100" dirty="0">
                <a:solidFill>
                  <a:srgbClr val="FFC000"/>
                </a:solidFill>
                <a:effectLst/>
                <a:latin typeface="Arial Rounded MT Bold" panose="020F0704030504030204" pitchFamily="34" charset="0"/>
                <a:ea typeface="Times New Roman" panose="02020603050405020304" pitchFamily="18" charset="0"/>
                <a:cs typeface="Times New Roman" panose="02020603050405020304" pitchFamily="18" charset="0"/>
              </a:rPr>
              <a:t>Pandas: </a:t>
            </a:r>
          </a:p>
          <a:p>
            <a:pPr marR="0" lvl="0">
              <a:lnSpc>
                <a:spcPct val="107000"/>
              </a:lnSpc>
              <a:spcBef>
                <a:spcPts val="200"/>
              </a:spcBef>
              <a:spcAft>
                <a:spcPts val="0"/>
              </a:spcAft>
            </a:pPr>
            <a:r>
              <a:rPr lang="en-US" sz="2200" b="1" kern="100" dirty="0">
                <a:solidFill>
                  <a:schemeClr val="tx1"/>
                </a:solidFill>
                <a:latin typeface="Berlin Sans FB Demi" panose="020E0802020502020306" pitchFamily="34" charset="0"/>
                <a:ea typeface="Times New Roman" panose="02020603050405020304" pitchFamily="18" charset="0"/>
                <a:cs typeface="Times New Roman" panose="02020603050405020304" pitchFamily="18" charset="0"/>
              </a:rPr>
              <a:t>             </a:t>
            </a:r>
            <a:r>
              <a:rPr lang="en-US" sz="2500" kern="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Pandas is a powerful Python library designed for data manipulation and analysis, providing flexible data structures like </a:t>
            </a:r>
            <a:r>
              <a:rPr lang="en-US" sz="2500" kern="1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DataFrames</a:t>
            </a:r>
            <a:r>
              <a:rPr lang="en-US" sz="2500" kern="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and Series. It offers tools for data cleaning, transformation, and statistical analysis</a:t>
            </a:r>
            <a:r>
              <a:rPr lang="en-US" sz="2500" kern="1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2100" kern="100" dirty="0">
              <a:solidFill>
                <a:srgbClr val="FFC0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200"/>
              </a:spcBef>
              <a:spcAft>
                <a:spcPts val="0"/>
              </a:spcAft>
              <a:buFont typeface="Symbol" panose="05050102010706020507" pitchFamily="18" charset="2"/>
              <a:buChar char=""/>
            </a:pPr>
            <a:r>
              <a:rPr lang="en-US" sz="2600" b="1" kern="100" dirty="0" err="1">
                <a:solidFill>
                  <a:srgbClr val="FFC000"/>
                </a:solidFill>
                <a:effectLst/>
                <a:latin typeface="Arial Rounded MT Bold" panose="020F0704030504030204" pitchFamily="34" charset="0"/>
                <a:ea typeface="Times New Roman" panose="02020603050405020304" pitchFamily="18" charset="0"/>
                <a:cs typeface="Times New Roman" panose="02020603050405020304" pitchFamily="18" charset="0"/>
              </a:rPr>
              <a:t>Numpy</a:t>
            </a:r>
            <a:r>
              <a:rPr lang="en-US" sz="2600" b="1" kern="100" dirty="0">
                <a:solidFill>
                  <a:srgbClr val="FFC000"/>
                </a:solidFill>
                <a:effectLst/>
                <a:latin typeface="Arial Rounded MT Bold" panose="020F0704030504030204" pitchFamily="34" charset="0"/>
                <a:ea typeface="Times New Roman" panose="02020603050405020304" pitchFamily="18" charset="0"/>
                <a:cs typeface="Times New Roman" panose="02020603050405020304" pitchFamily="18" charset="0"/>
              </a:rPr>
              <a:t>: </a:t>
            </a:r>
          </a:p>
          <a:p>
            <a:pPr marR="0" lvl="0">
              <a:lnSpc>
                <a:spcPct val="107000"/>
              </a:lnSpc>
              <a:spcBef>
                <a:spcPts val="200"/>
              </a:spcBef>
              <a:spcAft>
                <a:spcPts val="0"/>
              </a:spcAft>
            </a:pPr>
            <a:r>
              <a:rPr lang="en-US" sz="2500" b="1" kern="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500" kern="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NumPy is a fundamental Python library for numerical computing, providing support for large, multi-dimensional arrays and matrices, along with a collection of mathematical functions to operate on them</a:t>
            </a:r>
            <a:r>
              <a:rPr lang="en-US" sz="2200" kern="100" dirty="0">
                <a:solidFill>
                  <a:srgbClr val="FFC000"/>
                </a:solidFill>
                <a:effectLst/>
                <a:latin typeface="Arial Narrow" panose="020B060602020203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200"/>
              </a:spcBef>
              <a:spcAft>
                <a:spcPts val="0"/>
              </a:spcAft>
              <a:buFont typeface="Symbol" panose="05050102010706020507" pitchFamily="18" charset="2"/>
              <a:buChar char=""/>
            </a:pPr>
            <a:r>
              <a:rPr lang="en-US" sz="2200" b="1" kern="100" dirty="0">
                <a:solidFill>
                  <a:srgbClr val="FFC000"/>
                </a:solidFill>
                <a:effectLst/>
                <a:latin typeface="Arial Rounded MT Bold" panose="020F0704030504030204" pitchFamily="34" charset="0"/>
                <a:ea typeface="Times New Roman" panose="02020603050405020304" pitchFamily="18" charset="0"/>
                <a:cs typeface="Times New Roman" panose="02020603050405020304" pitchFamily="18" charset="0"/>
              </a:rPr>
              <a:t>Matplotlib: </a:t>
            </a:r>
          </a:p>
          <a:p>
            <a:pPr marR="0" lvl="0">
              <a:lnSpc>
                <a:spcPct val="107000"/>
              </a:lnSpc>
              <a:spcBef>
                <a:spcPts val="200"/>
              </a:spcBef>
              <a:spcAft>
                <a:spcPts val="0"/>
              </a:spcAft>
            </a:pPr>
            <a:r>
              <a:rPr lang="en-US" sz="1800" kern="100" dirty="0">
                <a:solidFill>
                  <a:srgbClr val="FFC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kern="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Matplotlib is a comprehensive open-source plotting library for Python that enables users to create static, interactive, and animated visualizations. It provides a flexible framework for generating a wide variety of plots and charts, such as line graphs, bar charts, histograms, scatter plots, and more.</a:t>
            </a:r>
          </a:p>
          <a:p>
            <a:pPr marL="342900" marR="0" lvl="0" indent="-342900">
              <a:lnSpc>
                <a:spcPct val="107000"/>
              </a:lnSpc>
              <a:spcBef>
                <a:spcPts val="200"/>
              </a:spcBef>
              <a:spcAft>
                <a:spcPts val="0"/>
              </a:spcAft>
              <a:buFont typeface="Symbol" panose="05050102010706020507" pitchFamily="18" charset="2"/>
              <a:buChar char=""/>
            </a:pPr>
            <a:r>
              <a:rPr lang="en-US" sz="2600" b="1" kern="100" dirty="0">
                <a:solidFill>
                  <a:srgbClr val="FFC000"/>
                </a:solidFill>
                <a:effectLst/>
                <a:latin typeface="Arial Rounded MT Bold" panose="020F0704030504030204" pitchFamily="34" charset="0"/>
                <a:ea typeface="Times New Roman" panose="02020603050405020304" pitchFamily="18" charset="0"/>
                <a:cs typeface="Times New Roman" panose="02020603050405020304" pitchFamily="18" charset="0"/>
              </a:rPr>
              <a:t>NLTK:</a:t>
            </a:r>
            <a:r>
              <a:rPr lang="en-US" sz="2600" b="1" kern="100" dirty="0">
                <a:solidFill>
                  <a:srgbClr val="FFC000"/>
                </a:solidFill>
                <a:effectLst/>
                <a:latin typeface="Arial Rounded MT Bold" panose="020F0704030504030204" pitchFamily="34" charset="0"/>
                <a:ea typeface="Calibri" panose="020F0502020204030204" pitchFamily="34" charset="0"/>
                <a:cs typeface="Times New Roman" panose="02020603050405020304" pitchFamily="18" charset="0"/>
              </a:rPr>
              <a:t> </a:t>
            </a:r>
          </a:p>
          <a:p>
            <a:pPr marR="0" lvl="0">
              <a:lnSpc>
                <a:spcPct val="107000"/>
              </a:lnSpc>
              <a:spcBef>
                <a:spcPts val="200"/>
              </a:spcBef>
              <a:spcAft>
                <a:spcPts val="0"/>
              </a:spcAft>
            </a:pPr>
            <a:r>
              <a:rPr lang="en-US" b="1" kern="10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sz="2500" kern="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NLTK (Natural Language Toolkit) is a powerful open-source library in Python for natural language processing (NLP). It provides easy-to-use interfaces and tools for tasks such as tokenization, part-of-speech tagging, stemming, lemmatization, parsing, and text classification</a:t>
            </a:r>
            <a:r>
              <a:rPr lang="en-US" kern="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ct val="107000"/>
              </a:lnSpc>
              <a:spcBef>
                <a:spcPts val="200"/>
              </a:spcBef>
              <a:spcAft>
                <a:spcPts val="0"/>
              </a:spcAft>
              <a:buFont typeface="Symbol" panose="05050102010706020507" pitchFamily="18" charset="2"/>
              <a:buChar char=""/>
            </a:pPr>
            <a:r>
              <a:rPr lang="en-US" sz="2600" b="1" kern="100" dirty="0">
                <a:solidFill>
                  <a:srgbClr val="FFC000"/>
                </a:solidFill>
                <a:effectLst/>
                <a:latin typeface="Arial Rounded MT Bold" panose="020F0704030504030204" pitchFamily="34" charset="0"/>
                <a:ea typeface="Times New Roman" panose="02020603050405020304" pitchFamily="18" charset="0"/>
                <a:cs typeface="Arial" panose="020B0604020202020204" pitchFamily="34" charset="0"/>
              </a:rPr>
              <a:t>Seaborn: </a:t>
            </a:r>
          </a:p>
          <a:p>
            <a:pPr marR="0" lvl="0">
              <a:lnSpc>
                <a:spcPct val="107000"/>
              </a:lnSpc>
              <a:spcBef>
                <a:spcPts val="200"/>
              </a:spcBef>
              <a:spcAft>
                <a:spcPts val="0"/>
              </a:spcAft>
            </a:pPr>
            <a:r>
              <a:rPr lang="en-US" sz="2500" kern="100" dirty="0">
                <a:solidFill>
                  <a:srgbClr val="FFC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kern="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Seaborn is a Python data visualization library based on Matplotlib that provides a high-level interface for drawing attractive and informative statistical graphics. It simplifies the process of creating complex visualizations</a:t>
            </a:r>
            <a:r>
              <a:rPr lang="en-US" sz="1800" kern="100" dirty="0">
                <a:solidFill>
                  <a:srgbClr val="FFC000"/>
                </a:solidFill>
                <a:effectLst/>
                <a:latin typeface="Arial" panose="020B0604020202020204" pitchFamily="34" charset="0"/>
                <a:ea typeface="Times New Roman" panose="02020603050405020304" pitchFamily="18" charset="0"/>
                <a:cs typeface="Arial" panose="020B0604020202020204" pitchFamily="34" charset="0"/>
              </a:rPr>
              <a:t>.</a:t>
            </a:r>
          </a:p>
          <a:p>
            <a:endParaRPr lang="en-US" dirty="0"/>
          </a:p>
        </p:txBody>
      </p:sp>
    </p:spTree>
    <p:extLst>
      <p:ext uri="{BB962C8B-B14F-4D97-AF65-F5344CB8AC3E}">
        <p14:creationId xmlns:p14="http://schemas.microsoft.com/office/powerpoint/2010/main" val="395006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0B454-A288-986C-677D-C65BCB2B6E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62FB77C-D1A0-78F0-D360-DC45134E4483}"/>
              </a:ext>
            </a:extLst>
          </p:cNvPr>
          <p:cNvSpPr>
            <a:spLocks noGrp="1"/>
          </p:cNvSpPr>
          <p:nvPr>
            <p:ph type="title"/>
          </p:nvPr>
        </p:nvSpPr>
        <p:spPr>
          <a:xfrm>
            <a:off x="2490946" y="70613"/>
            <a:ext cx="7210107" cy="1992373"/>
          </a:xfrm>
        </p:spPr>
        <p:txBody>
          <a:bodyPr>
            <a:normAutofit/>
          </a:bodyPr>
          <a:lstStyle/>
          <a:p>
            <a:pPr algn="ctr"/>
            <a:r>
              <a:rPr lang="en-US" sz="4400" b="1" kern="100"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Steps to accomplish this task:</a:t>
            </a:r>
            <a:br>
              <a:rPr lang="en-US" sz="1800" b="1" kern="100" dirty="0">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endParaRPr>
          </a:p>
        </p:txBody>
      </p:sp>
      <p:pic>
        <p:nvPicPr>
          <p:cNvPr id="7" name="Picture Placeholder 6">
            <a:extLst>
              <a:ext uri="{FF2B5EF4-FFF2-40B4-BE49-F238E27FC236}">
                <a16:creationId xmlns:a16="http://schemas.microsoft.com/office/drawing/2014/main" id="{AD5BAC77-0031-5FDB-21FC-7835CC8A3A17}"/>
              </a:ext>
            </a:extLst>
          </p:cNvPr>
          <p:cNvPicPr>
            <a:picLocks noGrp="1" noChangeAspect="1"/>
          </p:cNvPicPr>
          <p:nvPr>
            <p:ph type="pic" idx="1"/>
          </p:nvPr>
        </p:nvPicPr>
        <p:blipFill>
          <a:blip r:embed="rId2"/>
          <a:srcRect l="3920" r="3121" b="5966"/>
          <a:stretch/>
        </p:blipFill>
        <p:spPr>
          <a:xfrm>
            <a:off x="3789679" y="1540153"/>
            <a:ext cx="4612640" cy="42967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 Placeholder 2">
            <a:extLst>
              <a:ext uri="{FF2B5EF4-FFF2-40B4-BE49-F238E27FC236}">
                <a16:creationId xmlns:a16="http://schemas.microsoft.com/office/drawing/2014/main" id="{E9789B88-B25C-7707-BB04-22F0217BE346}"/>
              </a:ext>
            </a:extLst>
          </p:cNvPr>
          <p:cNvSpPr>
            <a:spLocks noGrp="1"/>
          </p:cNvSpPr>
          <p:nvPr>
            <p:ph type="body" sz="half" idx="2"/>
          </p:nvPr>
        </p:nvSpPr>
        <p:spPr>
          <a:xfrm flipV="1">
            <a:off x="12941145" y="3429000"/>
            <a:ext cx="45719" cy="818604"/>
          </a:xfrm>
        </p:spPr>
        <p:txBody>
          <a:bodyPr>
            <a:normAutofit/>
          </a:bodyPr>
          <a:lstStyle/>
          <a:p>
            <a:endParaRPr lang="en-US" dirty="0"/>
          </a:p>
        </p:txBody>
      </p:sp>
    </p:spTree>
    <p:extLst>
      <p:ext uri="{BB962C8B-B14F-4D97-AF65-F5344CB8AC3E}">
        <p14:creationId xmlns:p14="http://schemas.microsoft.com/office/powerpoint/2010/main" val="185989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29734-871A-2C81-457F-2536EA8A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82689-99F6-3868-44A6-AC0FD8CC2732}"/>
              </a:ext>
            </a:extLst>
          </p:cNvPr>
          <p:cNvSpPr>
            <a:spLocks noGrp="1"/>
          </p:cNvSpPr>
          <p:nvPr>
            <p:ph type="title"/>
          </p:nvPr>
        </p:nvSpPr>
        <p:spPr>
          <a:xfrm>
            <a:off x="1268064" y="365760"/>
            <a:ext cx="5681201" cy="1639886"/>
          </a:xfrm>
        </p:spPr>
        <p:txBody>
          <a:bodyPr>
            <a:normAutofit/>
          </a:bodyPr>
          <a:lstStyle/>
          <a:p>
            <a:pPr algn="ctr"/>
            <a:r>
              <a:rPr lang="en-US" sz="4000" b="1" dirty="0">
                <a:effectLst>
                  <a:outerShdw blurRad="38100" dist="38100" dir="2700000" algn="tl">
                    <a:srgbClr val="000000">
                      <a:alpha val="43137"/>
                    </a:srgbClr>
                  </a:outerShdw>
                </a:effectLst>
              </a:rPr>
              <a:t>Import the Necessary Libraries</a:t>
            </a:r>
          </a:p>
        </p:txBody>
      </p:sp>
      <p:pic>
        <p:nvPicPr>
          <p:cNvPr id="6" name="Picture Placeholder 5">
            <a:extLst>
              <a:ext uri="{FF2B5EF4-FFF2-40B4-BE49-F238E27FC236}">
                <a16:creationId xmlns:a16="http://schemas.microsoft.com/office/drawing/2014/main" id="{7E72B128-0276-BEC0-0FFA-E71D99639088}"/>
              </a:ext>
            </a:extLst>
          </p:cNvPr>
          <p:cNvPicPr>
            <a:picLocks noGrp="1" noChangeAspect="1"/>
          </p:cNvPicPr>
          <p:nvPr>
            <p:ph type="pic" idx="1"/>
          </p:nvPr>
        </p:nvPicPr>
        <p:blipFill>
          <a:blip r:embed="rId2"/>
          <a:srcRect l="861" r="131"/>
          <a:stretch/>
        </p:blipFill>
        <p:spPr>
          <a:xfrm>
            <a:off x="6949265" y="838200"/>
            <a:ext cx="5009824" cy="518159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 Placeholder 3">
            <a:extLst>
              <a:ext uri="{FF2B5EF4-FFF2-40B4-BE49-F238E27FC236}">
                <a16:creationId xmlns:a16="http://schemas.microsoft.com/office/drawing/2014/main" id="{3B5FAFFA-4C44-1CDD-4BD1-E4D624EA83E5}"/>
              </a:ext>
            </a:extLst>
          </p:cNvPr>
          <p:cNvSpPr>
            <a:spLocks noGrp="1"/>
          </p:cNvSpPr>
          <p:nvPr>
            <p:ph type="body" sz="half" idx="2"/>
          </p:nvPr>
        </p:nvSpPr>
        <p:spPr/>
        <p:txBody>
          <a:bodyPr/>
          <a:lstStyle/>
          <a:p>
            <a:r>
              <a:rPr lang="en-US" sz="2000" dirty="0"/>
              <a:t>Start by importing libraries such as Pandas to read your dataset into a </a:t>
            </a:r>
            <a:r>
              <a:rPr lang="en-US" sz="2000" dirty="0" err="1"/>
              <a:t>dataframe</a:t>
            </a:r>
            <a:r>
              <a:rPr lang="en-US" sz="2000" dirty="0"/>
              <a:t> and data manipulation, </a:t>
            </a:r>
            <a:r>
              <a:rPr lang="en-US" sz="2000" dirty="0" err="1"/>
              <a:t>Numpy</a:t>
            </a:r>
            <a:r>
              <a:rPr lang="en-US" sz="2000" dirty="0"/>
              <a:t> for </a:t>
            </a:r>
            <a:r>
              <a:rPr lang="en-US" sz="2400" dirty="0">
                <a:effectLst/>
              </a:rPr>
              <a:t>mathematica</a:t>
            </a:r>
            <a:r>
              <a:rPr lang="en-US" sz="2400" dirty="0">
                <a:effectLst/>
                <a:latin typeface="Bahnschrift Light" panose="020B0502040204020203" pitchFamily="34" charset="0"/>
              </a:rPr>
              <a:t>l </a:t>
            </a:r>
            <a:r>
              <a:rPr lang="en-US" sz="2000" dirty="0"/>
              <a:t>execution, Matplotlib and Seaborn for Graphical representation such graph and trend chats and NLTK for natural language processing and to provide user easy to use interface. To import library we “</a:t>
            </a:r>
            <a:r>
              <a:rPr lang="en-US" sz="2000" dirty="0">
                <a:solidFill>
                  <a:srgbClr val="FF0000"/>
                </a:solidFill>
              </a:rPr>
              <a:t>import</a:t>
            </a:r>
            <a:r>
              <a:rPr lang="en-US" sz="2000" dirty="0"/>
              <a:t>” command.</a:t>
            </a:r>
          </a:p>
          <a:p>
            <a:pPr algn="ctr"/>
            <a:r>
              <a:rPr lang="en-US" sz="2800" b="1" dirty="0">
                <a:latin typeface="Bahnschrift" panose="020B0502040204020203" pitchFamily="34" charset="0"/>
              </a:rPr>
              <a:t>Syntax:</a:t>
            </a:r>
            <a:r>
              <a:rPr lang="en-US" sz="2800" b="1" dirty="0">
                <a:solidFill>
                  <a:srgbClr val="FF0000"/>
                </a:solidFill>
                <a:latin typeface="Bahnschrift" panose="020B0502040204020203" pitchFamily="34" charset="0"/>
              </a:rPr>
              <a:t> Import </a:t>
            </a:r>
            <a:r>
              <a:rPr lang="en-US" sz="2800" b="1" dirty="0">
                <a:latin typeface="Bahnschrift" panose="020B0502040204020203" pitchFamily="34" charset="0"/>
              </a:rPr>
              <a:t>pandas </a:t>
            </a:r>
            <a:r>
              <a:rPr lang="en-US" sz="2800" b="1" dirty="0">
                <a:solidFill>
                  <a:srgbClr val="FF0000"/>
                </a:solidFill>
                <a:latin typeface="Bahnschrift" panose="020B0502040204020203" pitchFamily="34" charset="0"/>
              </a:rPr>
              <a:t>as</a:t>
            </a:r>
            <a:r>
              <a:rPr lang="en-US" sz="2800" b="1" dirty="0">
                <a:latin typeface="Bahnschrift" panose="020B0502040204020203" pitchFamily="34" charset="0"/>
              </a:rPr>
              <a:t> pd</a:t>
            </a:r>
          </a:p>
        </p:txBody>
      </p:sp>
    </p:spTree>
    <p:extLst>
      <p:ext uri="{BB962C8B-B14F-4D97-AF65-F5344CB8AC3E}">
        <p14:creationId xmlns:p14="http://schemas.microsoft.com/office/powerpoint/2010/main" val="362788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51662-A137-2D87-8CFB-ED43A9D6B5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9E473D-8B59-381F-642A-C299AE7ED8B4}"/>
              </a:ext>
            </a:extLst>
          </p:cNvPr>
          <p:cNvSpPr>
            <a:spLocks noGrp="1"/>
          </p:cNvSpPr>
          <p:nvPr>
            <p:ph type="title"/>
          </p:nvPr>
        </p:nvSpPr>
        <p:spPr>
          <a:xfrm>
            <a:off x="1000435" y="399213"/>
            <a:ext cx="5681201" cy="1639886"/>
          </a:xfrm>
        </p:spPr>
        <p:txBody>
          <a:bodyPr>
            <a:normAutofit fontScale="90000"/>
          </a:bodyPr>
          <a:lstStyle/>
          <a:p>
            <a:pPr algn="ctr"/>
            <a:r>
              <a:rPr lang="en-US" sz="4000" b="1" dirty="0">
                <a:effectLst>
                  <a:outerShdw blurRad="38100" dist="38100" dir="2700000" algn="tl">
                    <a:srgbClr val="000000">
                      <a:alpha val="43137"/>
                    </a:srgbClr>
                  </a:outerShdw>
                </a:effectLst>
              </a:rPr>
              <a:t>Load The Csv file and Check the Missing Values</a:t>
            </a:r>
          </a:p>
        </p:txBody>
      </p:sp>
      <p:sp>
        <p:nvSpPr>
          <p:cNvPr id="4" name="Text Placeholder 3">
            <a:extLst>
              <a:ext uri="{FF2B5EF4-FFF2-40B4-BE49-F238E27FC236}">
                <a16:creationId xmlns:a16="http://schemas.microsoft.com/office/drawing/2014/main" id="{D8FA62D1-B202-B96C-5C8C-ABF954873F3A}"/>
              </a:ext>
            </a:extLst>
          </p:cNvPr>
          <p:cNvSpPr>
            <a:spLocks noGrp="1"/>
          </p:cNvSpPr>
          <p:nvPr>
            <p:ph type="body" sz="half" idx="2"/>
          </p:nvPr>
        </p:nvSpPr>
        <p:spPr>
          <a:xfrm>
            <a:off x="873781" y="2039099"/>
            <a:ext cx="5934511" cy="4078671"/>
          </a:xfrm>
        </p:spPr>
        <p:txBody>
          <a:bodyPr>
            <a:normAutofit lnSpcReduction="10000"/>
          </a:bodyPr>
          <a:lstStyle/>
          <a:p>
            <a:pPr algn="ctr"/>
            <a:r>
              <a:rPr lang="en-US" b="1" dirty="0">
                <a:latin typeface="Bahnschrift" panose="020B0502040204020203" pitchFamily="34" charset="0"/>
              </a:rPr>
              <a:t>Load the csv file to the pandas data frame and show some the rows to understand the content inside the csv file and check the null value in the file and also show the data type of every </a:t>
            </a:r>
            <a:r>
              <a:rPr lang="en-US" b="1" dirty="0" err="1">
                <a:latin typeface="Bahnschrift" panose="020B0502040204020203" pitchFamily="34" charset="0"/>
              </a:rPr>
              <a:t>coloum</a:t>
            </a:r>
            <a:endParaRPr lang="en-US" b="1" dirty="0">
              <a:latin typeface="Bahnschrift" panose="020B0502040204020203" pitchFamily="34" charset="0"/>
            </a:endParaRPr>
          </a:p>
          <a:p>
            <a:pPr algn="ctr"/>
            <a:r>
              <a:rPr lang="en-US" sz="2400" b="1" dirty="0">
                <a:latin typeface="Bahnschrift" panose="020B0502040204020203" pitchFamily="34" charset="0"/>
              </a:rPr>
              <a:t>To load csv file </a:t>
            </a:r>
          </a:p>
          <a:p>
            <a:pPr algn="ctr"/>
            <a:r>
              <a:rPr lang="en-US" sz="2000" b="1" dirty="0" err="1">
                <a:latin typeface="Bahnschrift" panose="020B0502040204020203" pitchFamily="34" charset="0"/>
              </a:rPr>
              <a:t>Syntax:</a:t>
            </a:r>
            <a:r>
              <a:rPr lang="en-US" b="1" dirty="0" err="1">
                <a:solidFill>
                  <a:srgbClr val="FF0000"/>
                </a:solidFill>
                <a:latin typeface="Bahnschrift" panose="020B0502040204020203" pitchFamily="34" charset="0"/>
              </a:rPr>
              <a:t>df</a:t>
            </a:r>
            <a:r>
              <a:rPr lang="en-US" b="1" dirty="0">
                <a:latin typeface="Bahnschrift" panose="020B0502040204020203" pitchFamily="34" charset="0"/>
              </a:rPr>
              <a:t>=</a:t>
            </a:r>
            <a:r>
              <a:rPr lang="en-US" b="1" dirty="0" err="1">
                <a:solidFill>
                  <a:srgbClr val="FF0000"/>
                </a:solidFill>
                <a:latin typeface="Bahnschrift" panose="020B0502040204020203" pitchFamily="34" charset="0"/>
              </a:rPr>
              <a:t>pd.read_csv</a:t>
            </a:r>
            <a:r>
              <a:rPr lang="en-US" b="1" dirty="0">
                <a:latin typeface="Bahnschrift" panose="020B0502040204020203" pitchFamily="34" charset="0"/>
              </a:rPr>
              <a:t>(“sample_customer_feedback.csv”)</a:t>
            </a:r>
          </a:p>
          <a:p>
            <a:pPr algn="ctr"/>
            <a:r>
              <a:rPr lang="en-US" sz="2400" b="1" dirty="0">
                <a:latin typeface="Bahnschrift" panose="020B0502040204020203" pitchFamily="34" charset="0"/>
              </a:rPr>
              <a:t>To show some content of csv file </a:t>
            </a:r>
          </a:p>
          <a:p>
            <a:pPr algn="ctr"/>
            <a:r>
              <a:rPr lang="en-US" sz="2000" b="1" dirty="0" err="1">
                <a:latin typeface="Bahnschrift" panose="020B0502040204020203" pitchFamily="34" charset="0"/>
              </a:rPr>
              <a:t>Syntax:</a:t>
            </a:r>
            <a:r>
              <a:rPr lang="en-US" sz="2000" b="1" dirty="0" err="1">
                <a:solidFill>
                  <a:srgbClr val="FF0000"/>
                </a:solidFill>
                <a:latin typeface="Bahnschrift" panose="020B0502040204020203" pitchFamily="34" charset="0"/>
              </a:rPr>
              <a:t>df.head</a:t>
            </a:r>
            <a:r>
              <a:rPr lang="en-US" sz="2000" b="1" dirty="0">
                <a:solidFill>
                  <a:srgbClr val="FF0000"/>
                </a:solidFill>
                <a:latin typeface="Bahnschrift" panose="020B0502040204020203" pitchFamily="34" charset="0"/>
              </a:rPr>
              <a:t>( )</a:t>
            </a:r>
          </a:p>
          <a:p>
            <a:pPr algn="ctr"/>
            <a:r>
              <a:rPr lang="en-US" sz="2200" b="1" dirty="0">
                <a:latin typeface="Bahnschrift" panose="020B0502040204020203" pitchFamily="34" charset="0"/>
              </a:rPr>
              <a:t>To check null values</a:t>
            </a:r>
          </a:p>
          <a:p>
            <a:pPr algn="ctr"/>
            <a:r>
              <a:rPr lang="en-US" sz="1800" b="1" dirty="0">
                <a:latin typeface="Bahnschrift" panose="020B0502040204020203" pitchFamily="34" charset="0"/>
              </a:rPr>
              <a:t>Syntax: </a:t>
            </a:r>
            <a:r>
              <a:rPr lang="en-US" sz="1800" b="1" dirty="0">
                <a:solidFill>
                  <a:srgbClr val="FF0000"/>
                </a:solidFill>
                <a:latin typeface="Bahnschrift" panose="020B0502040204020203" pitchFamily="34" charset="0"/>
              </a:rPr>
              <a:t>print(</a:t>
            </a:r>
            <a:r>
              <a:rPr lang="en-US" sz="1800" b="1" dirty="0" err="1">
                <a:solidFill>
                  <a:srgbClr val="FF0000"/>
                </a:solidFill>
                <a:latin typeface="Bahnschrift" panose="020B0502040204020203" pitchFamily="34" charset="0"/>
              </a:rPr>
              <a:t>df.isnull</a:t>
            </a:r>
            <a:r>
              <a:rPr lang="en-US" sz="1800" b="1" dirty="0">
                <a:solidFill>
                  <a:srgbClr val="FF0000"/>
                </a:solidFill>
                <a:latin typeface="Bahnschrift" panose="020B0502040204020203" pitchFamily="34" charset="0"/>
              </a:rPr>
              <a:t>( ).sum( ))</a:t>
            </a:r>
          </a:p>
          <a:p>
            <a:pPr algn="ctr"/>
            <a:endParaRPr lang="en-US" b="1" dirty="0">
              <a:solidFill>
                <a:srgbClr val="FF0000"/>
              </a:solidFill>
              <a:latin typeface="Bahnschrift" panose="020B0502040204020203" pitchFamily="34" charset="0"/>
            </a:endParaRPr>
          </a:p>
          <a:p>
            <a:pPr algn="ctr"/>
            <a:endParaRPr lang="en-US" b="1" dirty="0">
              <a:solidFill>
                <a:srgbClr val="FF0000"/>
              </a:solidFill>
              <a:latin typeface="Bahnschrift" panose="020B0502040204020203" pitchFamily="34" charset="0"/>
            </a:endParaRPr>
          </a:p>
          <a:p>
            <a:pPr algn="ctr"/>
            <a:endParaRPr lang="en-US" b="1" dirty="0">
              <a:latin typeface="Bahnschrift" panose="020B0502040204020203" pitchFamily="34" charset="0"/>
            </a:endParaRPr>
          </a:p>
        </p:txBody>
      </p:sp>
      <p:pic>
        <p:nvPicPr>
          <p:cNvPr id="10" name="Picture Placeholder 9">
            <a:extLst>
              <a:ext uri="{FF2B5EF4-FFF2-40B4-BE49-F238E27FC236}">
                <a16:creationId xmlns:a16="http://schemas.microsoft.com/office/drawing/2014/main" id="{F1CAAFAB-908B-8879-E3F0-4CDA856A8B4B}"/>
              </a:ext>
            </a:extLst>
          </p:cNvPr>
          <p:cNvPicPr>
            <a:picLocks noGrp="1" noChangeAspect="1"/>
          </p:cNvPicPr>
          <p:nvPr>
            <p:ph type="pic" idx="1"/>
          </p:nvPr>
        </p:nvPicPr>
        <p:blipFill>
          <a:blip r:embed="rId2"/>
          <a:srcRect l="-2081" r="4302"/>
          <a:stretch/>
        </p:blipFill>
        <p:spPr>
          <a:xfrm>
            <a:off x="6808292" y="609600"/>
            <a:ext cx="5268480" cy="518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850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A9FB5-987A-E4F9-B04C-5C11AE74A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24895-D708-0BA6-9ADD-1B2A3E881ADA}"/>
              </a:ext>
            </a:extLst>
          </p:cNvPr>
          <p:cNvSpPr>
            <a:spLocks noGrp="1"/>
          </p:cNvSpPr>
          <p:nvPr>
            <p:ph type="title"/>
          </p:nvPr>
        </p:nvSpPr>
        <p:spPr>
          <a:xfrm>
            <a:off x="1184966" y="-1053986"/>
            <a:ext cx="10046326" cy="2107972"/>
          </a:xfrm>
        </p:spPr>
        <p:txBody>
          <a:bodyPr>
            <a:normAutofit/>
          </a:bodyPr>
          <a:lstStyle/>
          <a:p>
            <a:pPr algn="ctr"/>
            <a:r>
              <a:rPr lang="en-US" sz="2400" b="1" dirty="0"/>
              <a:t>Ensure that Feedback Date is in datetime format and check the number of Duplicate rows</a:t>
            </a:r>
            <a:endParaRPr lang="en-US" sz="4000" b="1"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A98E25C7-3B59-4623-8A1C-9F96713F313B}"/>
              </a:ext>
            </a:extLst>
          </p:cNvPr>
          <p:cNvSpPr>
            <a:spLocks noGrp="1"/>
          </p:cNvSpPr>
          <p:nvPr>
            <p:ph type="body" sz="half" idx="2"/>
          </p:nvPr>
        </p:nvSpPr>
        <p:spPr>
          <a:xfrm>
            <a:off x="936171" y="1003164"/>
            <a:ext cx="10809515" cy="3100750"/>
          </a:xfrm>
        </p:spPr>
        <p:txBody>
          <a:bodyPr>
            <a:normAutofit fontScale="70000" lnSpcReduction="20000"/>
          </a:bodyPr>
          <a:lstStyle/>
          <a:p>
            <a:r>
              <a:rPr lang="en-US" sz="2300" b="1" dirty="0">
                <a:latin typeface="Bahnschrift" panose="020B0502040204020203" pitchFamily="34" charset="0"/>
              </a:rPr>
              <a:t>Convert the feedback date into date time format using </a:t>
            </a:r>
            <a:r>
              <a:rPr lang="en-US" sz="2300" b="1" dirty="0" err="1">
                <a:latin typeface="Bahnschrift" panose="020B0502040204020203" pitchFamily="34" charset="0"/>
              </a:rPr>
              <a:t>pd.todatetime</a:t>
            </a:r>
            <a:r>
              <a:rPr lang="en-US" sz="2300" b="1" dirty="0">
                <a:latin typeface="Bahnschrift" panose="020B0502040204020203" pitchFamily="34" charset="0"/>
              </a:rPr>
              <a:t> and convert the comment to string data type and check the number of duplicate rows  </a:t>
            </a:r>
          </a:p>
          <a:p>
            <a:pPr algn="ctr"/>
            <a:r>
              <a:rPr lang="en-US" sz="2600" b="1" dirty="0">
                <a:latin typeface="Bahnschrift" panose="020B0502040204020203" pitchFamily="34" charset="0"/>
              </a:rPr>
              <a:t>Convert feedback to date time format</a:t>
            </a:r>
          </a:p>
          <a:p>
            <a:pPr algn="ctr"/>
            <a:r>
              <a:rPr lang="en-US" sz="2800" b="1" dirty="0">
                <a:latin typeface="Bahnschrift" panose="020B0502040204020203" pitchFamily="34" charset="0"/>
              </a:rPr>
              <a:t>Syntax: </a:t>
            </a:r>
            <a:r>
              <a:rPr lang="en-US" sz="2600" b="1" dirty="0" err="1">
                <a:solidFill>
                  <a:srgbClr val="FF0000"/>
                </a:solidFill>
                <a:latin typeface="Bahnschrift" panose="020B0502040204020203" pitchFamily="34" charset="0"/>
              </a:rPr>
              <a:t>pd.datetime</a:t>
            </a:r>
            <a:r>
              <a:rPr lang="en-US" sz="2600" b="1" dirty="0">
                <a:solidFill>
                  <a:srgbClr val="FF0000"/>
                </a:solidFill>
                <a:latin typeface="Bahnschrift" panose="020B0502040204020203" pitchFamily="34" charset="0"/>
              </a:rPr>
              <a:t>( )</a:t>
            </a:r>
          </a:p>
          <a:p>
            <a:pPr algn="ctr"/>
            <a:r>
              <a:rPr lang="en-US" sz="2000" b="1" dirty="0">
                <a:latin typeface="Bahnschrift" panose="020B0502040204020203" pitchFamily="34" charset="0"/>
              </a:rPr>
              <a:t>Convert Comment to string data Type</a:t>
            </a:r>
          </a:p>
          <a:p>
            <a:pPr algn="ctr"/>
            <a:r>
              <a:rPr lang="en-US" sz="2800" b="1" dirty="0">
                <a:latin typeface="Bahnschrift" panose="020B0502040204020203" pitchFamily="34" charset="0"/>
              </a:rPr>
              <a:t>Syntax: </a:t>
            </a:r>
            <a:r>
              <a:rPr lang="en-US" sz="2300" b="1" dirty="0" err="1">
                <a:solidFill>
                  <a:srgbClr val="FF0000"/>
                </a:solidFill>
                <a:latin typeface="Bahnschrift" panose="020B0502040204020203" pitchFamily="34" charset="0"/>
              </a:rPr>
              <a:t>df</a:t>
            </a:r>
            <a:r>
              <a:rPr lang="en-US" sz="2300" b="1" dirty="0">
                <a:solidFill>
                  <a:srgbClr val="FF0000"/>
                </a:solidFill>
                <a:latin typeface="Bahnschrift" panose="020B0502040204020203" pitchFamily="34" charset="0"/>
              </a:rPr>
              <a:t>[‘Comment’].</a:t>
            </a:r>
            <a:r>
              <a:rPr lang="en-US" sz="2300" b="1" dirty="0" err="1">
                <a:solidFill>
                  <a:srgbClr val="FF0000"/>
                </a:solidFill>
                <a:latin typeface="Bahnschrift" panose="020B0502040204020203" pitchFamily="34" charset="0"/>
              </a:rPr>
              <a:t>astype</a:t>
            </a:r>
            <a:r>
              <a:rPr lang="en-US" sz="2300" b="1" dirty="0">
                <a:solidFill>
                  <a:srgbClr val="FF0000"/>
                </a:solidFill>
                <a:latin typeface="Bahnschrift" panose="020B0502040204020203" pitchFamily="34" charset="0"/>
              </a:rPr>
              <a:t>(str)</a:t>
            </a:r>
          </a:p>
          <a:p>
            <a:pPr algn="ctr"/>
            <a:r>
              <a:rPr lang="en-US" sz="2600" b="1" dirty="0">
                <a:latin typeface="Bahnschrift" panose="020B0502040204020203" pitchFamily="34" charset="0"/>
              </a:rPr>
              <a:t>Check the number of duplicate rows</a:t>
            </a:r>
          </a:p>
          <a:p>
            <a:pPr algn="ctr"/>
            <a:r>
              <a:rPr lang="en-US" sz="3200" b="1" dirty="0" err="1">
                <a:latin typeface="Bahnschrift" panose="020B0502040204020203" pitchFamily="34" charset="0"/>
              </a:rPr>
              <a:t>Syntax:</a:t>
            </a:r>
            <a:r>
              <a:rPr lang="en-US" sz="3200" b="1" dirty="0" err="1">
                <a:solidFill>
                  <a:srgbClr val="FF0000"/>
                </a:solidFill>
                <a:latin typeface="Bahnschrift" panose="020B0502040204020203" pitchFamily="34" charset="0"/>
              </a:rPr>
              <a:t>df.duplicated</a:t>
            </a:r>
            <a:r>
              <a:rPr lang="en-US" sz="3200" b="1" dirty="0">
                <a:solidFill>
                  <a:srgbClr val="FF0000"/>
                </a:solidFill>
                <a:latin typeface="Bahnschrift" panose="020B0502040204020203" pitchFamily="34" charset="0"/>
              </a:rPr>
              <a:t>( )</a:t>
            </a:r>
            <a:endParaRPr lang="en-US" sz="2100" b="1" dirty="0">
              <a:solidFill>
                <a:srgbClr val="FF0000"/>
              </a:solidFill>
              <a:latin typeface="Bahnschrift" panose="020B0502040204020203" pitchFamily="34" charset="0"/>
            </a:endParaRPr>
          </a:p>
          <a:p>
            <a:pPr algn="ctr"/>
            <a:endParaRPr lang="en-US" sz="2000" b="1" dirty="0">
              <a:solidFill>
                <a:srgbClr val="FF0000"/>
              </a:solidFill>
              <a:latin typeface="Bahnschrift" panose="020B0502040204020203" pitchFamily="34" charset="0"/>
            </a:endParaRPr>
          </a:p>
          <a:p>
            <a:pPr algn="ctr"/>
            <a:endParaRPr lang="en-US" sz="2000" b="1" dirty="0">
              <a:solidFill>
                <a:srgbClr val="FF0000"/>
              </a:solidFill>
              <a:latin typeface="Bahnschrift" panose="020B0502040204020203" pitchFamily="34" charset="0"/>
            </a:endParaRPr>
          </a:p>
          <a:p>
            <a:pPr algn="ctr"/>
            <a:endParaRPr lang="en-US" sz="2000" b="1" dirty="0">
              <a:latin typeface="Bahnschrift" panose="020B0502040204020203" pitchFamily="34" charset="0"/>
            </a:endParaRPr>
          </a:p>
          <a:p>
            <a:pPr algn="ctr"/>
            <a:endParaRPr lang="en-US" sz="2000" b="1" dirty="0">
              <a:latin typeface="Bahnschrift" panose="020B0502040204020203" pitchFamily="34" charset="0"/>
            </a:endParaRPr>
          </a:p>
          <a:p>
            <a:pPr algn="ctr"/>
            <a:endParaRPr lang="en-US" sz="2000" b="1" dirty="0">
              <a:latin typeface="Bahnschrift" panose="020B0502040204020203" pitchFamily="34" charset="0"/>
            </a:endParaRPr>
          </a:p>
          <a:p>
            <a:pPr algn="ctr"/>
            <a:endParaRPr lang="en-US" sz="2000" b="1" dirty="0">
              <a:latin typeface="Bahnschrift" panose="020B0502040204020203" pitchFamily="34" charset="0"/>
            </a:endParaRPr>
          </a:p>
          <a:p>
            <a:pPr algn="ctr"/>
            <a:endParaRPr lang="en-US" sz="2000" b="1" dirty="0">
              <a:latin typeface="Bahnschrift" panose="020B0502040204020203" pitchFamily="34" charset="0"/>
            </a:endParaRPr>
          </a:p>
        </p:txBody>
      </p:sp>
      <p:pic>
        <p:nvPicPr>
          <p:cNvPr id="7" name="Picture Placeholder 6">
            <a:extLst>
              <a:ext uri="{FF2B5EF4-FFF2-40B4-BE49-F238E27FC236}">
                <a16:creationId xmlns:a16="http://schemas.microsoft.com/office/drawing/2014/main" id="{B980257E-520A-59D2-0FCC-03A810A487D0}"/>
              </a:ext>
            </a:extLst>
          </p:cNvPr>
          <p:cNvPicPr>
            <a:picLocks noGrp="1" noChangeAspect="1"/>
          </p:cNvPicPr>
          <p:nvPr>
            <p:ph type="pic" idx="1"/>
          </p:nvPr>
        </p:nvPicPr>
        <p:blipFill>
          <a:blip r:embed="rId2"/>
          <a:srcRect l="464" t="-90" r="-339" b="1172"/>
          <a:stretch/>
        </p:blipFill>
        <p:spPr>
          <a:xfrm>
            <a:off x="1562098" y="4103914"/>
            <a:ext cx="9292063" cy="2488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7150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42418-544E-91A4-004A-8E2A9F7077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E787E-C6C4-B17C-504E-4E14EC3F6E4B}"/>
              </a:ext>
            </a:extLst>
          </p:cNvPr>
          <p:cNvSpPr>
            <a:spLocks noGrp="1"/>
          </p:cNvSpPr>
          <p:nvPr>
            <p:ph type="title"/>
          </p:nvPr>
        </p:nvSpPr>
        <p:spPr>
          <a:xfrm>
            <a:off x="2446219" y="-424696"/>
            <a:ext cx="7299561" cy="1639886"/>
          </a:xfrm>
        </p:spPr>
        <p:txBody>
          <a:bodyPr>
            <a:normAutofit/>
          </a:bodyPr>
          <a:lstStyle/>
          <a:p>
            <a:pPr algn="ctr"/>
            <a:r>
              <a:rPr lang="en-US" sz="6700" b="1" dirty="0"/>
              <a:t>Text Processing</a:t>
            </a:r>
            <a:endParaRPr lang="en-US" sz="4000" b="1"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C70BABE4-DB8B-220E-B6D9-35EC17643588}"/>
              </a:ext>
            </a:extLst>
          </p:cNvPr>
          <p:cNvSpPr>
            <a:spLocks noGrp="1"/>
          </p:cNvSpPr>
          <p:nvPr>
            <p:ph type="body" sz="half" idx="2"/>
          </p:nvPr>
        </p:nvSpPr>
        <p:spPr>
          <a:xfrm>
            <a:off x="1025271" y="1087656"/>
            <a:ext cx="10365719" cy="2897204"/>
          </a:xfrm>
        </p:spPr>
        <p:txBody>
          <a:bodyPr>
            <a:normAutofit fontScale="92500" lnSpcReduction="20000"/>
          </a:bodyPr>
          <a:lstStyle/>
          <a:p>
            <a:r>
              <a:rPr lang="en-US" sz="1800" dirty="0"/>
              <a:t>Clean the Comments column by Remove any extra whitespace. Convert text to lowercase. Remove punctuation. Remove any stop words. Tokenize the comments split into individual words. For this create a new function which will represent by</a:t>
            </a:r>
            <a:r>
              <a:rPr lang="en-US" sz="1800" dirty="0">
                <a:solidFill>
                  <a:srgbClr val="FF0000"/>
                </a:solidFill>
              </a:rPr>
              <a:t> def </a:t>
            </a:r>
            <a:r>
              <a:rPr lang="en-US" sz="1800" dirty="0"/>
              <a:t>in python code and for these task we use NLTK </a:t>
            </a:r>
            <a:r>
              <a:rPr lang="en-US" sz="1800" dirty="0" err="1"/>
              <a:t>libray</a:t>
            </a:r>
            <a:r>
              <a:rPr lang="en-US" sz="1800" dirty="0"/>
              <a:t> which we have imported </a:t>
            </a:r>
            <a:r>
              <a:rPr lang="en-US" sz="1800" b="0" i="0" dirty="0">
                <a:effectLst/>
              </a:rPr>
              <a:t>early.</a:t>
            </a:r>
          </a:p>
          <a:p>
            <a:pPr algn="ctr"/>
            <a:r>
              <a:rPr lang="en-US" sz="2800" b="1" dirty="0"/>
              <a:t>For Text strip, Lowercase, </a:t>
            </a:r>
            <a:r>
              <a:rPr lang="en-US" sz="2800" b="1" dirty="0" err="1"/>
              <a:t>Punctution</a:t>
            </a:r>
            <a:r>
              <a:rPr lang="en-US" sz="2800" b="1" dirty="0"/>
              <a:t> and Tokenize words</a:t>
            </a:r>
          </a:p>
          <a:p>
            <a:pPr algn="ctr"/>
            <a:r>
              <a:rPr lang="en-US" sz="2600" b="1" dirty="0">
                <a:latin typeface="Bahnschrift" panose="020B0502040204020203" pitchFamily="34" charset="0"/>
              </a:rPr>
              <a:t>Syntax: </a:t>
            </a:r>
            <a:r>
              <a:rPr lang="en-US" sz="2200" b="1" dirty="0" err="1">
                <a:solidFill>
                  <a:srgbClr val="FF0000"/>
                </a:solidFill>
                <a:latin typeface="Bahnschrift" panose="020B0502040204020203" pitchFamily="34" charset="0"/>
              </a:rPr>
              <a:t>text.strip</a:t>
            </a:r>
            <a:endParaRPr lang="en-US" sz="2200" b="1" dirty="0">
              <a:solidFill>
                <a:srgbClr val="FF0000"/>
              </a:solidFill>
              <a:latin typeface="Bahnschrift" panose="020B0502040204020203" pitchFamily="34" charset="0"/>
            </a:endParaRPr>
          </a:p>
          <a:p>
            <a:pPr algn="ctr"/>
            <a:r>
              <a:rPr lang="en-US" sz="2400" b="1" dirty="0">
                <a:latin typeface="Bahnschrift" panose="020B0502040204020203" pitchFamily="34" charset="0"/>
              </a:rPr>
              <a:t>Syntax: </a:t>
            </a:r>
            <a:r>
              <a:rPr lang="en-US" sz="2200" b="1" dirty="0" err="1">
                <a:solidFill>
                  <a:srgbClr val="FF0000"/>
                </a:solidFill>
                <a:latin typeface="Bahnschrift" panose="020B0502040204020203" pitchFamily="34" charset="0"/>
              </a:rPr>
              <a:t>text.lower</a:t>
            </a:r>
            <a:endParaRPr lang="en-US" sz="2200" b="1" dirty="0">
              <a:solidFill>
                <a:srgbClr val="FF0000"/>
              </a:solidFill>
              <a:latin typeface="Bahnschrift" panose="020B0502040204020203" pitchFamily="34" charset="0"/>
            </a:endParaRPr>
          </a:p>
          <a:p>
            <a:pPr algn="ctr"/>
            <a:r>
              <a:rPr lang="en-US" sz="2400" b="1" dirty="0">
                <a:latin typeface="Bahnschrift" panose="020B0502040204020203" pitchFamily="34" charset="0"/>
              </a:rPr>
              <a:t>Syntax: </a:t>
            </a:r>
            <a:r>
              <a:rPr lang="en-US" sz="1900" b="1" dirty="0" err="1">
                <a:solidFill>
                  <a:srgbClr val="FF0000"/>
                </a:solidFill>
                <a:latin typeface="Bahnschrift" panose="020B0502040204020203" pitchFamily="34" charset="0"/>
              </a:rPr>
              <a:t>text.translate</a:t>
            </a:r>
            <a:r>
              <a:rPr lang="en-US" sz="1900" b="1" dirty="0">
                <a:solidFill>
                  <a:srgbClr val="FF0000"/>
                </a:solidFill>
                <a:latin typeface="Bahnschrift" panose="020B0502040204020203" pitchFamily="34" charset="0"/>
              </a:rPr>
              <a:t>(</a:t>
            </a:r>
            <a:r>
              <a:rPr lang="en-US" sz="1900" b="1" dirty="0" err="1">
                <a:solidFill>
                  <a:srgbClr val="FF0000"/>
                </a:solidFill>
                <a:latin typeface="Bahnschrift" panose="020B0502040204020203" pitchFamily="34" charset="0"/>
              </a:rPr>
              <a:t>str.maketrans</a:t>
            </a:r>
            <a:r>
              <a:rPr lang="en-US" sz="1900" b="1" dirty="0">
                <a:solidFill>
                  <a:srgbClr val="FF0000"/>
                </a:solidFill>
                <a:latin typeface="Bahnschrift" panose="020B0502040204020203" pitchFamily="34" charset="0"/>
              </a:rPr>
              <a:t>(“,”,</a:t>
            </a:r>
            <a:r>
              <a:rPr lang="en-US" sz="1900" b="1" dirty="0" err="1">
                <a:solidFill>
                  <a:srgbClr val="FF0000"/>
                </a:solidFill>
                <a:latin typeface="Bahnschrift" panose="020B0502040204020203" pitchFamily="34" charset="0"/>
              </a:rPr>
              <a:t>string.puncation</a:t>
            </a:r>
            <a:r>
              <a:rPr lang="en-US" sz="1900" b="1" dirty="0">
                <a:solidFill>
                  <a:srgbClr val="FF0000"/>
                </a:solidFill>
                <a:latin typeface="Bahnschrift" panose="020B0502040204020203" pitchFamily="34" charset="0"/>
              </a:rPr>
              <a:t>))</a:t>
            </a:r>
          </a:p>
          <a:p>
            <a:pPr algn="ctr"/>
            <a:endParaRPr lang="en-US" sz="2800" b="1" dirty="0"/>
          </a:p>
          <a:p>
            <a:pPr algn="ctr"/>
            <a:endParaRPr lang="en-US" sz="2400" b="1" dirty="0"/>
          </a:p>
          <a:p>
            <a:pPr algn="ctr"/>
            <a:endParaRPr lang="en-US" b="1" dirty="0">
              <a:latin typeface="Bahnschrift" panose="020B0502040204020203" pitchFamily="34" charset="0"/>
            </a:endParaRPr>
          </a:p>
        </p:txBody>
      </p:sp>
      <p:pic>
        <p:nvPicPr>
          <p:cNvPr id="8" name="Picture Placeholder 7">
            <a:extLst>
              <a:ext uri="{FF2B5EF4-FFF2-40B4-BE49-F238E27FC236}">
                <a16:creationId xmlns:a16="http://schemas.microsoft.com/office/drawing/2014/main" id="{B0787CEA-60A7-252A-7D5B-C12A7890ABF7}"/>
              </a:ext>
            </a:extLst>
          </p:cNvPr>
          <p:cNvPicPr>
            <a:picLocks noGrp="1" noChangeAspect="1"/>
          </p:cNvPicPr>
          <p:nvPr>
            <p:ph type="pic" idx="1"/>
          </p:nvPr>
        </p:nvPicPr>
        <p:blipFill>
          <a:blip r:embed="rId2"/>
          <a:srcRect l="348" t="716" r="3" b="-842"/>
          <a:stretch/>
        </p:blipFill>
        <p:spPr>
          <a:xfrm>
            <a:off x="1494193" y="4071486"/>
            <a:ext cx="9672536" cy="2391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076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221</TotalTime>
  <Words>954</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Arial Narrow</vt:lpstr>
      <vt:lpstr>Arial Rounded MT Bold</vt:lpstr>
      <vt:lpstr>Bahnschrift</vt:lpstr>
      <vt:lpstr>Bahnschrift Condensed</vt:lpstr>
      <vt:lpstr>Bahnschrift Light</vt:lpstr>
      <vt:lpstr>Berlin Sans FB Demi</vt:lpstr>
      <vt:lpstr>Calibri</vt:lpstr>
      <vt:lpstr>Calibri Light</vt:lpstr>
      <vt:lpstr>Symbol</vt:lpstr>
      <vt:lpstr>Tw Cen MT</vt:lpstr>
      <vt:lpstr>Circuit</vt:lpstr>
      <vt:lpstr>Data Cleaning and Exploration </vt:lpstr>
      <vt:lpstr>OUTLINE</vt:lpstr>
      <vt:lpstr>OBJECTIVE</vt:lpstr>
      <vt:lpstr>No.Of Libraries Used: </vt:lpstr>
      <vt:lpstr>Steps to accomplish this task: </vt:lpstr>
      <vt:lpstr>Import the Necessary Libraries</vt:lpstr>
      <vt:lpstr>Load The Csv file and Check the Missing Values</vt:lpstr>
      <vt:lpstr>Ensure that Feedback Date is in datetime format and check the number of Duplicate rows</vt:lpstr>
      <vt:lpstr>Text Processing</vt:lpstr>
      <vt:lpstr>Ratings Distribution</vt:lpstr>
      <vt:lpstr>Calculate Monthly Average Ratings AnD Set Up the Plot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Asim Khanzada</dc:creator>
  <cp:lastModifiedBy>Asim Khanzada</cp:lastModifiedBy>
  <cp:revision>9</cp:revision>
  <dcterms:created xsi:type="dcterms:W3CDTF">2024-10-16T12:58:01Z</dcterms:created>
  <dcterms:modified xsi:type="dcterms:W3CDTF">2024-10-17T10:45:32Z</dcterms:modified>
</cp:coreProperties>
</file>