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2" r:id="rId4"/>
    <p:sldId id="260" r:id="rId5"/>
    <p:sldId id="258" r:id="rId6"/>
    <p:sldId id="263" r:id="rId7"/>
    <p:sldId id="264"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50" d="100"/>
          <a:sy n="50" d="100"/>
        </p:scale>
        <p:origin x="1284"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10/21/2024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06DEEC-8226-51B5-52E7-B08DBA7B1130}"/>
              </a:ext>
            </a:extLst>
          </p:cNvPr>
          <p:cNvSpPr>
            <a:spLocks noGrp="1"/>
          </p:cNvSpPr>
          <p:nvPr>
            <p:ph type="title"/>
          </p:nvPr>
        </p:nvSpPr>
        <p:spPr>
          <a:xfrm>
            <a:off x="-1012371" y="-881743"/>
            <a:ext cx="14216742" cy="3295953"/>
          </a:xfrm>
        </p:spPr>
        <p:txBody>
          <a:bodyPr>
            <a:normAutofit/>
          </a:bodyPr>
          <a:lstStyle/>
          <a:p>
            <a:pPr algn="ctr"/>
            <a:r>
              <a:rPr lang="en-US" sz="6000" b="1" dirty="0">
                <a:solidFill>
                  <a:srgbClr val="FFFF00"/>
                </a:solidFill>
                <a:latin typeface="Bahnschrift Condensed" panose="020B0502040204020203" pitchFamily="34" charset="0"/>
              </a:rPr>
              <a:t>Text Classification for Email Filtering</a:t>
            </a:r>
          </a:p>
        </p:txBody>
      </p:sp>
      <p:pic>
        <p:nvPicPr>
          <p:cNvPr id="7" name="Content Placeholder 6">
            <a:extLst>
              <a:ext uri="{FF2B5EF4-FFF2-40B4-BE49-F238E27FC236}">
                <a16:creationId xmlns:a16="http://schemas.microsoft.com/office/drawing/2014/main" id="{760CD38A-D252-A2FB-01A8-1682E87EE455}"/>
              </a:ext>
            </a:extLst>
          </p:cNvPr>
          <p:cNvPicPr>
            <a:picLocks noGrp="1" noChangeAspect="1"/>
          </p:cNvPicPr>
          <p:nvPr>
            <p:ph idx="1"/>
          </p:nvPr>
        </p:nvPicPr>
        <p:blipFill>
          <a:blip r:embed="rId2"/>
          <a:srcRect b="9762"/>
          <a:stretch/>
        </p:blipFill>
        <p:spPr>
          <a:xfrm>
            <a:off x="1481956" y="1360716"/>
            <a:ext cx="9228087" cy="45284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78852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8193F-1328-025F-66DB-47A8F61E2C19}"/>
              </a:ext>
            </a:extLst>
          </p:cNvPr>
          <p:cNvSpPr>
            <a:spLocks noGrp="1"/>
          </p:cNvSpPr>
          <p:nvPr>
            <p:ph type="title"/>
          </p:nvPr>
        </p:nvSpPr>
        <p:spPr>
          <a:xfrm>
            <a:off x="670560" y="0"/>
            <a:ext cx="11155680" cy="1371600"/>
          </a:xfrm>
        </p:spPr>
        <p:txBody>
          <a:bodyPr>
            <a:noAutofit/>
          </a:bodyPr>
          <a:lstStyle/>
          <a:p>
            <a:pPr algn="ctr"/>
            <a:r>
              <a:rPr lang="en-US" sz="4400" dirty="0">
                <a:solidFill>
                  <a:srgbClr val="FFFF00"/>
                </a:solidFill>
                <a:latin typeface="Arial Rounded MT Bold" panose="020F0704030504030204" pitchFamily="34" charset="0"/>
              </a:rPr>
              <a:t>Logistic Regression Model Training</a:t>
            </a:r>
          </a:p>
        </p:txBody>
      </p:sp>
      <p:sp>
        <p:nvSpPr>
          <p:cNvPr id="4" name="Text Placeholder 3">
            <a:extLst>
              <a:ext uri="{FF2B5EF4-FFF2-40B4-BE49-F238E27FC236}">
                <a16:creationId xmlns:a16="http://schemas.microsoft.com/office/drawing/2014/main" id="{806396AB-BDF3-05FE-E05D-1ABD6D957BC8}"/>
              </a:ext>
            </a:extLst>
          </p:cNvPr>
          <p:cNvSpPr>
            <a:spLocks noGrp="1"/>
          </p:cNvSpPr>
          <p:nvPr>
            <p:ph type="body" sz="half" idx="2"/>
          </p:nvPr>
        </p:nvSpPr>
        <p:spPr>
          <a:xfrm>
            <a:off x="223520" y="1446028"/>
            <a:ext cx="11727180" cy="2427471"/>
          </a:xfrm>
        </p:spPr>
        <p:txBody>
          <a:bodyPr>
            <a:normAutofit/>
          </a:bodyPr>
          <a:lstStyle/>
          <a:p>
            <a:r>
              <a:rPr lang="en-US" sz="2800" dirty="0">
                <a:latin typeface="Agency FB" panose="020B0503020202020204" pitchFamily="34" charset="0"/>
              </a:rPr>
              <a:t>We use </a:t>
            </a:r>
            <a:r>
              <a:rPr lang="en-US" sz="2800" dirty="0" err="1">
                <a:latin typeface="Agency FB" panose="020B0503020202020204" pitchFamily="34" charset="0"/>
              </a:rPr>
              <a:t>sklearn</a:t>
            </a:r>
            <a:r>
              <a:rPr lang="en-US" sz="2800" dirty="0">
                <a:latin typeface="Agency FB" panose="020B0503020202020204" pitchFamily="34" charset="0"/>
              </a:rPr>
              <a:t> library for </a:t>
            </a:r>
            <a:r>
              <a:rPr lang="en-US" sz="2800" dirty="0" err="1">
                <a:latin typeface="Agency FB" panose="020B0503020202020204" pitchFamily="34" charset="0"/>
              </a:rPr>
              <a:t>for</a:t>
            </a:r>
            <a:r>
              <a:rPr lang="en-US" sz="2800" dirty="0">
                <a:latin typeface="Agency FB" panose="020B0503020202020204" pitchFamily="34" charset="0"/>
              </a:rPr>
              <a:t> model training and for generating the classification performance report.</a:t>
            </a:r>
          </a:p>
          <a:p>
            <a:pPr algn="ctr"/>
            <a:r>
              <a:rPr lang="en-US" sz="2800" dirty="0">
                <a:latin typeface="Agency FB" panose="020B0503020202020204" pitchFamily="34" charset="0"/>
              </a:rPr>
              <a:t>Syntax= </a:t>
            </a:r>
            <a:r>
              <a:rPr lang="en-US" sz="3200" dirty="0" err="1">
                <a:solidFill>
                  <a:schemeClr val="accent1">
                    <a:lumMod val="60000"/>
                    <a:lumOff val="40000"/>
                  </a:schemeClr>
                </a:solidFill>
                <a:latin typeface="Agency FB" panose="020B0503020202020204" pitchFamily="34" charset="0"/>
              </a:rPr>
              <a:t>logistic_model</a:t>
            </a:r>
            <a:r>
              <a:rPr lang="en-US" sz="3200" dirty="0">
                <a:solidFill>
                  <a:schemeClr val="accent1">
                    <a:lumMod val="60000"/>
                    <a:lumOff val="40000"/>
                  </a:schemeClr>
                </a:solidFill>
                <a:latin typeface="Agency FB" panose="020B0503020202020204" pitchFamily="34" charset="0"/>
              </a:rPr>
              <a:t> = </a:t>
            </a:r>
            <a:r>
              <a:rPr lang="en-US" sz="3200" dirty="0" err="1">
                <a:solidFill>
                  <a:schemeClr val="accent1">
                    <a:lumMod val="60000"/>
                    <a:lumOff val="40000"/>
                  </a:schemeClr>
                </a:solidFill>
                <a:latin typeface="Agency FB" panose="020B0503020202020204" pitchFamily="34" charset="0"/>
              </a:rPr>
              <a:t>LogisticRegression</a:t>
            </a:r>
            <a:r>
              <a:rPr lang="en-US" sz="3200" dirty="0">
                <a:solidFill>
                  <a:schemeClr val="accent1">
                    <a:lumMod val="60000"/>
                    <a:lumOff val="40000"/>
                  </a:schemeClr>
                </a:solidFill>
                <a:latin typeface="Agency FB" panose="020B0503020202020204" pitchFamily="34" charset="0"/>
              </a:rPr>
              <a:t>()</a:t>
            </a:r>
          </a:p>
          <a:p>
            <a:pPr algn="ctr"/>
            <a:r>
              <a:rPr lang="en-US" sz="3200" dirty="0">
                <a:latin typeface="Agency FB" panose="020B0503020202020204" pitchFamily="34" charset="0"/>
              </a:rPr>
              <a:t>Syntax=</a:t>
            </a:r>
            <a:r>
              <a:rPr lang="en-US" sz="3200" dirty="0" err="1">
                <a:solidFill>
                  <a:schemeClr val="accent1">
                    <a:lumMod val="60000"/>
                    <a:lumOff val="40000"/>
                  </a:schemeClr>
                </a:solidFill>
                <a:latin typeface="Agency FB" panose="020B0503020202020204" pitchFamily="34" charset="0"/>
              </a:rPr>
              <a:t>y_pred_logistic</a:t>
            </a:r>
            <a:r>
              <a:rPr lang="en-US" sz="3200" dirty="0">
                <a:solidFill>
                  <a:schemeClr val="accent1">
                    <a:lumMod val="60000"/>
                    <a:lumOff val="40000"/>
                  </a:schemeClr>
                </a:solidFill>
                <a:latin typeface="Agency FB" panose="020B0503020202020204" pitchFamily="34" charset="0"/>
              </a:rPr>
              <a:t> = </a:t>
            </a:r>
            <a:r>
              <a:rPr lang="en-US" sz="3200" dirty="0" err="1">
                <a:solidFill>
                  <a:schemeClr val="accent1">
                    <a:lumMod val="60000"/>
                    <a:lumOff val="40000"/>
                  </a:schemeClr>
                </a:solidFill>
                <a:latin typeface="Agency FB" panose="020B0503020202020204" pitchFamily="34" charset="0"/>
              </a:rPr>
              <a:t>logistic_model.predict</a:t>
            </a:r>
            <a:r>
              <a:rPr lang="en-US" sz="3200" dirty="0">
                <a:solidFill>
                  <a:schemeClr val="accent1">
                    <a:lumMod val="60000"/>
                    <a:lumOff val="40000"/>
                  </a:schemeClr>
                </a:solidFill>
                <a:latin typeface="Agency FB" panose="020B0503020202020204" pitchFamily="34" charset="0"/>
              </a:rPr>
              <a:t>(</a:t>
            </a:r>
            <a:r>
              <a:rPr lang="en-US" sz="3200" dirty="0" err="1">
                <a:solidFill>
                  <a:schemeClr val="accent1">
                    <a:lumMod val="60000"/>
                    <a:lumOff val="40000"/>
                  </a:schemeClr>
                </a:solidFill>
                <a:latin typeface="Agency FB" panose="020B0503020202020204" pitchFamily="34" charset="0"/>
              </a:rPr>
              <a:t>X_test</a:t>
            </a:r>
            <a:r>
              <a:rPr lang="en-US" sz="3200" dirty="0">
                <a:solidFill>
                  <a:schemeClr val="accent1">
                    <a:lumMod val="60000"/>
                    <a:lumOff val="40000"/>
                  </a:schemeClr>
                </a:solidFill>
                <a:latin typeface="Agency FB" panose="020B0503020202020204" pitchFamily="34" charset="0"/>
              </a:rPr>
              <a:t>)</a:t>
            </a:r>
            <a:endParaRPr lang="en-US" sz="2800" dirty="0">
              <a:solidFill>
                <a:schemeClr val="accent1">
                  <a:lumMod val="60000"/>
                  <a:lumOff val="40000"/>
                </a:schemeClr>
              </a:solidFill>
              <a:latin typeface="Agency FB" panose="020B0503020202020204" pitchFamily="34" charset="0"/>
            </a:endParaRPr>
          </a:p>
        </p:txBody>
      </p:sp>
      <p:pic>
        <p:nvPicPr>
          <p:cNvPr id="10" name="Content Placeholder 9">
            <a:extLst>
              <a:ext uri="{FF2B5EF4-FFF2-40B4-BE49-F238E27FC236}">
                <a16:creationId xmlns:a16="http://schemas.microsoft.com/office/drawing/2014/main" id="{2F705697-4A18-645B-9A20-C108E5AEF49E}"/>
              </a:ext>
            </a:extLst>
          </p:cNvPr>
          <p:cNvPicPr>
            <a:picLocks noGrp="1" noChangeAspect="1"/>
          </p:cNvPicPr>
          <p:nvPr>
            <p:ph idx="1"/>
          </p:nvPr>
        </p:nvPicPr>
        <p:blipFill>
          <a:blip r:embed="rId2"/>
          <a:stretch>
            <a:fillRect/>
          </a:stretch>
        </p:blipFill>
        <p:spPr>
          <a:xfrm>
            <a:off x="977992" y="4078638"/>
            <a:ext cx="10236015" cy="24380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7863488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BDE6F-000B-553A-0526-594B88B7DBA3}"/>
              </a:ext>
            </a:extLst>
          </p:cNvPr>
          <p:cNvSpPr>
            <a:spLocks noGrp="1"/>
          </p:cNvSpPr>
          <p:nvPr>
            <p:ph type="title"/>
          </p:nvPr>
        </p:nvSpPr>
        <p:spPr>
          <a:xfrm>
            <a:off x="396240" y="-474133"/>
            <a:ext cx="11399520" cy="1371600"/>
          </a:xfrm>
        </p:spPr>
        <p:txBody>
          <a:bodyPr>
            <a:normAutofit fontScale="90000"/>
          </a:bodyPr>
          <a:lstStyle/>
          <a:p>
            <a:pPr algn="ctr"/>
            <a:r>
              <a:rPr lang="en-US" sz="4800" dirty="0">
                <a:solidFill>
                  <a:srgbClr val="FFFF00"/>
                </a:solidFill>
                <a:latin typeface="Arial Rounded MT Bold" panose="020F0704030504030204" pitchFamily="34" charset="0"/>
              </a:rPr>
              <a:t>Feature Importance Extraction</a:t>
            </a:r>
          </a:p>
        </p:txBody>
      </p:sp>
      <p:pic>
        <p:nvPicPr>
          <p:cNvPr id="6" name="Content Placeholder 5">
            <a:extLst>
              <a:ext uri="{FF2B5EF4-FFF2-40B4-BE49-F238E27FC236}">
                <a16:creationId xmlns:a16="http://schemas.microsoft.com/office/drawing/2014/main" id="{BB862506-C5F3-B1AE-50CD-DFB4F94924BE}"/>
              </a:ext>
            </a:extLst>
          </p:cNvPr>
          <p:cNvPicPr>
            <a:picLocks noGrp="1" noChangeAspect="1"/>
          </p:cNvPicPr>
          <p:nvPr>
            <p:ph idx="1"/>
          </p:nvPr>
        </p:nvPicPr>
        <p:blipFill>
          <a:blip r:embed="rId2"/>
          <a:stretch>
            <a:fillRect/>
          </a:stretch>
        </p:blipFill>
        <p:spPr>
          <a:xfrm>
            <a:off x="458248" y="3429000"/>
            <a:ext cx="11275503" cy="29514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a:extLst>
              <a:ext uri="{FF2B5EF4-FFF2-40B4-BE49-F238E27FC236}">
                <a16:creationId xmlns:a16="http://schemas.microsoft.com/office/drawing/2014/main" id="{A65F143C-CDBF-EB88-AE9E-B80E2F73FAD7}"/>
              </a:ext>
            </a:extLst>
          </p:cNvPr>
          <p:cNvSpPr>
            <a:spLocks noGrp="1"/>
          </p:cNvSpPr>
          <p:nvPr>
            <p:ph type="body" sz="half" idx="2"/>
          </p:nvPr>
        </p:nvSpPr>
        <p:spPr>
          <a:xfrm>
            <a:off x="254000" y="839894"/>
            <a:ext cx="11541760" cy="2589106"/>
          </a:xfrm>
        </p:spPr>
        <p:txBody>
          <a:bodyPr>
            <a:normAutofit/>
          </a:bodyPr>
          <a:lstStyle/>
          <a:p>
            <a:r>
              <a:rPr lang="en-US" sz="3200" dirty="0">
                <a:latin typeface="Agency FB" panose="020B0503020202020204" pitchFamily="34" charset="0"/>
              </a:rPr>
              <a:t>Firstly we will use </a:t>
            </a:r>
            <a:r>
              <a:rPr lang="en-US" sz="3200" dirty="0">
                <a:solidFill>
                  <a:schemeClr val="accent1">
                    <a:lumMod val="60000"/>
                    <a:lumOff val="40000"/>
                  </a:schemeClr>
                </a:solidFill>
                <a:latin typeface="Agency FB" panose="020B0503020202020204" pitchFamily="34" charset="0"/>
              </a:rPr>
              <a:t>Pandas</a:t>
            </a:r>
            <a:r>
              <a:rPr lang="en-US" sz="3200" dirty="0">
                <a:latin typeface="Agency FB" panose="020B0503020202020204" pitchFamily="34" charset="0"/>
              </a:rPr>
              <a:t> for creating a </a:t>
            </a:r>
            <a:r>
              <a:rPr lang="en-US" sz="3200" dirty="0" err="1">
                <a:latin typeface="Agency FB" panose="020B0503020202020204" pitchFamily="34" charset="0"/>
              </a:rPr>
              <a:t>DataFrame</a:t>
            </a:r>
            <a:r>
              <a:rPr lang="en-US" sz="3200" dirty="0">
                <a:latin typeface="Agency FB" panose="020B0503020202020204" pitchFamily="34" charset="0"/>
              </a:rPr>
              <a:t> to store features and their importance and</a:t>
            </a:r>
            <a:r>
              <a:rPr lang="en-US" sz="3200" dirty="0">
                <a:solidFill>
                  <a:schemeClr val="accent1">
                    <a:lumMod val="60000"/>
                    <a:lumOff val="40000"/>
                  </a:schemeClr>
                </a:solidFill>
                <a:latin typeface="Agency FB" panose="020B0503020202020204" pitchFamily="34" charset="0"/>
              </a:rPr>
              <a:t> </a:t>
            </a:r>
            <a:r>
              <a:rPr lang="en-US" sz="3200" dirty="0" err="1">
                <a:solidFill>
                  <a:schemeClr val="accent1">
                    <a:lumMod val="60000"/>
                    <a:lumOff val="40000"/>
                  </a:schemeClr>
                </a:solidFill>
                <a:latin typeface="Agency FB" panose="020B0503020202020204" pitchFamily="34" charset="0"/>
              </a:rPr>
              <a:t>Sklearn</a:t>
            </a:r>
            <a:r>
              <a:rPr lang="en-US" sz="3200" dirty="0">
                <a:solidFill>
                  <a:schemeClr val="accent1">
                    <a:lumMod val="60000"/>
                    <a:lumOff val="40000"/>
                  </a:schemeClr>
                </a:solidFill>
                <a:latin typeface="Agency FB" panose="020B0503020202020204" pitchFamily="34" charset="0"/>
              </a:rPr>
              <a:t> </a:t>
            </a:r>
            <a:r>
              <a:rPr lang="en-US" sz="3200" dirty="0">
                <a:latin typeface="Agency FB" panose="020B0503020202020204" pitchFamily="34" charset="0"/>
              </a:rPr>
              <a:t>for extracting feature names.</a:t>
            </a:r>
          </a:p>
          <a:p>
            <a:pPr algn="ctr"/>
            <a:r>
              <a:rPr lang="en-US" sz="3200" dirty="0">
                <a:latin typeface="Agency FB" panose="020B0503020202020204" pitchFamily="34" charset="0"/>
              </a:rPr>
              <a:t>Syntax=</a:t>
            </a:r>
            <a:r>
              <a:rPr lang="en-US" sz="3600" dirty="0" err="1">
                <a:solidFill>
                  <a:schemeClr val="accent1">
                    <a:lumMod val="60000"/>
                    <a:lumOff val="40000"/>
                  </a:schemeClr>
                </a:solidFill>
                <a:latin typeface="Agency FB" panose="020B0503020202020204" pitchFamily="34" charset="0"/>
              </a:rPr>
              <a:t>sklearn.feature_extraction.text.CountVectorizer</a:t>
            </a:r>
            <a:endParaRPr lang="en-US" sz="3200" dirty="0">
              <a:solidFill>
                <a:schemeClr val="accent1">
                  <a:lumMod val="60000"/>
                  <a:lumOff val="40000"/>
                </a:schemeClr>
              </a:solidFill>
              <a:latin typeface="Agency FB" panose="020B0503020202020204" pitchFamily="34" charset="0"/>
            </a:endParaRPr>
          </a:p>
        </p:txBody>
      </p:sp>
    </p:spTree>
    <p:extLst>
      <p:ext uri="{BB962C8B-B14F-4D97-AF65-F5344CB8AC3E}">
        <p14:creationId xmlns:p14="http://schemas.microsoft.com/office/powerpoint/2010/main" val="40646653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4B6EB-86B9-E156-0589-A5C7EAE12121}"/>
              </a:ext>
            </a:extLst>
          </p:cNvPr>
          <p:cNvSpPr>
            <a:spLocks noGrp="1"/>
          </p:cNvSpPr>
          <p:nvPr>
            <p:ph type="title"/>
          </p:nvPr>
        </p:nvSpPr>
        <p:spPr>
          <a:xfrm>
            <a:off x="599854" y="-526311"/>
            <a:ext cx="11240386" cy="1371600"/>
          </a:xfrm>
        </p:spPr>
        <p:txBody>
          <a:bodyPr>
            <a:normAutofit/>
          </a:bodyPr>
          <a:lstStyle/>
          <a:p>
            <a:pPr algn="ctr"/>
            <a:r>
              <a:rPr lang="en-US" sz="4000" dirty="0">
                <a:solidFill>
                  <a:srgbClr val="FFFF00"/>
                </a:solidFill>
                <a:latin typeface="Arial Rounded MT Bold" panose="020F0704030504030204" pitchFamily="34" charset="0"/>
              </a:rPr>
              <a:t>Visualization of Class Distribution</a:t>
            </a:r>
          </a:p>
        </p:txBody>
      </p:sp>
      <p:pic>
        <p:nvPicPr>
          <p:cNvPr id="6" name="Content Placeholder 5">
            <a:extLst>
              <a:ext uri="{FF2B5EF4-FFF2-40B4-BE49-F238E27FC236}">
                <a16:creationId xmlns:a16="http://schemas.microsoft.com/office/drawing/2014/main" id="{632B7FEA-A11E-64C8-D959-81DC9E04C8F2}"/>
              </a:ext>
            </a:extLst>
          </p:cNvPr>
          <p:cNvPicPr>
            <a:picLocks noGrp="1" noChangeAspect="1"/>
          </p:cNvPicPr>
          <p:nvPr>
            <p:ph idx="1"/>
          </p:nvPr>
        </p:nvPicPr>
        <p:blipFill>
          <a:blip r:embed="rId2"/>
          <a:stretch>
            <a:fillRect/>
          </a:stretch>
        </p:blipFill>
        <p:spPr>
          <a:xfrm>
            <a:off x="1171575" y="3178969"/>
            <a:ext cx="9848850" cy="3038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a:extLst>
              <a:ext uri="{FF2B5EF4-FFF2-40B4-BE49-F238E27FC236}">
                <a16:creationId xmlns:a16="http://schemas.microsoft.com/office/drawing/2014/main" id="{CC0F7730-83DA-A15E-86D1-0D69E3D3FE51}"/>
              </a:ext>
            </a:extLst>
          </p:cNvPr>
          <p:cNvSpPr>
            <a:spLocks noGrp="1"/>
          </p:cNvSpPr>
          <p:nvPr>
            <p:ph type="body" sz="half" idx="2"/>
          </p:nvPr>
        </p:nvSpPr>
        <p:spPr>
          <a:xfrm>
            <a:off x="74428" y="1095153"/>
            <a:ext cx="12036056" cy="1988290"/>
          </a:xfrm>
        </p:spPr>
        <p:txBody>
          <a:bodyPr>
            <a:normAutofit fontScale="92500"/>
          </a:bodyPr>
          <a:lstStyle/>
          <a:p>
            <a:r>
              <a:rPr lang="en-US" sz="2400" dirty="0">
                <a:latin typeface="Agency FB" panose="020B0503020202020204" pitchFamily="34" charset="0"/>
              </a:rPr>
              <a:t>In this part we have used matplotlib and seaborn for the visualization of class distribution form matplotlib We will use </a:t>
            </a:r>
            <a:r>
              <a:rPr lang="en-US" sz="2400" dirty="0" err="1">
                <a:solidFill>
                  <a:schemeClr val="accent1">
                    <a:lumMod val="40000"/>
                    <a:lumOff val="60000"/>
                  </a:schemeClr>
                </a:solidFill>
                <a:latin typeface="Arial Rounded MT Bold" panose="020F0704030504030204" pitchFamily="34" charset="0"/>
              </a:rPr>
              <a:t>plt.subplots</a:t>
            </a:r>
            <a:r>
              <a:rPr lang="en-US" sz="2400" dirty="0">
                <a:solidFill>
                  <a:schemeClr val="accent1">
                    <a:lumMod val="40000"/>
                    <a:lumOff val="60000"/>
                  </a:schemeClr>
                </a:solidFill>
                <a:latin typeface="Arial Rounded MT Bold" panose="020F0704030504030204" pitchFamily="34" charset="0"/>
              </a:rPr>
              <a:t> </a:t>
            </a:r>
            <a:r>
              <a:rPr lang="en-US" sz="2400" dirty="0">
                <a:latin typeface="Agency FB" panose="020B0503020202020204" pitchFamily="34" charset="0"/>
              </a:rPr>
              <a:t>method and from seaborn we will use </a:t>
            </a:r>
            <a:r>
              <a:rPr lang="en-US" sz="2400" dirty="0" err="1">
                <a:solidFill>
                  <a:schemeClr val="accent1">
                    <a:lumMod val="60000"/>
                    <a:lumOff val="40000"/>
                  </a:schemeClr>
                </a:solidFill>
                <a:latin typeface="Arial Rounded MT Bold" panose="020F0704030504030204" pitchFamily="34" charset="0"/>
              </a:rPr>
              <a:t>count.plot</a:t>
            </a:r>
            <a:r>
              <a:rPr lang="en-US" sz="2400" dirty="0">
                <a:solidFill>
                  <a:schemeClr val="accent1">
                    <a:lumMod val="60000"/>
                    <a:lumOff val="40000"/>
                  </a:schemeClr>
                </a:solidFill>
                <a:latin typeface="Arial Rounded MT Bold" panose="020F0704030504030204" pitchFamily="34" charset="0"/>
              </a:rPr>
              <a:t> </a:t>
            </a:r>
            <a:r>
              <a:rPr lang="en-US" sz="2400" dirty="0">
                <a:latin typeface="Agency FB" panose="020B0503020202020204" pitchFamily="34" charset="0"/>
              </a:rPr>
              <a:t>method</a:t>
            </a:r>
          </a:p>
          <a:p>
            <a:pPr algn="ctr"/>
            <a:r>
              <a:rPr lang="en-US" sz="2400" dirty="0">
                <a:latin typeface="Arial Rounded MT Bold" panose="020F0704030504030204" pitchFamily="34" charset="0"/>
              </a:rPr>
              <a:t>Syntax: </a:t>
            </a:r>
            <a:r>
              <a:rPr lang="en-US" sz="2400" dirty="0" err="1">
                <a:solidFill>
                  <a:schemeClr val="accent1">
                    <a:lumMod val="60000"/>
                    <a:lumOff val="40000"/>
                  </a:schemeClr>
                </a:solidFill>
                <a:latin typeface="Arial Rounded MT Bold" panose="020F0704030504030204" pitchFamily="34" charset="0"/>
              </a:rPr>
              <a:t>plt.subplots</a:t>
            </a:r>
            <a:r>
              <a:rPr lang="en-US" sz="2400" dirty="0">
                <a:solidFill>
                  <a:schemeClr val="accent1">
                    <a:lumMod val="60000"/>
                    <a:lumOff val="40000"/>
                  </a:schemeClr>
                </a:solidFill>
                <a:latin typeface="Arial Rounded MT Bold" panose="020F0704030504030204" pitchFamily="34" charset="0"/>
              </a:rPr>
              <a:t>(1, 2, </a:t>
            </a:r>
            <a:r>
              <a:rPr lang="en-US" sz="2400" dirty="0" err="1">
                <a:solidFill>
                  <a:schemeClr val="accent1">
                    <a:lumMod val="60000"/>
                    <a:lumOff val="40000"/>
                  </a:schemeClr>
                </a:solidFill>
                <a:latin typeface="Arial Rounded MT Bold" panose="020F0704030504030204" pitchFamily="34" charset="0"/>
              </a:rPr>
              <a:t>figsize</a:t>
            </a:r>
            <a:r>
              <a:rPr lang="en-US" sz="2400" dirty="0">
                <a:solidFill>
                  <a:schemeClr val="accent1">
                    <a:lumMod val="60000"/>
                    <a:lumOff val="40000"/>
                  </a:schemeClr>
                </a:solidFill>
                <a:latin typeface="Arial Rounded MT Bold" panose="020F0704030504030204" pitchFamily="34" charset="0"/>
              </a:rPr>
              <a:t>=(14, 6))</a:t>
            </a:r>
          </a:p>
          <a:p>
            <a:pPr algn="ctr"/>
            <a:r>
              <a:rPr lang="en-US" sz="2400" dirty="0">
                <a:latin typeface="Arial Rounded MT Bold" panose="020F0704030504030204" pitchFamily="34" charset="0"/>
              </a:rPr>
              <a:t>Syntax: </a:t>
            </a:r>
            <a:r>
              <a:rPr lang="en-US" sz="1900" dirty="0" err="1">
                <a:solidFill>
                  <a:schemeClr val="accent1">
                    <a:lumMod val="60000"/>
                    <a:lumOff val="40000"/>
                  </a:schemeClr>
                </a:solidFill>
                <a:latin typeface="Arial Rounded MT Bold" panose="020F0704030504030204" pitchFamily="34" charset="0"/>
              </a:rPr>
              <a:t>sns.conutplot</a:t>
            </a:r>
            <a:r>
              <a:rPr lang="en-US" sz="1900" dirty="0">
                <a:solidFill>
                  <a:schemeClr val="accent1">
                    <a:lumMod val="60000"/>
                    <a:lumOff val="40000"/>
                  </a:schemeClr>
                </a:solidFill>
                <a:latin typeface="Arial Rounded MT Bold" panose="020F0704030504030204" pitchFamily="34" charset="0"/>
              </a:rPr>
              <a:t>(x=</a:t>
            </a:r>
            <a:r>
              <a:rPr lang="en-US" sz="1900" dirty="0" err="1">
                <a:solidFill>
                  <a:schemeClr val="accent1">
                    <a:lumMod val="60000"/>
                    <a:lumOff val="40000"/>
                  </a:schemeClr>
                </a:solidFill>
                <a:latin typeface="Arial Rounded MT Bold" panose="020F0704030504030204" pitchFamily="34" charset="0"/>
              </a:rPr>
              <a:t>y_train</a:t>
            </a:r>
            <a:r>
              <a:rPr lang="en-US" sz="1900" dirty="0">
                <a:solidFill>
                  <a:schemeClr val="accent1">
                    <a:lumMod val="60000"/>
                    <a:lumOff val="40000"/>
                  </a:schemeClr>
                </a:solidFill>
                <a:latin typeface="Arial Rounded MT Bold" panose="020F0704030504030204" pitchFamily="34" charset="0"/>
              </a:rPr>
              <a:t>, ax-axes[0], hue=</a:t>
            </a:r>
            <a:r>
              <a:rPr lang="en-US" sz="1900" dirty="0" err="1">
                <a:solidFill>
                  <a:schemeClr val="accent1">
                    <a:lumMod val="60000"/>
                    <a:lumOff val="40000"/>
                  </a:schemeClr>
                </a:solidFill>
                <a:latin typeface="Arial Rounded MT Bold" panose="020F0704030504030204" pitchFamily="34" charset="0"/>
              </a:rPr>
              <a:t>y_train</a:t>
            </a:r>
            <a:r>
              <a:rPr lang="en-US" sz="1900" dirty="0">
                <a:solidFill>
                  <a:schemeClr val="accent1">
                    <a:lumMod val="60000"/>
                    <a:lumOff val="40000"/>
                  </a:schemeClr>
                </a:solidFill>
                <a:latin typeface="Arial Rounded MT Bold" panose="020F0704030504030204" pitchFamily="34" charset="0"/>
              </a:rPr>
              <a:t>, dodge= false, palette= ‘</a:t>
            </a:r>
            <a:r>
              <a:rPr lang="en-US" sz="1900" dirty="0" err="1">
                <a:solidFill>
                  <a:schemeClr val="accent1">
                    <a:lumMod val="60000"/>
                    <a:lumOff val="40000"/>
                  </a:schemeClr>
                </a:solidFill>
                <a:latin typeface="Arial Rounded MT Bold" panose="020F0704030504030204" pitchFamily="34" charset="0"/>
              </a:rPr>
              <a:t>viridis</a:t>
            </a:r>
            <a:r>
              <a:rPr lang="en-US" sz="1900" dirty="0">
                <a:solidFill>
                  <a:schemeClr val="accent1">
                    <a:lumMod val="60000"/>
                    <a:lumOff val="40000"/>
                  </a:schemeClr>
                </a:solidFill>
                <a:latin typeface="Arial Rounded MT Bold" panose="020F0704030504030204" pitchFamily="34" charset="0"/>
              </a:rPr>
              <a:t>’ , legend=false)</a:t>
            </a:r>
          </a:p>
          <a:p>
            <a:pPr algn="ctr"/>
            <a:endParaRPr lang="en-US" sz="2400" dirty="0">
              <a:solidFill>
                <a:schemeClr val="accent1">
                  <a:lumMod val="60000"/>
                  <a:lumOff val="40000"/>
                </a:schemeClr>
              </a:solidFill>
              <a:latin typeface="Arial Rounded MT Bold" panose="020F0704030504030204" pitchFamily="34" charset="0"/>
            </a:endParaRPr>
          </a:p>
        </p:txBody>
      </p:sp>
    </p:spTree>
    <p:extLst>
      <p:ext uri="{BB962C8B-B14F-4D97-AF65-F5344CB8AC3E}">
        <p14:creationId xmlns:p14="http://schemas.microsoft.com/office/powerpoint/2010/main" val="7396067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65ACC-A894-8991-B861-5FA758926559}"/>
              </a:ext>
            </a:extLst>
          </p:cNvPr>
          <p:cNvSpPr>
            <a:spLocks noGrp="1"/>
          </p:cNvSpPr>
          <p:nvPr>
            <p:ph type="title"/>
          </p:nvPr>
        </p:nvSpPr>
        <p:spPr>
          <a:xfrm>
            <a:off x="603253" y="-402772"/>
            <a:ext cx="11140440" cy="1371600"/>
          </a:xfrm>
        </p:spPr>
        <p:txBody>
          <a:bodyPr>
            <a:noAutofit/>
          </a:bodyPr>
          <a:lstStyle/>
          <a:p>
            <a:pPr algn="ctr"/>
            <a:r>
              <a:rPr lang="en-US" sz="5400" dirty="0">
                <a:solidFill>
                  <a:srgbClr val="FFFF00"/>
                </a:solidFill>
                <a:latin typeface="Arial Rounded MT Bold" panose="020F0704030504030204" pitchFamily="34" charset="0"/>
              </a:rPr>
              <a:t>Top Features Visualization</a:t>
            </a:r>
          </a:p>
        </p:txBody>
      </p:sp>
      <p:pic>
        <p:nvPicPr>
          <p:cNvPr id="6" name="Content Placeholder 5">
            <a:extLst>
              <a:ext uri="{FF2B5EF4-FFF2-40B4-BE49-F238E27FC236}">
                <a16:creationId xmlns:a16="http://schemas.microsoft.com/office/drawing/2014/main" id="{B0B3CD18-FB8E-5212-60C6-709F97BBB7A4}"/>
              </a:ext>
            </a:extLst>
          </p:cNvPr>
          <p:cNvPicPr>
            <a:picLocks noGrp="1" noChangeAspect="1"/>
          </p:cNvPicPr>
          <p:nvPr>
            <p:ph idx="1"/>
          </p:nvPr>
        </p:nvPicPr>
        <p:blipFill>
          <a:blip r:embed="rId2"/>
          <a:stretch>
            <a:fillRect/>
          </a:stretch>
        </p:blipFill>
        <p:spPr>
          <a:xfrm>
            <a:off x="1121229" y="2982687"/>
            <a:ext cx="10189028" cy="32901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a:extLst>
              <a:ext uri="{FF2B5EF4-FFF2-40B4-BE49-F238E27FC236}">
                <a16:creationId xmlns:a16="http://schemas.microsoft.com/office/drawing/2014/main" id="{365A4331-24A8-9573-F649-97FF64B0583D}"/>
              </a:ext>
            </a:extLst>
          </p:cNvPr>
          <p:cNvSpPr>
            <a:spLocks noGrp="1"/>
          </p:cNvSpPr>
          <p:nvPr>
            <p:ph type="body" sz="half" idx="2"/>
          </p:nvPr>
        </p:nvSpPr>
        <p:spPr>
          <a:xfrm>
            <a:off x="435429" y="968829"/>
            <a:ext cx="11308264" cy="2460172"/>
          </a:xfrm>
        </p:spPr>
        <p:txBody>
          <a:bodyPr>
            <a:normAutofit/>
          </a:bodyPr>
          <a:lstStyle/>
          <a:p>
            <a:r>
              <a:rPr lang="en-US" sz="3600" dirty="0">
                <a:latin typeface="Agency FB" panose="020B0503020202020204" pitchFamily="34" charset="0"/>
              </a:rPr>
              <a:t>In this code of code we visualize the figures using </a:t>
            </a:r>
            <a:r>
              <a:rPr lang="en-US" sz="3600" dirty="0" err="1">
                <a:latin typeface="Agency FB" panose="020B0503020202020204" pitchFamily="34" charset="0"/>
              </a:rPr>
              <a:t>Matplotlib,Seaborn</a:t>
            </a:r>
            <a:r>
              <a:rPr lang="en-US" sz="3600" dirty="0">
                <a:latin typeface="Agency FB" panose="020B0503020202020204" pitchFamily="34" charset="0"/>
              </a:rPr>
              <a:t> and </a:t>
            </a:r>
            <a:r>
              <a:rPr lang="en-US" sz="3600" dirty="0" err="1">
                <a:latin typeface="Agency FB" panose="020B0503020202020204" pitchFamily="34" charset="0"/>
              </a:rPr>
              <a:t>Plotly</a:t>
            </a:r>
            <a:r>
              <a:rPr lang="en-US" sz="3600" dirty="0">
                <a:latin typeface="Agency FB" panose="020B0503020202020204" pitchFamily="34" charset="0"/>
              </a:rPr>
              <a:t>. We have use Seaborn </a:t>
            </a:r>
            <a:r>
              <a:rPr lang="en-US" sz="3600" dirty="0" err="1">
                <a:latin typeface="Agency FB" panose="020B0503020202020204" pitchFamily="34" charset="0"/>
              </a:rPr>
              <a:t>Barplot</a:t>
            </a:r>
            <a:r>
              <a:rPr lang="en-US" sz="3600" dirty="0">
                <a:latin typeface="Agency FB" panose="020B0503020202020204" pitchFamily="34" charset="0"/>
              </a:rPr>
              <a:t> of top 10 features</a:t>
            </a:r>
            <a:r>
              <a:rPr lang="en-US" sz="3200" dirty="0">
                <a:latin typeface="Agency FB" panose="020B0503020202020204" pitchFamily="34" charset="0"/>
              </a:rPr>
              <a:t> </a:t>
            </a:r>
            <a:r>
              <a:rPr lang="en-US" sz="3600" dirty="0">
                <a:latin typeface="Agency FB" panose="020B0503020202020204" pitchFamily="34" charset="0"/>
              </a:rPr>
              <a:t>and </a:t>
            </a:r>
            <a:r>
              <a:rPr lang="en-US" sz="3600" dirty="0" err="1">
                <a:latin typeface="Agency FB" panose="020B0503020202020204" pitchFamily="34" charset="0"/>
              </a:rPr>
              <a:t>Plotly</a:t>
            </a:r>
            <a:r>
              <a:rPr lang="en-US" sz="3600" dirty="0">
                <a:latin typeface="Agency FB" panose="020B0503020202020204" pitchFamily="34" charset="0"/>
              </a:rPr>
              <a:t> for top 10 features and to update layout and show plot.</a:t>
            </a:r>
          </a:p>
          <a:p>
            <a:pPr algn="ctr"/>
            <a:endParaRPr lang="en-US" sz="2400" dirty="0">
              <a:latin typeface="Agency FB" panose="020B0503020202020204" pitchFamily="34" charset="0"/>
            </a:endParaRPr>
          </a:p>
        </p:txBody>
      </p:sp>
    </p:spTree>
    <p:extLst>
      <p:ext uri="{BB962C8B-B14F-4D97-AF65-F5344CB8AC3E}">
        <p14:creationId xmlns:p14="http://schemas.microsoft.com/office/powerpoint/2010/main" val="874997488"/>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7BE50-939E-692A-2A3E-350CE51A7458}"/>
              </a:ext>
            </a:extLst>
          </p:cNvPr>
          <p:cNvSpPr>
            <a:spLocks noGrp="1"/>
          </p:cNvSpPr>
          <p:nvPr>
            <p:ph type="title"/>
          </p:nvPr>
        </p:nvSpPr>
        <p:spPr>
          <a:xfrm>
            <a:off x="506185" y="-393002"/>
            <a:ext cx="11179627" cy="1371600"/>
          </a:xfrm>
        </p:spPr>
        <p:txBody>
          <a:bodyPr>
            <a:normAutofit fontScale="90000"/>
          </a:bodyPr>
          <a:lstStyle/>
          <a:p>
            <a:pPr algn="ctr"/>
            <a:r>
              <a:rPr lang="en-US" sz="5400" b="1" dirty="0">
                <a:solidFill>
                  <a:srgbClr val="FFFF00"/>
                </a:solidFill>
                <a:latin typeface="Arial Rounded MT Bold" panose="020F0704030504030204" pitchFamily="34" charset="0"/>
              </a:rPr>
              <a:t>Misclassifications Handling</a:t>
            </a:r>
            <a:endParaRPr lang="en-US" sz="5400" dirty="0">
              <a:solidFill>
                <a:srgbClr val="FFFF00"/>
              </a:solidFill>
              <a:latin typeface="Arial Rounded MT Bold" panose="020F0704030504030204" pitchFamily="34" charset="0"/>
            </a:endParaRPr>
          </a:p>
        </p:txBody>
      </p:sp>
      <p:pic>
        <p:nvPicPr>
          <p:cNvPr id="6" name="Content Placeholder 5">
            <a:extLst>
              <a:ext uri="{FF2B5EF4-FFF2-40B4-BE49-F238E27FC236}">
                <a16:creationId xmlns:a16="http://schemas.microsoft.com/office/drawing/2014/main" id="{7540399C-ABA8-455D-7973-3C857369B9D6}"/>
              </a:ext>
            </a:extLst>
          </p:cNvPr>
          <p:cNvPicPr>
            <a:picLocks noGrp="1" noChangeAspect="1"/>
          </p:cNvPicPr>
          <p:nvPr>
            <p:ph idx="1"/>
          </p:nvPr>
        </p:nvPicPr>
        <p:blipFill>
          <a:blip r:embed="rId2"/>
          <a:stretch>
            <a:fillRect/>
          </a:stretch>
        </p:blipFill>
        <p:spPr>
          <a:xfrm>
            <a:off x="1010918" y="3205480"/>
            <a:ext cx="10170160" cy="31362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a:extLst>
              <a:ext uri="{FF2B5EF4-FFF2-40B4-BE49-F238E27FC236}">
                <a16:creationId xmlns:a16="http://schemas.microsoft.com/office/drawing/2014/main" id="{2482A856-14D8-8064-7AAC-33ED9C32732E}"/>
              </a:ext>
            </a:extLst>
          </p:cNvPr>
          <p:cNvSpPr>
            <a:spLocks noGrp="1"/>
          </p:cNvSpPr>
          <p:nvPr>
            <p:ph type="body" sz="half" idx="2"/>
          </p:nvPr>
        </p:nvSpPr>
        <p:spPr>
          <a:xfrm>
            <a:off x="304800" y="1088571"/>
            <a:ext cx="11381012" cy="2340429"/>
          </a:xfrm>
        </p:spPr>
        <p:txBody>
          <a:bodyPr>
            <a:normAutofit/>
          </a:bodyPr>
          <a:lstStyle/>
          <a:p>
            <a:r>
              <a:rPr lang="en-US" sz="2800" dirty="0">
                <a:latin typeface="Agency FB" panose="020B0503020202020204" pitchFamily="34" charset="0"/>
              </a:rPr>
              <a:t>In this part we will use </a:t>
            </a:r>
            <a:r>
              <a:rPr lang="en-US" sz="2800" dirty="0">
                <a:solidFill>
                  <a:schemeClr val="accent1">
                    <a:lumMod val="60000"/>
                    <a:lumOff val="40000"/>
                  </a:schemeClr>
                </a:solidFill>
                <a:latin typeface="Agency FB" panose="020B0503020202020204" pitchFamily="34" charset="0"/>
              </a:rPr>
              <a:t>Pandas</a:t>
            </a:r>
            <a:r>
              <a:rPr lang="en-US" sz="2800" dirty="0">
                <a:latin typeface="Agency FB" panose="020B0503020202020204" pitchFamily="34" charset="0"/>
              </a:rPr>
              <a:t> for handling data frame and data manipulation. Firstly we have to Create a </a:t>
            </a:r>
            <a:r>
              <a:rPr lang="en-US" sz="2800" dirty="0" err="1">
                <a:latin typeface="Agency FB" panose="020B0503020202020204" pitchFamily="34" charset="0"/>
              </a:rPr>
              <a:t>DataFrame</a:t>
            </a:r>
            <a:r>
              <a:rPr lang="en-US" sz="2800" dirty="0">
                <a:latin typeface="Agency FB" panose="020B0503020202020204" pitchFamily="34" charset="0"/>
              </a:rPr>
              <a:t> for actual and predicted labels than we have to Identify misclassified emails than we will add Actual and Predicted columns for comparison and than we will Display misclassified emails.</a:t>
            </a:r>
          </a:p>
        </p:txBody>
      </p:sp>
    </p:spTree>
    <p:extLst>
      <p:ext uri="{BB962C8B-B14F-4D97-AF65-F5344CB8AC3E}">
        <p14:creationId xmlns:p14="http://schemas.microsoft.com/office/powerpoint/2010/main" val="1989656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69930-96C7-25AB-1327-C1F1C37E6CC6}"/>
              </a:ext>
            </a:extLst>
          </p:cNvPr>
          <p:cNvSpPr>
            <a:spLocks noGrp="1"/>
          </p:cNvSpPr>
          <p:nvPr>
            <p:ph type="title"/>
          </p:nvPr>
        </p:nvSpPr>
        <p:spPr>
          <a:xfrm>
            <a:off x="2567940" y="-325120"/>
            <a:ext cx="7056120" cy="1371600"/>
          </a:xfrm>
        </p:spPr>
        <p:txBody>
          <a:bodyPr>
            <a:normAutofit/>
          </a:bodyPr>
          <a:lstStyle/>
          <a:p>
            <a:pPr algn="ctr"/>
            <a:r>
              <a:rPr lang="en-US" sz="6600" dirty="0">
                <a:solidFill>
                  <a:srgbClr val="FFFF00"/>
                </a:solidFill>
                <a:latin typeface="Arial Rounded MT Bold" panose="020F0704030504030204" pitchFamily="34" charset="0"/>
              </a:rPr>
              <a:t>Conclusion</a:t>
            </a:r>
          </a:p>
        </p:txBody>
      </p:sp>
      <p:pic>
        <p:nvPicPr>
          <p:cNvPr id="6" name="Content Placeholder 5">
            <a:extLst>
              <a:ext uri="{FF2B5EF4-FFF2-40B4-BE49-F238E27FC236}">
                <a16:creationId xmlns:a16="http://schemas.microsoft.com/office/drawing/2014/main" id="{351CE98F-D346-327C-A01F-C3C4E0A98CB2}"/>
              </a:ext>
            </a:extLst>
          </p:cNvPr>
          <p:cNvPicPr>
            <a:picLocks noGrp="1" noChangeAspect="1"/>
          </p:cNvPicPr>
          <p:nvPr>
            <p:ph idx="1"/>
          </p:nvPr>
        </p:nvPicPr>
        <p:blipFill>
          <a:blip r:embed="rId2"/>
          <a:stretch>
            <a:fillRect/>
          </a:stretch>
        </p:blipFill>
        <p:spPr>
          <a:xfrm>
            <a:off x="2002232" y="4054698"/>
            <a:ext cx="8187536" cy="2711862"/>
          </a:xfrm>
          <a:prstGeom prst="rect">
            <a:avLst/>
          </a:prstGeom>
          <a:ln>
            <a:noFill/>
          </a:ln>
          <a:effectLst>
            <a:softEdge rad="317500"/>
          </a:effectLst>
        </p:spPr>
      </p:pic>
      <p:sp>
        <p:nvSpPr>
          <p:cNvPr id="4" name="Text Placeholder 3">
            <a:extLst>
              <a:ext uri="{FF2B5EF4-FFF2-40B4-BE49-F238E27FC236}">
                <a16:creationId xmlns:a16="http://schemas.microsoft.com/office/drawing/2014/main" id="{3234FE83-CB46-E3EE-0C39-DAA699C9853E}"/>
              </a:ext>
            </a:extLst>
          </p:cNvPr>
          <p:cNvSpPr>
            <a:spLocks noGrp="1"/>
          </p:cNvSpPr>
          <p:nvPr>
            <p:ph type="body" sz="half" idx="2"/>
          </p:nvPr>
        </p:nvSpPr>
        <p:spPr>
          <a:xfrm>
            <a:off x="335490" y="1315720"/>
            <a:ext cx="11376612" cy="2469738"/>
          </a:xfrm>
        </p:spPr>
        <p:txBody>
          <a:bodyPr>
            <a:normAutofit/>
          </a:bodyPr>
          <a:lstStyle/>
          <a:p>
            <a:r>
              <a:rPr lang="en-US" sz="2800" dirty="0">
                <a:latin typeface="Agency FB" panose="020B0503020202020204" pitchFamily="34" charset="0"/>
              </a:rPr>
              <a:t>The code successfully implements a text classification model to classify emails as either "Spam" or "Important" using the Bag of Words (</a:t>
            </a:r>
            <a:r>
              <a:rPr lang="en-US" sz="2800" dirty="0" err="1">
                <a:latin typeface="Agency FB" panose="020B0503020202020204" pitchFamily="34" charset="0"/>
              </a:rPr>
              <a:t>BoW</a:t>
            </a:r>
            <a:r>
              <a:rPr lang="en-US" sz="2800" dirty="0">
                <a:latin typeface="Agency FB" panose="020B0503020202020204" pitchFamily="34" charset="0"/>
              </a:rPr>
              <a:t>) method for feature extraction and Logistic Regression for classification. After preprocessing and cleaning the text data, the model achieves solid performance, and important features are visualized for interpretation. Misclassified emails are reviewed to gain insights into potential improvements.</a:t>
            </a:r>
          </a:p>
        </p:txBody>
      </p:sp>
    </p:spTree>
    <p:extLst>
      <p:ext uri="{BB962C8B-B14F-4D97-AF65-F5344CB8AC3E}">
        <p14:creationId xmlns:p14="http://schemas.microsoft.com/office/powerpoint/2010/main" val="419989834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F8A5A-6A2A-AFFC-939F-EA702C809DB9}"/>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CB8D4744-6383-B149-6D10-6756329EE171}"/>
              </a:ext>
            </a:extLst>
          </p:cNvPr>
          <p:cNvSpPr>
            <a:spLocks noGrp="1"/>
          </p:cNvSpPr>
          <p:nvPr>
            <p:ph type="title"/>
          </p:nvPr>
        </p:nvSpPr>
        <p:spPr>
          <a:xfrm>
            <a:off x="185058" y="82247"/>
            <a:ext cx="5584371" cy="1920724"/>
          </a:xfrm>
        </p:spPr>
        <p:txBody>
          <a:bodyPr>
            <a:noAutofit/>
          </a:bodyPr>
          <a:lstStyle/>
          <a:p>
            <a:r>
              <a:rPr lang="en-US" sz="11500" b="1" dirty="0">
                <a:solidFill>
                  <a:srgbClr val="FFFF00"/>
                </a:solidFill>
                <a:latin typeface="Bahnschrift Condensed" panose="020B0502040204020203" pitchFamily="34" charset="0"/>
              </a:rPr>
              <a:t>Scenario</a:t>
            </a:r>
            <a:endParaRPr lang="en-US" sz="23900" b="1" dirty="0">
              <a:solidFill>
                <a:srgbClr val="FFFF00"/>
              </a:solidFill>
              <a:latin typeface="Bahnschrift Condensed" panose="020B0502040204020203" pitchFamily="34" charset="0"/>
            </a:endParaRPr>
          </a:p>
        </p:txBody>
      </p:sp>
      <p:pic>
        <p:nvPicPr>
          <p:cNvPr id="10" name="Content Placeholder 9">
            <a:extLst>
              <a:ext uri="{FF2B5EF4-FFF2-40B4-BE49-F238E27FC236}">
                <a16:creationId xmlns:a16="http://schemas.microsoft.com/office/drawing/2014/main" id="{2F74D2CC-8DEA-EE1A-8A56-1DF8B37A59B0}"/>
              </a:ext>
            </a:extLst>
          </p:cNvPr>
          <p:cNvPicPr>
            <a:picLocks noGrp="1" noChangeAspect="1"/>
          </p:cNvPicPr>
          <p:nvPr>
            <p:ph idx="1"/>
          </p:nvPr>
        </p:nvPicPr>
        <p:blipFill>
          <a:blip r:embed="rId2"/>
          <a:srcRect t="31939" b="17455"/>
          <a:stretch/>
        </p:blipFill>
        <p:spPr>
          <a:xfrm>
            <a:off x="4736319" y="1567543"/>
            <a:ext cx="7270623" cy="36793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 Placeholder 7">
            <a:extLst>
              <a:ext uri="{FF2B5EF4-FFF2-40B4-BE49-F238E27FC236}">
                <a16:creationId xmlns:a16="http://schemas.microsoft.com/office/drawing/2014/main" id="{047CCB89-9E5E-08C7-BB27-88276545D2FC}"/>
              </a:ext>
            </a:extLst>
          </p:cNvPr>
          <p:cNvSpPr>
            <a:spLocks noGrp="1"/>
          </p:cNvSpPr>
          <p:nvPr>
            <p:ph type="body" sz="half" idx="2"/>
          </p:nvPr>
        </p:nvSpPr>
        <p:spPr>
          <a:xfrm>
            <a:off x="545874" y="1693332"/>
            <a:ext cx="4256313" cy="4979610"/>
          </a:xfrm>
        </p:spPr>
        <p:txBody>
          <a:bodyPr>
            <a:noAutofit/>
          </a:bodyPr>
          <a:lstStyle/>
          <a:p>
            <a:r>
              <a:rPr lang="en-US" sz="3300" dirty="0">
                <a:latin typeface="Agency FB" panose="020B0503020202020204" pitchFamily="34" charset="0"/>
              </a:rPr>
              <a:t>You work for a company that wants to automatically classify incoming emails into categories such as "Spam" and "Important" to streamline email management. You have been provided with a dataset of email texts and their corresponding categories</a:t>
            </a:r>
            <a:r>
              <a:rPr lang="en-US" sz="3400" dirty="0">
                <a:latin typeface="Agency FB" panose="020B0503020202020204" pitchFamily="34" charset="0"/>
              </a:rPr>
              <a:t>.</a:t>
            </a:r>
          </a:p>
        </p:txBody>
      </p:sp>
    </p:spTree>
    <p:extLst>
      <p:ext uri="{BB962C8B-B14F-4D97-AF65-F5344CB8AC3E}">
        <p14:creationId xmlns:p14="http://schemas.microsoft.com/office/powerpoint/2010/main" val="427931624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05D9C-29DC-FF81-6635-2E627D155399}"/>
              </a:ext>
            </a:extLst>
          </p:cNvPr>
          <p:cNvSpPr>
            <a:spLocks noGrp="1"/>
          </p:cNvSpPr>
          <p:nvPr>
            <p:ph type="title"/>
          </p:nvPr>
        </p:nvSpPr>
        <p:spPr>
          <a:xfrm>
            <a:off x="1045028" y="-608286"/>
            <a:ext cx="5063371" cy="1886753"/>
          </a:xfrm>
        </p:spPr>
        <p:txBody>
          <a:bodyPr>
            <a:normAutofit/>
          </a:bodyPr>
          <a:lstStyle/>
          <a:p>
            <a:r>
              <a:rPr lang="en-US" sz="8000" dirty="0">
                <a:solidFill>
                  <a:srgbClr val="FFFF00"/>
                </a:solidFill>
                <a:latin typeface="Bahnschrift Condensed" panose="020B0502040204020203" pitchFamily="34" charset="0"/>
              </a:rPr>
              <a:t>OBJECTIVE</a:t>
            </a:r>
          </a:p>
        </p:txBody>
      </p:sp>
      <p:pic>
        <p:nvPicPr>
          <p:cNvPr id="6" name="Content Placeholder 5">
            <a:extLst>
              <a:ext uri="{FF2B5EF4-FFF2-40B4-BE49-F238E27FC236}">
                <a16:creationId xmlns:a16="http://schemas.microsoft.com/office/drawing/2014/main" id="{8605C14E-B26C-9FEF-852F-D995846ACBA8}"/>
              </a:ext>
            </a:extLst>
          </p:cNvPr>
          <p:cNvPicPr>
            <a:picLocks noGrp="1" noChangeAspect="1"/>
          </p:cNvPicPr>
          <p:nvPr>
            <p:ph idx="1"/>
          </p:nvPr>
        </p:nvPicPr>
        <p:blipFill>
          <a:blip r:embed="rId2"/>
          <a:stretch>
            <a:fillRect/>
          </a:stretch>
        </p:blipFill>
        <p:spPr>
          <a:xfrm>
            <a:off x="5027621" y="1436915"/>
            <a:ext cx="7055029" cy="4593772"/>
          </a:xfrm>
          <a:prstGeom prst="rect">
            <a:avLst/>
          </a:prstGeom>
          <a:ln>
            <a:noFill/>
          </a:ln>
          <a:effectLst>
            <a:outerShdw blurRad="292100" dist="139700" dir="2700000" algn="tl" rotWithShape="0">
              <a:srgbClr val="333333">
                <a:alpha val="65000"/>
              </a:srgbClr>
            </a:outerShdw>
            <a:softEdge rad="635000"/>
          </a:effectLst>
        </p:spPr>
      </p:pic>
      <p:sp>
        <p:nvSpPr>
          <p:cNvPr id="4" name="Text Placeholder 3">
            <a:extLst>
              <a:ext uri="{FF2B5EF4-FFF2-40B4-BE49-F238E27FC236}">
                <a16:creationId xmlns:a16="http://schemas.microsoft.com/office/drawing/2014/main" id="{8E528D02-270C-2CD4-62B1-27B2F156BE82}"/>
              </a:ext>
            </a:extLst>
          </p:cNvPr>
          <p:cNvSpPr>
            <a:spLocks noGrp="1"/>
          </p:cNvSpPr>
          <p:nvPr>
            <p:ph type="body" sz="half" idx="2"/>
          </p:nvPr>
        </p:nvSpPr>
        <p:spPr>
          <a:xfrm>
            <a:off x="544286" y="1278467"/>
            <a:ext cx="4721227" cy="5165876"/>
          </a:xfrm>
        </p:spPr>
        <p:txBody>
          <a:bodyPr>
            <a:normAutofit lnSpcReduction="10000"/>
          </a:bodyPr>
          <a:lstStyle/>
          <a:p>
            <a:r>
              <a:rPr lang="en-US" sz="4400" dirty="0">
                <a:latin typeface="Agency FB" panose="020B0503020202020204" pitchFamily="34" charset="0"/>
              </a:rPr>
              <a:t>Build a text classification model to classify emails into the specified categories. This task will involve data preprocessing, feature extraction, model training, and evaluation.</a:t>
            </a:r>
          </a:p>
        </p:txBody>
      </p:sp>
    </p:spTree>
    <p:extLst>
      <p:ext uri="{BB962C8B-B14F-4D97-AF65-F5344CB8AC3E}">
        <p14:creationId xmlns:p14="http://schemas.microsoft.com/office/powerpoint/2010/main" val="216598417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1AB34-1765-2DD5-42E1-B92D5DD74B8C}"/>
              </a:ext>
            </a:extLst>
          </p:cNvPr>
          <p:cNvSpPr>
            <a:spLocks noGrp="1"/>
          </p:cNvSpPr>
          <p:nvPr>
            <p:ph type="title"/>
          </p:nvPr>
        </p:nvSpPr>
        <p:spPr>
          <a:xfrm>
            <a:off x="-194164" y="-306507"/>
            <a:ext cx="12572999" cy="1456267"/>
          </a:xfrm>
        </p:spPr>
        <p:txBody>
          <a:bodyPr>
            <a:noAutofit/>
          </a:bodyPr>
          <a:lstStyle/>
          <a:p>
            <a:pPr algn="ctr"/>
            <a:r>
              <a:rPr lang="en-US" sz="8000" dirty="0">
                <a:solidFill>
                  <a:srgbClr val="FFFF00"/>
                </a:solidFill>
                <a:latin typeface="Bahnschrift SemiBold Condensed" panose="020B0502040204020203" pitchFamily="34" charset="0"/>
              </a:rPr>
              <a:t>Libraries Needed in Project</a:t>
            </a:r>
          </a:p>
        </p:txBody>
      </p:sp>
      <p:sp>
        <p:nvSpPr>
          <p:cNvPr id="3" name="Content Placeholder 2">
            <a:extLst>
              <a:ext uri="{FF2B5EF4-FFF2-40B4-BE49-F238E27FC236}">
                <a16:creationId xmlns:a16="http://schemas.microsoft.com/office/drawing/2014/main" id="{DC918D4F-A53B-3D91-A567-59688EBA6A6A}"/>
              </a:ext>
            </a:extLst>
          </p:cNvPr>
          <p:cNvSpPr>
            <a:spLocks noGrp="1"/>
          </p:cNvSpPr>
          <p:nvPr>
            <p:ph idx="1"/>
          </p:nvPr>
        </p:nvSpPr>
        <p:spPr>
          <a:xfrm>
            <a:off x="0" y="965200"/>
            <a:ext cx="12192000" cy="5892800"/>
          </a:xfrm>
        </p:spPr>
        <p:txBody>
          <a:bodyPr>
            <a:normAutofit lnSpcReduction="10000"/>
          </a:bodyPr>
          <a:lstStyle/>
          <a:p>
            <a:pPr marL="0" marR="0" indent="0" algn="ctr">
              <a:lnSpc>
                <a:spcPct val="107000"/>
              </a:lnSpc>
              <a:spcBef>
                <a:spcPts val="200"/>
              </a:spcBef>
              <a:spcAft>
                <a:spcPts val="0"/>
              </a:spcAft>
              <a:buNone/>
            </a:pPr>
            <a:r>
              <a:rPr lang="en-US" sz="2800" b="1" kern="100" dirty="0">
                <a:solidFill>
                  <a:schemeClr val="bg2">
                    <a:lumMod val="25000"/>
                    <a:lumOff val="75000"/>
                  </a:schemeClr>
                </a:solidFill>
                <a:effectLst/>
                <a:latin typeface="Bahnschrift Condensed" panose="020B0502040204020203" pitchFamily="34" charset="0"/>
                <a:ea typeface="Times New Roman" panose="02020603050405020304" pitchFamily="18" charset="0"/>
                <a:cs typeface="Times New Roman" panose="02020603050405020304" pitchFamily="18" charset="0"/>
              </a:rPr>
              <a:t>In this project we have use number of popular libraries of all of them are listed below</a:t>
            </a:r>
            <a:endParaRPr lang="en-US" sz="2800" b="1" kern="100" dirty="0">
              <a:solidFill>
                <a:schemeClr val="bg2">
                  <a:lumMod val="25000"/>
                  <a:lumOff val="75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200"/>
              </a:spcBef>
              <a:spcAft>
                <a:spcPts val="0"/>
              </a:spcAft>
              <a:buFont typeface="Symbol" panose="05050102010706020507" pitchFamily="18" charset="2"/>
              <a:buChar char=""/>
            </a:pPr>
            <a:r>
              <a:rPr lang="en-US" sz="1600" b="1" kern="100" dirty="0">
                <a:solidFill>
                  <a:schemeClr val="accent1">
                    <a:lumMod val="60000"/>
                    <a:lumOff val="40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rPr>
              <a:t>Pandas:</a:t>
            </a:r>
            <a:r>
              <a:rPr lang="en-US" b="1" kern="100" dirty="0">
                <a:solidFill>
                  <a:schemeClr val="accent1">
                    <a:lumMod val="60000"/>
                    <a:lumOff val="40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rPr>
              <a:t> </a:t>
            </a:r>
          </a:p>
          <a:p>
            <a:pPr marL="0" indent="0">
              <a:lnSpc>
                <a:spcPct val="107000"/>
              </a:lnSpc>
              <a:spcBef>
                <a:spcPts val="200"/>
              </a:spcBef>
              <a:spcAft>
                <a:spcPts val="0"/>
              </a:spcAft>
              <a:buNone/>
            </a:pPr>
            <a:r>
              <a:rPr lang="en-US" sz="1100" b="1" kern="100" dirty="0">
                <a:solidFill>
                  <a:schemeClr val="tx1"/>
                </a:solidFill>
                <a:latin typeface="Agency FB" panose="020B0503020202020204" pitchFamily="34" charset="0"/>
                <a:ea typeface="Times New Roman" panose="02020603050405020304" pitchFamily="18" charset="0"/>
                <a:cs typeface="Times New Roman" panose="02020603050405020304" pitchFamily="18" charset="0"/>
              </a:rPr>
              <a:t>             </a:t>
            </a:r>
            <a:r>
              <a:rPr lang="en-US" sz="1400" kern="100" dirty="0">
                <a:solidFill>
                  <a:schemeClr val="tx1"/>
                </a:solidFill>
                <a:effectLst/>
                <a:latin typeface="Agency FB" panose="020B0503020202020204" pitchFamily="34" charset="0"/>
                <a:ea typeface="Times New Roman" panose="02020603050405020304" pitchFamily="18" charset="0"/>
                <a:cs typeface="Arial" panose="020B0604020202020204" pitchFamily="34" charset="0"/>
              </a:rPr>
              <a:t>Pandas is a powerful Python library designed for data manipulation and analysis, providing flexible data structures like </a:t>
            </a:r>
            <a:r>
              <a:rPr lang="en-US" sz="1400" kern="100" dirty="0" err="1">
                <a:solidFill>
                  <a:schemeClr val="tx1"/>
                </a:solidFill>
                <a:effectLst/>
                <a:latin typeface="Agency FB" panose="020B0503020202020204" pitchFamily="34" charset="0"/>
                <a:ea typeface="Times New Roman" panose="02020603050405020304" pitchFamily="18" charset="0"/>
                <a:cs typeface="Arial" panose="020B0604020202020204" pitchFamily="34" charset="0"/>
              </a:rPr>
              <a:t>DataFrames</a:t>
            </a:r>
            <a:r>
              <a:rPr lang="en-US" sz="1400" kern="100" dirty="0">
                <a:solidFill>
                  <a:schemeClr val="tx1"/>
                </a:solidFill>
                <a:effectLst/>
                <a:latin typeface="Agency FB" panose="020B0503020202020204" pitchFamily="34" charset="0"/>
                <a:ea typeface="Times New Roman" panose="02020603050405020304" pitchFamily="18" charset="0"/>
                <a:cs typeface="Arial" panose="020B0604020202020204" pitchFamily="34" charset="0"/>
              </a:rPr>
              <a:t>  and Series. It offers tools for data cleaning, transformation, and statistical analysis</a:t>
            </a:r>
            <a:r>
              <a:rPr lang="en-US" sz="1400" kern="100" dirty="0">
                <a:latin typeface="Agency FB" panose="020B0503020202020204" pitchFamily="34" charset="0"/>
                <a:ea typeface="Times New Roman" panose="02020603050405020304" pitchFamily="18" charset="0"/>
                <a:cs typeface="Times New Roman" panose="02020603050405020304" pitchFamily="18" charset="0"/>
              </a:rPr>
              <a:t>.</a:t>
            </a:r>
            <a:endParaRPr lang="en-US" sz="1400" kern="100" dirty="0">
              <a:effectLst/>
              <a:latin typeface="Agency FB" panose="020B0503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200"/>
              </a:spcBef>
              <a:spcAft>
                <a:spcPts val="0"/>
              </a:spcAft>
              <a:buNone/>
            </a:pPr>
            <a:r>
              <a:rPr lang="en-US" sz="3200" dirty="0">
                <a:latin typeface="Arial Rounded MT Bold" panose="020F0704030504030204" pitchFamily="34" charset="0"/>
              </a:rPr>
              <a:t>.</a:t>
            </a:r>
            <a:r>
              <a:rPr lang="en-US" sz="1200" dirty="0"/>
              <a:t>   </a:t>
            </a:r>
            <a:r>
              <a:rPr lang="en-US" sz="1600" b="1" kern="100" dirty="0">
                <a:solidFill>
                  <a:schemeClr val="accent1">
                    <a:lumMod val="60000"/>
                    <a:lumOff val="40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rPr>
              <a:t>NLTK:</a:t>
            </a:r>
            <a:r>
              <a:rPr lang="en-US" sz="1600" b="1" kern="100" dirty="0">
                <a:solidFill>
                  <a:schemeClr val="accent1">
                    <a:lumMod val="60000"/>
                    <a:lumOff val="40000"/>
                  </a:schemeClr>
                </a:solidFill>
                <a:effectLst/>
                <a:latin typeface="Arial Rounded MT Bold" panose="020F0704030504030204" pitchFamily="34" charset="0"/>
                <a:ea typeface="Calibri" panose="020F0502020204030204" pitchFamily="34" charset="0"/>
                <a:cs typeface="Times New Roman" panose="02020603050405020304" pitchFamily="18" charset="0"/>
              </a:rPr>
              <a:t> </a:t>
            </a:r>
          </a:p>
          <a:p>
            <a:pPr marL="0" marR="0" lvl="0" indent="0">
              <a:lnSpc>
                <a:spcPct val="107000"/>
              </a:lnSpc>
              <a:spcBef>
                <a:spcPts val="200"/>
              </a:spcBef>
              <a:spcAft>
                <a:spcPts val="0"/>
              </a:spcAft>
              <a:buNone/>
            </a:pPr>
            <a:r>
              <a:rPr lang="en-US" sz="1600" b="1" kern="100"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sz="1400" kern="100" dirty="0">
                <a:solidFill>
                  <a:schemeClr val="tx1"/>
                </a:solidFill>
                <a:effectLst/>
                <a:latin typeface="Agency FB" panose="020B0503020202020204" pitchFamily="34" charset="0"/>
                <a:ea typeface="Times New Roman" panose="02020603050405020304" pitchFamily="18" charset="0"/>
                <a:cs typeface="Arial" panose="020B0604020202020204" pitchFamily="34" charset="0"/>
              </a:rPr>
              <a:t>NLTK (Natural Language Toolkit) is a powerful open-source library in Python for natural language processing (NLP). It provides easy-to-use interfaces and tools for tasks such as tokenization, part-of-speech tagging, stemming, lemmatization, parsing, and text classification</a:t>
            </a:r>
            <a:r>
              <a:rPr lang="en-US" sz="1400" kern="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p>
          <a:p>
            <a:pPr marL="0" indent="0">
              <a:lnSpc>
                <a:spcPct val="107000"/>
              </a:lnSpc>
              <a:spcBef>
                <a:spcPts val="200"/>
              </a:spcBef>
              <a:spcAft>
                <a:spcPts val="0"/>
              </a:spcAft>
              <a:buNone/>
            </a:pPr>
            <a:r>
              <a:rPr lang="en-US" sz="3600" dirty="0">
                <a:latin typeface="Arial Rounded MT Bold" panose="020F0704030504030204" pitchFamily="34" charset="0"/>
              </a:rPr>
              <a:t>. </a:t>
            </a:r>
            <a:r>
              <a:rPr lang="en-US" dirty="0">
                <a:solidFill>
                  <a:schemeClr val="accent1">
                    <a:lumMod val="60000"/>
                    <a:lumOff val="40000"/>
                  </a:schemeClr>
                </a:solidFill>
                <a:latin typeface="Arial Rounded MT Bold" panose="020F0704030504030204" pitchFamily="34" charset="0"/>
              </a:rPr>
              <a:t>S</a:t>
            </a:r>
            <a:r>
              <a:rPr lang="en-US" b="0" i="0" dirty="0">
                <a:solidFill>
                  <a:schemeClr val="accent1">
                    <a:lumMod val="60000"/>
                    <a:lumOff val="40000"/>
                  </a:schemeClr>
                </a:solidFill>
                <a:effectLst/>
                <a:latin typeface="Arial Rounded MT Bold" panose="020F0704030504030204" pitchFamily="34" charset="0"/>
              </a:rPr>
              <a:t>cikit-learn:</a:t>
            </a:r>
            <a:endParaRPr lang="en-US" sz="2000" kern="100" dirty="0">
              <a:solidFill>
                <a:schemeClr val="accent1">
                  <a:lumMod val="60000"/>
                  <a:lumOff val="40000"/>
                </a:schemeClr>
              </a:solidFill>
              <a:effectLst/>
              <a:latin typeface="Arial Rounded MT Bold" panose="020F0704030504030204" pitchFamily="34" charset="0"/>
              <a:ea typeface="Times New Roman" panose="02020603050405020304" pitchFamily="18" charset="0"/>
              <a:cs typeface="Arial" panose="020B0604020202020204" pitchFamily="34" charset="0"/>
            </a:endParaRPr>
          </a:p>
          <a:p>
            <a:pPr marL="0" marR="0" lvl="0" indent="0">
              <a:lnSpc>
                <a:spcPct val="107000"/>
              </a:lnSpc>
              <a:spcBef>
                <a:spcPts val="200"/>
              </a:spcBef>
              <a:spcAft>
                <a:spcPts val="0"/>
              </a:spcAft>
              <a:buNone/>
            </a:pPr>
            <a:r>
              <a:rPr lang="en-US" sz="1200" kern="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400" dirty="0">
                <a:latin typeface="Agency FB" panose="020B0503020202020204" pitchFamily="34" charset="0"/>
              </a:rPr>
              <a:t>Scikit-learn is a popular open-source machine learning library for Python. It provides a wide range of tools for tasks such as classification, regression, clustering, dimensionality reduction, model selection, and preprocessing of data</a:t>
            </a:r>
            <a:r>
              <a:rPr lang="en-US" sz="1400" dirty="0"/>
              <a:t>.</a:t>
            </a:r>
          </a:p>
          <a:p>
            <a:pPr>
              <a:lnSpc>
                <a:spcPct val="107000"/>
              </a:lnSpc>
              <a:spcBef>
                <a:spcPts val="200"/>
              </a:spcBef>
              <a:spcAft>
                <a:spcPts val="0"/>
              </a:spcAft>
            </a:pPr>
            <a:r>
              <a:rPr lang="en-US" dirty="0">
                <a:solidFill>
                  <a:schemeClr val="accent1">
                    <a:lumMod val="60000"/>
                    <a:lumOff val="40000"/>
                  </a:schemeClr>
                </a:solidFill>
                <a:latin typeface="Arial Rounded MT Bold" panose="020F0704030504030204" pitchFamily="34" charset="0"/>
              </a:rPr>
              <a:t>Matplotlib:</a:t>
            </a:r>
          </a:p>
          <a:p>
            <a:pPr marL="0" indent="0">
              <a:lnSpc>
                <a:spcPct val="107000"/>
              </a:lnSpc>
              <a:spcBef>
                <a:spcPts val="200"/>
              </a:spcBef>
              <a:spcAft>
                <a:spcPts val="0"/>
              </a:spcAft>
              <a:buNone/>
            </a:pPr>
            <a:r>
              <a:rPr lang="en-US" sz="2000" dirty="0">
                <a:latin typeface="Agency FB" panose="020B0503020202020204" pitchFamily="34" charset="0"/>
              </a:rPr>
              <a:t>      </a:t>
            </a:r>
            <a:r>
              <a:rPr lang="en-US" dirty="0">
                <a:latin typeface="Agency FB" panose="020B0503020202020204" pitchFamily="34" charset="0"/>
              </a:rPr>
              <a:t>It is a</a:t>
            </a:r>
            <a:r>
              <a:rPr lang="en-US" sz="1400" dirty="0">
                <a:latin typeface="Agency FB" panose="020B0503020202020204" pitchFamily="34" charset="0"/>
              </a:rPr>
              <a:t> </a:t>
            </a:r>
            <a:r>
              <a:rPr lang="en-US" sz="1600" dirty="0">
                <a:latin typeface="Agency FB" panose="020B0503020202020204" pitchFamily="34" charset="0"/>
              </a:rPr>
              <a:t>foundational Python library for creating static, animated, and interactive visualizations</a:t>
            </a:r>
            <a:r>
              <a:rPr lang="en-US" sz="1400" dirty="0">
                <a:latin typeface="Agency FB" panose="020B0503020202020204" pitchFamily="34" charset="0"/>
              </a:rPr>
              <a:t>.</a:t>
            </a:r>
            <a:r>
              <a:rPr lang="en-US" sz="1600" dirty="0">
                <a:latin typeface="Agency FB" panose="020B0503020202020204" pitchFamily="34" charset="0"/>
              </a:rPr>
              <a:t> It provides control over plot elements like axes, labels, and figure size, making it highly customizable.</a:t>
            </a:r>
          </a:p>
          <a:p>
            <a:pPr>
              <a:lnSpc>
                <a:spcPct val="107000"/>
              </a:lnSpc>
              <a:spcBef>
                <a:spcPts val="200"/>
              </a:spcBef>
              <a:spcAft>
                <a:spcPts val="0"/>
              </a:spcAft>
            </a:pPr>
            <a:r>
              <a:rPr lang="en-US" dirty="0">
                <a:solidFill>
                  <a:schemeClr val="accent1">
                    <a:lumMod val="60000"/>
                    <a:lumOff val="40000"/>
                  </a:schemeClr>
                </a:solidFill>
                <a:latin typeface="Arial Rounded MT Bold" panose="020F0704030504030204" pitchFamily="34" charset="0"/>
              </a:rPr>
              <a:t>Seaborn:</a:t>
            </a:r>
          </a:p>
          <a:p>
            <a:pPr marL="0" indent="0">
              <a:lnSpc>
                <a:spcPct val="107000"/>
              </a:lnSpc>
              <a:spcBef>
                <a:spcPts val="200"/>
              </a:spcBef>
              <a:spcAft>
                <a:spcPts val="0"/>
              </a:spcAft>
              <a:buNone/>
            </a:pPr>
            <a:r>
              <a:rPr lang="en-US" dirty="0">
                <a:solidFill>
                  <a:schemeClr val="accent1">
                    <a:lumMod val="60000"/>
                    <a:lumOff val="40000"/>
                  </a:schemeClr>
                </a:solidFill>
                <a:latin typeface="Arial Rounded MT Bold" panose="020F0704030504030204" pitchFamily="34" charset="0"/>
              </a:rPr>
              <a:t>     </a:t>
            </a:r>
            <a:r>
              <a:rPr lang="en-US" sz="1600" dirty="0">
                <a:latin typeface="Agency FB" panose="020B0503020202020204" pitchFamily="34" charset="0"/>
              </a:rPr>
              <a:t>Built on top of Matplotlib, Seaborn simplifies the creation of attractive statistical plots. It offers a high-level interface for drawing informative graphics like heatmaps, bar plots, and pair plots with minimal effort</a:t>
            </a:r>
            <a:r>
              <a:rPr lang="en-US" dirty="0">
                <a:latin typeface="Agency FB" panose="020B0503020202020204" pitchFamily="34" charset="0"/>
              </a:rPr>
              <a:t>.</a:t>
            </a:r>
          </a:p>
          <a:p>
            <a:pPr>
              <a:lnSpc>
                <a:spcPct val="107000"/>
              </a:lnSpc>
              <a:spcBef>
                <a:spcPts val="200"/>
              </a:spcBef>
              <a:spcAft>
                <a:spcPts val="0"/>
              </a:spcAft>
            </a:pPr>
            <a:r>
              <a:rPr lang="en-US" dirty="0" err="1">
                <a:solidFill>
                  <a:schemeClr val="accent1">
                    <a:lumMod val="60000"/>
                    <a:lumOff val="40000"/>
                  </a:schemeClr>
                </a:solidFill>
                <a:latin typeface="Arial Rounded MT Bold" panose="020F0704030504030204" pitchFamily="34" charset="0"/>
              </a:rPr>
              <a:t>Plotly</a:t>
            </a:r>
            <a:r>
              <a:rPr lang="en-US" dirty="0">
                <a:solidFill>
                  <a:schemeClr val="accent1">
                    <a:lumMod val="60000"/>
                    <a:lumOff val="40000"/>
                  </a:schemeClr>
                </a:solidFill>
                <a:latin typeface="Arial Rounded MT Bold" panose="020F0704030504030204" pitchFamily="34" charset="0"/>
              </a:rPr>
              <a:t>:</a:t>
            </a:r>
          </a:p>
          <a:p>
            <a:pPr marL="0" indent="0">
              <a:lnSpc>
                <a:spcPct val="107000"/>
              </a:lnSpc>
              <a:spcBef>
                <a:spcPts val="200"/>
              </a:spcBef>
              <a:spcAft>
                <a:spcPts val="0"/>
              </a:spcAft>
              <a:buNone/>
            </a:pPr>
            <a:r>
              <a:rPr lang="en-US" sz="1600" dirty="0">
                <a:solidFill>
                  <a:schemeClr val="accent1">
                    <a:lumMod val="60000"/>
                    <a:lumOff val="40000"/>
                  </a:schemeClr>
                </a:solidFill>
                <a:latin typeface="Agency FB" panose="020B0503020202020204" pitchFamily="34" charset="0"/>
              </a:rPr>
              <a:t>      </a:t>
            </a:r>
            <a:r>
              <a:rPr lang="en-US" sz="1600" dirty="0">
                <a:latin typeface="Agency FB" panose="020B0503020202020204" pitchFamily="34" charset="0"/>
              </a:rPr>
              <a:t>A versatile library for creating interactive, web-based visualizations. </a:t>
            </a:r>
            <a:r>
              <a:rPr lang="en-US" sz="1600" dirty="0" err="1">
                <a:latin typeface="Agency FB" panose="020B0503020202020204" pitchFamily="34" charset="0"/>
              </a:rPr>
              <a:t>Plotly</a:t>
            </a:r>
            <a:r>
              <a:rPr lang="en-US" sz="1600" dirty="0">
                <a:latin typeface="Agency FB" panose="020B0503020202020204" pitchFamily="34" charset="0"/>
              </a:rPr>
              <a:t> supports a wide range of charts (e.g., line plots, bar charts, 3D graphs).</a:t>
            </a:r>
            <a:endParaRPr lang="en-US" sz="1600" dirty="0">
              <a:solidFill>
                <a:schemeClr val="accent1">
                  <a:lumMod val="60000"/>
                  <a:lumOff val="40000"/>
                </a:schemeClr>
              </a:solidFill>
              <a:latin typeface="Agency FB" panose="020B0503020202020204" pitchFamily="34" charset="0"/>
            </a:endParaRPr>
          </a:p>
          <a:p>
            <a:pPr>
              <a:lnSpc>
                <a:spcPct val="107000"/>
              </a:lnSpc>
              <a:spcBef>
                <a:spcPts val="200"/>
              </a:spcBef>
              <a:spcAft>
                <a:spcPts val="0"/>
              </a:spcAft>
            </a:pPr>
            <a:endParaRPr lang="en-US" sz="2400" dirty="0">
              <a:solidFill>
                <a:schemeClr val="accent1">
                  <a:lumMod val="60000"/>
                  <a:lumOff val="40000"/>
                </a:schemeClr>
              </a:solidFill>
              <a:latin typeface="Agency FB" panose="020B0503020202020204" pitchFamily="34" charset="0"/>
            </a:endParaRPr>
          </a:p>
        </p:txBody>
      </p:sp>
      <p:sp>
        <p:nvSpPr>
          <p:cNvPr id="4" name="Rectangle 1">
            <a:extLst>
              <a:ext uri="{FF2B5EF4-FFF2-40B4-BE49-F238E27FC236}">
                <a16:creationId xmlns:a16="http://schemas.microsoft.com/office/drawing/2014/main" id="{339C57A6-D42D-516C-C50C-D859525E00AE}"/>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897945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1C95D5-CBF3-B02C-190E-DB4EC8BCC2D6}"/>
              </a:ext>
            </a:extLst>
          </p:cNvPr>
          <p:cNvSpPr>
            <a:spLocks noGrp="1"/>
          </p:cNvSpPr>
          <p:nvPr>
            <p:ph type="title"/>
          </p:nvPr>
        </p:nvSpPr>
        <p:spPr>
          <a:xfrm>
            <a:off x="321128" y="-785130"/>
            <a:ext cx="11751129" cy="1905000"/>
          </a:xfrm>
        </p:spPr>
        <p:txBody>
          <a:bodyPr>
            <a:normAutofit/>
          </a:bodyPr>
          <a:lstStyle/>
          <a:p>
            <a:pPr algn="ctr"/>
            <a:r>
              <a:rPr lang="en-US" sz="4800" b="1" dirty="0">
                <a:solidFill>
                  <a:srgbClr val="FFFF00"/>
                </a:solidFill>
                <a:effectLst>
                  <a:outerShdw blurRad="38100" dist="38100" dir="2700000" algn="tl">
                    <a:srgbClr val="000000">
                      <a:alpha val="43137"/>
                    </a:srgbClr>
                  </a:outerShdw>
                </a:effectLst>
                <a:latin typeface="Arial Rounded MT Bold" panose="020F0704030504030204" pitchFamily="34" charset="0"/>
              </a:rPr>
              <a:t>Import the Necessary Libraries</a:t>
            </a:r>
            <a:endParaRPr lang="en-US" sz="4800" dirty="0">
              <a:solidFill>
                <a:srgbClr val="FFFF00"/>
              </a:solidFill>
              <a:latin typeface="Arial Rounded MT Bold" panose="020F0704030504030204" pitchFamily="34" charset="0"/>
            </a:endParaRPr>
          </a:p>
        </p:txBody>
      </p:sp>
      <p:sp>
        <p:nvSpPr>
          <p:cNvPr id="6" name="Text Placeholder 5">
            <a:extLst>
              <a:ext uri="{FF2B5EF4-FFF2-40B4-BE49-F238E27FC236}">
                <a16:creationId xmlns:a16="http://schemas.microsoft.com/office/drawing/2014/main" id="{78939717-4132-1FE4-DA03-141C1D094506}"/>
              </a:ext>
            </a:extLst>
          </p:cNvPr>
          <p:cNvSpPr>
            <a:spLocks noGrp="1"/>
          </p:cNvSpPr>
          <p:nvPr>
            <p:ph type="body" sz="half" idx="2"/>
          </p:nvPr>
        </p:nvSpPr>
        <p:spPr>
          <a:xfrm>
            <a:off x="119743" y="1256619"/>
            <a:ext cx="5334000" cy="5231267"/>
          </a:xfrm>
        </p:spPr>
        <p:txBody>
          <a:bodyPr/>
          <a:lstStyle/>
          <a:p>
            <a:r>
              <a:rPr lang="en-US" sz="2800" dirty="0">
                <a:latin typeface="Agency FB" panose="020B0503020202020204" pitchFamily="34" charset="0"/>
              </a:rPr>
              <a:t>Start by importing libraries such as Pandas to read your dataset into a </a:t>
            </a:r>
            <a:r>
              <a:rPr lang="en-US" sz="2800" dirty="0" err="1">
                <a:latin typeface="Agency FB" panose="020B0503020202020204" pitchFamily="34" charset="0"/>
              </a:rPr>
              <a:t>dataframe</a:t>
            </a:r>
            <a:r>
              <a:rPr lang="en-US" sz="2800" dirty="0">
                <a:latin typeface="Agency FB" panose="020B0503020202020204" pitchFamily="34" charset="0"/>
              </a:rPr>
              <a:t> and data manipulation, </a:t>
            </a:r>
            <a:r>
              <a:rPr lang="en-US" sz="2800" b="0" i="0" dirty="0">
                <a:effectLst/>
                <a:latin typeface="Agency FB" panose="020B0503020202020204" pitchFamily="34" charset="0"/>
              </a:rPr>
              <a:t>scikit-learn for </a:t>
            </a:r>
            <a:r>
              <a:rPr lang="en-US" sz="2800" dirty="0">
                <a:latin typeface="Agency FB" panose="020B0503020202020204" pitchFamily="34" charset="0"/>
              </a:rPr>
              <a:t>classification, regression, clustering the data</a:t>
            </a:r>
            <a:r>
              <a:rPr lang="en-US" sz="2800" b="0" i="0" dirty="0">
                <a:effectLst/>
                <a:latin typeface="Agency FB" panose="020B0503020202020204" pitchFamily="34" charset="0"/>
              </a:rPr>
              <a:t> </a:t>
            </a:r>
            <a:r>
              <a:rPr lang="en-US" sz="2800" dirty="0">
                <a:latin typeface="Agency FB" panose="020B0503020202020204" pitchFamily="34" charset="0"/>
              </a:rPr>
              <a:t>and NLTK for natural language processing and to provide user easy to use interface. </a:t>
            </a:r>
            <a:r>
              <a:rPr lang="en-US" sz="2800" dirty="0" err="1">
                <a:latin typeface="Agency FB" panose="020B0503020202020204" pitchFamily="34" charset="0"/>
              </a:rPr>
              <a:t>Matpoltlib,Seaborn,Plotly</a:t>
            </a:r>
            <a:r>
              <a:rPr lang="en-US" sz="2800" dirty="0">
                <a:latin typeface="Agency FB" panose="020B0503020202020204" pitchFamily="34" charset="0"/>
              </a:rPr>
              <a:t> from graphical representation like charts, graph and </a:t>
            </a:r>
            <a:r>
              <a:rPr lang="en-US" sz="2800" dirty="0" err="1">
                <a:latin typeface="Agency FB" panose="020B0503020202020204" pitchFamily="34" charset="0"/>
              </a:rPr>
              <a:t>e.t.c.To</a:t>
            </a:r>
            <a:r>
              <a:rPr lang="en-US" sz="2800" dirty="0">
                <a:latin typeface="Agency FB" panose="020B0503020202020204" pitchFamily="34" charset="0"/>
              </a:rPr>
              <a:t> import library we “</a:t>
            </a:r>
            <a:r>
              <a:rPr lang="en-US" sz="2800" dirty="0">
                <a:solidFill>
                  <a:schemeClr val="accent1">
                    <a:lumMod val="60000"/>
                    <a:lumOff val="40000"/>
                  </a:schemeClr>
                </a:solidFill>
                <a:latin typeface="Agency FB" panose="020B0503020202020204" pitchFamily="34" charset="0"/>
              </a:rPr>
              <a:t>import</a:t>
            </a:r>
            <a:r>
              <a:rPr lang="en-US" sz="2800" dirty="0">
                <a:latin typeface="Agency FB" panose="020B0503020202020204" pitchFamily="34" charset="0"/>
              </a:rPr>
              <a:t>” command.</a:t>
            </a:r>
          </a:p>
          <a:p>
            <a:pPr algn="ctr"/>
            <a:r>
              <a:rPr lang="en-US" sz="3200" b="1" dirty="0">
                <a:latin typeface="Bahnschrift" panose="020B0502040204020203" pitchFamily="34" charset="0"/>
              </a:rPr>
              <a:t>Syntax:</a:t>
            </a:r>
            <a:r>
              <a:rPr lang="en-US" sz="3200" b="1" dirty="0">
                <a:solidFill>
                  <a:srgbClr val="FF0000"/>
                </a:solidFill>
                <a:latin typeface="Bahnschrift" panose="020B0502040204020203" pitchFamily="34" charset="0"/>
              </a:rPr>
              <a:t> </a:t>
            </a:r>
            <a:r>
              <a:rPr lang="en-US" sz="3200" b="1" dirty="0">
                <a:solidFill>
                  <a:schemeClr val="accent1">
                    <a:lumMod val="60000"/>
                    <a:lumOff val="40000"/>
                  </a:schemeClr>
                </a:solidFill>
                <a:latin typeface="Bahnschrift" panose="020B0502040204020203" pitchFamily="34" charset="0"/>
              </a:rPr>
              <a:t>Import</a:t>
            </a:r>
            <a:r>
              <a:rPr lang="en-US" sz="3200" b="1" dirty="0">
                <a:solidFill>
                  <a:srgbClr val="FF0000"/>
                </a:solidFill>
                <a:latin typeface="Bahnschrift" panose="020B0502040204020203" pitchFamily="34" charset="0"/>
              </a:rPr>
              <a:t> </a:t>
            </a:r>
            <a:r>
              <a:rPr lang="en-US" sz="3200" b="1" dirty="0">
                <a:latin typeface="Bahnschrift" panose="020B0502040204020203" pitchFamily="34" charset="0"/>
              </a:rPr>
              <a:t>pandas </a:t>
            </a:r>
            <a:r>
              <a:rPr lang="en-US" sz="3200" b="1" dirty="0">
                <a:solidFill>
                  <a:schemeClr val="accent1">
                    <a:lumMod val="60000"/>
                    <a:lumOff val="40000"/>
                  </a:schemeClr>
                </a:solidFill>
                <a:latin typeface="Bahnschrift" panose="020B0502040204020203" pitchFamily="34" charset="0"/>
              </a:rPr>
              <a:t>as</a:t>
            </a:r>
            <a:r>
              <a:rPr lang="en-US" sz="3200" b="1" dirty="0">
                <a:latin typeface="Bahnschrift" panose="020B0502040204020203" pitchFamily="34" charset="0"/>
              </a:rPr>
              <a:t> pd</a:t>
            </a:r>
          </a:p>
          <a:p>
            <a:endParaRPr lang="en-US" dirty="0"/>
          </a:p>
        </p:txBody>
      </p:sp>
      <p:pic>
        <p:nvPicPr>
          <p:cNvPr id="7" name="Content Placeholder 6">
            <a:extLst>
              <a:ext uri="{FF2B5EF4-FFF2-40B4-BE49-F238E27FC236}">
                <a16:creationId xmlns:a16="http://schemas.microsoft.com/office/drawing/2014/main" id="{88FF826F-BD04-0592-ACCB-87784AEE56EA}"/>
              </a:ext>
            </a:extLst>
          </p:cNvPr>
          <p:cNvPicPr>
            <a:picLocks noGrp="1" noChangeAspect="1"/>
          </p:cNvPicPr>
          <p:nvPr>
            <p:ph idx="1"/>
          </p:nvPr>
        </p:nvPicPr>
        <p:blipFill>
          <a:blip r:embed="rId2"/>
          <a:stretch>
            <a:fillRect/>
          </a:stretch>
        </p:blipFill>
        <p:spPr>
          <a:xfrm>
            <a:off x="6096000" y="1395662"/>
            <a:ext cx="5626100" cy="4456497"/>
          </a:xfrm>
          <a:prstGeom prst="roundRect">
            <a:avLst>
              <a:gd name="adj" fmla="val 8594"/>
            </a:avLst>
          </a:prstGeom>
          <a:solidFill>
            <a:srgbClr val="FFFFFF">
              <a:shade val="85000"/>
            </a:srgbClr>
          </a:solidFill>
          <a:ln>
            <a:noFill/>
          </a:ln>
          <a:effectLst>
            <a:outerShdw blurRad="149987" dist="250190" dir="8460000" algn="ctr">
              <a:srgbClr val="000000">
                <a:alpha val="28000"/>
              </a:srgbClr>
            </a:outerShdw>
            <a:reflection blurRad="12700" stA="38000" endPos="28000" dist="5000" dir="5400000" sy="-100000" algn="bl" rotWithShape="0"/>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17702029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389DB-35FA-E202-250E-85504D506419}"/>
              </a:ext>
            </a:extLst>
          </p:cNvPr>
          <p:cNvSpPr>
            <a:spLocks noGrp="1"/>
          </p:cNvSpPr>
          <p:nvPr>
            <p:ph type="title"/>
          </p:nvPr>
        </p:nvSpPr>
        <p:spPr>
          <a:xfrm>
            <a:off x="0" y="-141514"/>
            <a:ext cx="12480471" cy="1371600"/>
          </a:xfrm>
        </p:spPr>
        <p:txBody>
          <a:bodyPr>
            <a:normAutofit/>
          </a:bodyPr>
          <a:lstStyle/>
          <a:p>
            <a:pPr algn="ctr"/>
            <a:r>
              <a:rPr lang="en-US" sz="3600" b="1" dirty="0">
                <a:solidFill>
                  <a:srgbClr val="FFFF00"/>
                </a:solidFill>
                <a:effectLst>
                  <a:outerShdw blurRad="38100" dist="38100" dir="2700000" algn="tl">
                    <a:srgbClr val="000000">
                      <a:alpha val="43137"/>
                    </a:srgbClr>
                  </a:outerShdw>
                </a:effectLst>
                <a:latin typeface="Arial Rounded MT Bold" panose="020F0704030504030204" pitchFamily="34" charset="0"/>
              </a:rPr>
              <a:t>Load The Csv file and Check the Missing Values</a:t>
            </a:r>
            <a:endParaRPr lang="en-US" sz="3600" dirty="0">
              <a:solidFill>
                <a:srgbClr val="FFFF00"/>
              </a:solidFill>
              <a:latin typeface="Arial Rounded MT Bold" panose="020F0704030504030204" pitchFamily="34" charset="0"/>
            </a:endParaRPr>
          </a:p>
        </p:txBody>
      </p:sp>
      <p:pic>
        <p:nvPicPr>
          <p:cNvPr id="6" name="Content Placeholder 5">
            <a:extLst>
              <a:ext uri="{FF2B5EF4-FFF2-40B4-BE49-F238E27FC236}">
                <a16:creationId xmlns:a16="http://schemas.microsoft.com/office/drawing/2014/main" id="{D1C08DD1-17DD-6FDA-9122-257836E06647}"/>
              </a:ext>
            </a:extLst>
          </p:cNvPr>
          <p:cNvPicPr>
            <a:picLocks noGrp="1" noChangeAspect="1"/>
          </p:cNvPicPr>
          <p:nvPr>
            <p:ph idx="1"/>
          </p:nvPr>
        </p:nvPicPr>
        <p:blipFill>
          <a:blip r:embed="rId2"/>
          <a:stretch>
            <a:fillRect/>
          </a:stretch>
        </p:blipFill>
        <p:spPr>
          <a:xfrm>
            <a:off x="6390267" y="1426028"/>
            <a:ext cx="5700588" cy="4718956"/>
          </a:xfrm>
          <a:prstGeom prst="roundRect">
            <a:avLst>
              <a:gd name="adj" fmla="val 8594"/>
            </a:avLst>
          </a:prstGeom>
          <a:solidFill>
            <a:srgbClr val="FFFFFF">
              <a:shade val="85000"/>
            </a:srgbClr>
          </a:solidFill>
          <a:ln>
            <a:noFill/>
          </a:ln>
          <a:effectLst>
            <a:reflection blurRad="12700" stA="38000" endPos="28000" dist="5000" dir="5400000" sy="-100000" algn="bl" rotWithShape="0"/>
            <a:softEdge rad="12700"/>
          </a:effectLst>
        </p:spPr>
      </p:pic>
      <p:sp>
        <p:nvSpPr>
          <p:cNvPr id="4" name="Text Placeholder 3">
            <a:extLst>
              <a:ext uri="{FF2B5EF4-FFF2-40B4-BE49-F238E27FC236}">
                <a16:creationId xmlns:a16="http://schemas.microsoft.com/office/drawing/2014/main" id="{F2B21C57-8A91-3576-854D-53D58809BFC5}"/>
              </a:ext>
            </a:extLst>
          </p:cNvPr>
          <p:cNvSpPr>
            <a:spLocks noGrp="1"/>
          </p:cNvSpPr>
          <p:nvPr>
            <p:ph type="body" sz="half" idx="2"/>
          </p:nvPr>
        </p:nvSpPr>
        <p:spPr>
          <a:xfrm>
            <a:off x="101145" y="1426028"/>
            <a:ext cx="6321426" cy="5061857"/>
          </a:xfrm>
        </p:spPr>
        <p:txBody>
          <a:bodyPr/>
          <a:lstStyle/>
          <a:p>
            <a:r>
              <a:rPr lang="en-US" sz="2000" b="1" dirty="0">
                <a:latin typeface="Agency FB" panose="020B0503020202020204" pitchFamily="34" charset="0"/>
              </a:rPr>
              <a:t>Load the csv file to the pandas data frame and show some the rows to understand the content inside the csv file and check the null value in the file and also show the data type of every </a:t>
            </a:r>
            <a:r>
              <a:rPr lang="en-US" sz="2000" b="1" dirty="0" err="1">
                <a:latin typeface="Agency FB" panose="020B0503020202020204" pitchFamily="34" charset="0"/>
              </a:rPr>
              <a:t>coloum</a:t>
            </a:r>
            <a:endParaRPr lang="en-US" sz="2000" b="1" dirty="0">
              <a:latin typeface="Agency FB" panose="020B0503020202020204" pitchFamily="34" charset="0"/>
            </a:endParaRPr>
          </a:p>
          <a:p>
            <a:pPr algn="ctr"/>
            <a:r>
              <a:rPr lang="en-US" sz="2400" b="1" dirty="0">
                <a:latin typeface="Bahnschrift" panose="020B0502040204020203" pitchFamily="34" charset="0"/>
              </a:rPr>
              <a:t>To load csv file </a:t>
            </a:r>
          </a:p>
          <a:p>
            <a:pPr algn="ctr"/>
            <a:r>
              <a:rPr lang="en-US" sz="2400" b="1" dirty="0" err="1">
                <a:latin typeface="Bahnschrift" panose="020B0502040204020203" pitchFamily="34" charset="0"/>
              </a:rPr>
              <a:t>Syntax:</a:t>
            </a:r>
            <a:r>
              <a:rPr lang="en-US" sz="1800" b="1" dirty="0" err="1">
                <a:solidFill>
                  <a:schemeClr val="accent1">
                    <a:lumMod val="60000"/>
                    <a:lumOff val="40000"/>
                  </a:schemeClr>
                </a:solidFill>
                <a:latin typeface="Bahnschrift" panose="020B0502040204020203" pitchFamily="34" charset="0"/>
              </a:rPr>
              <a:t>df</a:t>
            </a:r>
            <a:r>
              <a:rPr lang="en-US" sz="1800" b="1" dirty="0">
                <a:latin typeface="Bahnschrift" panose="020B0502040204020203" pitchFamily="34" charset="0"/>
              </a:rPr>
              <a:t>=</a:t>
            </a:r>
            <a:r>
              <a:rPr lang="en-US" sz="1800" b="1" dirty="0" err="1">
                <a:solidFill>
                  <a:schemeClr val="accent1">
                    <a:lumMod val="60000"/>
                    <a:lumOff val="40000"/>
                  </a:schemeClr>
                </a:solidFill>
                <a:latin typeface="Bahnschrift" panose="020B0502040204020203" pitchFamily="34" charset="0"/>
              </a:rPr>
              <a:t>pd.read_csv</a:t>
            </a:r>
            <a:r>
              <a:rPr lang="en-US" sz="1800" b="1" dirty="0">
                <a:latin typeface="Bahnschrift" panose="020B0502040204020203" pitchFamily="34" charset="0"/>
              </a:rPr>
              <a:t>(“sample_customer_feedback.csv”)</a:t>
            </a:r>
          </a:p>
          <a:p>
            <a:pPr algn="ctr"/>
            <a:r>
              <a:rPr lang="en-US" sz="2400" b="1" dirty="0">
                <a:latin typeface="Bahnschrift" panose="020B0502040204020203" pitchFamily="34" charset="0"/>
              </a:rPr>
              <a:t>To show some content of csv file </a:t>
            </a:r>
          </a:p>
          <a:p>
            <a:pPr algn="ctr"/>
            <a:r>
              <a:rPr lang="en-US" sz="2400" b="1" dirty="0" err="1">
                <a:latin typeface="Bahnschrift" panose="020B0502040204020203" pitchFamily="34" charset="0"/>
              </a:rPr>
              <a:t>Syntax:</a:t>
            </a:r>
            <a:r>
              <a:rPr lang="en-US" sz="2400" b="1" dirty="0" err="1">
                <a:solidFill>
                  <a:schemeClr val="accent1">
                    <a:lumMod val="60000"/>
                    <a:lumOff val="40000"/>
                  </a:schemeClr>
                </a:solidFill>
                <a:latin typeface="Bahnschrift" panose="020B0502040204020203" pitchFamily="34" charset="0"/>
              </a:rPr>
              <a:t>df.head</a:t>
            </a:r>
            <a:r>
              <a:rPr lang="en-US" sz="2400" b="1" dirty="0">
                <a:solidFill>
                  <a:schemeClr val="accent1">
                    <a:lumMod val="60000"/>
                    <a:lumOff val="40000"/>
                  </a:schemeClr>
                </a:solidFill>
                <a:latin typeface="Bahnschrift" panose="020B0502040204020203" pitchFamily="34" charset="0"/>
              </a:rPr>
              <a:t>( )</a:t>
            </a:r>
          </a:p>
          <a:p>
            <a:pPr algn="ctr"/>
            <a:r>
              <a:rPr lang="en-US" sz="2400" b="1" dirty="0">
                <a:latin typeface="Bahnschrift" panose="020B0502040204020203" pitchFamily="34" charset="0"/>
              </a:rPr>
              <a:t>To check null values</a:t>
            </a:r>
          </a:p>
          <a:p>
            <a:pPr algn="ctr"/>
            <a:r>
              <a:rPr lang="en-US" sz="2000" b="1" dirty="0">
                <a:latin typeface="Bahnschrift" panose="020B0502040204020203" pitchFamily="34" charset="0"/>
              </a:rPr>
              <a:t>Syntax: </a:t>
            </a:r>
            <a:r>
              <a:rPr lang="en-US" sz="2000" b="1" dirty="0">
                <a:solidFill>
                  <a:schemeClr val="accent1">
                    <a:lumMod val="60000"/>
                    <a:lumOff val="40000"/>
                  </a:schemeClr>
                </a:solidFill>
                <a:latin typeface="Bahnschrift" panose="020B0502040204020203" pitchFamily="34" charset="0"/>
              </a:rPr>
              <a:t>print(</a:t>
            </a:r>
            <a:r>
              <a:rPr lang="en-US" sz="2000" b="1" dirty="0" err="1">
                <a:solidFill>
                  <a:schemeClr val="accent1">
                    <a:lumMod val="60000"/>
                    <a:lumOff val="40000"/>
                  </a:schemeClr>
                </a:solidFill>
                <a:latin typeface="Bahnschrift" panose="020B0502040204020203" pitchFamily="34" charset="0"/>
              </a:rPr>
              <a:t>df</a:t>
            </a:r>
            <a:r>
              <a:rPr lang="en-US" sz="2000" b="1" dirty="0">
                <a:solidFill>
                  <a:schemeClr val="accent1">
                    <a:lumMod val="60000"/>
                    <a:lumOff val="40000"/>
                  </a:schemeClr>
                </a:solidFill>
                <a:latin typeface="Bahnschrift" panose="020B0502040204020203" pitchFamily="34" charset="0"/>
              </a:rPr>
              <a:t>[[‘</a:t>
            </a:r>
            <a:r>
              <a:rPr lang="en-US" sz="2000" b="1" dirty="0" err="1">
                <a:solidFill>
                  <a:schemeClr val="accent1">
                    <a:lumMod val="60000"/>
                    <a:lumOff val="40000"/>
                  </a:schemeClr>
                </a:solidFill>
                <a:latin typeface="Bahnschrift" panose="020B0502040204020203" pitchFamily="34" charset="0"/>
              </a:rPr>
              <a:t>subject’,’Body</a:t>
            </a:r>
            <a:r>
              <a:rPr lang="en-US" sz="2000" b="1" dirty="0">
                <a:solidFill>
                  <a:schemeClr val="accent1">
                    <a:lumMod val="60000"/>
                    <a:lumOff val="40000"/>
                  </a:schemeClr>
                </a:solidFill>
                <a:latin typeface="Bahnschrift" panose="020B0502040204020203" pitchFamily="34" charset="0"/>
              </a:rPr>
              <a:t>’]].</a:t>
            </a:r>
            <a:r>
              <a:rPr lang="en-US" sz="2000" b="1" dirty="0" err="1">
                <a:solidFill>
                  <a:schemeClr val="accent1">
                    <a:lumMod val="60000"/>
                    <a:lumOff val="40000"/>
                  </a:schemeClr>
                </a:solidFill>
                <a:latin typeface="Bahnschrift" panose="020B0502040204020203" pitchFamily="34" charset="0"/>
              </a:rPr>
              <a:t>isnull</a:t>
            </a:r>
            <a:r>
              <a:rPr lang="en-US" sz="2000" b="1" dirty="0">
                <a:solidFill>
                  <a:schemeClr val="accent1">
                    <a:lumMod val="60000"/>
                    <a:lumOff val="40000"/>
                  </a:schemeClr>
                </a:solidFill>
                <a:latin typeface="Bahnschrift" panose="020B0502040204020203" pitchFamily="34" charset="0"/>
              </a:rPr>
              <a:t>( ).sum( ))</a:t>
            </a:r>
          </a:p>
          <a:p>
            <a:endParaRPr lang="en-US" dirty="0"/>
          </a:p>
        </p:txBody>
      </p:sp>
    </p:spTree>
    <p:extLst>
      <p:ext uri="{BB962C8B-B14F-4D97-AF65-F5344CB8AC3E}">
        <p14:creationId xmlns:p14="http://schemas.microsoft.com/office/powerpoint/2010/main" val="369014341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F0F29-A450-1020-BC12-5F450F3E0EE3}"/>
              </a:ext>
            </a:extLst>
          </p:cNvPr>
          <p:cNvSpPr>
            <a:spLocks noGrp="1"/>
          </p:cNvSpPr>
          <p:nvPr>
            <p:ph type="title"/>
          </p:nvPr>
        </p:nvSpPr>
        <p:spPr>
          <a:xfrm>
            <a:off x="1035314" y="-353182"/>
            <a:ext cx="10121371" cy="1371600"/>
          </a:xfrm>
        </p:spPr>
        <p:txBody>
          <a:bodyPr>
            <a:noAutofit/>
          </a:bodyPr>
          <a:lstStyle/>
          <a:p>
            <a:pPr algn="ctr"/>
            <a:r>
              <a:rPr lang="en-US" sz="4800" dirty="0">
                <a:solidFill>
                  <a:srgbClr val="FFFF00"/>
                </a:solidFill>
                <a:latin typeface="Arial Rounded MT Bold" panose="020F0704030504030204" pitchFamily="34" charset="0"/>
              </a:rPr>
              <a:t>Clean and preprocess text</a:t>
            </a:r>
          </a:p>
        </p:txBody>
      </p:sp>
      <p:pic>
        <p:nvPicPr>
          <p:cNvPr id="6" name="Content Placeholder 5">
            <a:extLst>
              <a:ext uri="{FF2B5EF4-FFF2-40B4-BE49-F238E27FC236}">
                <a16:creationId xmlns:a16="http://schemas.microsoft.com/office/drawing/2014/main" id="{C1D370A2-E958-92ED-B5E1-5F4F5B10775F}"/>
              </a:ext>
            </a:extLst>
          </p:cNvPr>
          <p:cNvPicPr>
            <a:picLocks noGrp="1" noChangeAspect="1"/>
          </p:cNvPicPr>
          <p:nvPr>
            <p:ph idx="1"/>
          </p:nvPr>
        </p:nvPicPr>
        <p:blipFill>
          <a:blip r:embed="rId2"/>
          <a:stretch>
            <a:fillRect/>
          </a:stretch>
        </p:blipFill>
        <p:spPr>
          <a:xfrm>
            <a:off x="7151112" y="1393370"/>
            <a:ext cx="4963886" cy="46917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a:extLst>
              <a:ext uri="{FF2B5EF4-FFF2-40B4-BE49-F238E27FC236}">
                <a16:creationId xmlns:a16="http://schemas.microsoft.com/office/drawing/2014/main" id="{125A74D5-59A0-353A-023B-15D6720F5679}"/>
              </a:ext>
            </a:extLst>
          </p:cNvPr>
          <p:cNvSpPr>
            <a:spLocks noGrp="1"/>
          </p:cNvSpPr>
          <p:nvPr>
            <p:ph type="body" sz="half" idx="2"/>
          </p:nvPr>
        </p:nvSpPr>
        <p:spPr>
          <a:xfrm>
            <a:off x="77002" y="1393370"/>
            <a:ext cx="6949440" cy="4844143"/>
          </a:xfrm>
        </p:spPr>
        <p:txBody>
          <a:bodyPr>
            <a:normAutofit/>
          </a:bodyPr>
          <a:lstStyle/>
          <a:p>
            <a:r>
              <a:rPr lang="en-US" sz="2800" dirty="0">
                <a:latin typeface="Agency FB" panose="020B0503020202020204" pitchFamily="34" charset="0"/>
              </a:rPr>
              <a:t>Clean the Comments column by Remove any extra whitespace. Convert text to lowercase. Remove punctuation. Remove any stop words. Tokenize the comments split into individual words. In this project we done these all task separately with creating a </a:t>
            </a:r>
            <a:r>
              <a:rPr lang="en-US" sz="2800" dirty="0" err="1">
                <a:latin typeface="Agency FB" panose="020B0503020202020204" pitchFamily="34" charset="0"/>
              </a:rPr>
              <a:t>funcation</a:t>
            </a:r>
            <a:r>
              <a:rPr lang="en-US" sz="2800" dirty="0">
                <a:latin typeface="Agency FB" panose="020B0503020202020204" pitchFamily="34" charset="0"/>
              </a:rPr>
              <a:t>.</a:t>
            </a:r>
          </a:p>
          <a:p>
            <a:pPr algn="ctr"/>
            <a:r>
              <a:rPr lang="en-US" sz="2400" dirty="0">
                <a:latin typeface="Arial Rounded MT Bold" panose="020F0704030504030204" pitchFamily="34" charset="0"/>
              </a:rPr>
              <a:t>Syntax=</a:t>
            </a:r>
            <a:r>
              <a:rPr lang="en-US" sz="2400" b="1" dirty="0">
                <a:solidFill>
                  <a:srgbClr val="FF0000"/>
                </a:solidFill>
                <a:latin typeface="Bahnschrift" panose="020B0502040204020203" pitchFamily="34" charset="0"/>
              </a:rPr>
              <a:t> </a:t>
            </a:r>
            <a:r>
              <a:rPr lang="en-US" sz="2400" b="1" dirty="0" err="1">
                <a:solidFill>
                  <a:schemeClr val="accent1">
                    <a:lumMod val="60000"/>
                    <a:lumOff val="40000"/>
                  </a:schemeClr>
                </a:solidFill>
                <a:latin typeface="Bahnschrift" panose="020B0502040204020203" pitchFamily="34" charset="0"/>
              </a:rPr>
              <a:t>df</a:t>
            </a:r>
            <a:r>
              <a:rPr lang="en-US" sz="2400" b="1" dirty="0">
                <a:solidFill>
                  <a:schemeClr val="accent1">
                    <a:lumMod val="60000"/>
                    <a:lumOff val="40000"/>
                  </a:schemeClr>
                </a:solidFill>
                <a:latin typeface="Bahnschrift" panose="020B0502040204020203" pitchFamily="34" charset="0"/>
              </a:rPr>
              <a:t>[subject].</a:t>
            </a:r>
            <a:r>
              <a:rPr lang="en-US" sz="2400" b="1" dirty="0" err="1">
                <a:solidFill>
                  <a:schemeClr val="accent1">
                    <a:lumMod val="60000"/>
                    <a:lumOff val="40000"/>
                  </a:schemeClr>
                </a:solidFill>
                <a:latin typeface="Bahnschrift" panose="020B0502040204020203" pitchFamily="34" charset="0"/>
              </a:rPr>
              <a:t>str.lower</a:t>
            </a:r>
            <a:r>
              <a:rPr lang="en-US" sz="2400" b="1" dirty="0">
                <a:solidFill>
                  <a:schemeClr val="accent1">
                    <a:lumMod val="60000"/>
                    <a:lumOff val="40000"/>
                  </a:schemeClr>
                </a:solidFill>
                <a:latin typeface="Bahnschrift" panose="020B0502040204020203" pitchFamily="34" charset="0"/>
              </a:rPr>
              <a:t>()</a:t>
            </a:r>
          </a:p>
          <a:p>
            <a:pPr algn="ctr"/>
            <a:r>
              <a:rPr lang="en-US" sz="2400" b="1" dirty="0">
                <a:latin typeface="Arial Rounded MT Bold" panose="020F0704030504030204" pitchFamily="34" charset="0"/>
              </a:rPr>
              <a:t>Syntax=</a:t>
            </a:r>
            <a:r>
              <a:rPr lang="en-US" sz="2400" b="1" dirty="0">
                <a:solidFill>
                  <a:srgbClr val="FF0000"/>
                </a:solidFill>
                <a:latin typeface="Arial Rounded MT Bold" panose="020F0704030504030204" pitchFamily="34" charset="0"/>
              </a:rPr>
              <a:t> </a:t>
            </a:r>
            <a:r>
              <a:rPr lang="en-US" sz="2400" b="1" dirty="0" err="1">
                <a:solidFill>
                  <a:schemeClr val="accent1">
                    <a:lumMod val="60000"/>
                    <a:lumOff val="40000"/>
                  </a:schemeClr>
                </a:solidFill>
                <a:latin typeface="Bahnschrift" panose="020B0502040204020203" pitchFamily="34" charset="0"/>
              </a:rPr>
              <a:t>df</a:t>
            </a:r>
            <a:r>
              <a:rPr lang="en-US" sz="2400" b="1" dirty="0">
                <a:solidFill>
                  <a:schemeClr val="accent1">
                    <a:lumMod val="60000"/>
                    <a:lumOff val="40000"/>
                  </a:schemeClr>
                </a:solidFill>
                <a:latin typeface="Bahnschrift" panose="020B0502040204020203" pitchFamily="34" charset="0"/>
              </a:rPr>
              <a:t>[subject].</a:t>
            </a:r>
            <a:r>
              <a:rPr lang="en-US" sz="2400" b="1" dirty="0" err="1">
                <a:solidFill>
                  <a:schemeClr val="accent1">
                    <a:lumMod val="60000"/>
                    <a:lumOff val="40000"/>
                  </a:schemeClr>
                </a:solidFill>
                <a:latin typeface="Bahnschrift" panose="020B0502040204020203" pitchFamily="34" charset="0"/>
              </a:rPr>
              <a:t>str.replace</a:t>
            </a:r>
            <a:r>
              <a:rPr lang="en-US" sz="2400" b="1" dirty="0">
                <a:solidFill>
                  <a:schemeClr val="accent1">
                    <a:lumMod val="60000"/>
                    <a:lumOff val="40000"/>
                  </a:schemeClr>
                </a:solidFill>
                <a:latin typeface="Bahnschrift" panose="020B0502040204020203" pitchFamily="34" charset="0"/>
              </a:rPr>
              <a:t>(r’[^a-z\s]’,”, regex=Ture)</a:t>
            </a:r>
          </a:p>
          <a:p>
            <a:pPr algn="ctr"/>
            <a:r>
              <a:rPr lang="en-US" sz="2400" dirty="0">
                <a:latin typeface="Arial Rounded MT Bold" panose="020F0704030504030204" pitchFamily="34" charset="0"/>
              </a:rPr>
              <a:t>Syntax=</a:t>
            </a:r>
            <a:r>
              <a:rPr lang="en-US" sz="2400" b="1" dirty="0">
                <a:solidFill>
                  <a:srgbClr val="FF0000"/>
                </a:solidFill>
                <a:latin typeface="Bahnschrift" panose="020B0502040204020203" pitchFamily="34" charset="0"/>
              </a:rPr>
              <a:t> </a:t>
            </a:r>
            <a:r>
              <a:rPr lang="en-US" sz="2400" b="1" dirty="0" err="1">
                <a:solidFill>
                  <a:schemeClr val="accent1">
                    <a:lumMod val="60000"/>
                    <a:lumOff val="40000"/>
                  </a:schemeClr>
                </a:solidFill>
                <a:latin typeface="Bahnschrift" panose="020B0502040204020203" pitchFamily="34" charset="0"/>
              </a:rPr>
              <a:t>df</a:t>
            </a:r>
            <a:r>
              <a:rPr lang="en-US" sz="2400" b="1" dirty="0">
                <a:solidFill>
                  <a:schemeClr val="accent1">
                    <a:lumMod val="60000"/>
                    <a:lumOff val="40000"/>
                  </a:schemeClr>
                </a:solidFill>
                <a:latin typeface="Bahnschrift" panose="020B0502040204020203" pitchFamily="34" charset="0"/>
              </a:rPr>
              <a:t>[subject]. apply(</a:t>
            </a:r>
            <a:r>
              <a:rPr lang="en-US" sz="2400" b="1" dirty="0" err="1">
                <a:solidFill>
                  <a:schemeClr val="accent1">
                    <a:lumMod val="60000"/>
                    <a:lumOff val="40000"/>
                  </a:schemeClr>
                </a:solidFill>
                <a:latin typeface="Bahnschrift" panose="020B0502040204020203" pitchFamily="34" charset="0"/>
              </a:rPr>
              <a:t>word_tokenize</a:t>
            </a:r>
            <a:r>
              <a:rPr lang="en-US" sz="2400" b="1" dirty="0">
                <a:solidFill>
                  <a:schemeClr val="accent1">
                    <a:lumMod val="60000"/>
                    <a:lumOff val="40000"/>
                  </a:schemeClr>
                </a:solidFill>
                <a:latin typeface="Bahnschrift" panose="020B0502040204020203" pitchFamily="34" charset="0"/>
              </a:rPr>
              <a:t>)</a:t>
            </a:r>
          </a:p>
          <a:p>
            <a:pPr algn="ctr"/>
            <a:endParaRPr lang="en-US" sz="2000" dirty="0">
              <a:latin typeface="Agency FB" panose="020B0503020202020204" pitchFamily="34" charset="0"/>
            </a:endParaRPr>
          </a:p>
        </p:txBody>
      </p:sp>
    </p:spTree>
    <p:extLst>
      <p:ext uri="{BB962C8B-B14F-4D97-AF65-F5344CB8AC3E}">
        <p14:creationId xmlns:p14="http://schemas.microsoft.com/office/powerpoint/2010/main" val="41389145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8FD20-CF4F-114C-69BC-E3E451BABA46}"/>
              </a:ext>
            </a:extLst>
          </p:cNvPr>
          <p:cNvSpPr>
            <a:spLocks noGrp="1"/>
          </p:cNvSpPr>
          <p:nvPr>
            <p:ph type="title"/>
          </p:nvPr>
        </p:nvSpPr>
        <p:spPr>
          <a:xfrm>
            <a:off x="46522" y="-425918"/>
            <a:ext cx="12098956" cy="1494322"/>
          </a:xfrm>
        </p:spPr>
        <p:txBody>
          <a:bodyPr>
            <a:normAutofit/>
          </a:bodyPr>
          <a:lstStyle/>
          <a:p>
            <a:pPr algn="ctr"/>
            <a:r>
              <a:rPr lang="en-US" sz="3200" dirty="0">
                <a:solidFill>
                  <a:srgbClr val="FFFF00"/>
                </a:solidFill>
                <a:latin typeface="Arial Rounded MT Bold" panose="020F0704030504030204" pitchFamily="34" charset="0"/>
              </a:rPr>
              <a:t>Input Data and Bag of Words (</a:t>
            </a:r>
            <a:r>
              <a:rPr lang="en-US" sz="3200" dirty="0" err="1">
                <a:solidFill>
                  <a:srgbClr val="FFFF00"/>
                </a:solidFill>
                <a:latin typeface="Arial Rounded MT Bold" panose="020F0704030504030204" pitchFamily="34" charset="0"/>
              </a:rPr>
              <a:t>BoW</a:t>
            </a:r>
            <a:r>
              <a:rPr lang="en-US" sz="3200" dirty="0">
                <a:solidFill>
                  <a:srgbClr val="FFFF00"/>
                </a:solidFill>
                <a:latin typeface="Arial Rounded MT Bold" panose="020F0704030504030204" pitchFamily="34" charset="0"/>
              </a:rPr>
              <a:t>) Transformation</a:t>
            </a:r>
          </a:p>
        </p:txBody>
      </p:sp>
      <p:pic>
        <p:nvPicPr>
          <p:cNvPr id="6" name="Content Placeholder 5">
            <a:extLst>
              <a:ext uri="{FF2B5EF4-FFF2-40B4-BE49-F238E27FC236}">
                <a16:creationId xmlns:a16="http://schemas.microsoft.com/office/drawing/2014/main" id="{2EC9F34C-7F82-048E-02BF-D1E38688DE99}"/>
              </a:ext>
            </a:extLst>
          </p:cNvPr>
          <p:cNvPicPr>
            <a:picLocks noGrp="1" noChangeAspect="1"/>
          </p:cNvPicPr>
          <p:nvPr>
            <p:ph idx="1"/>
          </p:nvPr>
        </p:nvPicPr>
        <p:blipFill>
          <a:blip r:embed="rId2"/>
          <a:stretch>
            <a:fillRect/>
          </a:stretch>
        </p:blipFill>
        <p:spPr>
          <a:xfrm>
            <a:off x="7620000" y="1829333"/>
            <a:ext cx="4442460" cy="3972560"/>
          </a:xfrm>
          <a:prstGeom prst="roundRect">
            <a:avLst>
              <a:gd name="adj" fmla="val 8594"/>
            </a:avLst>
          </a:prstGeom>
          <a:solidFill>
            <a:srgbClr val="FFFFFF">
              <a:shade val="85000"/>
            </a:srgbClr>
          </a:solidFill>
          <a:ln>
            <a:noFill/>
          </a:ln>
          <a:effectLst>
            <a:outerShdw blurRad="190500" dist="228600" dir="2700000" algn="ctr">
              <a:srgbClr val="000000">
                <a:alpha val="30000"/>
              </a:srgbClr>
            </a:outerShdw>
            <a:reflection blurRad="12700" stA="38000" endPos="28000" dist="5000" dir="5400000" sy="-100000" algn="bl" rotWithShape="0"/>
          </a:effectLst>
          <a:scene3d>
            <a:camera prst="orthographicFront">
              <a:rot lat="0" lon="0" rev="0"/>
            </a:camera>
            <a:lightRig rig="glow" dir="t">
              <a:rot lat="0" lon="0" rev="4800000"/>
            </a:lightRig>
          </a:scene3d>
          <a:sp3d prstMaterial="matte">
            <a:bevelT w="127000" h="63500"/>
          </a:sp3d>
        </p:spPr>
      </p:pic>
      <p:sp>
        <p:nvSpPr>
          <p:cNvPr id="7" name="Rectangle 1">
            <a:extLst>
              <a:ext uri="{FF2B5EF4-FFF2-40B4-BE49-F238E27FC236}">
                <a16:creationId xmlns:a16="http://schemas.microsoft.com/office/drawing/2014/main" id="{752EC206-779F-F2E6-DF94-17F563C9A2C2}"/>
              </a:ext>
            </a:extLst>
          </p:cNvPr>
          <p:cNvSpPr>
            <a:spLocks noGrp="1" noChangeArrowheads="1"/>
          </p:cNvSpPr>
          <p:nvPr>
            <p:ph type="body" sz="half" idx="2"/>
          </p:nvPr>
        </p:nvSpPr>
        <p:spPr bwMode="auto">
          <a:xfrm>
            <a:off x="148122" y="1047325"/>
            <a:ext cx="7471878"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defTabSz="914400" eaLnBrk="0" fontAlgn="base" hangingPunct="0">
              <a:spcBef>
                <a:spcPct val="0"/>
              </a:spcBef>
              <a:spcAft>
                <a:spcPct val="0"/>
              </a:spcAft>
              <a:buClrTx/>
              <a:buSzTx/>
            </a:pPr>
            <a:r>
              <a:rPr lang="en-US" altLang="en-US" sz="3200" dirty="0">
                <a:latin typeface="Agency FB" panose="020B0503020202020204" pitchFamily="34" charset="0"/>
              </a:rPr>
              <a:t>In this we will use pandas for handling and </a:t>
            </a:r>
            <a:r>
              <a:rPr lang="en-US" altLang="en-US" sz="3200" dirty="0" err="1">
                <a:latin typeface="Agency FB" panose="020B0503020202020204" pitchFamily="34" charset="0"/>
              </a:rPr>
              <a:t>sklearn</a:t>
            </a:r>
            <a:r>
              <a:rPr lang="en-US" altLang="en-US" sz="3200" dirty="0">
                <a:latin typeface="Agency FB" panose="020B0503020202020204" pitchFamily="34" charset="0"/>
              </a:rPr>
              <a:t> for</a:t>
            </a:r>
            <a:r>
              <a:rPr lang="en-US" altLang="en-US" sz="2400" dirty="0">
                <a:latin typeface="Arial" panose="020B0604020202020204" pitchFamily="34" charset="0"/>
              </a:rPr>
              <a:t>         </a:t>
            </a:r>
            <a:r>
              <a:rPr lang="en-US" altLang="en-US" sz="2800" dirty="0">
                <a:solidFill>
                  <a:schemeClr val="accent1">
                    <a:lumMod val="60000"/>
                    <a:lumOff val="40000"/>
                  </a:schemeClr>
                </a:solidFill>
                <a:latin typeface="Arial Rounded MT Bold" panose="020F0704030504030204" pitchFamily="34" charset="0"/>
              </a:rPr>
              <a:t>(Bag of matrix)</a:t>
            </a:r>
            <a:r>
              <a:rPr lang="en-US" altLang="en-US" sz="2800" dirty="0">
                <a:latin typeface="Agency FB" panose="020B0503020202020204" pitchFamily="34" charset="0"/>
              </a:rPr>
              <a:t>.</a:t>
            </a:r>
          </a:p>
          <a:p>
            <a:pPr lvl="0" algn="ctr" defTabSz="914400" eaLnBrk="0" fontAlgn="base" hangingPunct="0">
              <a:spcBef>
                <a:spcPct val="0"/>
              </a:spcBef>
              <a:spcAft>
                <a:spcPct val="0"/>
              </a:spcAft>
              <a:buClrTx/>
              <a:buSzTx/>
            </a:pPr>
            <a:r>
              <a:rPr lang="en-US" sz="2800" dirty="0">
                <a:latin typeface="Agency FB" panose="020B0503020202020204" pitchFamily="34" charset="0"/>
              </a:rPr>
              <a:t>The</a:t>
            </a:r>
            <a:r>
              <a:rPr lang="en-US" sz="2800" dirty="0"/>
              <a:t> </a:t>
            </a:r>
            <a:r>
              <a:rPr lang="en-US" sz="2800" b="1" dirty="0">
                <a:solidFill>
                  <a:schemeClr val="accent1">
                    <a:lumMod val="60000"/>
                    <a:lumOff val="40000"/>
                  </a:schemeClr>
                </a:solidFill>
              </a:rPr>
              <a:t>Bag of Words (</a:t>
            </a:r>
            <a:r>
              <a:rPr lang="en-US" sz="2800" b="1" dirty="0" err="1">
                <a:solidFill>
                  <a:schemeClr val="accent1">
                    <a:lumMod val="60000"/>
                    <a:lumOff val="40000"/>
                  </a:schemeClr>
                </a:solidFill>
              </a:rPr>
              <a:t>BoW</a:t>
            </a:r>
            <a:r>
              <a:rPr lang="en-US" sz="2800" b="1" dirty="0">
                <a:solidFill>
                  <a:schemeClr val="accent1">
                    <a:lumMod val="60000"/>
                    <a:lumOff val="40000"/>
                  </a:schemeClr>
                </a:solidFill>
              </a:rPr>
              <a:t>)</a:t>
            </a:r>
            <a:r>
              <a:rPr lang="en-US" sz="2800" dirty="0">
                <a:solidFill>
                  <a:schemeClr val="accent1">
                    <a:lumMod val="60000"/>
                    <a:lumOff val="40000"/>
                  </a:schemeClr>
                </a:solidFill>
              </a:rPr>
              <a:t> </a:t>
            </a:r>
            <a:r>
              <a:rPr lang="en-US" sz="2800" dirty="0">
                <a:latin typeface="Agency FB" panose="020B0503020202020204" pitchFamily="34" charset="0"/>
              </a:rPr>
              <a:t>model is a simple and commonly used technique for transforming text data into numerical features that machine learning models can work with. The key idea behind the </a:t>
            </a:r>
            <a:r>
              <a:rPr lang="en-US" sz="2800" dirty="0" err="1">
                <a:latin typeface="Agency FB" panose="020B0503020202020204" pitchFamily="34" charset="0"/>
              </a:rPr>
              <a:t>BoW</a:t>
            </a:r>
            <a:r>
              <a:rPr lang="en-US" sz="2800" dirty="0">
                <a:latin typeface="Agency FB" panose="020B0503020202020204" pitchFamily="34" charset="0"/>
              </a:rPr>
              <a:t> model is to represent a text (document, sentence, etc.) as a collection of words, without considering their order but focusing on their frequency. and from </a:t>
            </a:r>
            <a:r>
              <a:rPr lang="en-US" sz="2800" dirty="0" err="1">
                <a:latin typeface="Agency FB" panose="020B0503020202020204" pitchFamily="34" charset="0"/>
              </a:rPr>
              <a:t>sklearn</a:t>
            </a:r>
            <a:r>
              <a:rPr lang="en-US" sz="2800" dirty="0">
                <a:latin typeface="Agency FB" panose="020B0503020202020204" pitchFamily="34" charset="0"/>
              </a:rPr>
              <a:t> we will use the it function </a:t>
            </a:r>
            <a:r>
              <a:rPr lang="en-US" sz="2800" dirty="0" err="1">
                <a:solidFill>
                  <a:schemeClr val="accent1">
                    <a:lumMod val="60000"/>
                    <a:lumOff val="40000"/>
                  </a:schemeClr>
                </a:solidFill>
                <a:latin typeface="Arial Rounded MT Bold" panose="020F0704030504030204" pitchFamily="34" charset="0"/>
              </a:rPr>
              <a:t>sklearn.feature_extraction.text.CountVectorizer</a:t>
            </a:r>
            <a:endParaRPr kumimoji="0" lang="en-US" altLang="en-US" sz="2400" b="0" i="0" u="none" strike="noStrike" cap="none" normalizeH="0" baseline="0" dirty="0">
              <a:ln>
                <a:noFill/>
              </a:ln>
              <a:solidFill>
                <a:schemeClr val="accent1">
                  <a:lumMod val="60000"/>
                  <a:lumOff val="40000"/>
                </a:schemeClr>
              </a:solidFill>
              <a:effectLst/>
              <a:latin typeface="Arial Rounded MT Bold" panose="020F0704030504030204" pitchFamily="34" charset="0"/>
            </a:endParaRPr>
          </a:p>
        </p:txBody>
      </p:sp>
    </p:spTree>
    <p:extLst>
      <p:ext uri="{BB962C8B-B14F-4D97-AF65-F5344CB8AC3E}">
        <p14:creationId xmlns:p14="http://schemas.microsoft.com/office/powerpoint/2010/main" val="37419695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35E95-CD43-9C94-0C85-682EAD3A67D9}"/>
              </a:ext>
            </a:extLst>
          </p:cNvPr>
          <p:cNvSpPr>
            <a:spLocks noGrp="1"/>
          </p:cNvSpPr>
          <p:nvPr>
            <p:ph type="title"/>
          </p:nvPr>
        </p:nvSpPr>
        <p:spPr>
          <a:xfrm>
            <a:off x="545466" y="0"/>
            <a:ext cx="11176000" cy="1280159"/>
          </a:xfrm>
        </p:spPr>
        <p:txBody>
          <a:bodyPr>
            <a:normAutofit/>
          </a:bodyPr>
          <a:lstStyle/>
          <a:p>
            <a:pPr algn="ctr"/>
            <a:r>
              <a:rPr lang="en-US" sz="3800" b="1" dirty="0">
                <a:solidFill>
                  <a:srgbClr val="FFFF00"/>
                </a:solidFill>
                <a:latin typeface="Arial Rounded MT Bold" panose="020F0704030504030204" pitchFamily="34" charset="0"/>
              </a:rPr>
              <a:t>Data Splitting for Training and Testing</a:t>
            </a:r>
            <a:endParaRPr lang="en-US" sz="3800" dirty="0">
              <a:solidFill>
                <a:srgbClr val="FFFF00"/>
              </a:solidFill>
              <a:latin typeface="Arial Rounded MT Bold" panose="020F0704030504030204" pitchFamily="34" charset="0"/>
            </a:endParaRPr>
          </a:p>
        </p:txBody>
      </p:sp>
      <p:pic>
        <p:nvPicPr>
          <p:cNvPr id="6" name="Content Placeholder 5">
            <a:extLst>
              <a:ext uri="{FF2B5EF4-FFF2-40B4-BE49-F238E27FC236}">
                <a16:creationId xmlns:a16="http://schemas.microsoft.com/office/drawing/2014/main" id="{271DDC84-C67E-5D7F-EF53-E526DB63442C}"/>
              </a:ext>
            </a:extLst>
          </p:cNvPr>
          <p:cNvPicPr>
            <a:picLocks noGrp="1" noChangeAspect="1"/>
          </p:cNvPicPr>
          <p:nvPr>
            <p:ph idx="1"/>
          </p:nvPr>
        </p:nvPicPr>
        <p:blipFill>
          <a:blip r:embed="rId2"/>
          <a:stretch>
            <a:fillRect/>
          </a:stretch>
        </p:blipFill>
        <p:spPr>
          <a:xfrm>
            <a:off x="900224" y="3976577"/>
            <a:ext cx="10508512" cy="2573079"/>
          </a:xfrm>
          <a:prstGeom prst="rect">
            <a:avLst/>
          </a:prstGeom>
          <a:ln>
            <a:noFill/>
          </a:ln>
          <a:effectLst>
            <a:outerShdw blurRad="292100" dist="139700" dir="2700000" algn="tl" rotWithShape="0">
              <a:srgbClr val="333333">
                <a:alpha val="65000"/>
              </a:srgbClr>
            </a:outerShdw>
          </a:effectLst>
        </p:spPr>
      </p:pic>
      <p:sp>
        <p:nvSpPr>
          <p:cNvPr id="4" name="Text Placeholder 3">
            <a:extLst>
              <a:ext uri="{FF2B5EF4-FFF2-40B4-BE49-F238E27FC236}">
                <a16:creationId xmlns:a16="http://schemas.microsoft.com/office/drawing/2014/main" id="{56ACA19C-0DE4-1C20-E994-CA2A1CE0C223}"/>
              </a:ext>
            </a:extLst>
          </p:cNvPr>
          <p:cNvSpPr>
            <a:spLocks noGrp="1"/>
          </p:cNvSpPr>
          <p:nvPr>
            <p:ph type="body" sz="half" idx="2"/>
          </p:nvPr>
        </p:nvSpPr>
        <p:spPr>
          <a:xfrm>
            <a:off x="255181" y="1280159"/>
            <a:ext cx="11036596" cy="3461963"/>
          </a:xfrm>
        </p:spPr>
        <p:txBody>
          <a:bodyPr/>
          <a:lstStyle/>
          <a:p>
            <a:r>
              <a:rPr lang="en-US" sz="2800" dirty="0">
                <a:latin typeface="Agency FB" panose="020B0503020202020204" pitchFamily="34" charset="0"/>
              </a:rPr>
              <a:t>In this portion we will again use Pandas and </a:t>
            </a:r>
            <a:r>
              <a:rPr lang="en-US" sz="2800" dirty="0" err="1">
                <a:latin typeface="Agency FB" panose="020B0503020202020204" pitchFamily="34" charset="0"/>
              </a:rPr>
              <a:t>Sklearn</a:t>
            </a:r>
            <a:r>
              <a:rPr lang="en-US" sz="2800" dirty="0">
                <a:latin typeface="Agency FB" panose="020B0503020202020204" pitchFamily="34" charset="0"/>
              </a:rPr>
              <a:t>. Pandas for displaying the distribution and </a:t>
            </a:r>
            <a:r>
              <a:rPr lang="en-US" sz="2800" dirty="0" err="1">
                <a:latin typeface="Agency FB" panose="020B0503020202020204" pitchFamily="34" charset="0"/>
              </a:rPr>
              <a:t>Sklearn</a:t>
            </a:r>
            <a:r>
              <a:rPr lang="en-US" sz="2800" dirty="0">
                <a:latin typeface="Agency FB" panose="020B0503020202020204" pitchFamily="34" charset="0"/>
              </a:rPr>
              <a:t> for splitting the data into training and test sets. Here we will use</a:t>
            </a:r>
          </a:p>
          <a:p>
            <a:pPr algn="ctr"/>
            <a:r>
              <a:rPr lang="en-US" sz="2400" dirty="0">
                <a:latin typeface="Agency FB" panose="020B0503020202020204" pitchFamily="34" charset="0"/>
              </a:rPr>
              <a:t> </a:t>
            </a:r>
            <a:r>
              <a:rPr lang="en-US" sz="2400" dirty="0" err="1">
                <a:solidFill>
                  <a:schemeClr val="accent1">
                    <a:lumMod val="60000"/>
                    <a:lumOff val="40000"/>
                  </a:schemeClr>
                </a:solidFill>
                <a:latin typeface="Arial Rounded MT Bold" panose="020F0704030504030204" pitchFamily="34" charset="0"/>
              </a:rPr>
              <a:t>model_selection.train_test_split</a:t>
            </a:r>
            <a:endParaRPr lang="en-US" sz="2400" dirty="0">
              <a:solidFill>
                <a:schemeClr val="accent1">
                  <a:lumMod val="60000"/>
                  <a:lumOff val="40000"/>
                </a:schemeClr>
              </a:solidFill>
              <a:latin typeface="Arial Rounded MT Bold" panose="020F0704030504030204" pitchFamily="34" charset="0"/>
            </a:endParaRPr>
          </a:p>
          <a:p>
            <a:r>
              <a:rPr lang="en-US" sz="2800" dirty="0">
                <a:latin typeface="Agency FB" panose="020B0503020202020204" pitchFamily="34" charset="0"/>
              </a:rPr>
              <a:t>To display data we will use pandas we will use</a:t>
            </a:r>
          </a:p>
          <a:p>
            <a:pPr algn="ctr"/>
            <a:r>
              <a:rPr lang="en-US" sz="2400" dirty="0">
                <a:solidFill>
                  <a:schemeClr val="accent1">
                    <a:lumMod val="60000"/>
                    <a:lumOff val="40000"/>
                  </a:schemeClr>
                </a:solidFill>
                <a:latin typeface="Arial Rounded MT Bold" panose="020F0704030504030204" pitchFamily="34" charset="0"/>
              </a:rPr>
              <a:t>print(“ ", </a:t>
            </a:r>
            <a:r>
              <a:rPr lang="en-US" sz="2400" dirty="0" err="1">
                <a:solidFill>
                  <a:schemeClr val="accent1">
                    <a:lumMod val="60000"/>
                    <a:lumOff val="40000"/>
                  </a:schemeClr>
                </a:solidFill>
                <a:latin typeface="Arial Rounded MT Bold" panose="020F0704030504030204" pitchFamily="34" charset="0"/>
              </a:rPr>
              <a:t>y.value_counts</a:t>
            </a:r>
            <a:r>
              <a:rPr lang="en-US" sz="2400" dirty="0">
                <a:solidFill>
                  <a:schemeClr val="accent1">
                    <a:lumMod val="60000"/>
                    <a:lumOff val="40000"/>
                  </a:schemeClr>
                </a:solidFill>
                <a:latin typeface="Arial Rounded MT Bold" panose="020F0704030504030204" pitchFamily="34" charset="0"/>
              </a:rPr>
              <a:t>(normalize=True))</a:t>
            </a:r>
            <a:endParaRPr lang="en-US" sz="2000" dirty="0">
              <a:solidFill>
                <a:schemeClr val="accent1">
                  <a:lumMod val="60000"/>
                  <a:lumOff val="40000"/>
                </a:schemeClr>
              </a:solidFill>
              <a:latin typeface="Arial Rounded MT Bold" panose="020F0704030504030204" pitchFamily="34" charset="0"/>
            </a:endParaRPr>
          </a:p>
        </p:txBody>
      </p:sp>
    </p:spTree>
    <p:extLst>
      <p:ext uri="{BB962C8B-B14F-4D97-AF65-F5344CB8AC3E}">
        <p14:creationId xmlns:p14="http://schemas.microsoft.com/office/powerpoint/2010/main" val="2258347687"/>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417</TotalTime>
  <Words>1138</Words>
  <Application>Microsoft Office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Agency FB</vt:lpstr>
      <vt:lpstr>Arial</vt:lpstr>
      <vt:lpstr>Arial Rounded MT Bold</vt:lpstr>
      <vt:lpstr>Bahnschrift</vt:lpstr>
      <vt:lpstr>Bahnschrift Condensed</vt:lpstr>
      <vt:lpstr>Bahnschrift SemiBold Condensed</vt:lpstr>
      <vt:lpstr>Calibri</vt:lpstr>
      <vt:lpstr>Calibri Light</vt:lpstr>
      <vt:lpstr>Symbol</vt:lpstr>
      <vt:lpstr>Celestial</vt:lpstr>
      <vt:lpstr>Text Classification for Email Filtering</vt:lpstr>
      <vt:lpstr>Scenario</vt:lpstr>
      <vt:lpstr>OBJECTIVE</vt:lpstr>
      <vt:lpstr>Libraries Needed in Project</vt:lpstr>
      <vt:lpstr>Import the Necessary Libraries</vt:lpstr>
      <vt:lpstr>Load The Csv file and Check the Missing Values</vt:lpstr>
      <vt:lpstr>Clean and preprocess text</vt:lpstr>
      <vt:lpstr>Input Data and Bag of Words (BoW) Transformation</vt:lpstr>
      <vt:lpstr>Data Splitting for Training and Testing</vt:lpstr>
      <vt:lpstr>Logistic Regression Model Training</vt:lpstr>
      <vt:lpstr>Feature Importance Extraction</vt:lpstr>
      <vt:lpstr>Visualization of Class Distribution</vt:lpstr>
      <vt:lpstr>Top Features Visualization</vt:lpstr>
      <vt:lpstr>Misclassifications Handling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Asim Khanzada</dc:creator>
  <cp:lastModifiedBy>Asim Khanzada</cp:lastModifiedBy>
  <cp:revision>7</cp:revision>
  <dcterms:created xsi:type="dcterms:W3CDTF">2024-10-18T11:49:27Z</dcterms:created>
  <dcterms:modified xsi:type="dcterms:W3CDTF">2024-10-21T09:39:24Z</dcterms:modified>
</cp:coreProperties>
</file>