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eb0974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eb09740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eb09740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eb09740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eb097409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eb097409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eb09740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eb09740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eb097409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eb097409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eb09740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eb09740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eb097409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eb097409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ed43399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ed43399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Student Profile Management System</a:t>
            </a:r>
            <a:endParaRPr/>
          </a:p>
        </p:txBody>
      </p:sp>
      <p:sp>
        <p:nvSpPr>
          <p:cNvPr id="55" name="Google Shape;55;p13"/>
          <p:cNvSpPr txBox="1"/>
          <p:nvPr>
            <p:ph idx="1" type="subTitle"/>
          </p:nvPr>
        </p:nvSpPr>
        <p:spPr>
          <a:xfrm>
            <a:off x="311700" y="3275304"/>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Asim Nath Pant, Michelle Shrestha, Pragya Ghimire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Student Profile Managem</a:t>
            </a:r>
            <a:r>
              <a:rPr lang="en"/>
              <a:t>ent System</a:t>
            </a:r>
            <a:endParaRPr/>
          </a:p>
          <a:p>
            <a:pPr indent="-342900" lvl="0" marL="457200" rtl="0" algn="l">
              <a:lnSpc>
                <a:spcPct val="150000"/>
              </a:lnSpc>
              <a:spcBef>
                <a:spcPts val="0"/>
              </a:spcBef>
              <a:spcAft>
                <a:spcPts val="0"/>
              </a:spcAft>
              <a:buSzPts val="1800"/>
              <a:buChar char="●"/>
            </a:pPr>
            <a:r>
              <a:rPr lang="en"/>
              <a:t>Simplifies academic data storage and retrieval</a:t>
            </a:r>
            <a:endParaRPr/>
          </a:p>
          <a:p>
            <a:pPr indent="-342900" lvl="0" marL="457200" rtl="0" algn="l">
              <a:lnSpc>
                <a:spcPct val="150000"/>
              </a:lnSpc>
              <a:spcBef>
                <a:spcPts val="0"/>
              </a:spcBef>
              <a:spcAft>
                <a:spcPts val="0"/>
              </a:spcAft>
              <a:buSzPts val="1800"/>
              <a:buChar char="●"/>
            </a:pPr>
            <a:r>
              <a:rPr lang="en"/>
              <a:t>Built using Python and pandas library</a:t>
            </a:r>
            <a:endParaRPr/>
          </a:p>
          <a:p>
            <a:pPr indent="-342900" lvl="0" marL="457200" rtl="0" algn="l">
              <a:lnSpc>
                <a:spcPct val="150000"/>
              </a:lnSpc>
              <a:spcBef>
                <a:spcPts val="0"/>
              </a:spcBef>
              <a:spcAft>
                <a:spcPts val="0"/>
              </a:spcAft>
              <a:buSzPts val="1800"/>
              <a:buChar char="●"/>
            </a:pPr>
            <a:r>
              <a:rPr lang="en"/>
              <a:t>Features include add, view, and update</a:t>
            </a:r>
            <a:endParaRPr/>
          </a:p>
          <a:p>
            <a:pPr indent="-342900" lvl="0" marL="457200" rtl="0" algn="l">
              <a:lnSpc>
                <a:spcPct val="150000"/>
              </a:lnSpc>
              <a:spcBef>
                <a:spcPts val="0"/>
              </a:spcBef>
              <a:spcAft>
                <a:spcPts val="0"/>
              </a:spcAft>
              <a:buSzPts val="1800"/>
              <a:buChar char="●"/>
            </a:pPr>
            <a:r>
              <a:rPr lang="en"/>
              <a:t>Enhances student information accessibility and security</a:t>
            </a:r>
            <a:endParaRPr/>
          </a:p>
          <a:p>
            <a:pPr indent="-342900" lvl="0" marL="457200" rtl="0" algn="l">
              <a:lnSpc>
                <a:spcPct val="150000"/>
              </a:lnSpc>
              <a:spcBef>
                <a:spcPts val="0"/>
              </a:spcBef>
              <a:spcAft>
                <a:spcPts val="0"/>
              </a:spcAft>
              <a:buSzPts val="1800"/>
              <a:buChar char="●"/>
            </a:pPr>
            <a:r>
              <a:rPr lang="en"/>
              <a:t>User-friendly interface with structured data flow</a:t>
            </a:r>
            <a:endParaRPr/>
          </a:p>
          <a:p>
            <a:pPr indent="-342900" lvl="0" marL="457200" rtl="0" algn="l">
              <a:lnSpc>
                <a:spcPct val="150000"/>
              </a:lnSpc>
              <a:spcBef>
                <a:spcPts val="0"/>
              </a:spcBef>
              <a:spcAft>
                <a:spcPts val="0"/>
              </a:spcAft>
              <a:buSzPts val="1800"/>
              <a:buChar char="●"/>
            </a:pPr>
            <a:r>
              <a:rPr lang="en"/>
              <a:t>Supports future scalability and improvements</a:t>
            </a:r>
            <a:endParaRPr sz="78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 and Significance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Design a clear structure for student profile</a:t>
            </a:r>
            <a:endParaRPr/>
          </a:p>
          <a:p>
            <a:pPr indent="-342900" lvl="0" marL="457200" rtl="0" algn="l">
              <a:lnSpc>
                <a:spcPct val="150000"/>
              </a:lnSpc>
              <a:spcBef>
                <a:spcPts val="0"/>
              </a:spcBef>
              <a:spcAft>
                <a:spcPts val="0"/>
              </a:spcAft>
              <a:buSzPts val="1800"/>
              <a:buChar char="●"/>
            </a:pPr>
            <a:r>
              <a:rPr lang="en"/>
              <a:t>Automate repetitive profile management tasks</a:t>
            </a:r>
            <a:endParaRPr/>
          </a:p>
          <a:p>
            <a:pPr indent="-342900" lvl="0" marL="457200" rtl="0" algn="l">
              <a:lnSpc>
                <a:spcPct val="150000"/>
              </a:lnSpc>
              <a:spcBef>
                <a:spcPts val="0"/>
              </a:spcBef>
              <a:spcAft>
                <a:spcPts val="0"/>
              </a:spcAft>
              <a:buSzPts val="1800"/>
              <a:buChar char="●"/>
            </a:pPr>
            <a:r>
              <a:rPr lang="en"/>
              <a:t>Ensure secure and organised data handling</a:t>
            </a:r>
            <a:endParaRPr/>
          </a:p>
          <a:p>
            <a:pPr indent="-342900" lvl="0" marL="457200" rtl="0" algn="l">
              <a:lnSpc>
                <a:spcPct val="150000"/>
              </a:lnSpc>
              <a:spcBef>
                <a:spcPts val="0"/>
              </a:spcBef>
              <a:spcAft>
                <a:spcPts val="0"/>
              </a:spcAft>
              <a:buSzPts val="1800"/>
              <a:buChar char="●"/>
            </a:pPr>
            <a:r>
              <a:rPr lang="en"/>
              <a:t>Allow smooth retrieval and editing of records</a:t>
            </a:r>
            <a:endParaRPr/>
          </a:p>
          <a:p>
            <a:pPr indent="-342900" lvl="0" marL="457200" rtl="0" algn="l">
              <a:lnSpc>
                <a:spcPct val="150000"/>
              </a:lnSpc>
              <a:spcBef>
                <a:spcPts val="0"/>
              </a:spcBef>
              <a:spcAft>
                <a:spcPts val="0"/>
              </a:spcAft>
              <a:buSzPts val="1800"/>
              <a:buChar char="●"/>
            </a:pPr>
            <a:r>
              <a:rPr lang="en"/>
              <a:t>Build a scalable and modular codebase</a:t>
            </a:r>
            <a:endParaRPr/>
          </a:p>
          <a:p>
            <a:pPr indent="-342900" lvl="0" marL="457200" rtl="0" algn="l">
              <a:lnSpc>
                <a:spcPct val="150000"/>
              </a:lnSpc>
              <a:spcBef>
                <a:spcPts val="0"/>
              </a:spcBef>
              <a:spcAft>
                <a:spcPts val="0"/>
              </a:spcAft>
              <a:buSzPts val="1800"/>
              <a:buChar char="●"/>
            </a:pPr>
            <a:r>
              <a:rPr lang="en"/>
              <a:t>Encourage teamwork and logical thinking</a:t>
            </a:r>
            <a:endParaRPr/>
          </a:p>
          <a:p>
            <a:pPr indent="-342900" lvl="0" marL="457200" rtl="0" algn="l">
              <a:lnSpc>
                <a:spcPct val="150000"/>
              </a:lnSpc>
              <a:spcBef>
                <a:spcPts val="0"/>
              </a:spcBef>
              <a:spcAft>
                <a:spcPts val="0"/>
              </a:spcAft>
              <a:buSzPts val="1800"/>
              <a:buChar char="●"/>
            </a:pPr>
            <a:r>
              <a:rPr lang="en"/>
              <a:t>Support future improvements and add-ons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and Functionalities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Provides a menu-driven interface for both roles (ie. admin and student)</a:t>
            </a:r>
            <a:endParaRPr/>
          </a:p>
          <a:p>
            <a:pPr indent="-334327" lvl="0" marL="457200" rtl="0" algn="l">
              <a:lnSpc>
                <a:spcPct val="150000"/>
              </a:lnSpc>
              <a:spcBef>
                <a:spcPts val="0"/>
              </a:spcBef>
              <a:spcAft>
                <a:spcPts val="0"/>
              </a:spcAft>
              <a:buSzPct val="100000"/>
              <a:buChar char="●"/>
            </a:pPr>
            <a:r>
              <a:rPr lang="en"/>
              <a:t>Secure login for student/admin roles (use of passwords)</a:t>
            </a:r>
            <a:endParaRPr/>
          </a:p>
          <a:p>
            <a:pPr indent="-334327" lvl="0" marL="457200" rtl="0" algn="l">
              <a:lnSpc>
                <a:spcPct val="150000"/>
              </a:lnSpc>
              <a:spcBef>
                <a:spcPts val="0"/>
              </a:spcBef>
              <a:spcAft>
                <a:spcPts val="0"/>
              </a:spcAft>
              <a:buSzPct val="100000"/>
              <a:buChar char="●"/>
            </a:pPr>
            <a:r>
              <a:rPr lang="en"/>
              <a:t>Uses file handling for persistent storage</a:t>
            </a:r>
            <a:endParaRPr/>
          </a:p>
          <a:p>
            <a:pPr indent="-334327" lvl="0" marL="457200" rtl="0" algn="l">
              <a:lnSpc>
                <a:spcPct val="150000"/>
              </a:lnSpc>
              <a:spcBef>
                <a:spcPts val="0"/>
              </a:spcBef>
              <a:spcAft>
                <a:spcPts val="0"/>
              </a:spcAft>
              <a:buSzPct val="100000"/>
              <a:buChar char="●"/>
            </a:pPr>
            <a:r>
              <a:rPr lang="en"/>
              <a:t>Implements OOP principles (inheritance, methods)</a:t>
            </a:r>
            <a:endParaRPr/>
          </a:p>
          <a:p>
            <a:pPr indent="-334327" lvl="0" marL="457200" rtl="0" algn="l">
              <a:lnSpc>
                <a:spcPct val="150000"/>
              </a:lnSpc>
              <a:spcBef>
                <a:spcPts val="0"/>
              </a:spcBef>
              <a:spcAft>
                <a:spcPts val="0"/>
              </a:spcAft>
              <a:buSzPct val="100000"/>
              <a:buChar char="●"/>
            </a:pPr>
            <a:r>
              <a:rPr lang="en"/>
              <a:t>Admin can add, edit, delete students</a:t>
            </a:r>
            <a:endParaRPr/>
          </a:p>
          <a:p>
            <a:pPr indent="-334327" lvl="0" marL="457200" rtl="0" algn="l">
              <a:lnSpc>
                <a:spcPct val="150000"/>
              </a:lnSpc>
              <a:spcBef>
                <a:spcPts val="0"/>
              </a:spcBef>
              <a:spcAft>
                <a:spcPts val="0"/>
              </a:spcAft>
              <a:buSzPct val="100000"/>
              <a:buChar char="●"/>
            </a:pPr>
            <a:r>
              <a:rPr lang="en"/>
              <a:t>Students can update profile info</a:t>
            </a:r>
            <a:endParaRPr/>
          </a:p>
          <a:p>
            <a:pPr indent="-334327" lvl="0" marL="457200" rtl="0" algn="l">
              <a:lnSpc>
                <a:spcPct val="150000"/>
              </a:lnSpc>
              <a:spcBef>
                <a:spcPts val="0"/>
              </a:spcBef>
              <a:spcAft>
                <a:spcPts val="0"/>
              </a:spcAft>
              <a:buSzPct val="100000"/>
              <a:buChar char="●"/>
            </a:pPr>
            <a:r>
              <a:rPr lang="en"/>
              <a:t>View marks in five key subjects</a:t>
            </a:r>
            <a:endParaRPr/>
          </a:p>
          <a:p>
            <a:pPr indent="-334327" lvl="0" marL="457200" rtl="0" algn="l">
              <a:lnSpc>
                <a:spcPct val="150000"/>
              </a:lnSpc>
              <a:spcBef>
                <a:spcPts val="0"/>
              </a:spcBef>
              <a:spcAft>
                <a:spcPts val="0"/>
              </a:spcAft>
              <a:buSzPct val="100000"/>
              <a:buChar char="●"/>
            </a:pPr>
            <a:r>
              <a:rPr lang="en"/>
              <a:t>ECA activities tracked for each student</a:t>
            </a:r>
            <a:endParaRPr/>
          </a:p>
          <a:p>
            <a:pPr indent="-334327" lvl="0" marL="457200" rtl="0" algn="l">
              <a:lnSpc>
                <a:spcPct val="150000"/>
              </a:lnSpc>
              <a:spcBef>
                <a:spcPts val="0"/>
              </a:spcBef>
              <a:spcAft>
                <a:spcPts val="0"/>
              </a:spcAft>
              <a:buSzPct val="100000"/>
              <a:buChar char="●"/>
            </a:pPr>
            <a:r>
              <a:rPr lang="en"/>
              <a:t>Password change available for all users</a:t>
            </a:r>
            <a:endParaRPr/>
          </a:p>
          <a:p>
            <a:pPr indent="-334327" lvl="0" marL="457200" rtl="0" algn="l">
              <a:lnSpc>
                <a:spcPct val="150000"/>
              </a:lnSpc>
              <a:spcBef>
                <a:spcPts val="0"/>
              </a:spcBef>
              <a:spcAft>
                <a:spcPts val="0"/>
              </a:spcAft>
              <a:buSzPct val="100000"/>
              <a:buChar char="●"/>
            </a:pPr>
            <a:r>
              <a:rPr lang="en"/>
              <a:t>Admin dashboard with charts and alerts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Structure</a:t>
            </a:r>
            <a:endParaRPr/>
          </a:p>
        </p:txBody>
      </p:sp>
      <p:pic>
        <p:nvPicPr>
          <p:cNvPr id="79" name="Google Shape;79;p17" title="flowchart.png"/>
          <p:cNvPicPr preferRelativeResize="0"/>
          <p:nvPr/>
        </p:nvPicPr>
        <p:blipFill>
          <a:blip r:embed="rId3">
            <a:alphaModFix/>
          </a:blip>
          <a:stretch>
            <a:fillRect/>
          </a:stretch>
        </p:blipFill>
        <p:spPr>
          <a:xfrm>
            <a:off x="103884" y="0"/>
            <a:ext cx="8893188"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Components and Implementation</a:t>
            </a:r>
            <a:endParaRPr/>
          </a:p>
        </p:txBody>
      </p:sp>
      <p:sp>
        <p:nvSpPr>
          <p:cNvPr id="85" name="Google Shape;85;p18"/>
          <p:cNvSpPr txBox="1"/>
          <p:nvPr>
            <p:ph idx="1" type="body"/>
          </p:nvPr>
        </p:nvSpPr>
        <p:spPr>
          <a:xfrm>
            <a:off x="311700" y="1152475"/>
            <a:ext cx="3747300" cy="1272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400"/>
              <a:t>Classes:</a:t>
            </a:r>
            <a:endParaRPr b="1" sz="1400"/>
          </a:p>
          <a:p>
            <a:pPr indent="-317500" lvl="0" marL="457200" rtl="0" algn="l">
              <a:lnSpc>
                <a:spcPct val="150000"/>
              </a:lnSpc>
              <a:spcBef>
                <a:spcPts val="1200"/>
              </a:spcBef>
              <a:spcAft>
                <a:spcPts val="0"/>
              </a:spcAft>
              <a:buSzPts val="1400"/>
              <a:buChar char="●"/>
            </a:pPr>
            <a:r>
              <a:rPr lang="en" sz="1400"/>
              <a:t>Student class: student-related methods</a:t>
            </a:r>
            <a:endParaRPr sz="1400"/>
          </a:p>
          <a:p>
            <a:pPr indent="-317500" lvl="0" marL="457200" rtl="0" algn="l">
              <a:lnSpc>
                <a:spcPct val="150000"/>
              </a:lnSpc>
              <a:spcBef>
                <a:spcPts val="0"/>
              </a:spcBef>
              <a:spcAft>
                <a:spcPts val="0"/>
              </a:spcAft>
              <a:buSzPts val="1400"/>
              <a:buChar char="●"/>
            </a:pPr>
            <a:r>
              <a:rPr lang="en" sz="1400"/>
              <a:t>Admin class: student+admin methods</a:t>
            </a:r>
            <a:endParaRPr sz="1400"/>
          </a:p>
        </p:txBody>
      </p:sp>
      <p:sp>
        <p:nvSpPr>
          <p:cNvPr id="86" name="Google Shape;86;p18"/>
          <p:cNvSpPr txBox="1"/>
          <p:nvPr>
            <p:ph idx="1" type="body"/>
          </p:nvPr>
        </p:nvSpPr>
        <p:spPr>
          <a:xfrm>
            <a:off x="367275" y="2516975"/>
            <a:ext cx="2583300" cy="2168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Student Class Methods:</a:t>
            </a:r>
            <a:endParaRPr b="1" sz="1400"/>
          </a:p>
          <a:p>
            <a:pPr indent="-317500" lvl="0" marL="457200" rtl="0" algn="l">
              <a:lnSpc>
                <a:spcPct val="150000"/>
              </a:lnSpc>
              <a:spcBef>
                <a:spcPts val="1200"/>
              </a:spcBef>
              <a:spcAft>
                <a:spcPts val="0"/>
              </a:spcAft>
              <a:buSzPts val="1400"/>
              <a:buChar char="●"/>
            </a:pPr>
            <a:r>
              <a:rPr lang="en" sz="1400"/>
              <a:t>student_menu()</a:t>
            </a:r>
            <a:endParaRPr sz="1400"/>
          </a:p>
          <a:p>
            <a:pPr indent="-317500" lvl="0" marL="457200" rtl="0" algn="l">
              <a:lnSpc>
                <a:spcPct val="150000"/>
              </a:lnSpc>
              <a:spcBef>
                <a:spcPts val="0"/>
              </a:spcBef>
              <a:spcAft>
                <a:spcPts val="0"/>
              </a:spcAft>
              <a:buSzPts val="1400"/>
              <a:buChar char="●"/>
            </a:pPr>
            <a:r>
              <a:rPr lang="en" sz="1400"/>
              <a:t>view_profile()</a:t>
            </a:r>
            <a:endParaRPr sz="1400"/>
          </a:p>
          <a:p>
            <a:pPr indent="-317500" lvl="0" marL="457200" rtl="0" algn="l">
              <a:lnSpc>
                <a:spcPct val="150000"/>
              </a:lnSpc>
              <a:spcBef>
                <a:spcPts val="0"/>
              </a:spcBef>
              <a:spcAft>
                <a:spcPts val="0"/>
              </a:spcAft>
              <a:buSzPts val="1400"/>
              <a:buChar char="●"/>
            </a:pPr>
            <a:r>
              <a:rPr lang="en" sz="1400"/>
              <a:t>update_profile()</a:t>
            </a:r>
            <a:endParaRPr sz="1400"/>
          </a:p>
          <a:p>
            <a:pPr indent="-317500" lvl="0" marL="457200" rtl="0" algn="l">
              <a:lnSpc>
                <a:spcPct val="150000"/>
              </a:lnSpc>
              <a:spcBef>
                <a:spcPts val="0"/>
              </a:spcBef>
              <a:spcAft>
                <a:spcPts val="0"/>
              </a:spcAft>
              <a:buSzPts val="1400"/>
              <a:buChar char="●"/>
            </a:pPr>
            <a:r>
              <a:rPr lang="en" sz="1400"/>
              <a:t>view_grades()</a:t>
            </a:r>
            <a:endParaRPr sz="1400"/>
          </a:p>
          <a:p>
            <a:pPr indent="-317500" lvl="0" marL="457200" rtl="0" algn="l">
              <a:lnSpc>
                <a:spcPct val="150000"/>
              </a:lnSpc>
              <a:spcBef>
                <a:spcPts val="0"/>
              </a:spcBef>
              <a:spcAft>
                <a:spcPts val="0"/>
              </a:spcAft>
              <a:buSzPts val="1400"/>
              <a:buChar char="●"/>
            </a:pPr>
            <a:r>
              <a:rPr lang="en" sz="1400"/>
              <a:t>view_eca()</a:t>
            </a:r>
            <a:endParaRPr sz="1400"/>
          </a:p>
          <a:p>
            <a:pPr indent="-317500" lvl="0" marL="457200" rtl="0" algn="l">
              <a:lnSpc>
                <a:spcPct val="150000"/>
              </a:lnSpc>
              <a:spcBef>
                <a:spcPts val="0"/>
              </a:spcBef>
              <a:spcAft>
                <a:spcPts val="0"/>
              </a:spcAft>
              <a:buSzPts val="1400"/>
              <a:buChar char="●"/>
            </a:pPr>
            <a:r>
              <a:rPr lang="en" sz="1400"/>
              <a:t>change_password()</a:t>
            </a:r>
            <a:endParaRPr sz="1400"/>
          </a:p>
        </p:txBody>
      </p:sp>
      <p:sp>
        <p:nvSpPr>
          <p:cNvPr id="87" name="Google Shape;87;p18"/>
          <p:cNvSpPr txBox="1"/>
          <p:nvPr>
            <p:ph idx="1" type="body"/>
          </p:nvPr>
        </p:nvSpPr>
        <p:spPr>
          <a:xfrm>
            <a:off x="4177365" y="1152475"/>
            <a:ext cx="2807400" cy="3123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Admin</a:t>
            </a:r>
            <a:r>
              <a:rPr b="1" lang="en" sz="1400"/>
              <a:t> Class Methods:</a:t>
            </a:r>
            <a:endParaRPr b="1" sz="1400"/>
          </a:p>
          <a:p>
            <a:pPr indent="-317500" lvl="0" marL="457200" rtl="0" algn="l">
              <a:lnSpc>
                <a:spcPct val="150000"/>
              </a:lnSpc>
              <a:spcBef>
                <a:spcPts val="1200"/>
              </a:spcBef>
              <a:spcAft>
                <a:spcPts val="0"/>
              </a:spcAft>
              <a:buSzPts val="1400"/>
              <a:buChar char="●"/>
            </a:pPr>
            <a:r>
              <a:rPr lang="en" sz="1400"/>
              <a:t>admin_menu()</a:t>
            </a:r>
            <a:endParaRPr sz="1400"/>
          </a:p>
          <a:p>
            <a:pPr indent="-317500" lvl="0" marL="457200" rtl="0" algn="l">
              <a:lnSpc>
                <a:spcPct val="150000"/>
              </a:lnSpc>
              <a:spcBef>
                <a:spcPts val="0"/>
              </a:spcBef>
              <a:spcAft>
                <a:spcPts val="0"/>
              </a:spcAft>
              <a:buSzPts val="1400"/>
              <a:buChar char="●"/>
            </a:pPr>
            <a:r>
              <a:rPr lang="en" sz="1400"/>
              <a:t>add_student()</a:t>
            </a:r>
            <a:endParaRPr sz="1400"/>
          </a:p>
          <a:p>
            <a:pPr indent="-317500" lvl="0" marL="457200" rtl="0" algn="l">
              <a:lnSpc>
                <a:spcPct val="150000"/>
              </a:lnSpc>
              <a:spcBef>
                <a:spcPts val="0"/>
              </a:spcBef>
              <a:spcAft>
                <a:spcPts val="0"/>
              </a:spcAft>
              <a:buSzPts val="1400"/>
              <a:buChar char="●"/>
            </a:pPr>
            <a:r>
              <a:rPr lang="en" sz="1400"/>
              <a:t>delete_student()</a:t>
            </a:r>
            <a:endParaRPr sz="1400"/>
          </a:p>
          <a:p>
            <a:pPr indent="-317500" lvl="0" marL="457200" rtl="0" algn="l">
              <a:lnSpc>
                <a:spcPct val="150000"/>
              </a:lnSpc>
              <a:spcBef>
                <a:spcPts val="0"/>
              </a:spcBef>
              <a:spcAft>
                <a:spcPts val="0"/>
              </a:spcAft>
              <a:buSzPts val="1400"/>
              <a:buChar char="●"/>
            </a:pPr>
            <a:r>
              <a:rPr lang="en" sz="1400"/>
              <a:t>update_student_profile()</a:t>
            </a:r>
            <a:endParaRPr sz="1400"/>
          </a:p>
          <a:p>
            <a:pPr indent="-317500" lvl="0" marL="457200" rtl="0" algn="l">
              <a:lnSpc>
                <a:spcPct val="150000"/>
              </a:lnSpc>
              <a:spcBef>
                <a:spcPts val="0"/>
              </a:spcBef>
              <a:spcAft>
                <a:spcPts val="0"/>
              </a:spcAft>
              <a:buSzPts val="1400"/>
              <a:buChar char="●"/>
            </a:pPr>
            <a:r>
              <a:rPr lang="en" sz="1400"/>
              <a:t>update_student_grades()</a:t>
            </a:r>
            <a:endParaRPr sz="1400"/>
          </a:p>
          <a:p>
            <a:pPr indent="-317500" lvl="0" marL="457200" rtl="0" algn="l">
              <a:lnSpc>
                <a:spcPct val="150000"/>
              </a:lnSpc>
              <a:spcBef>
                <a:spcPts val="0"/>
              </a:spcBef>
              <a:spcAft>
                <a:spcPts val="0"/>
              </a:spcAft>
              <a:buSzPts val="1400"/>
              <a:buChar char="●"/>
            </a:pPr>
            <a:r>
              <a:rPr lang="en" sz="1400"/>
              <a:t>update_student_eca()</a:t>
            </a:r>
            <a:endParaRPr sz="1400"/>
          </a:p>
          <a:p>
            <a:pPr indent="-317500" lvl="0" marL="457200" rtl="0" algn="l">
              <a:lnSpc>
                <a:spcPct val="150000"/>
              </a:lnSpc>
              <a:spcBef>
                <a:spcPts val="0"/>
              </a:spcBef>
              <a:spcAft>
                <a:spcPts val="0"/>
              </a:spcAft>
              <a:buSzPts val="1400"/>
              <a:buChar char="●"/>
            </a:pPr>
            <a:r>
              <a:rPr lang="en" sz="1400"/>
              <a:t>update_admin_credintials()</a:t>
            </a:r>
            <a:endParaRPr sz="1400"/>
          </a:p>
          <a:p>
            <a:pPr indent="-317500" lvl="0" marL="457200" rtl="0" algn="l">
              <a:lnSpc>
                <a:spcPct val="150000"/>
              </a:lnSpc>
              <a:spcBef>
                <a:spcPts val="0"/>
              </a:spcBef>
              <a:spcAft>
                <a:spcPts val="0"/>
              </a:spcAft>
              <a:buSzPts val="1400"/>
              <a:buChar char="●"/>
            </a:pPr>
            <a:r>
              <a:rPr lang="en" sz="1400"/>
              <a:t>show_analytics()</a:t>
            </a:r>
            <a:endParaRPr sz="1400"/>
          </a:p>
        </p:txBody>
      </p:sp>
      <p:sp>
        <p:nvSpPr>
          <p:cNvPr id="88" name="Google Shape;88;p18"/>
          <p:cNvSpPr txBox="1"/>
          <p:nvPr>
            <p:ph idx="1" type="body"/>
          </p:nvPr>
        </p:nvSpPr>
        <p:spPr>
          <a:xfrm>
            <a:off x="7073681" y="1152475"/>
            <a:ext cx="2150100" cy="186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Other</a:t>
            </a:r>
            <a:r>
              <a:rPr b="1" lang="en" sz="1400"/>
              <a:t> Functions:</a:t>
            </a:r>
            <a:endParaRPr b="1" sz="1400"/>
          </a:p>
          <a:p>
            <a:pPr indent="-317500" lvl="0" marL="457200" rtl="0" algn="l">
              <a:lnSpc>
                <a:spcPct val="150000"/>
              </a:lnSpc>
              <a:spcBef>
                <a:spcPts val="1200"/>
              </a:spcBef>
              <a:spcAft>
                <a:spcPts val="0"/>
              </a:spcAft>
              <a:buSzPts val="1400"/>
              <a:buChar char="●"/>
            </a:pPr>
            <a:r>
              <a:rPr lang="en" sz="1400"/>
              <a:t>main()</a:t>
            </a:r>
            <a:endParaRPr sz="1400"/>
          </a:p>
          <a:p>
            <a:pPr indent="-317500" lvl="0" marL="457200" rtl="0" algn="l">
              <a:lnSpc>
                <a:spcPct val="150000"/>
              </a:lnSpc>
              <a:spcBef>
                <a:spcPts val="0"/>
              </a:spcBef>
              <a:spcAft>
                <a:spcPts val="0"/>
              </a:spcAft>
              <a:buSzPts val="1400"/>
              <a:buChar char="●"/>
            </a:pPr>
            <a:r>
              <a:rPr lang="en" sz="1400"/>
              <a:t>login_screen()</a:t>
            </a:r>
            <a:endParaRPr sz="1400"/>
          </a:p>
          <a:p>
            <a:pPr indent="-317500" lvl="0" marL="457200" rtl="0" algn="l">
              <a:lnSpc>
                <a:spcPct val="150000"/>
              </a:lnSpc>
              <a:spcBef>
                <a:spcPts val="0"/>
              </a:spcBef>
              <a:spcAft>
                <a:spcPts val="0"/>
              </a:spcAft>
              <a:buSzPts val="1400"/>
              <a:buChar char="●"/>
            </a:pPr>
            <a:r>
              <a:rPr lang="en" sz="1400"/>
              <a:t>load_user()</a:t>
            </a:r>
            <a:endParaRPr sz="1400"/>
          </a:p>
          <a:p>
            <a:pPr indent="-317500" lvl="0" marL="457200" rtl="0" algn="l">
              <a:lnSpc>
                <a:spcPct val="150000"/>
              </a:lnSpc>
              <a:spcBef>
                <a:spcPts val="0"/>
              </a:spcBef>
              <a:spcAft>
                <a:spcPts val="0"/>
              </a:spcAft>
              <a:buSzPts val="1400"/>
              <a:buChar char="●"/>
            </a:pPr>
            <a:r>
              <a:rPr lang="en" sz="1400"/>
              <a:t>load_password()</a:t>
            </a:r>
            <a:endParaRPr sz="1400"/>
          </a:p>
        </p:txBody>
      </p:sp>
      <p:sp>
        <p:nvSpPr>
          <p:cNvPr id="89" name="Google Shape;89;p18"/>
          <p:cNvSpPr txBox="1"/>
          <p:nvPr>
            <p:ph idx="1" type="body"/>
          </p:nvPr>
        </p:nvSpPr>
        <p:spPr>
          <a:xfrm>
            <a:off x="7096064" y="3231000"/>
            <a:ext cx="2150100" cy="186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Text Files</a:t>
            </a:r>
            <a:r>
              <a:rPr b="1" lang="en" sz="1400"/>
              <a:t>:</a:t>
            </a:r>
            <a:endParaRPr b="1" sz="1400"/>
          </a:p>
          <a:p>
            <a:pPr indent="-317500" lvl="0" marL="457200" rtl="0" algn="l">
              <a:lnSpc>
                <a:spcPct val="150000"/>
              </a:lnSpc>
              <a:spcBef>
                <a:spcPts val="1200"/>
              </a:spcBef>
              <a:spcAft>
                <a:spcPts val="0"/>
              </a:spcAft>
              <a:buSzPts val="1400"/>
              <a:buChar char="●"/>
            </a:pPr>
            <a:r>
              <a:rPr lang="en" sz="1400"/>
              <a:t>users.txt</a:t>
            </a:r>
            <a:endParaRPr sz="1400"/>
          </a:p>
          <a:p>
            <a:pPr indent="-317500" lvl="0" marL="457200" rtl="0" algn="l">
              <a:lnSpc>
                <a:spcPct val="150000"/>
              </a:lnSpc>
              <a:spcBef>
                <a:spcPts val="0"/>
              </a:spcBef>
              <a:spcAft>
                <a:spcPts val="0"/>
              </a:spcAft>
              <a:buSzPts val="1400"/>
              <a:buChar char="●"/>
            </a:pPr>
            <a:r>
              <a:rPr lang="en" sz="1400"/>
              <a:t>passwords.txt</a:t>
            </a:r>
            <a:endParaRPr sz="1400"/>
          </a:p>
          <a:p>
            <a:pPr indent="-317500" lvl="0" marL="457200" rtl="0" algn="l">
              <a:lnSpc>
                <a:spcPct val="150000"/>
              </a:lnSpc>
              <a:spcBef>
                <a:spcPts val="0"/>
              </a:spcBef>
              <a:spcAft>
                <a:spcPts val="0"/>
              </a:spcAft>
              <a:buSzPts val="1400"/>
              <a:buChar char="●"/>
            </a:pPr>
            <a:r>
              <a:rPr lang="en" sz="1400"/>
              <a:t>grades.txt</a:t>
            </a:r>
            <a:endParaRPr sz="1400"/>
          </a:p>
          <a:p>
            <a:pPr indent="-317500" lvl="0" marL="457200" rtl="0" algn="l">
              <a:lnSpc>
                <a:spcPct val="150000"/>
              </a:lnSpc>
              <a:spcBef>
                <a:spcPts val="0"/>
              </a:spcBef>
              <a:spcAft>
                <a:spcPts val="0"/>
              </a:spcAft>
              <a:buSzPts val="1400"/>
              <a:buChar char="●"/>
            </a:pPr>
            <a:r>
              <a:rPr lang="en" sz="1400"/>
              <a:t>eca.txt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Contributions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t>
            </a:r>
            <a:r>
              <a:rPr lang="en"/>
              <a:t>discussed the program structure, content and layout in college. After the examination, we stayed at college to do the project. More than dividing and doing individually, we collectively did it together by distributing the same methods and functions,  checking, refining and formatting it. The methods which were executed properly without any errors, we combined it and formatted it similarly in visual studio code. Asim offered more valuable insights to us, Michelle and myself in the field which were lacking. Overall, the collaboration and team synergy played a key role in completing the project efficiently. We shared insights, learned from each other, and ensured consistent formatting and functionality overall the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4327" lvl="0" marL="457200" rtl="0" algn="l">
              <a:lnSpc>
                <a:spcPct val="150000"/>
              </a:lnSpc>
              <a:spcBef>
                <a:spcPts val="0"/>
              </a:spcBef>
              <a:spcAft>
                <a:spcPts val="0"/>
              </a:spcAft>
              <a:buSzPts val="1665"/>
              <a:buChar char="●"/>
            </a:pPr>
            <a:r>
              <a:rPr lang="en" sz="1665"/>
              <a:t>We built an OOP-driven system for streamlined academic data management</a:t>
            </a:r>
            <a:endParaRPr sz="1665"/>
          </a:p>
          <a:p>
            <a:pPr indent="-334327" lvl="0" marL="457200" rtl="0" algn="l">
              <a:lnSpc>
                <a:spcPct val="150000"/>
              </a:lnSpc>
              <a:spcBef>
                <a:spcPts val="0"/>
              </a:spcBef>
              <a:spcAft>
                <a:spcPts val="0"/>
              </a:spcAft>
              <a:buSzPts val="1665"/>
              <a:buChar char="●"/>
            </a:pPr>
            <a:r>
              <a:rPr lang="en" sz="1665"/>
              <a:t>Secured role-based access with persistent storage via text file operations</a:t>
            </a:r>
            <a:endParaRPr sz="1665"/>
          </a:p>
          <a:p>
            <a:pPr indent="-334327" lvl="0" marL="457200" rtl="0" algn="l">
              <a:lnSpc>
                <a:spcPct val="150000"/>
              </a:lnSpc>
              <a:spcBef>
                <a:spcPts val="0"/>
              </a:spcBef>
              <a:spcAft>
                <a:spcPts val="0"/>
              </a:spcAft>
              <a:buSzPts val="1665"/>
              <a:buChar char="●"/>
            </a:pPr>
            <a:r>
              <a:rPr lang="en" sz="1665"/>
              <a:t>Empowered admins with dynamic analytics (grades, ECA trends, alerts)</a:t>
            </a:r>
            <a:endParaRPr sz="1665"/>
          </a:p>
          <a:p>
            <a:pPr indent="-334327" lvl="0" marL="457200" rtl="0" algn="l">
              <a:lnSpc>
                <a:spcPct val="150000"/>
              </a:lnSpc>
              <a:spcBef>
                <a:spcPts val="0"/>
              </a:spcBef>
              <a:spcAft>
                <a:spcPts val="0"/>
              </a:spcAft>
              <a:buSzPts val="1665"/>
              <a:buChar char="●"/>
            </a:pPr>
            <a:r>
              <a:rPr lang="en" sz="1665"/>
              <a:t>Prioritized data security, modular code, and scalable architecture</a:t>
            </a:r>
            <a:endParaRPr sz="1665"/>
          </a:p>
          <a:p>
            <a:pPr indent="-334327" lvl="0" marL="457200" rtl="0" algn="l">
              <a:lnSpc>
                <a:spcPct val="150000"/>
              </a:lnSpc>
              <a:spcBef>
                <a:spcPts val="0"/>
              </a:spcBef>
              <a:spcAft>
                <a:spcPts val="0"/>
              </a:spcAft>
              <a:buSzPts val="1665"/>
              <a:buChar char="●"/>
            </a:pPr>
            <a:r>
              <a:rPr lang="en" sz="1665"/>
              <a:t>This helped as we strengthened teamwork, problem-solving, and adherence to coding best practices</a:t>
            </a:r>
            <a:endParaRPr sz="1665"/>
          </a:p>
          <a:p>
            <a:pPr indent="0" lvl="0" marL="457200" rtl="0" algn="l">
              <a:lnSpc>
                <a:spcPct val="150000"/>
              </a:lnSpc>
              <a:spcBef>
                <a:spcPts val="1200"/>
              </a:spcBef>
              <a:spcAft>
                <a:spcPts val="1200"/>
              </a:spcAft>
              <a:buSzPts val="1018"/>
              <a:buNone/>
            </a:pPr>
            <a:r>
              <a:t/>
            </a:r>
            <a:endParaRPr sz="166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564112"/>
            <a:ext cx="8520600" cy="196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8500"/>
              <a:t>Thank You</a:t>
            </a:r>
            <a:endParaRPr b="1" sz="8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