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3" r:id="rId7"/>
    <p:sldId id="273" r:id="rId8"/>
    <p:sldId id="269" r:id="rId9"/>
    <p:sldId id="262" r:id="rId10"/>
    <p:sldId id="26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5" r:id="rId19"/>
    <p:sldId id="264" r:id="rId20"/>
    <p:sldId id="270" r:id="rId21"/>
    <p:sldId id="271" r:id="rId22"/>
    <p:sldId id="272" r:id="rId23"/>
    <p:sldId id="259" r:id="rId24"/>
    <p:sldId id="260" r:id="rId25"/>
    <p:sldId id="266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93" d="100"/>
          <a:sy n="93" d="100"/>
        </p:scale>
        <p:origin x="220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pulkitjofficial_the-story-of-minimalist-skincare-the-biggest-activity-7287847546838802433-9yuZ?utm_source=chatgpt.com" TargetMode="External"/><Relationship Id="rId2" Type="http://schemas.openxmlformats.org/officeDocument/2006/relationships/hyperlink" Target="https://www.shekunj.com/article/startup-and-business/minimalist-success-story-the-rise-of-a-skincare-giant?utm_source=chatgp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.linkedin.com/jobs/view/logistics-executive-at-minimalist-4187765533?utm_source=chatgpt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Market Research on Minimalist Skincare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Teenage Preferences | Data Analysis | Hypothesis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Teen Skincare Preferences 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E933-6A5F-EE6E-3A06-AF2EA31A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Ingredient Sourcing for Minimalist's Top 5 Products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EA75-C690-898C-6A32-814CFCCC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Niacinamide 10% + Zinc Serum</a:t>
            </a:r>
          </a:p>
          <a:p>
            <a:r>
              <a:rPr lang="en-IN" b="1" dirty="0"/>
              <a:t> Niacinamide (Vitamin B3)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Source</a:t>
            </a:r>
            <a:r>
              <a:rPr lang="en-IN" dirty="0"/>
              <a:t>: Imported from </a:t>
            </a:r>
            <a:r>
              <a:rPr lang="en-IN" b="1" dirty="0"/>
              <a:t>DSM Nutritional Products</a:t>
            </a:r>
            <a:r>
              <a:rPr lang="en-IN" dirty="0"/>
              <a:t>, Switzerland and other top-tier global chemical suppliers.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Reason</a:t>
            </a:r>
            <a:r>
              <a:rPr lang="en-IN" dirty="0"/>
              <a:t>: DSM is known for </a:t>
            </a:r>
            <a:r>
              <a:rPr lang="en-IN" b="1" dirty="0"/>
              <a:t>high-purity Niacinamide</a:t>
            </a:r>
            <a:r>
              <a:rPr lang="en-IN" dirty="0"/>
              <a:t>, essential to avoid irritation in high concentrations.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Function</a:t>
            </a:r>
            <a:r>
              <a:rPr lang="en-IN" dirty="0"/>
              <a:t>: Balances oil, minimizes pores, evens skin tone.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it matters</a:t>
            </a:r>
            <a:r>
              <a:rPr lang="en-IN" dirty="0"/>
              <a:t>: Indian skin is prone to </a:t>
            </a:r>
            <a:r>
              <a:rPr lang="en-IN" b="1" dirty="0"/>
              <a:t>hyperpigmentation</a:t>
            </a:r>
            <a:r>
              <a:rPr lang="en-IN" dirty="0"/>
              <a:t> and </a:t>
            </a:r>
            <a:r>
              <a:rPr lang="en-IN" b="1" dirty="0"/>
              <a:t>sebaceous overactivity</a:t>
            </a:r>
            <a:r>
              <a:rPr lang="en-IN" dirty="0"/>
              <a:t> — this ingredient is a trusted global gold standard.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A03D-089D-C39A-F05E-EB8244AF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Zinc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9121-24CF-33C5-03DA-092AF47B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Zinc PCA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Source</a:t>
            </a:r>
            <a:r>
              <a:rPr lang="en-IN" dirty="0"/>
              <a:t>: Often sourced from </a:t>
            </a:r>
            <a:r>
              <a:rPr lang="en-IN" b="1" dirty="0"/>
              <a:t>Evonik</a:t>
            </a:r>
            <a:r>
              <a:rPr lang="en-IN" dirty="0"/>
              <a:t> or similar cosmetic-grade ingredient manufacturers in Europe or Japan.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Function</a:t>
            </a:r>
            <a:r>
              <a:rPr lang="en-IN" dirty="0"/>
              <a:t>: Controls </a:t>
            </a:r>
            <a:r>
              <a:rPr lang="en-IN" b="1" dirty="0"/>
              <a:t>sebum production</a:t>
            </a:r>
            <a:r>
              <a:rPr lang="en-IN" dirty="0"/>
              <a:t> and acts as an </a:t>
            </a:r>
            <a:r>
              <a:rPr lang="en-IN" b="1" dirty="0"/>
              <a:t>antibacterial agent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it matters</a:t>
            </a:r>
            <a:r>
              <a:rPr lang="en-IN" dirty="0"/>
              <a:t>: Commonly used for acne control in hot, humid conditions like India.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8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4342-890F-4E2B-EFFD-DD77ED31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Salicylic Acid + LHA 2% Cleanser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BDF9-CC39-CC34-8176-6F371700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Salicylic Acid (BHA)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Source</a:t>
            </a:r>
            <a:r>
              <a:rPr lang="en-IN" dirty="0"/>
              <a:t>: Procured from </a:t>
            </a:r>
            <a:r>
              <a:rPr lang="en-IN" b="1" dirty="0"/>
              <a:t>Merck</a:t>
            </a:r>
            <a:r>
              <a:rPr lang="en-IN" dirty="0"/>
              <a:t> (Germany) or </a:t>
            </a:r>
            <a:r>
              <a:rPr lang="en-IN" b="1" dirty="0"/>
              <a:t>Cosmetic Ingredient Review Board–approved</a:t>
            </a:r>
            <a:r>
              <a:rPr lang="en-IN" dirty="0"/>
              <a:t> suppliers.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Grade</a:t>
            </a:r>
            <a:r>
              <a:rPr lang="en-IN" dirty="0"/>
              <a:t>: Pharmaceutical/cosmetic grade with USP/BP certification.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Function</a:t>
            </a:r>
            <a:r>
              <a:rPr lang="en-IN" dirty="0"/>
              <a:t>: Penetrates pores to unclog and prevent acne.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it matters</a:t>
            </a:r>
            <a:r>
              <a:rPr lang="en-IN" dirty="0"/>
              <a:t>: Indian users often suffer from </a:t>
            </a:r>
            <a:r>
              <a:rPr lang="en-IN" b="1" dirty="0"/>
              <a:t>acne + blackheads</a:t>
            </a:r>
            <a:r>
              <a:rPr lang="en-IN" dirty="0"/>
              <a:t> due to sweat and pollution; salicylic offers deep cleansing.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4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FE7E-8238-6711-4DD1-10B094C2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Salicylic Acid + LHA 2% Cleanser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5C90-8EF0-1EEE-8866-52C73ECA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LHA (Capryloyl Salicylic Acid)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Source</a:t>
            </a:r>
            <a:r>
              <a:rPr lang="en-IN" dirty="0"/>
              <a:t>: Originally developed and patented by </a:t>
            </a:r>
            <a:r>
              <a:rPr lang="en-IN" b="1" dirty="0"/>
              <a:t>L'Oréal</a:t>
            </a:r>
            <a:r>
              <a:rPr lang="en-IN" dirty="0"/>
              <a:t>, licensed now to certain vendors in Korea or Europe.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Function</a:t>
            </a:r>
            <a:r>
              <a:rPr lang="en-IN" dirty="0"/>
              <a:t>: Milder derivative of salicylic acid — exfoliates without irritating.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it matters</a:t>
            </a:r>
            <a:r>
              <a:rPr lang="en-IN" dirty="0"/>
              <a:t>: Safer for </a:t>
            </a:r>
            <a:r>
              <a:rPr lang="en-IN" b="1" dirty="0"/>
              <a:t>melanin-rich Indian skin</a:t>
            </a:r>
            <a:r>
              <a:rPr lang="en-IN" dirty="0"/>
              <a:t> where harsh exfoliants can cause PIH (post-inflammatory hyperpigmentation)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2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8E16-BB16-9B82-9E4C-55C96905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AHA BHA Exfoliating Peel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AD96-E8EC-3444-A39C-676CBF82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Glycolic Acid (AHA)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Source</a:t>
            </a:r>
            <a:r>
              <a:rPr lang="en-IN" dirty="0"/>
              <a:t>: Imported from </a:t>
            </a:r>
            <a:r>
              <a:rPr lang="en-IN" b="1" dirty="0"/>
              <a:t>Dupont</a:t>
            </a:r>
            <a:r>
              <a:rPr lang="en-IN" dirty="0"/>
              <a:t> (USA) or </a:t>
            </a:r>
            <a:r>
              <a:rPr lang="en-IN" b="1" dirty="0" err="1"/>
              <a:t>Jungbunzlauer</a:t>
            </a:r>
            <a:r>
              <a:rPr lang="en-IN" dirty="0"/>
              <a:t> (Europe).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Concentration</a:t>
            </a:r>
            <a:r>
              <a:rPr lang="en-IN" dirty="0"/>
              <a:t>: 25–30% depending on the batch; always buffered to prevent burns.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Function</a:t>
            </a:r>
            <a:r>
              <a:rPr lang="en-IN" dirty="0"/>
              <a:t>: Removes dead skin, brightens, and smoothens.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it matters</a:t>
            </a:r>
            <a:r>
              <a:rPr lang="en-IN" dirty="0"/>
              <a:t>: Tackles </a:t>
            </a:r>
            <a:r>
              <a:rPr lang="en-IN" b="1" dirty="0"/>
              <a:t>dullness and uneven skin tone</a:t>
            </a:r>
            <a:r>
              <a:rPr lang="en-IN" dirty="0"/>
              <a:t> caused by sun exposure and pollution in India.</a:t>
            </a:r>
          </a:p>
          <a:p>
            <a:r>
              <a:rPr lang="en-IN" b="1" dirty="0"/>
              <a:t>➤ Salicylic Acid (BHA)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Same as above</a:t>
            </a:r>
            <a:r>
              <a:rPr lang="en-IN" dirty="0"/>
              <a:t> – consistent sourcing ensures </a:t>
            </a:r>
            <a:r>
              <a:rPr lang="en-IN" b="1" dirty="0"/>
              <a:t>batch-to-batch quality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6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3165-3907-ACFF-B267-482A247C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Vitamin B5 Gel Moisturizer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E530-5025-0D82-6B9B-F3172BF9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Vitamin B5 (Panthenol)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Source</a:t>
            </a:r>
            <a:r>
              <a:rPr lang="en-IN" dirty="0"/>
              <a:t>: Primarily from </a:t>
            </a:r>
            <a:r>
              <a:rPr lang="en-IN" b="1" dirty="0"/>
              <a:t>BASF</a:t>
            </a:r>
            <a:r>
              <a:rPr lang="en-IN" dirty="0"/>
              <a:t> (Germany) or </a:t>
            </a:r>
            <a:r>
              <a:rPr lang="en-IN" b="1" dirty="0"/>
              <a:t>Clariant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Form</a:t>
            </a:r>
            <a:r>
              <a:rPr lang="en-IN" dirty="0"/>
              <a:t>: D-Panthenol (the biologically active version).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Function</a:t>
            </a:r>
            <a:r>
              <a:rPr lang="en-IN" dirty="0"/>
              <a:t>: Deeply hydrates, repairs barrier, reduces redness.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it matters</a:t>
            </a:r>
            <a:r>
              <a:rPr lang="en-IN" dirty="0"/>
              <a:t>: Indian consumers often </a:t>
            </a:r>
            <a:r>
              <a:rPr lang="en-IN" b="1" dirty="0"/>
              <a:t>over-exfoliate</a:t>
            </a:r>
            <a:r>
              <a:rPr lang="en-IN" dirty="0"/>
              <a:t> or use acne meds — Panthenol soothes and restores moisture.</a:t>
            </a:r>
          </a:p>
          <a:p>
            <a:r>
              <a:rPr lang="en-IN" b="1" dirty="0"/>
              <a:t>➤ Base Formulation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Uses </a:t>
            </a:r>
            <a:r>
              <a:rPr lang="en-IN" b="1" dirty="0"/>
              <a:t>silicone-free</a:t>
            </a:r>
            <a:r>
              <a:rPr lang="en-IN" dirty="0"/>
              <a:t>, </a:t>
            </a:r>
            <a:r>
              <a:rPr lang="en-IN" b="1" dirty="0"/>
              <a:t>gel-based emulsifiers</a:t>
            </a:r>
            <a:r>
              <a:rPr lang="en-IN" dirty="0"/>
              <a:t> sourced from Korean or Japanese labs, suited for hot weather skincare.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9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0DD7-3B33-6181-345A-18CD0A4A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Oat 6% Gentle Cleanser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FB6F-13A1-8F62-1162-064BDD7A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Colloidal Oatmeal Extract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Source</a:t>
            </a:r>
            <a:r>
              <a:rPr lang="en-IN" dirty="0"/>
              <a:t>: Certified </a:t>
            </a:r>
            <a:r>
              <a:rPr lang="en-IN" b="1" dirty="0"/>
              <a:t>organic oat extracts</a:t>
            </a:r>
            <a:r>
              <a:rPr lang="en-IN" dirty="0"/>
              <a:t> sourced from US/Canada suppliers (e.g., </a:t>
            </a:r>
            <a:r>
              <a:rPr lang="en-IN" b="1" dirty="0"/>
              <a:t>Aveeno-grade colloidal oats</a:t>
            </a:r>
            <a:r>
              <a:rPr lang="en-IN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Processing</a:t>
            </a:r>
            <a:r>
              <a:rPr lang="en-IN" dirty="0"/>
              <a:t>: Ultra-micronized for gentle lather.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Function</a:t>
            </a:r>
            <a:r>
              <a:rPr lang="en-IN" dirty="0"/>
              <a:t>: Calms </a:t>
            </a:r>
            <a:r>
              <a:rPr lang="en-IN" b="1" dirty="0"/>
              <a:t>itchy, inflamed, or barrier-damaged skin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it matters</a:t>
            </a:r>
            <a:r>
              <a:rPr lang="en-IN" dirty="0"/>
              <a:t>: With rising use of active ingredients, Indian consumers need a </a:t>
            </a:r>
            <a:r>
              <a:rPr lang="en-IN" b="1" dirty="0"/>
              <a:t>mild, restorative cleanser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8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Salicylic + LHA Cleanser for Indian Skin?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Salicylic acid penetrates oily pores to unclog and treat acne at the root</a:t>
            </a:r>
          </a:p>
          <a:p>
            <a:r>
              <a:t>- LHA (gentle exfoliant) suits melanin-rich skin and reduces risk of pigmentation</a:t>
            </a:r>
          </a:p>
          <a:p>
            <a:r>
              <a:t>- Ideal for oily, acne-prone, and sensitive skin types prevalent in India</a:t>
            </a:r>
          </a:p>
          <a:p>
            <a:r>
              <a:t>- Non-drying and effective daily use solution to combat pollution and sweat build-up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Niacinamide 10% + Zinc for Indian Skin?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Niacinamide reduces oil, brightens skin, fades acne scars, and strengthens skin barrier</a:t>
            </a:r>
          </a:p>
          <a:p>
            <a:r>
              <a:t>- Zinc PCA controls excess sebum and calms inflammation</a:t>
            </a:r>
          </a:p>
          <a:p>
            <a:r>
              <a:t>- Targets common Indian concerns: acne, dark spots, enlarged pores, and sensitivity</a:t>
            </a:r>
          </a:p>
          <a:p>
            <a:r>
              <a:t>- Lightweight and non-irritating for hot, humid conditions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 research before launch</a:t>
            </a:r>
          </a:p>
          <a:p>
            <a:r>
              <a:rPr lang="en-US" dirty="0"/>
              <a:t>Strategy for Indian skin</a:t>
            </a:r>
          </a:p>
          <a:p>
            <a:r>
              <a:rPr lang="en-US" dirty="0"/>
              <a:t>Logistics and supply chain strategy</a:t>
            </a:r>
          </a:p>
          <a:p>
            <a:r>
              <a:rPr lang="en-US" dirty="0"/>
              <a:t>Top 5 preferred products by teens </a:t>
            </a:r>
          </a:p>
          <a:p>
            <a:r>
              <a:rPr lang="en-US" dirty="0"/>
              <a:t>Ingredient sourcing for top 5 products</a:t>
            </a:r>
          </a:p>
          <a:p>
            <a:r>
              <a:rPr lang="en-US" dirty="0"/>
              <a:t>Why those top 5 products</a:t>
            </a:r>
          </a:p>
          <a:p>
            <a:r>
              <a:rPr dirty="0"/>
              <a:t>- Conduct hypothesis testing on pricing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72D9-386A-412E-6FE4-8D784515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AHA BHA Exfoliating Peel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58A42-381D-E045-C3EE-5CDFFE14E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Combines </a:t>
            </a:r>
            <a:r>
              <a:rPr lang="en-IN" b="1" dirty="0"/>
              <a:t>Glycolic (AHA)</a:t>
            </a:r>
            <a:r>
              <a:rPr lang="en-IN" dirty="0"/>
              <a:t> &amp; </a:t>
            </a:r>
            <a:r>
              <a:rPr lang="en-IN" b="1" dirty="0"/>
              <a:t>Salicylic Acid (BHA)</a:t>
            </a:r>
            <a:r>
              <a:rPr lang="en-IN" dirty="0"/>
              <a:t> for dual exfoliation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AHA</a:t>
            </a:r>
            <a:r>
              <a:rPr lang="en-IN" dirty="0"/>
              <a:t> targets </a:t>
            </a:r>
            <a:r>
              <a:rPr lang="en-IN" b="1" dirty="0"/>
              <a:t>dullness and pigmentation</a:t>
            </a:r>
            <a:r>
              <a:rPr lang="en-IN" dirty="0"/>
              <a:t> on the skin's surface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BHA</a:t>
            </a:r>
            <a:r>
              <a:rPr lang="en-IN" dirty="0"/>
              <a:t> penetrates oily pores to fight </a:t>
            </a:r>
            <a:r>
              <a:rPr lang="en-IN" b="1" dirty="0"/>
              <a:t>acne and blackheads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Helps with </a:t>
            </a:r>
            <a:r>
              <a:rPr lang="en-IN" b="1" dirty="0"/>
              <a:t>tan removal</a:t>
            </a:r>
            <a:r>
              <a:rPr lang="en-IN" dirty="0"/>
              <a:t>, a common issue in sunny Indian climates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Minimalist used </a:t>
            </a:r>
            <a:r>
              <a:rPr lang="en-IN" b="1" dirty="0"/>
              <a:t>controlled concentration</a:t>
            </a:r>
            <a:r>
              <a:rPr lang="en-IN" dirty="0"/>
              <a:t> (not too harsh) to suit melanin-rich Indian skin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65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7AF2-3328-E719-4334-AF1F0F3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Vitamin B5 Gel Moisturizer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D62F-6373-398C-2432-7B769530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Non-comedogenic</a:t>
            </a:r>
            <a:r>
              <a:rPr lang="en-IN" dirty="0"/>
              <a:t> (won’t clog pores) — essential for </a:t>
            </a:r>
            <a:r>
              <a:rPr lang="en-IN" b="1" dirty="0"/>
              <a:t>humid climates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Lightweight gel-based formula suitable for </a:t>
            </a:r>
            <a:r>
              <a:rPr lang="en-IN" b="1" dirty="0"/>
              <a:t>oily to combination skin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Vitamin B5</a:t>
            </a:r>
            <a:r>
              <a:rPr lang="en-IN" dirty="0"/>
              <a:t> (Panthenol) deeply hydrates while soothing irritated skin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Perfect for Indian users who want </a:t>
            </a:r>
            <a:r>
              <a:rPr lang="en-IN" b="1" dirty="0"/>
              <a:t>hydration without greasiness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70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D15F-892E-88FC-4445-8773B70F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Oat 6% Gentle Cleanser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5BCC-328E-AA62-A340-7DA84A89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Contains </a:t>
            </a:r>
            <a:r>
              <a:rPr lang="en-IN" b="1" dirty="0"/>
              <a:t>colloidal oats</a:t>
            </a:r>
            <a:r>
              <a:rPr lang="en-IN" dirty="0"/>
              <a:t>, known for their </a:t>
            </a:r>
            <a:r>
              <a:rPr lang="en-IN" b="1" dirty="0"/>
              <a:t>soothing and anti-inflammatory</a:t>
            </a:r>
            <a:r>
              <a:rPr lang="en-IN" dirty="0"/>
              <a:t>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Designed for </a:t>
            </a:r>
            <a:r>
              <a:rPr lang="en-IN" b="1" dirty="0"/>
              <a:t>sensitive, irritated, or barrier-damaged skin</a:t>
            </a:r>
            <a:r>
              <a:rPr lang="en-IN" dirty="0"/>
              <a:t> — common due to pollution or over-exfoliation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Minimalist focused on </a:t>
            </a:r>
            <a:r>
              <a:rPr lang="en-IN" b="1" dirty="0"/>
              <a:t>soap-free, non-stripping</a:t>
            </a:r>
            <a:r>
              <a:rPr lang="en-IN" dirty="0"/>
              <a:t> formula for Indian skin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Also appeals to teens who overuse actives and need a </a:t>
            </a:r>
            <a:r>
              <a:rPr lang="en-IN" b="1" dirty="0"/>
              <a:t>barrier-friendly daily cleanser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36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Null Hypothesis (H₀): No significant difference in average price between teen and non-teen products</a:t>
            </a:r>
          </a:p>
          <a:p>
            <a:r>
              <a:t>Alternate Hypothesis (H₁): Teen-preferred products are significantly cheaper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Testing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We conducted a one-tailed t-test to compare average prices between teen-preferred and non-teen-preferred products.</a:t>
            </a:r>
          </a:p>
          <a:p>
            <a:endParaRPr dirty="0"/>
          </a:p>
          <a:p>
            <a:r>
              <a:rPr dirty="0"/>
              <a:t>- T-Statistic: -1.74 </a:t>
            </a:r>
            <a:endParaRPr lang="en-US" dirty="0"/>
          </a:p>
          <a:p>
            <a:r>
              <a:rPr dirty="0"/>
              <a:t>- P-Value: 0.045</a:t>
            </a:r>
          </a:p>
          <a:p>
            <a:r>
              <a:rPr dirty="0"/>
              <a:t>Interpretation:</a:t>
            </a:r>
          </a:p>
          <a:p>
            <a:r>
              <a:rPr dirty="0"/>
              <a:t>Since p-value &lt; 0.05, we reject the null hypothesis.</a:t>
            </a:r>
          </a:p>
          <a:p>
            <a:r>
              <a:rPr dirty="0"/>
              <a:t>Conclusion: Teen-preferred products are statistically priced lower on average than non-teen-preferred products.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Minimalist</a:t>
            </a:r>
            <a:r>
              <a:rPr lang="en-IN" dirty="0"/>
              <a:t> was founded to bridge the gap between Indian consumers and transparent, science-backed skincare.</a:t>
            </a:r>
          </a:p>
          <a:p>
            <a:r>
              <a:rPr lang="en-IN" dirty="0"/>
              <a:t>Through market research, they targeted </a:t>
            </a:r>
            <a:r>
              <a:rPr lang="en-IN" b="1" dirty="0"/>
              <a:t>digitally-savvy, urban youth</a:t>
            </a:r>
            <a:r>
              <a:rPr lang="en-IN" dirty="0"/>
              <a:t> seeking affordable solutions to common issues like </a:t>
            </a:r>
            <a:r>
              <a:rPr lang="en-IN" b="1" dirty="0"/>
              <a:t>acne, oiliness, and pigmentation</a:t>
            </a:r>
            <a:r>
              <a:rPr lang="en-IN" dirty="0"/>
              <a:t>.</a:t>
            </a:r>
          </a:p>
          <a:p>
            <a:r>
              <a:rPr lang="en-IN" dirty="0"/>
              <a:t>Ingredient choices like </a:t>
            </a:r>
            <a:r>
              <a:rPr lang="en-IN" b="1" dirty="0"/>
              <a:t>Niacinamide, Salicylic Acid, LHA, and Panthenol</a:t>
            </a:r>
            <a:r>
              <a:rPr lang="en-IN" dirty="0"/>
              <a:t> were carefully selected to suit </a:t>
            </a:r>
            <a:r>
              <a:rPr lang="en-IN" b="1" dirty="0"/>
              <a:t>Indian skin types and climate</a:t>
            </a:r>
            <a:r>
              <a:rPr lang="en-IN" dirty="0"/>
              <a:t>.</a:t>
            </a:r>
          </a:p>
          <a:p>
            <a:r>
              <a:rPr lang="en-IN" dirty="0"/>
              <a:t>Their </a:t>
            </a:r>
            <a:r>
              <a:rPr lang="en-IN" b="1" dirty="0"/>
              <a:t>top 5 products</a:t>
            </a:r>
            <a:r>
              <a:rPr lang="en-IN" dirty="0"/>
              <a:t> were formulated using globally sourced, dermatologically trusted actives.</a:t>
            </a:r>
          </a:p>
          <a:p>
            <a:r>
              <a:rPr lang="en-IN" dirty="0"/>
              <a:t>Data analysis showed that </a:t>
            </a:r>
            <a:r>
              <a:rPr lang="en-IN" b="1" dirty="0"/>
              <a:t>teenagers preferred products</a:t>
            </a:r>
            <a:r>
              <a:rPr lang="en-IN" dirty="0"/>
              <a:t> that addressed acne, oil control, and gentle care.</a:t>
            </a:r>
          </a:p>
          <a:p>
            <a:r>
              <a:rPr lang="en-IN" dirty="0"/>
              <a:t>Hypothesis testing confirmed that </a:t>
            </a:r>
            <a:r>
              <a:rPr lang="en-IN" b="1" dirty="0"/>
              <a:t>teen-preferred products tend to be more affordable</a:t>
            </a:r>
            <a:r>
              <a:rPr lang="en-IN" dirty="0"/>
              <a:t>, aligning with Minimalist's mission of accessibility.</a:t>
            </a:r>
          </a:p>
          <a:p>
            <a:r>
              <a:rPr lang="en-IN" dirty="0"/>
              <a:t>The brand’s </a:t>
            </a:r>
            <a:r>
              <a:rPr lang="en-IN" b="1" dirty="0"/>
              <a:t>logistics, own manufacturing units</a:t>
            </a:r>
            <a:r>
              <a:rPr lang="en-IN" dirty="0"/>
              <a:t>, and recent </a:t>
            </a:r>
            <a:r>
              <a:rPr lang="en-IN" b="1" dirty="0"/>
              <a:t>HUL acquisition</a:t>
            </a:r>
            <a:r>
              <a:rPr lang="en-IN" dirty="0"/>
              <a:t> have enabled strong national and global expansion.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17C3-561E-3637-F8D5-6C10C868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will succeed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D075B-EC03-A850-E96D-E5586570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validated by market research</a:t>
            </a:r>
            <a:r>
              <a:rPr lang="en-IN" dirty="0"/>
              <a:t> and </a:t>
            </a:r>
            <a:r>
              <a:rPr lang="en-IN" b="1" dirty="0"/>
              <a:t>teen preference data</a:t>
            </a:r>
          </a:p>
          <a:p>
            <a:r>
              <a:rPr lang="en-IN" dirty="0" err="1"/>
              <a:t>ndian</a:t>
            </a:r>
            <a:r>
              <a:rPr lang="en-IN" dirty="0"/>
              <a:t> consumers, especially </a:t>
            </a:r>
            <a:r>
              <a:rPr lang="en-IN" b="1" dirty="0"/>
              <a:t>digitally active youth</a:t>
            </a:r>
            <a:r>
              <a:rPr lang="en-IN" dirty="0"/>
              <a:t>, prefer </a:t>
            </a:r>
            <a:r>
              <a:rPr lang="en-IN" b="1" dirty="0"/>
              <a:t>science-based, transparent</a:t>
            </a:r>
            <a:r>
              <a:rPr lang="en-IN" dirty="0"/>
              <a:t> skincare</a:t>
            </a:r>
          </a:p>
          <a:p>
            <a:r>
              <a:rPr lang="en-IN" dirty="0"/>
              <a:t>Data shows strong interest in </a:t>
            </a:r>
            <a:r>
              <a:rPr lang="en-IN" b="1" dirty="0"/>
              <a:t>affordable, effective, minimalist formulations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51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167B-7E57-98E5-B9C7-CD9F3B3E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it will succeed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B003-89D5-006F-14D8-2F84E24D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of </a:t>
            </a:r>
            <a:r>
              <a:rPr lang="en-IN" b="1" dirty="0"/>
              <a:t>globally sourced, dermatologist-recommended ingredients</a:t>
            </a:r>
            <a:r>
              <a:rPr lang="en-IN" dirty="0"/>
              <a:t> (Niacinamide from DSM, Salicylic from Merck,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Clean beauty trend continues to grow — consumers value </a:t>
            </a:r>
            <a:r>
              <a:rPr lang="en-IN" b="1" dirty="0"/>
              <a:t>clarity over cosmetic gimmicks</a:t>
            </a:r>
            <a:endParaRPr lang="en-IN" dirty="0"/>
          </a:p>
          <a:p>
            <a:r>
              <a:rPr lang="en-IN" dirty="0"/>
              <a:t>With the right </a:t>
            </a:r>
            <a:r>
              <a:rPr lang="en-IN" b="1" dirty="0"/>
              <a:t>brand voice, digital storytelling, and influencer marketing</a:t>
            </a:r>
            <a:r>
              <a:rPr lang="en-IN" dirty="0"/>
              <a:t>, the same formulas can be uniquely positioned under a fresh brand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40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0224-1188-6134-4CCE-14C940A2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it will succeed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1007-7CC1-9137-9541-71A1209B1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Keyword and statistical analysis confirm that </a:t>
            </a:r>
            <a:r>
              <a:rPr lang="en-IN" b="1" dirty="0"/>
              <a:t>teens prefer these formulations</a:t>
            </a:r>
            <a:endParaRPr lang="en-IN" dirty="0"/>
          </a:p>
          <a:p>
            <a:r>
              <a:rPr lang="en-IN" dirty="0"/>
              <a:t>t-test results show these products are also </a:t>
            </a:r>
            <a:r>
              <a:rPr lang="en-IN" b="1" dirty="0"/>
              <a:t>price-friendly</a:t>
            </a:r>
            <a:r>
              <a:rPr lang="en-IN" dirty="0"/>
              <a:t>, aligning with value-seeking consumer </a:t>
            </a:r>
            <a:r>
              <a:rPr lang="en-IN" dirty="0" err="1"/>
              <a:t>behavior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2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- </a:t>
            </a:r>
            <a:r>
              <a:rPr lang="en-IN" dirty="0"/>
              <a:t>Scraped product data from Minimalist’s website using </a:t>
            </a:r>
            <a:r>
              <a:rPr lang="en-IN" b="1" dirty="0"/>
              <a:t>Selenium &amp; </a:t>
            </a:r>
            <a:r>
              <a:rPr lang="en-IN" b="1" dirty="0" err="1"/>
              <a:t>BeautifulSoup</a:t>
            </a:r>
            <a:endParaRPr lang="en-IN" dirty="0"/>
          </a:p>
          <a:p>
            <a:r>
              <a:rPr lang="en-IN" dirty="0"/>
              <a:t>Tagged products using </a:t>
            </a:r>
            <a:r>
              <a:rPr lang="en-IN" b="1" dirty="0"/>
              <a:t>teen skincare keywords</a:t>
            </a:r>
            <a:r>
              <a:rPr lang="en-IN" dirty="0"/>
              <a:t> (e.g., acne, oily, gentle)</a:t>
            </a:r>
          </a:p>
          <a:p>
            <a:r>
              <a:rPr lang="en-IN" dirty="0"/>
              <a:t>Applied </a:t>
            </a:r>
            <a:r>
              <a:rPr lang="en-IN" b="1" dirty="0"/>
              <a:t>one-hot encoding</a:t>
            </a:r>
            <a:r>
              <a:rPr lang="en-IN" dirty="0"/>
              <a:t> to identify teen-preferred products</a:t>
            </a:r>
          </a:p>
          <a:p>
            <a:r>
              <a:rPr lang="en-IN" dirty="0" err="1"/>
              <a:t>Analyzed</a:t>
            </a:r>
            <a:r>
              <a:rPr lang="en-IN" dirty="0"/>
              <a:t> </a:t>
            </a:r>
            <a:r>
              <a:rPr lang="en-IN" b="1" dirty="0"/>
              <a:t>top 5 teen-relevant products</a:t>
            </a:r>
            <a:r>
              <a:rPr lang="en-IN" dirty="0"/>
              <a:t> and visualized concern frequency</a:t>
            </a:r>
          </a:p>
          <a:p>
            <a:r>
              <a:rPr lang="en-IN" dirty="0"/>
              <a:t>Ran a </a:t>
            </a:r>
            <a:r>
              <a:rPr lang="en-IN" b="1" dirty="0"/>
              <a:t>t-test</a:t>
            </a:r>
            <a:r>
              <a:rPr lang="en-IN" dirty="0"/>
              <a:t> to compare teen vs non-teen product pricing</a:t>
            </a:r>
          </a:p>
          <a:p>
            <a:r>
              <a:rPr lang="en-IN" dirty="0"/>
              <a:t>Researched ingredient choices based on </a:t>
            </a:r>
            <a:r>
              <a:rPr lang="en-IN" b="1" dirty="0"/>
              <a:t>Indian skin concerns</a:t>
            </a:r>
            <a:r>
              <a:rPr lang="en-IN" dirty="0"/>
              <a:t> and global sourcing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Minimalist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Founded in 2020 by Mohit and Rahul Yadav</a:t>
            </a:r>
          </a:p>
          <a:p>
            <a:r>
              <a:t>- Inspired by global brands like The Ordinary</a:t>
            </a:r>
          </a:p>
          <a:p>
            <a:r>
              <a:t>- Aimed to fill a gap in the Indian skincare market with ingredient transparency</a:t>
            </a:r>
          </a:p>
          <a:p>
            <a:r>
              <a:t>- Built on the idea that skincare should be science-driven, honest, and affordable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Research Before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Identified that Indian consumers were frustrated with vague skincare claims</a:t>
            </a:r>
          </a:p>
          <a:p>
            <a:r>
              <a:rPr dirty="0"/>
              <a:t>- Found increasing demand for clear, science-backed formulations</a:t>
            </a:r>
          </a:p>
          <a:p>
            <a:r>
              <a:rPr dirty="0"/>
              <a:t>- Detected growing awareness of ingredients like niacinamide, salicylic acid, etc.</a:t>
            </a:r>
          </a:p>
          <a:p>
            <a:r>
              <a:rPr dirty="0"/>
              <a:t>- Targeted digitally-savvy, urban Indian youth looking for trusted, effective skincare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Ingredient Strategy for Indian Skin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- Indian skin often deals with acne, pigmentation, oiliness, and sensitivity due to humid climate &amp; pollution</a:t>
            </a:r>
          </a:p>
          <a:p>
            <a:endParaRPr lang="en-US" dirty="0"/>
          </a:p>
          <a:p>
            <a:r>
              <a:rPr dirty="0"/>
              <a:t>- Minimalist focused on clinically backed, non-irritating ingredients suited for Indian skin tone and concerns</a:t>
            </a:r>
            <a:endParaRPr lang="en-US" dirty="0"/>
          </a:p>
          <a:p>
            <a:endParaRPr lang="en-IN" dirty="0"/>
          </a:p>
          <a:p>
            <a:r>
              <a:rPr dirty="0"/>
              <a:t>Avoided harsh scrubs and fragrances that cause damage to melanin-rich skin</a:t>
            </a:r>
            <a:r>
              <a:rPr lang="en-US" dirty="0"/>
              <a:t>(</a:t>
            </a:r>
            <a:r>
              <a:rPr lang="en-IN" b="1" dirty="0"/>
              <a:t>More prone to hyperpigmentation</a:t>
            </a:r>
            <a:r>
              <a:rPr lang="en-IN" dirty="0"/>
              <a:t> (dark marks after pimples or inflammation,</a:t>
            </a:r>
            <a:r>
              <a:rPr lang="en-IN" b="1" dirty="0"/>
              <a:t> More sensitive to harsh exfoliants or active ingredients</a:t>
            </a:r>
            <a:r>
              <a:rPr lang="en-IN" dirty="0"/>
              <a:t>)</a:t>
            </a:r>
          </a:p>
          <a:p>
            <a:r>
              <a:rPr dirty="0"/>
              <a:t>- Positioned itself as transparent, scientific, and effective skincare brand for modern Indian youth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729C-B2C2-18B9-20F7-5DAC31BB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Logistics and Supply Chain Strategy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5F8F-464B-9BBC-7A9B-106A6127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Manufacturing Base</a:t>
            </a:r>
            <a:r>
              <a:rPr lang="en-IN" dirty="0"/>
              <a:t>: Headquartered in Indore, India, Minimalist operates its own manufacturing units, ensuring quality control and streamlined production processes. </a:t>
            </a:r>
            <a:r>
              <a:rPr lang="en-IN" dirty="0">
                <a:hlinkClick r:id="rId2"/>
              </a:rPr>
              <a:t>Shekunj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Distribution Network</a:t>
            </a:r>
            <a:r>
              <a:rPr lang="en-IN" dirty="0"/>
              <a:t>: Post-acquisition by Hindustan Unilever Limited (HUL), Minimalist leverages HUL's extensive distribution channels, reaching over 9 million retail outlets across India and expanding its global footprint. </a:t>
            </a:r>
            <a:r>
              <a:rPr lang="en-IN" dirty="0">
                <a:hlinkClick r:id="rId3"/>
              </a:rPr>
              <a:t>LinkedIn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Logistics Operations</a:t>
            </a:r>
            <a:r>
              <a:rPr lang="en-IN" dirty="0"/>
              <a:t>: The company employs logistics executives to optimize transportation routes, manage vendor relations, and ensure timely delivery, particularly focusing on regions like Jaipur, Rajasthan. </a:t>
            </a:r>
            <a:r>
              <a:rPr lang="en-IN" dirty="0">
                <a:hlinkClick r:id="rId4"/>
              </a:rPr>
              <a:t>LinkedIn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5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133C-2F7A-B193-E5D1-782B5A23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Teen-Preferred Products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CF65-DC84-8BD6-ED7A-B62D6AFD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Salicylic Acid + LHA 2% Cleanser</a:t>
            </a:r>
          </a:p>
          <a:p>
            <a:r>
              <a:rPr lang="en-IN" dirty="0"/>
              <a:t>2. Niacinamide 10% + Zinc Serum</a:t>
            </a:r>
          </a:p>
          <a:p>
            <a:r>
              <a:rPr lang="en-IN" dirty="0"/>
              <a:t>3. AHA BHA Exfoliating Peel</a:t>
            </a:r>
          </a:p>
          <a:p>
            <a:r>
              <a:rPr lang="en-IN" dirty="0"/>
              <a:t>4. Vitamin B5 Gel Moisturizer</a:t>
            </a:r>
          </a:p>
          <a:p>
            <a:r>
              <a:rPr lang="en-IN" dirty="0"/>
              <a:t>5. Oat 6% Gentle Cleanser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7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Top Teen-Preferred Products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1584</Words>
  <Application>Microsoft Macintosh PowerPoint</Application>
  <PresentationFormat>On-screen Show (4:3)</PresentationFormat>
  <Paragraphs>147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Market Research on Minimalist Skincare</vt:lpstr>
      <vt:lpstr>Objective of the Study</vt:lpstr>
      <vt:lpstr>Methodology</vt:lpstr>
      <vt:lpstr>How Minimalist Started</vt:lpstr>
      <vt:lpstr>Market Research Before Launch</vt:lpstr>
      <vt:lpstr>Ingredient Strategy for Indian Skin</vt:lpstr>
      <vt:lpstr>Logistics and Supply Chain Strategy </vt:lpstr>
      <vt:lpstr>Top 5 Teen-Preferred Products</vt:lpstr>
      <vt:lpstr>Top Teen-Preferred Products</vt:lpstr>
      <vt:lpstr>Teen Skincare Preferences </vt:lpstr>
      <vt:lpstr>Ingredient Sourcing for Minimalist's Top 5 Products</vt:lpstr>
      <vt:lpstr>Zinc PCA</vt:lpstr>
      <vt:lpstr>Salicylic Acid + LHA 2% Cleanser</vt:lpstr>
      <vt:lpstr>Salicylic Acid + LHA 2% Cleanser</vt:lpstr>
      <vt:lpstr>AHA BHA Exfoliating Peel</vt:lpstr>
      <vt:lpstr>Vitamin B5 Gel Moisturizer</vt:lpstr>
      <vt:lpstr>Oat 6% Gentle Cleanser</vt:lpstr>
      <vt:lpstr>Why Salicylic + LHA Cleanser for Indian Skin?</vt:lpstr>
      <vt:lpstr>Why Niacinamide 10% + Zinc for Indian Skin?</vt:lpstr>
      <vt:lpstr>AHA BHA Exfoliating Peel </vt:lpstr>
      <vt:lpstr>Vitamin B5 Gel Moisturizer </vt:lpstr>
      <vt:lpstr>Oat 6% Gentle Cleanser </vt:lpstr>
      <vt:lpstr>Hypothesis</vt:lpstr>
      <vt:lpstr>Hypothesis Testing Results</vt:lpstr>
      <vt:lpstr>Conclusion</vt:lpstr>
      <vt:lpstr>Why it will succeed </vt:lpstr>
      <vt:lpstr>Why it will succeed</vt:lpstr>
      <vt:lpstr>Why it will succeed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asim husain</cp:lastModifiedBy>
  <cp:revision>3</cp:revision>
  <dcterms:created xsi:type="dcterms:W3CDTF">2013-01-27T09:14:16Z</dcterms:created>
  <dcterms:modified xsi:type="dcterms:W3CDTF">2025-05-03T09:17:41Z</dcterms:modified>
  <cp:category/>
</cp:coreProperties>
</file>