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622" y="-26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DF96A1-AF7F-4EA7-A4F0-9DDCCAA75A9F}" type="datetimeFigureOut">
              <a:rPr lang="en-GB" smtClean="0"/>
              <a:t>19/06/2020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54572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F96A1-AF7F-4EA7-A4F0-9DDCCAA75A9F}" type="datetimeFigureOut">
              <a:rPr lang="en-GB" smtClean="0"/>
              <a:t>19/06/2020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85313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F96A1-AF7F-4EA7-A4F0-9DDCCAA75A9F}" type="datetimeFigureOut">
              <a:rPr lang="en-GB" smtClean="0"/>
              <a:t>19/06/2020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171269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DF96A1-AF7F-4EA7-A4F0-9DDCCAA75A9F}" type="datetimeFigureOut">
              <a:rPr lang="en-GB" smtClean="0"/>
              <a:t>19/06/2020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235239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DF96A1-AF7F-4EA7-A4F0-9DDCCAA75A9F}" type="datetimeFigureOut">
              <a:rPr lang="en-GB" smtClean="0"/>
              <a:t>19/06/2020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145690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DF96A1-AF7F-4EA7-A4F0-9DDCCAA75A9F}" type="datetimeFigureOut">
              <a:rPr lang="en-GB" smtClean="0"/>
              <a:t>19/06/2020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395491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DF96A1-AF7F-4EA7-A4F0-9DDCCAA75A9F}" type="datetimeFigureOut">
              <a:rPr lang="en-GB" smtClean="0"/>
              <a:t>19/06/2020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187617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DF96A1-AF7F-4EA7-A4F0-9DDCCAA75A9F}" type="datetimeFigureOut">
              <a:rPr lang="en-GB" smtClean="0"/>
              <a:t>19/06/2020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358795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DF96A1-AF7F-4EA7-A4F0-9DDCCAA75A9F}" type="datetimeFigureOut">
              <a:rPr lang="en-GB" smtClean="0"/>
              <a:t>19/06/2020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307084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4DF96A1-AF7F-4EA7-A4F0-9DDCCAA75A9F}" type="datetimeFigureOut">
              <a:rPr lang="en-GB" smtClean="0"/>
              <a:t>19/06/2020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120212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4DF96A1-AF7F-4EA7-A4F0-9DDCCAA75A9F}" type="datetimeFigureOut">
              <a:rPr lang="en-GB" smtClean="0"/>
              <a:t>19/06/2020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2F6BFB1-A476-4001-87AB-78315A81B930}" type="slidenum">
              <a:rPr lang="en-GB" smtClean="0"/>
              <a:t>‹#›</a:t>
            </a:fld>
            <a:endParaRPr lang="en-GB"/>
          </a:p>
        </p:txBody>
      </p:sp>
    </p:spTree>
    <p:extLst>
      <p:ext uri="{BB962C8B-B14F-4D97-AF65-F5344CB8AC3E}">
        <p14:creationId xmlns:p14="http://schemas.microsoft.com/office/powerpoint/2010/main" val="187005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DF96A1-AF7F-4EA7-A4F0-9DDCCAA75A9F}" type="datetimeFigureOut">
              <a:rPr lang="en-GB" smtClean="0"/>
              <a:t>19/06/2020</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2F6BFB1-A476-4001-87AB-78315A81B930}" type="slidenum">
              <a:rPr lang="en-GB" smtClean="0"/>
              <a:t>‹#›</a:t>
            </a:fld>
            <a:endParaRPr lang="en-GB"/>
          </a:p>
        </p:txBody>
      </p:sp>
    </p:spTree>
    <p:extLst>
      <p:ext uri="{BB962C8B-B14F-4D97-AF65-F5344CB8AC3E}">
        <p14:creationId xmlns:p14="http://schemas.microsoft.com/office/powerpoint/2010/main" val="3916514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655F761-00F3-44AC-91DC-A07DF981F232}"/>
              </a:ext>
            </a:extLst>
          </p:cNvPr>
          <p:cNvGrpSpPr/>
          <p:nvPr/>
        </p:nvGrpSpPr>
        <p:grpSpPr>
          <a:xfrm>
            <a:off x="769623" y="795740"/>
            <a:ext cx="4559297" cy="3584529"/>
            <a:chOff x="769623" y="795740"/>
            <a:chExt cx="4559297" cy="3584529"/>
          </a:xfrm>
        </p:grpSpPr>
        <p:sp>
          <p:nvSpPr>
            <p:cNvPr id="4" name="TextBox 3">
              <a:extLst>
                <a:ext uri="{FF2B5EF4-FFF2-40B4-BE49-F238E27FC236}">
                  <a16:creationId xmlns:a16="http://schemas.microsoft.com/office/drawing/2014/main" id="{32AA3895-4376-4D22-907A-07A8258959B4}"/>
                </a:ext>
              </a:extLst>
            </p:cNvPr>
            <p:cNvSpPr txBox="1"/>
            <p:nvPr/>
          </p:nvSpPr>
          <p:spPr>
            <a:xfrm>
              <a:off x="792480" y="795740"/>
              <a:ext cx="4536440" cy="1015663"/>
            </a:xfrm>
            <a:prstGeom prst="rect">
              <a:avLst/>
            </a:prstGeom>
            <a:noFill/>
            <a:ln>
              <a:solidFill>
                <a:schemeClr val="bg2">
                  <a:lumMod val="10000"/>
                </a:schemeClr>
              </a:solidFill>
            </a:ln>
          </p:spPr>
          <p:txBody>
            <a:bodyPr wrap="square" rtlCol="0">
              <a:spAutoFit/>
            </a:bodyPr>
            <a:lstStyle/>
            <a:p>
              <a:r>
                <a:rPr lang="en-GB" sz="1200" u="sng" dirty="0"/>
                <a:t>1. Set-up</a:t>
              </a:r>
            </a:p>
            <a:p>
              <a:r>
                <a:rPr lang="en-GB" sz="800" dirty="0"/>
                <a:t>Parse and check user parameters</a:t>
              </a:r>
            </a:p>
            <a:p>
              <a:r>
                <a:rPr lang="en-GB" sz="800" dirty="0"/>
                <a:t>Read barcode database</a:t>
              </a:r>
            </a:p>
            <a:p>
              <a:pPr marL="285750" indent="-285750">
                <a:buFont typeface="Arial" panose="020B0604020202020204" pitchFamily="34" charset="0"/>
                <a:buChar char="•"/>
              </a:pPr>
              <a:r>
                <a:rPr lang="en-GB" sz="800" dirty="0"/>
                <a:t>Check if it is a two column csv file (gene, barcode) without header</a:t>
              </a:r>
            </a:p>
            <a:p>
              <a:pPr marL="285750" indent="-285750">
                <a:buFont typeface="Arial" panose="020B0604020202020204" pitchFamily="34" charset="0"/>
                <a:buChar char="•"/>
              </a:pPr>
              <a:r>
                <a:rPr lang="en-GB" sz="800" dirty="0"/>
                <a:t>Check for duplicates</a:t>
              </a:r>
            </a:p>
            <a:p>
              <a:r>
                <a:rPr lang="en-GB" sz="800" dirty="0"/>
                <a:t>Set up data structures for counting (duplicate cache, stats, gene-barcode matches)</a:t>
              </a:r>
            </a:p>
            <a:p>
              <a:r>
                <a:rPr lang="en-GB" sz="800" dirty="0"/>
                <a:t>Create and open files for reading and writing</a:t>
              </a:r>
            </a:p>
          </p:txBody>
        </p:sp>
        <p:sp>
          <p:nvSpPr>
            <p:cNvPr id="20" name="Rectangle 19">
              <a:extLst>
                <a:ext uri="{FF2B5EF4-FFF2-40B4-BE49-F238E27FC236}">
                  <a16:creationId xmlns:a16="http://schemas.microsoft.com/office/drawing/2014/main" id="{3899F62C-9361-479C-B13B-D87D332A38A8}"/>
                </a:ext>
              </a:extLst>
            </p:cNvPr>
            <p:cNvSpPr/>
            <p:nvPr/>
          </p:nvSpPr>
          <p:spPr>
            <a:xfrm>
              <a:off x="910592" y="2487023"/>
              <a:ext cx="953437" cy="4343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Load next read</a:t>
              </a:r>
            </a:p>
          </p:txBody>
        </p:sp>
        <p:cxnSp>
          <p:nvCxnSpPr>
            <p:cNvPr id="23" name="Straight Arrow Connector 22">
              <a:extLst>
                <a:ext uri="{FF2B5EF4-FFF2-40B4-BE49-F238E27FC236}">
                  <a16:creationId xmlns:a16="http://schemas.microsoft.com/office/drawing/2014/main" id="{2D275A3E-0743-48FF-B847-33F9D5295160}"/>
                </a:ext>
              </a:extLst>
            </p:cNvPr>
            <p:cNvCxnSpPr>
              <a:cxnSpLocks/>
              <a:stCxn id="20" idx="3"/>
              <a:endCxn id="98" idx="1"/>
            </p:cNvCxnSpPr>
            <p:nvPr/>
          </p:nvCxnSpPr>
          <p:spPr>
            <a:xfrm flipV="1">
              <a:off x="1864029" y="2698664"/>
              <a:ext cx="593102" cy="5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83284CD-59CE-47BF-A335-35AFA4724F06}"/>
                </a:ext>
              </a:extLst>
            </p:cNvPr>
            <p:cNvCxnSpPr>
              <a:cxnSpLocks/>
            </p:cNvCxnSpPr>
            <p:nvPr/>
          </p:nvCxnSpPr>
          <p:spPr>
            <a:xfrm rot="10800000" flipV="1">
              <a:off x="1680211" y="2392289"/>
              <a:ext cx="1280073" cy="94734"/>
            </a:xfrm>
            <a:prstGeom prst="bentConnector3">
              <a:avLst>
                <a:gd name="adj1" fmla="val 100003"/>
              </a:avLst>
            </a:prstGeom>
            <a:ln>
              <a:solidFill>
                <a:srgbClr val="FF0000">
                  <a:alpha val="69804"/>
                </a:srgb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CC6E845-EB19-45D6-9B15-521BBF68E2B7}"/>
                </a:ext>
              </a:extLst>
            </p:cNvPr>
            <p:cNvSpPr txBox="1"/>
            <p:nvPr/>
          </p:nvSpPr>
          <p:spPr>
            <a:xfrm>
              <a:off x="2041989" y="2343825"/>
              <a:ext cx="359394" cy="215444"/>
            </a:xfrm>
            <a:prstGeom prst="rect">
              <a:avLst/>
            </a:prstGeom>
            <a:noFill/>
          </p:spPr>
          <p:txBody>
            <a:bodyPr wrap="none" rtlCol="0">
              <a:spAutoFit/>
            </a:bodyPr>
            <a:lstStyle/>
            <a:p>
              <a:r>
                <a:rPr lang="en-GB" sz="800" dirty="0"/>
                <a:t>FAIL</a:t>
              </a:r>
            </a:p>
          </p:txBody>
        </p:sp>
        <p:cxnSp>
          <p:nvCxnSpPr>
            <p:cNvPr id="72" name="Connector: Elbow 71">
              <a:extLst>
                <a:ext uri="{FF2B5EF4-FFF2-40B4-BE49-F238E27FC236}">
                  <a16:creationId xmlns:a16="http://schemas.microsoft.com/office/drawing/2014/main" id="{D003C696-BBBE-48DB-B760-259F0A3D5EE6}"/>
                </a:ext>
              </a:extLst>
            </p:cNvPr>
            <p:cNvCxnSpPr>
              <a:cxnSpLocks/>
            </p:cNvCxnSpPr>
            <p:nvPr/>
          </p:nvCxnSpPr>
          <p:spPr>
            <a:xfrm rot="10800000" flipV="1">
              <a:off x="1562104" y="2263841"/>
              <a:ext cx="3089686" cy="223180"/>
            </a:xfrm>
            <a:prstGeom prst="bentConnector3">
              <a:avLst>
                <a:gd name="adj1" fmla="val 99983"/>
              </a:avLst>
            </a:prstGeom>
            <a:ln>
              <a:solidFill>
                <a:srgbClr val="FF0000">
                  <a:alpha val="69804"/>
                </a:srgb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A489B68-A0EB-4434-A65A-09C84D0BD3E6}"/>
                </a:ext>
              </a:extLst>
            </p:cNvPr>
            <p:cNvSpPr txBox="1"/>
            <p:nvPr/>
          </p:nvSpPr>
          <p:spPr>
            <a:xfrm>
              <a:off x="3593417" y="2097277"/>
              <a:ext cx="359394" cy="215444"/>
            </a:xfrm>
            <a:prstGeom prst="rect">
              <a:avLst/>
            </a:prstGeom>
            <a:noFill/>
          </p:spPr>
          <p:txBody>
            <a:bodyPr wrap="none" rtlCol="0">
              <a:spAutoFit/>
            </a:bodyPr>
            <a:lstStyle/>
            <a:p>
              <a:r>
                <a:rPr lang="en-GB" sz="800" dirty="0"/>
                <a:t>FAIL</a:t>
              </a:r>
            </a:p>
          </p:txBody>
        </p:sp>
        <p:cxnSp>
          <p:nvCxnSpPr>
            <p:cNvPr id="84" name="Straight Arrow Connector 83">
              <a:extLst>
                <a:ext uri="{FF2B5EF4-FFF2-40B4-BE49-F238E27FC236}">
                  <a16:creationId xmlns:a16="http://schemas.microsoft.com/office/drawing/2014/main" id="{B3A85834-4799-4701-9ADB-89FA8784E7F1}"/>
                </a:ext>
              </a:extLst>
            </p:cNvPr>
            <p:cNvCxnSpPr>
              <a:cxnSpLocks/>
              <a:stCxn id="98" idx="3"/>
              <a:endCxn id="89" idx="1"/>
            </p:cNvCxnSpPr>
            <p:nvPr/>
          </p:nvCxnSpPr>
          <p:spPr>
            <a:xfrm>
              <a:off x="3471487" y="2698664"/>
              <a:ext cx="5831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96F3DF8-A6E2-4465-B2D6-9113A196C119}"/>
                </a:ext>
              </a:extLst>
            </p:cNvPr>
            <p:cNvSpPr txBox="1"/>
            <p:nvPr/>
          </p:nvSpPr>
          <p:spPr>
            <a:xfrm>
              <a:off x="3562961" y="2541256"/>
              <a:ext cx="389850" cy="215444"/>
            </a:xfrm>
            <a:prstGeom prst="rect">
              <a:avLst/>
            </a:prstGeom>
            <a:noFill/>
          </p:spPr>
          <p:txBody>
            <a:bodyPr wrap="none" rtlCol="0">
              <a:spAutoFit/>
            </a:bodyPr>
            <a:lstStyle/>
            <a:p>
              <a:r>
                <a:rPr lang="en-GB" sz="800" dirty="0"/>
                <a:t>PASS</a:t>
              </a:r>
            </a:p>
          </p:txBody>
        </p:sp>
        <p:sp>
          <p:nvSpPr>
            <p:cNvPr id="89" name="Rectangle 88">
              <a:extLst>
                <a:ext uri="{FF2B5EF4-FFF2-40B4-BE49-F238E27FC236}">
                  <a16:creationId xmlns:a16="http://schemas.microsoft.com/office/drawing/2014/main" id="{ACD451C3-42F4-4C02-AC36-E4CB14A22446}"/>
                </a:ext>
              </a:extLst>
            </p:cNvPr>
            <p:cNvSpPr/>
            <p:nvPr/>
          </p:nvSpPr>
          <p:spPr>
            <a:xfrm>
              <a:off x="4054667" y="2475964"/>
              <a:ext cx="1194247" cy="445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Find the barcode by flanks (allowing set number of mismatches)</a:t>
              </a:r>
            </a:p>
          </p:txBody>
        </p:sp>
        <p:cxnSp>
          <p:nvCxnSpPr>
            <p:cNvPr id="91" name="Straight Connector 90">
              <a:extLst>
                <a:ext uri="{FF2B5EF4-FFF2-40B4-BE49-F238E27FC236}">
                  <a16:creationId xmlns:a16="http://schemas.microsoft.com/office/drawing/2014/main" id="{F48BB812-231D-4A8D-B1B1-7303F8C80FC2}"/>
                </a:ext>
              </a:extLst>
            </p:cNvPr>
            <p:cNvCxnSpPr>
              <a:cxnSpLocks/>
              <a:stCxn id="89" idx="0"/>
            </p:cNvCxnSpPr>
            <p:nvPr/>
          </p:nvCxnSpPr>
          <p:spPr>
            <a:xfrm flipV="1">
              <a:off x="4651791" y="2270148"/>
              <a:ext cx="0" cy="205816"/>
            </a:xfrm>
            <a:prstGeom prst="line">
              <a:avLst/>
            </a:prstGeom>
            <a:ln>
              <a:solidFill>
                <a:srgbClr val="FF0000">
                  <a:alpha val="69804"/>
                </a:srgbClr>
              </a:solidFill>
              <a:prstDash val="sysDash"/>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49EDE37-03FE-41D8-B4CA-4E94362CE42B}"/>
                </a:ext>
              </a:extLst>
            </p:cNvPr>
            <p:cNvSpPr/>
            <p:nvPr/>
          </p:nvSpPr>
          <p:spPr>
            <a:xfrm>
              <a:off x="2457131" y="2586904"/>
              <a:ext cx="1014356" cy="223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Read-length within set boundaries?</a:t>
              </a:r>
            </a:p>
          </p:txBody>
        </p:sp>
        <p:cxnSp>
          <p:nvCxnSpPr>
            <p:cNvPr id="100" name="Straight Connector 99">
              <a:extLst>
                <a:ext uri="{FF2B5EF4-FFF2-40B4-BE49-F238E27FC236}">
                  <a16:creationId xmlns:a16="http://schemas.microsoft.com/office/drawing/2014/main" id="{40F6AC6E-BFB2-4963-A5B7-966498C1F993}"/>
                </a:ext>
              </a:extLst>
            </p:cNvPr>
            <p:cNvCxnSpPr>
              <a:cxnSpLocks/>
              <a:stCxn id="98" idx="0"/>
            </p:cNvCxnSpPr>
            <p:nvPr/>
          </p:nvCxnSpPr>
          <p:spPr>
            <a:xfrm flipV="1">
              <a:off x="2964309" y="2392289"/>
              <a:ext cx="0" cy="194615"/>
            </a:xfrm>
            <a:prstGeom prst="line">
              <a:avLst/>
            </a:prstGeom>
            <a:ln>
              <a:solidFill>
                <a:srgbClr val="FF0000">
                  <a:alpha val="69804"/>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476E9C6A-683E-470C-BD99-B64AFF61C36C}"/>
                </a:ext>
              </a:extLst>
            </p:cNvPr>
            <p:cNvCxnSpPr>
              <a:cxnSpLocks/>
              <a:stCxn id="89" idx="2"/>
              <a:endCxn id="113" idx="0"/>
            </p:cNvCxnSpPr>
            <p:nvPr/>
          </p:nvCxnSpPr>
          <p:spPr>
            <a:xfrm>
              <a:off x="4651791" y="2921363"/>
              <a:ext cx="119" cy="1697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DD07285-4EAA-443C-8EF2-6CB880498C7C}"/>
                </a:ext>
              </a:extLst>
            </p:cNvPr>
            <p:cNvSpPr/>
            <p:nvPr/>
          </p:nvSpPr>
          <p:spPr>
            <a:xfrm>
              <a:off x="4054906" y="3091068"/>
              <a:ext cx="1194007" cy="548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Match barcode to database with given </a:t>
              </a:r>
              <a:r>
                <a:rPr lang="en-GB" sz="800" dirty="0" err="1">
                  <a:solidFill>
                    <a:schemeClr val="tx1"/>
                  </a:solidFill>
                </a:rPr>
                <a:t>Levenshtein</a:t>
              </a:r>
              <a:r>
                <a:rPr lang="en-GB" sz="800" dirty="0">
                  <a:solidFill>
                    <a:schemeClr val="tx1"/>
                  </a:solidFill>
                </a:rPr>
                <a:t> distance cut-off</a:t>
              </a:r>
            </a:p>
          </p:txBody>
        </p:sp>
        <p:cxnSp>
          <p:nvCxnSpPr>
            <p:cNvPr id="116" name="Connector: Elbow 115">
              <a:extLst>
                <a:ext uri="{FF2B5EF4-FFF2-40B4-BE49-F238E27FC236}">
                  <a16:creationId xmlns:a16="http://schemas.microsoft.com/office/drawing/2014/main" id="{0F032A19-4347-407C-9DFB-19AE7E9853A5}"/>
                </a:ext>
              </a:extLst>
            </p:cNvPr>
            <p:cNvCxnSpPr>
              <a:cxnSpLocks/>
            </p:cNvCxnSpPr>
            <p:nvPr/>
          </p:nvCxnSpPr>
          <p:spPr>
            <a:xfrm rot="10800000">
              <a:off x="1870623" y="2852174"/>
              <a:ext cx="2177691" cy="302095"/>
            </a:xfrm>
            <a:prstGeom prst="bentConnector3">
              <a:avLst>
                <a:gd name="adj1" fmla="val 11335"/>
              </a:avLst>
            </a:prstGeom>
            <a:ln>
              <a:solidFill>
                <a:srgbClr val="FF0000">
                  <a:alpha val="69804"/>
                </a:srgb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AEED4356-4859-4A5F-81EC-9CC67AA77149}"/>
                </a:ext>
              </a:extLst>
            </p:cNvPr>
            <p:cNvSpPr txBox="1"/>
            <p:nvPr/>
          </p:nvSpPr>
          <p:spPr>
            <a:xfrm>
              <a:off x="3731260" y="2989085"/>
              <a:ext cx="359394" cy="215444"/>
            </a:xfrm>
            <a:prstGeom prst="rect">
              <a:avLst/>
            </a:prstGeom>
            <a:noFill/>
          </p:spPr>
          <p:txBody>
            <a:bodyPr wrap="none" rtlCol="0">
              <a:spAutoFit/>
            </a:bodyPr>
            <a:lstStyle/>
            <a:p>
              <a:r>
                <a:rPr lang="en-GB" sz="800" dirty="0"/>
                <a:t>FAIL</a:t>
              </a:r>
            </a:p>
          </p:txBody>
        </p:sp>
        <p:cxnSp>
          <p:nvCxnSpPr>
            <p:cNvPr id="123" name="Straight Arrow Connector 122">
              <a:extLst>
                <a:ext uri="{FF2B5EF4-FFF2-40B4-BE49-F238E27FC236}">
                  <a16:creationId xmlns:a16="http://schemas.microsoft.com/office/drawing/2014/main" id="{21870DA1-F0CD-405E-9204-6C2B96952049}"/>
                </a:ext>
              </a:extLst>
            </p:cNvPr>
            <p:cNvCxnSpPr>
              <a:cxnSpLocks/>
              <a:stCxn id="113" idx="1"/>
              <a:endCxn id="138" idx="3"/>
            </p:cNvCxnSpPr>
            <p:nvPr/>
          </p:nvCxnSpPr>
          <p:spPr>
            <a:xfrm flipH="1">
              <a:off x="3467900" y="3365210"/>
              <a:ext cx="587006" cy="4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356D5659-2A8D-4962-92D7-47BBB38C196F}"/>
                </a:ext>
              </a:extLst>
            </p:cNvPr>
            <p:cNvSpPr/>
            <p:nvPr/>
          </p:nvSpPr>
          <p:spPr>
            <a:xfrm>
              <a:off x="2273893" y="3257600"/>
              <a:ext cx="1194007" cy="223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Already seen identical read in </a:t>
              </a:r>
              <a:r>
                <a:rPr lang="en-GB" sz="800" dirty="0" err="1">
                  <a:solidFill>
                    <a:schemeClr val="tx1"/>
                  </a:solidFill>
                </a:rPr>
                <a:t>fastq</a:t>
              </a:r>
              <a:r>
                <a:rPr lang="en-GB" sz="800" dirty="0">
                  <a:solidFill>
                    <a:schemeClr val="tx1"/>
                  </a:solidFill>
                </a:rPr>
                <a:t> file?</a:t>
              </a:r>
            </a:p>
          </p:txBody>
        </p:sp>
        <p:cxnSp>
          <p:nvCxnSpPr>
            <p:cNvPr id="139" name="Connector: Elbow 138">
              <a:extLst>
                <a:ext uri="{FF2B5EF4-FFF2-40B4-BE49-F238E27FC236}">
                  <a16:creationId xmlns:a16="http://schemas.microsoft.com/office/drawing/2014/main" id="{5AA94DBD-EE72-4151-AD77-D9D56AFD616B}"/>
                </a:ext>
              </a:extLst>
            </p:cNvPr>
            <p:cNvCxnSpPr>
              <a:cxnSpLocks/>
              <a:stCxn id="138" idx="0"/>
            </p:cNvCxnSpPr>
            <p:nvPr/>
          </p:nvCxnSpPr>
          <p:spPr>
            <a:xfrm rot="16200000" flipV="1">
              <a:off x="2213520" y="2600223"/>
              <a:ext cx="280920" cy="1033834"/>
            </a:xfrm>
            <a:prstGeom prst="bentConnector2">
              <a:avLst/>
            </a:prstGeom>
            <a:ln>
              <a:solidFill>
                <a:srgbClr val="FF0000">
                  <a:alpha val="69804"/>
                </a:srgb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5B81AD96-E99B-495E-8985-383566BEC052}"/>
                </a:ext>
              </a:extLst>
            </p:cNvPr>
            <p:cNvSpPr txBox="1"/>
            <p:nvPr/>
          </p:nvSpPr>
          <p:spPr>
            <a:xfrm>
              <a:off x="2810729" y="3014973"/>
              <a:ext cx="359394" cy="215444"/>
            </a:xfrm>
            <a:prstGeom prst="rect">
              <a:avLst/>
            </a:prstGeom>
            <a:noFill/>
          </p:spPr>
          <p:txBody>
            <a:bodyPr wrap="none" rtlCol="0">
              <a:spAutoFit/>
            </a:bodyPr>
            <a:lstStyle/>
            <a:p>
              <a:r>
                <a:rPr lang="en-GB" sz="800" dirty="0"/>
                <a:t>FAIL</a:t>
              </a:r>
            </a:p>
          </p:txBody>
        </p:sp>
        <p:sp>
          <p:nvSpPr>
            <p:cNvPr id="154" name="Rectangle 153">
              <a:extLst>
                <a:ext uri="{FF2B5EF4-FFF2-40B4-BE49-F238E27FC236}">
                  <a16:creationId xmlns:a16="http://schemas.microsoft.com/office/drawing/2014/main" id="{25132CBD-032F-406C-87FC-9F935D63A731}"/>
                </a:ext>
              </a:extLst>
            </p:cNvPr>
            <p:cNvSpPr/>
            <p:nvPr/>
          </p:nvSpPr>
          <p:spPr>
            <a:xfrm>
              <a:off x="924806" y="3261512"/>
              <a:ext cx="925008" cy="223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Same UMI seen for this gene?</a:t>
              </a:r>
            </a:p>
          </p:txBody>
        </p:sp>
        <p:cxnSp>
          <p:nvCxnSpPr>
            <p:cNvPr id="155" name="Straight Arrow Connector 154">
              <a:extLst>
                <a:ext uri="{FF2B5EF4-FFF2-40B4-BE49-F238E27FC236}">
                  <a16:creationId xmlns:a16="http://schemas.microsoft.com/office/drawing/2014/main" id="{78AA4F2B-E535-4180-8AB4-DCD20622D7B3}"/>
                </a:ext>
              </a:extLst>
            </p:cNvPr>
            <p:cNvCxnSpPr>
              <a:cxnSpLocks/>
              <a:stCxn id="138" idx="1"/>
              <a:endCxn id="154" idx="3"/>
            </p:cNvCxnSpPr>
            <p:nvPr/>
          </p:nvCxnSpPr>
          <p:spPr>
            <a:xfrm flipH="1">
              <a:off x="1849814" y="3369360"/>
              <a:ext cx="424079" cy="3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3D9AC02-85E3-4BA6-8C55-FCC8A2BB431F}"/>
                </a:ext>
              </a:extLst>
            </p:cNvPr>
            <p:cNvCxnSpPr>
              <a:cxnSpLocks/>
              <a:stCxn id="154" idx="0"/>
              <a:endCxn id="20" idx="2"/>
            </p:cNvCxnSpPr>
            <p:nvPr/>
          </p:nvCxnSpPr>
          <p:spPr>
            <a:xfrm flipV="1">
              <a:off x="1387310" y="2921363"/>
              <a:ext cx="1" cy="3401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BD752F8-C648-4CA8-9ABC-E02A510ED0FF}"/>
                </a:ext>
              </a:extLst>
            </p:cNvPr>
            <p:cNvSpPr/>
            <p:nvPr/>
          </p:nvSpPr>
          <p:spPr>
            <a:xfrm>
              <a:off x="792480" y="1944625"/>
              <a:ext cx="4536440" cy="17678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100" dirty="0">
                <a:solidFill>
                  <a:schemeClr val="tx1"/>
                </a:solidFill>
              </a:endParaRPr>
            </a:p>
          </p:txBody>
        </p:sp>
        <p:sp>
          <p:nvSpPr>
            <p:cNvPr id="3" name="TextBox 2">
              <a:extLst>
                <a:ext uri="{FF2B5EF4-FFF2-40B4-BE49-F238E27FC236}">
                  <a16:creationId xmlns:a16="http://schemas.microsoft.com/office/drawing/2014/main" id="{7D0E37CD-7491-4799-8535-EE844C5492DB}"/>
                </a:ext>
              </a:extLst>
            </p:cNvPr>
            <p:cNvSpPr txBox="1"/>
            <p:nvPr/>
          </p:nvSpPr>
          <p:spPr>
            <a:xfrm>
              <a:off x="769623" y="1938825"/>
              <a:ext cx="1000595" cy="276999"/>
            </a:xfrm>
            <a:prstGeom prst="rect">
              <a:avLst/>
            </a:prstGeom>
            <a:noFill/>
          </p:spPr>
          <p:txBody>
            <a:bodyPr wrap="none" rtlCol="0">
              <a:spAutoFit/>
            </a:bodyPr>
            <a:lstStyle/>
            <a:p>
              <a:r>
                <a:rPr lang="en-GB" sz="1200" u="sng" dirty="0"/>
                <a:t>2. Main Loop</a:t>
              </a:r>
            </a:p>
          </p:txBody>
        </p:sp>
        <p:sp>
          <p:nvSpPr>
            <p:cNvPr id="28" name="TextBox 27">
              <a:extLst>
                <a:ext uri="{FF2B5EF4-FFF2-40B4-BE49-F238E27FC236}">
                  <a16:creationId xmlns:a16="http://schemas.microsoft.com/office/drawing/2014/main" id="{EE343424-CA02-461B-9C9F-529C27DCC8C5}"/>
                </a:ext>
              </a:extLst>
            </p:cNvPr>
            <p:cNvSpPr txBox="1"/>
            <p:nvPr/>
          </p:nvSpPr>
          <p:spPr>
            <a:xfrm>
              <a:off x="792479" y="3857049"/>
              <a:ext cx="4536440" cy="523220"/>
            </a:xfrm>
            <a:prstGeom prst="rect">
              <a:avLst/>
            </a:prstGeom>
            <a:noFill/>
            <a:ln>
              <a:solidFill>
                <a:schemeClr val="bg2">
                  <a:lumMod val="10000"/>
                </a:schemeClr>
              </a:solidFill>
            </a:ln>
          </p:spPr>
          <p:txBody>
            <a:bodyPr wrap="square" rtlCol="0">
              <a:spAutoFit/>
            </a:bodyPr>
            <a:lstStyle/>
            <a:p>
              <a:r>
                <a:rPr lang="en-GB" sz="1200" u="sng" dirty="0"/>
                <a:t>3. Final steps</a:t>
              </a:r>
            </a:p>
            <a:p>
              <a:r>
                <a:rPr lang="en-GB" sz="800" dirty="0"/>
                <a:t>Write stats and count file</a:t>
              </a:r>
            </a:p>
            <a:p>
              <a:r>
                <a:rPr lang="en-GB" sz="800" dirty="0"/>
                <a:t>Close files</a:t>
              </a:r>
            </a:p>
          </p:txBody>
        </p:sp>
      </p:grpSp>
      <p:sp>
        <p:nvSpPr>
          <p:cNvPr id="44" name="TextBox 43">
            <a:extLst>
              <a:ext uri="{FF2B5EF4-FFF2-40B4-BE49-F238E27FC236}">
                <a16:creationId xmlns:a16="http://schemas.microsoft.com/office/drawing/2014/main" id="{66951D09-E523-447A-BD98-4749CB7D9A28}"/>
              </a:ext>
            </a:extLst>
          </p:cNvPr>
          <p:cNvSpPr txBox="1"/>
          <p:nvPr/>
        </p:nvSpPr>
        <p:spPr>
          <a:xfrm>
            <a:off x="711200" y="4668520"/>
            <a:ext cx="6060440" cy="4524315"/>
          </a:xfrm>
          <a:prstGeom prst="rect">
            <a:avLst/>
          </a:prstGeom>
          <a:noFill/>
        </p:spPr>
        <p:txBody>
          <a:bodyPr wrap="square" rtlCol="0">
            <a:spAutoFit/>
          </a:bodyPr>
          <a:lstStyle/>
          <a:p>
            <a:r>
              <a:rPr lang="en-GB" sz="1200" dirty="0"/>
              <a:t>Figure Legend for main loop: The next read in the sequence file is loaded using </a:t>
            </a:r>
            <a:r>
              <a:rPr lang="en-GB" sz="1200" dirty="0" err="1"/>
              <a:t>BioPython</a:t>
            </a:r>
            <a:r>
              <a:rPr lang="en-GB" sz="1200" dirty="0"/>
              <a:t> </a:t>
            </a:r>
            <a:r>
              <a:rPr lang="en-GB" sz="1200" dirty="0" err="1"/>
              <a:t>SeqIO</a:t>
            </a:r>
            <a:r>
              <a:rPr lang="en-GB" sz="1200" dirty="0"/>
              <a:t> module. The user has the ability to specify the read file format which will be passed onto the </a:t>
            </a:r>
            <a:r>
              <a:rPr lang="en-GB" sz="1200" dirty="0" err="1"/>
              <a:t>SeqIO’s.parse</a:t>
            </a:r>
            <a:r>
              <a:rPr lang="en-GB" sz="1200" dirty="0"/>
              <a:t>() function, the default is </a:t>
            </a:r>
            <a:r>
              <a:rPr lang="en-GB" sz="1200" dirty="0" err="1"/>
              <a:t>fastq</a:t>
            </a:r>
            <a:r>
              <a:rPr lang="en-GB" sz="1200" dirty="0"/>
              <a:t>. Next, </a:t>
            </a:r>
            <a:r>
              <a:rPr lang="en-GB" sz="1200" dirty="0" err="1"/>
              <a:t>barcount</a:t>
            </a:r>
            <a:r>
              <a:rPr lang="en-GB" sz="1200" dirty="0"/>
              <a:t> checks if the read-length is within the upper and lower limits set by the user (do not necessarily have to be used simultaneously). Next, the barcode is found by finding the constant regions surrounding the barcode (flanks). Users should take care to provide flanks which are long enough to not appear at random. The algorithm first looks for exact matches of the flank in the sequence, then allowing one mismatch, then one insertion and one deletion. If both flanks are found, the sequence between is extracted as the barcode and compared to the database. We check first if the database contains the exact barcode, in which case it is immediately assigned to the gene. If not, the </a:t>
            </a:r>
            <a:r>
              <a:rPr lang="en-GB" sz="1200" dirty="0" err="1"/>
              <a:t>Levenshtein</a:t>
            </a:r>
            <a:r>
              <a:rPr lang="en-GB" sz="1200" dirty="0"/>
              <a:t> distance of the extracted barcode to all database barcodes is computed. The best match is chosen and the corresponding gene is assigned if the matching distance is within the user-defined cut-off (again, care should be taken to a threshold appropriate for the length of the barcode and considering the distribution of distances within the database). If there is a tie between two database entries, no barcode is assigned. If the </a:t>
            </a:r>
            <a:r>
              <a:rPr lang="en-GB" sz="1200" dirty="0" err="1"/>
              <a:t>rmdup</a:t>
            </a:r>
            <a:r>
              <a:rPr lang="en-GB" sz="1200" dirty="0"/>
              <a:t> filter is set, a hash of the sequence is computed using the </a:t>
            </a:r>
            <a:r>
              <a:rPr lang="en-GB" sz="1200" dirty="0" err="1"/>
              <a:t>Bio.SeqUtils.CheckSum.seguid</a:t>
            </a:r>
            <a:r>
              <a:rPr lang="en-GB" sz="1200" dirty="0"/>
              <a:t>() function which is checked against a cache of previously seen hashes. Note that this can increase the runtime of </a:t>
            </a:r>
            <a:r>
              <a:rPr lang="en-GB" sz="1200" dirty="0" err="1"/>
              <a:t>barcount</a:t>
            </a:r>
            <a:r>
              <a:rPr lang="en-GB" sz="1200" dirty="0"/>
              <a:t> significantly so it might be worth considering alternative tools for this step if needed (example?). Finally, the UMIs are identified by position (please make sure to specify those as described in the readme, using Pythonic indexing). If two UMIs are present (--</a:t>
            </a:r>
            <a:r>
              <a:rPr lang="en-GB" sz="1200" dirty="0" err="1"/>
              <a:t>umiA_position</a:t>
            </a:r>
            <a:r>
              <a:rPr lang="en-GB" sz="1200" dirty="0"/>
              <a:t> and –</a:t>
            </a:r>
            <a:r>
              <a:rPr lang="en-GB" sz="1200" dirty="0" err="1"/>
              <a:t>umiB_position</a:t>
            </a:r>
            <a:r>
              <a:rPr lang="en-GB" sz="1200" dirty="0"/>
              <a:t> set), they are concatenated and checked against a cache of previously seen UMIs. The cache is specific to each database entry, which means the maximum signal per gene is at 4^length(UMI) and significant saturation will be seen below that. Please consider this danger when using short UMIs and or very large read files. </a:t>
            </a:r>
          </a:p>
        </p:txBody>
      </p:sp>
    </p:spTree>
    <p:extLst>
      <p:ext uri="{BB962C8B-B14F-4D97-AF65-F5344CB8AC3E}">
        <p14:creationId xmlns:p14="http://schemas.microsoft.com/office/powerpoint/2010/main" val="2170328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1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1851</TotalTime>
  <Words>538</Words>
  <Application>Microsoft Office PowerPoint</Application>
  <PresentationFormat>A4 Paper (210x297 mm)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 K</dc:creator>
  <cp:lastModifiedBy>Stephan K</cp:lastModifiedBy>
  <cp:revision>12</cp:revision>
  <dcterms:created xsi:type="dcterms:W3CDTF">2019-02-19T11:05:37Z</dcterms:created>
  <dcterms:modified xsi:type="dcterms:W3CDTF">2020-06-19T17:21:54Z</dcterms:modified>
</cp:coreProperties>
</file>