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9" r:id="rId20"/>
    <p:sldId id="280" r:id="rId21"/>
    <p:sldId id="281" r:id="rId22"/>
    <p:sldId id="282" r:id="rId23"/>
    <p:sldId id="283" r:id="rId24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90" y="5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895601" y="5656761"/>
            <a:ext cx="10919474" cy="51326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59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57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6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2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36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5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72382" y="2251068"/>
            <a:ext cx="6851650" cy="5721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94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6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2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3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6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8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0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0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6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08817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7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590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0735" y="1483140"/>
            <a:ext cx="12786530" cy="312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1710" marR="5080" indent="-969644">
              <a:lnSpc>
                <a:spcPct val="116199"/>
              </a:lnSpc>
              <a:spcBef>
                <a:spcPts val="95"/>
              </a:spcBef>
            </a:pPr>
            <a:r>
              <a:rPr lang="en-US" sz="9200" spc="-1445" dirty="0" err="1">
                <a:latin typeface="Tahoma"/>
                <a:cs typeface="Tahoma"/>
              </a:rPr>
              <a:t>I</a:t>
            </a:r>
            <a:r>
              <a:rPr lang="en-US" sz="9200" spc="-425" dirty="0" err="1">
                <a:latin typeface="Tahoma"/>
                <a:cs typeface="Tahoma"/>
              </a:rPr>
              <a:t>z</a:t>
            </a:r>
            <a:r>
              <a:rPr lang="en-US" sz="9200" spc="114" dirty="0" err="1">
                <a:latin typeface="Tahoma"/>
                <a:cs typeface="Tahoma"/>
              </a:rPr>
              <a:t>b</a:t>
            </a:r>
            <a:r>
              <a:rPr lang="en-US" sz="9200" spc="75" dirty="0" err="1">
                <a:latin typeface="Tahoma"/>
                <a:cs typeface="Tahoma"/>
              </a:rPr>
              <a:t>o</a:t>
            </a:r>
            <a:r>
              <a:rPr lang="en-US" sz="9200" spc="-105" dirty="0" err="1">
                <a:latin typeface="Tahoma"/>
                <a:cs typeface="Tahoma"/>
              </a:rPr>
              <a:t>r</a:t>
            </a:r>
            <a:r>
              <a:rPr lang="en-US" sz="9200" spc="-530" dirty="0">
                <a:latin typeface="Tahoma"/>
                <a:cs typeface="Tahoma"/>
              </a:rPr>
              <a:t> </a:t>
            </a:r>
            <a:r>
              <a:rPr lang="en-US" sz="9200" spc="-114" dirty="0" err="1">
                <a:latin typeface="Tahoma"/>
                <a:cs typeface="Tahoma"/>
              </a:rPr>
              <a:t>i</a:t>
            </a:r>
            <a:r>
              <a:rPr lang="en-US" sz="9200" spc="-95" dirty="0" err="1">
                <a:latin typeface="Tahoma"/>
                <a:cs typeface="Tahoma"/>
              </a:rPr>
              <a:t>n</a:t>
            </a:r>
            <a:r>
              <a:rPr lang="en-US" sz="9200" spc="-175" dirty="0" err="1">
                <a:latin typeface="Tahoma"/>
                <a:cs typeface="Tahoma"/>
              </a:rPr>
              <a:t>s</a:t>
            </a:r>
            <a:r>
              <a:rPr lang="en-US" sz="9200" spc="20" dirty="0" err="1">
                <a:latin typeface="Tahoma"/>
                <a:cs typeface="Tahoma"/>
              </a:rPr>
              <a:t>t</a:t>
            </a:r>
            <a:r>
              <a:rPr lang="en-US" sz="9200" spc="-290" dirty="0" err="1">
                <a:latin typeface="Tahoma"/>
                <a:cs typeface="Tahoma"/>
              </a:rPr>
              <a:t>a</a:t>
            </a:r>
            <a:r>
              <a:rPr lang="en-US" sz="9200" spc="-95" dirty="0" err="1">
                <a:latin typeface="Tahoma"/>
                <a:cs typeface="Tahoma"/>
              </a:rPr>
              <a:t>n</a:t>
            </a:r>
            <a:r>
              <a:rPr lang="en-US" sz="9200" spc="250" dirty="0" err="1">
                <a:latin typeface="Tahoma"/>
                <a:cs typeface="Tahoma"/>
              </a:rPr>
              <a:t>c</a:t>
            </a:r>
            <a:r>
              <a:rPr lang="en-US" sz="9200" spc="-110" dirty="0" err="1">
                <a:latin typeface="Tahoma"/>
                <a:cs typeface="Tahoma"/>
              </a:rPr>
              <a:t>i</a:t>
            </a:r>
            <a:r>
              <a:rPr lang="en-US" sz="9200" spc="-530" dirty="0">
                <a:latin typeface="Tahoma"/>
                <a:cs typeface="Tahoma"/>
              </a:rPr>
              <a:t> </a:t>
            </a:r>
            <a:r>
              <a:rPr lang="en-US" sz="9200" spc="135" dirty="0" err="1">
                <a:latin typeface="Tahoma"/>
                <a:cs typeface="Tahoma"/>
              </a:rPr>
              <a:t>p</a:t>
            </a:r>
            <a:r>
              <a:rPr lang="en-US" sz="9200" spc="75" dirty="0" err="1">
                <a:latin typeface="Tahoma"/>
                <a:cs typeface="Tahoma"/>
              </a:rPr>
              <a:t>o</a:t>
            </a:r>
            <a:r>
              <a:rPr lang="en-US" sz="9200" spc="140" dirty="0" err="1">
                <a:latin typeface="Tahoma"/>
                <a:cs typeface="Tahoma"/>
              </a:rPr>
              <a:t>d</a:t>
            </a:r>
            <a:r>
              <a:rPr lang="en-US" sz="9200" spc="-290" dirty="0" err="1">
                <a:latin typeface="Tahoma"/>
                <a:cs typeface="Tahoma"/>
              </a:rPr>
              <a:t>a</a:t>
            </a:r>
            <a:r>
              <a:rPr lang="en-US" sz="9200" spc="20" dirty="0" err="1">
                <a:latin typeface="Tahoma"/>
                <a:cs typeface="Tahoma"/>
              </a:rPr>
              <a:t>t</a:t>
            </a:r>
            <a:r>
              <a:rPr lang="en-US" sz="9200" spc="-290" dirty="0" err="1">
                <a:latin typeface="Tahoma"/>
                <a:cs typeface="Tahoma"/>
              </a:rPr>
              <a:t>a</a:t>
            </a:r>
            <a:r>
              <a:rPr lang="en-US" sz="9200" spc="-580" dirty="0" err="1">
                <a:latin typeface="Tahoma"/>
                <a:cs typeface="Tahoma"/>
              </a:rPr>
              <a:t>k</a:t>
            </a:r>
            <a:r>
              <a:rPr lang="en-US" sz="9200" spc="-190" dirty="0" err="1">
                <a:latin typeface="Tahoma"/>
                <a:cs typeface="Tahoma"/>
              </a:rPr>
              <a:t>a</a:t>
            </a:r>
            <a:r>
              <a:rPr lang="en-US" sz="9200" spc="-190" dirty="0">
                <a:latin typeface="Tahoma"/>
                <a:cs typeface="Tahoma"/>
              </a:rPr>
              <a:t>  </a:t>
            </a:r>
            <a:r>
              <a:rPr lang="en-US" sz="9200" spc="-919" dirty="0">
                <a:latin typeface="Tahoma"/>
                <a:cs typeface="Tahoma"/>
              </a:rPr>
              <a:t>(</a:t>
            </a:r>
            <a:r>
              <a:rPr lang="en-US" sz="9200" spc="-1445" dirty="0">
                <a:latin typeface="Tahoma"/>
                <a:cs typeface="Tahoma"/>
              </a:rPr>
              <a:t>I</a:t>
            </a:r>
            <a:r>
              <a:rPr lang="en-US" sz="9200" spc="-95" dirty="0">
                <a:latin typeface="Tahoma"/>
                <a:cs typeface="Tahoma"/>
              </a:rPr>
              <a:t>n</a:t>
            </a:r>
            <a:r>
              <a:rPr lang="en-US" sz="9200" spc="-175" dirty="0">
                <a:latin typeface="Tahoma"/>
                <a:cs typeface="Tahoma"/>
              </a:rPr>
              <a:t>s</a:t>
            </a:r>
            <a:r>
              <a:rPr lang="en-US" sz="9200" spc="20" dirty="0">
                <a:latin typeface="Tahoma"/>
                <a:cs typeface="Tahoma"/>
              </a:rPr>
              <a:t>t</a:t>
            </a:r>
            <a:r>
              <a:rPr lang="en-US" sz="9200" spc="-290" dirty="0">
                <a:latin typeface="Tahoma"/>
                <a:cs typeface="Tahoma"/>
              </a:rPr>
              <a:t>a</a:t>
            </a:r>
            <a:r>
              <a:rPr lang="en-US" sz="9200" spc="-95" dirty="0">
                <a:latin typeface="Tahoma"/>
                <a:cs typeface="Tahoma"/>
              </a:rPr>
              <a:t>n</a:t>
            </a:r>
            <a:r>
              <a:rPr lang="en-US" sz="9200" spc="250" dirty="0">
                <a:latin typeface="Tahoma"/>
                <a:cs typeface="Tahoma"/>
              </a:rPr>
              <a:t>c</a:t>
            </a:r>
            <a:r>
              <a:rPr lang="en-US" sz="9200" spc="-80" dirty="0">
                <a:latin typeface="Tahoma"/>
                <a:cs typeface="Tahoma"/>
              </a:rPr>
              <a:t>e</a:t>
            </a:r>
            <a:r>
              <a:rPr lang="en-US" sz="9200" spc="-530" dirty="0">
                <a:latin typeface="Tahoma"/>
                <a:cs typeface="Tahoma"/>
              </a:rPr>
              <a:t> </a:t>
            </a:r>
            <a:r>
              <a:rPr lang="en-US" sz="9200" spc="-190" dirty="0">
                <a:latin typeface="Tahoma"/>
                <a:cs typeface="Tahoma"/>
              </a:rPr>
              <a:t>S</a:t>
            </a:r>
            <a:r>
              <a:rPr lang="en-US" sz="9200" spc="-85" dirty="0">
                <a:latin typeface="Tahoma"/>
                <a:cs typeface="Tahoma"/>
              </a:rPr>
              <a:t>e</a:t>
            </a:r>
            <a:r>
              <a:rPr lang="en-US" sz="9200" spc="65" dirty="0">
                <a:latin typeface="Tahoma"/>
                <a:cs typeface="Tahoma"/>
              </a:rPr>
              <a:t>l</a:t>
            </a:r>
            <a:r>
              <a:rPr lang="en-US" sz="9200" spc="-85" dirty="0">
                <a:latin typeface="Tahoma"/>
                <a:cs typeface="Tahoma"/>
              </a:rPr>
              <a:t>e</a:t>
            </a:r>
            <a:r>
              <a:rPr lang="en-US" sz="9200" spc="250" dirty="0">
                <a:latin typeface="Tahoma"/>
                <a:cs typeface="Tahoma"/>
              </a:rPr>
              <a:t>c</a:t>
            </a:r>
            <a:r>
              <a:rPr lang="en-US" sz="9200" spc="20" dirty="0">
                <a:latin typeface="Tahoma"/>
                <a:cs typeface="Tahoma"/>
              </a:rPr>
              <a:t>t</a:t>
            </a:r>
            <a:r>
              <a:rPr lang="en-US" sz="9200" spc="-114" dirty="0">
                <a:latin typeface="Tahoma"/>
                <a:cs typeface="Tahoma"/>
              </a:rPr>
              <a:t>i</a:t>
            </a:r>
            <a:r>
              <a:rPr lang="en-US" sz="9200" spc="75" dirty="0">
                <a:latin typeface="Tahoma"/>
                <a:cs typeface="Tahoma"/>
              </a:rPr>
              <a:t>o</a:t>
            </a:r>
            <a:r>
              <a:rPr lang="en-US" sz="9200" spc="-95" dirty="0">
                <a:latin typeface="Tahoma"/>
                <a:cs typeface="Tahoma"/>
              </a:rPr>
              <a:t>n</a:t>
            </a:r>
            <a:r>
              <a:rPr lang="en-US" sz="9200" spc="-915" dirty="0">
                <a:latin typeface="Tahoma"/>
                <a:cs typeface="Tahoma"/>
              </a:rPr>
              <a:t>)</a:t>
            </a:r>
            <a:endParaRPr lang="en-US" sz="9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6935372"/>
            <a:ext cx="939292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lang="pl-PL" sz="5200" b="1" spc="-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lang="pl-PL" sz="5200" b="1" spc="-65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lang="pl-PL" sz="5200" b="1" spc="-33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lang="pl-PL" sz="5200" b="1" spc="-9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lang="pl-PL"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lang="pl-PL" sz="5200" b="1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lang="pl-PL" sz="5200" b="1" spc="-38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lang="pl-PL"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pl-PL"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pl-PL" sz="5200" b="1" spc="-38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lang="pl-PL" sz="52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pl-PL"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pl-PL"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lang="pl-PL"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pl-PL"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lang="pl-PL" sz="5200" b="1" spc="-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lang="pl-PL" sz="520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pl-PL" sz="5200" b="1" spc="7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lang="pl-PL" sz="5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lang="pl-PL" sz="5200" b="1" spc="6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lang="pl-PL" sz="5200" b="1" spc="-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lang="pl-PL"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pl-PL" sz="5200" b="1" spc="7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lang="pl-PL" sz="5200" b="1" spc="-11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lang="pl-PL"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lang="pl-PL" sz="5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lang="pl-PL" sz="5200" b="1" spc="7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lang="pl-PL"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pl-PL" sz="5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lang="pl-PL"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pl-PL" sz="5200" b="1" spc="-33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lang="pl-PL" sz="5200" b="1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pl-PL"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pl-PL" sz="5200" b="1" spc="-24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lang="pl-PL" sz="5200" b="1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pl-PL"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pl-PL" sz="5200" b="1" spc="-1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lang="pl-PL"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pl-PL" sz="5200" b="1" spc="-100" dirty="0">
                <a:solidFill>
                  <a:srgbClr val="FFFFFF"/>
                </a:solidFill>
                <a:latin typeface="Tahoma"/>
                <a:cs typeface="Tahoma"/>
              </a:rPr>
              <a:t>š</a:t>
            </a:r>
            <a:r>
              <a:rPr lang="pl-PL"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lang="pl-PL"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pl-PL" sz="5200" b="1" spc="-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lang="pl-PL" sz="5200" b="1" spc="-33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lang="pl-PL" sz="5200" b="1" spc="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lang="pl-PL"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pl-PL" sz="5200" b="1" spc="-9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lang="pl-PL" sz="5200" b="1" spc="135" dirty="0">
                <a:solidFill>
                  <a:srgbClr val="FFFFFF"/>
                </a:solidFill>
                <a:latin typeface="Tahoma"/>
                <a:cs typeface="Tahoma"/>
              </a:rPr>
              <a:t>č</a:t>
            </a:r>
            <a:r>
              <a:rPr lang="pl-PL" sz="520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pl-PL"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pl-PL" sz="5200" b="1" spc="-38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lang="pl-PL" sz="52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lang="pl-PL" sz="5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314" y="6847316"/>
            <a:ext cx="7249795" cy="23619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3350" b="1" spc="-35" dirty="0">
                <a:solidFill>
                  <a:srgbClr val="FFFFFF"/>
                </a:solidFill>
                <a:latin typeface="Tahoma"/>
                <a:cs typeface="Tahoma"/>
              </a:rPr>
              <a:t>Mentor:</a:t>
            </a:r>
            <a:endParaRPr lang="en-US" sz="3350" dirty="0">
              <a:latin typeface="Tahoma"/>
              <a:cs typeface="Tahoma"/>
            </a:endParaRPr>
          </a:p>
          <a:p>
            <a:pPr marL="12700" marR="5080">
              <a:lnSpc>
                <a:spcPct val="116900"/>
              </a:lnSpc>
              <a:spcBef>
                <a:spcPts val="5"/>
              </a:spcBef>
            </a:pPr>
            <a:r>
              <a:rPr lang="en-US" sz="3350" b="1" spc="-25" dirty="0">
                <a:solidFill>
                  <a:srgbClr val="FFFFFF"/>
                </a:solidFill>
                <a:latin typeface="Tahoma"/>
                <a:cs typeface="Tahoma"/>
              </a:rPr>
              <a:t>Prof.</a:t>
            </a:r>
            <a:r>
              <a:rPr lang="en-US" sz="335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350" b="1" spc="10" dirty="0" err="1">
                <a:solidFill>
                  <a:srgbClr val="FFFFFF"/>
                </a:solidFill>
                <a:latin typeface="Tahoma"/>
                <a:cs typeface="Tahoma"/>
              </a:rPr>
              <a:t>dr</a:t>
            </a:r>
            <a:r>
              <a:rPr lang="en-US" sz="335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350" b="1" spc="-45" dirty="0">
                <a:solidFill>
                  <a:srgbClr val="FFFFFF"/>
                </a:solidFill>
                <a:latin typeface="Tahoma"/>
                <a:cs typeface="Tahoma"/>
              </a:rPr>
              <a:t>Aleksandar</a:t>
            </a:r>
            <a:r>
              <a:rPr lang="en-US" sz="335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350" b="1" spc="-95" dirty="0">
                <a:solidFill>
                  <a:srgbClr val="FFFFFF"/>
                </a:solidFill>
                <a:latin typeface="Tahoma"/>
                <a:cs typeface="Tahoma"/>
              </a:rPr>
              <a:t>S.</a:t>
            </a:r>
            <a:r>
              <a:rPr lang="en-US" sz="335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350" b="1" spc="-25" dirty="0" err="1">
                <a:solidFill>
                  <a:srgbClr val="FFFFFF"/>
                </a:solidFill>
                <a:latin typeface="Tahoma"/>
                <a:cs typeface="Tahoma"/>
              </a:rPr>
              <a:t>Stanimirović</a:t>
            </a:r>
            <a:endParaRPr lang="en-US" sz="3350" b="1" spc="-2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16900"/>
              </a:lnSpc>
              <a:spcBef>
                <a:spcPts val="5"/>
              </a:spcBef>
            </a:pPr>
            <a:r>
              <a:rPr lang="en-US" sz="335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endParaRPr lang="en-US" sz="3350" b="1" spc="-969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16900"/>
              </a:lnSpc>
              <a:spcBef>
                <a:spcPts val="5"/>
              </a:spcBef>
            </a:pPr>
            <a:r>
              <a:rPr lang="en-US" sz="3350" b="1" spc="-50" dirty="0">
                <a:solidFill>
                  <a:srgbClr val="FFFFFF"/>
                </a:solidFill>
                <a:latin typeface="Tahoma"/>
                <a:cs typeface="Tahoma"/>
              </a:rPr>
              <a:t>Student:</a:t>
            </a:r>
            <a:r>
              <a:rPr lang="en-US" sz="3350" dirty="0">
                <a:latin typeface="Tahoma"/>
                <a:cs typeface="Tahoma"/>
              </a:rPr>
              <a:t> </a:t>
            </a:r>
            <a:r>
              <a:rPr lang="en-US" sz="3350" b="1" spc="-40" dirty="0" err="1">
                <a:solidFill>
                  <a:srgbClr val="FFFFFF"/>
                </a:solidFill>
                <a:latin typeface="Tahoma"/>
                <a:cs typeface="Tahoma"/>
              </a:rPr>
              <a:t>Aleksa</a:t>
            </a:r>
            <a:r>
              <a:rPr lang="en-US" sz="3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350" b="1" spc="5" dirty="0" err="1">
                <a:solidFill>
                  <a:srgbClr val="FFFFFF"/>
                </a:solidFill>
                <a:latin typeface="Tahoma"/>
                <a:cs typeface="Tahoma"/>
              </a:rPr>
              <a:t>Milić</a:t>
            </a:r>
            <a:r>
              <a:rPr lang="en-US" sz="335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350" b="1" spc="-85" dirty="0">
                <a:solidFill>
                  <a:srgbClr val="FFFFFF"/>
                </a:solidFill>
                <a:latin typeface="Tahoma"/>
                <a:cs typeface="Tahoma"/>
              </a:rPr>
              <a:t>1610</a:t>
            </a:r>
            <a:endParaRPr lang="en-US" sz="33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4421" y="1291780"/>
            <a:ext cx="8686798" cy="8801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482" y="193257"/>
            <a:ext cx="15219044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70" dirty="0"/>
              <a:t>Condensed</a:t>
            </a:r>
            <a:r>
              <a:rPr sz="6600" spc="-300" dirty="0"/>
              <a:t> </a:t>
            </a:r>
            <a:r>
              <a:rPr sz="6600" spc="145" dirty="0"/>
              <a:t>nearest</a:t>
            </a:r>
            <a:r>
              <a:rPr lang="en-US" sz="6600" spc="-300" dirty="0"/>
              <a:t> </a:t>
            </a:r>
            <a:r>
              <a:rPr sz="6600" spc="130" dirty="0"/>
              <a:t>neighbor(CNN)</a:t>
            </a:r>
            <a:endParaRPr sz="660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081" y="1950231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081" y="2388381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081" y="2826531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081" y="3264681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081" y="3702831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081" y="4140981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081" y="4579131"/>
            <a:ext cx="114300" cy="1142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081" y="5017281"/>
            <a:ext cx="114300" cy="114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081" y="5455431"/>
            <a:ext cx="114300" cy="1142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72382" y="1734325"/>
            <a:ext cx="7746365" cy="396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97125">
              <a:lnSpc>
                <a:spcPct val="114999"/>
              </a:lnSpc>
              <a:spcBef>
                <a:spcPts val="100"/>
              </a:spcBef>
            </a:pP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Prvi</a:t>
            </a:r>
            <a:r>
              <a:rPr sz="25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algoritam</a:t>
            </a:r>
            <a:r>
              <a:rPr sz="25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za</a:t>
            </a:r>
            <a:r>
              <a:rPr sz="25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selekciju</a:t>
            </a:r>
            <a:r>
              <a:rPr sz="25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instanci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implementiran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95" dirty="0">
                <a:solidFill>
                  <a:srgbClr val="FFFFFF"/>
                </a:solidFill>
                <a:latin typeface="Arial"/>
                <a:cs typeface="Arial"/>
              </a:rPr>
              <a:t>1968.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god.</a:t>
            </a:r>
            <a:endParaRPr sz="2500" dirty="0">
              <a:latin typeface="Arial"/>
              <a:cs typeface="Arial"/>
            </a:endParaRPr>
          </a:p>
          <a:p>
            <a:pPr marL="12700" marR="661035">
              <a:lnSpc>
                <a:spcPct val="114999"/>
              </a:lnSpc>
            </a:pP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Dostupan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scikit.imbalanced-learn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biblioteci </a:t>
            </a:r>
            <a:r>
              <a:rPr sz="2500" b="1" spc="-6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Preporučen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za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manje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setove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podataka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Inkrementalni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algoritam</a:t>
            </a:r>
            <a:endParaRPr sz="2500" dirty="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tabLst>
                <a:tab pos="2688590" algn="l"/>
              </a:tabLst>
            </a:pPr>
            <a:r>
              <a:rPr sz="2500" b="1" spc="10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garantuje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smanjenje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pocetnog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skupa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podataka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Može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koristiti	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za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balansiranje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podataka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Kompleksnost max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O(n^3), 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n-broj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instanci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Pogodan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za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inkrementalno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učenje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47" y="2439350"/>
            <a:ext cx="5724524" cy="3629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0537" y="2211403"/>
            <a:ext cx="5086349" cy="4019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22039" y="2274139"/>
            <a:ext cx="5219699" cy="39528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-19003"/>
            <a:ext cx="14107085" cy="210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6000" spc="105" dirty="0"/>
              <a:t>Rezultati</a:t>
            </a:r>
            <a:r>
              <a:rPr sz="6000" spc="-220" dirty="0"/>
              <a:t> </a:t>
            </a:r>
            <a:r>
              <a:rPr sz="6000" spc="145" dirty="0"/>
              <a:t>primene</a:t>
            </a:r>
            <a:r>
              <a:rPr sz="6000" spc="-220" dirty="0"/>
              <a:t> </a:t>
            </a:r>
            <a:r>
              <a:rPr sz="6000" spc="165" dirty="0"/>
              <a:t>CNN</a:t>
            </a:r>
            <a:r>
              <a:rPr sz="6000" spc="-220" dirty="0"/>
              <a:t> </a:t>
            </a:r>
            <a:r>
              <a:rPr sz="6000" spc="105" dirty="0"/>
              <a:t>algoritma</a:t>
            </a:r>
            <a:r>
              <a:rPr sz="6000" spc="-220" dirty="0"/>
              <a:t> </a:t>
            </a:r>
            <a:r>
              <a:rPr sz="6000" spc="110" dirty="0"/>
              <a:t>nad</a:t>
            </a:r>
            <a:r>
              <a:rPr sz="6000" spc="-220" dirty="0"/>
              <a:t> </a:t>
            </a:r>
            <a:r>
              <a:rPr sz="6000" spc="50" dirty="0"/>
              <a:t>osnovnim </a:t>
            </a:r>
            <a:r>
              <a:rPr sz="6000" spc="-1425" dirty="0"/>
              <a:t> </a:t>
            </a:r>
            <a:r>
              <a:rPr sz="6000" spc="35" dirty="0"/>
              <a:t>skupovima</a:t>
            </a:r>
            <a:r>
              <a:rPr sz="6000" spc="-225" dirty="0"/>
              <a:t> </a:t>
            </a:r>
            <a:r>
              <a:rPr sz="6000" spc="114" dirty="0"/>
              <a:t>podataka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2469" y="6453068"/>
            <a:ext cx="8466455" cy="340550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000" b="1" spc="60" dirty="0">
                <a:solidFill>
                  <a:srgbClr val="FFFFFF"/>
                </a:solidFill>
                <a:latin typeface="Arial"/>
                <a:cs typeface="Arial"/>
              </a:rPr>
              <a:t>Nedostaci</a:t>
            </a:r>
            <a:r>
              <a:rPr sz="3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95" dirty="0">
                <a:solidFill>
                  <a:srgbClr val="FFFFFF"/>
                </a:solidFill>
                <a:latin typeface="Arial"/>
                <a:cs typeface="Arial"/>
              </a:rPr>
              <a:t>CNN</a:t>
            </a:r>
            <a:r>
              <a:rPr sz="30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40" dirty="0">
                <a:solidFill>
                  <a:srgbClr val="FFFFFF"/>
                </a:solidFill>
                <a:latin typeface="Arial"/>
                <a:cs typeface="Arial"/>
              </a:rPr>
              <a:t>algoritma:</a:t>
            </a:r>
            <a:endParaRPr sz="3000">
              <a:latin typeface="Arial"/>
              <a:cs typeface="Arial"/>
            </a:endParaRPr>
          </a:p>
          <a:p>
            <a:pPr marL="12700" marR="1967864">
              <a:lnSpc>
                <a:spcPct val="115599"/>
              </a:lnSpc>
              <a:spcBef>
                <a:spcPts val="105"/>
              </a:spcBef>
            </a:pP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1.Izabrani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skup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podataka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velikoj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meri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nasumičan </a:t>
            </a:r>
            <a:r>
              <a:rPr sz="2000" b="1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2.Vremenski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zahtevan</a:t>
            </a:r>
            <a:endParaRPr sz="2000">
              <a:latin typeface="Arial"/>
              <a:cs typeface="Arial"/>
            </a:endParaRPr>
          </a:p>
          <a:p>
            <a:pPr marL="233045" indent="-220979">
              <a:lnSpc>
                <a:spcPct val="100000"/>
              </a:lnSpc>
              <a:spcBef>
                <a:spcPts val="375"/>
              </a:spcBef>
              <a:buSzPct val="95000"/>
              <a:buAutoNum type="arabicPeriod" startAt="3"/>
              <a:tabLst>
                <a:tab pos="233679" algn="l"/>
              </a:tabLst>
            </a:pP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Zahtevan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pogledu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memorijskih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resursa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buSzPct val="95000"/>
              <a:buAutoNum type="arabicPeriod" startAt="3"/>
              <a:tabLst>
                <a:tab pos="241935" algn="l"/>
              </a:tabLst>
            </a:pP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Postoji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mogućnost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preterane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adaptacije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podskupa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trening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skup </a:t>
            </a:r>
            <a:r>
              <a:rPr sz="2000" b="1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5.Ne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radi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dobro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za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podatke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koji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sadrže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noise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ili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greške</a:t>
            </a:r>
            <a:endParaRPr sz="2000">
              <a:latin typeface="Arial"/>
              <a:cs typeface="Arial"/>
            </a:endParaRPr>
          </a:p>
          <a:p>
            <a:pPr marL="12700" marR="3077210">
              <a:lnSpc>
                <a:spcPct val="115599"/>
              </a:lnSpc>
            </a:pPr>
            <a:r>
              <a:rPr sz="2000" b="1" spc="60" dirty="0">
                <a:solidFill>
                  <a:srgbClr val="FFFFFF"/>
                </a:solidFill>
                <a:latin typeface="Arial"/>
                <a:cs typeface="Arial"/>
              </a:rPr>
              <a:t>6.Može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smanjiti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FFFFFF"/>
                </a:solidFill>
                <a:latin typeface="Arial"/>
                <a:cs typeface="Arial"/>
              </a:rPr>
              <a:t>interpretabilnost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podataka </a:t>
            </a:r>
            <a:r>
              <a:rPr sz="20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7.Ne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garantuje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smanjenje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broja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instanci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b="1" spc="65" dirty="0">
                <a:solidFill>
                  <a:srgbClr val="FFFFFF"/>
                </a:solidFill>
                <a:latin typeface="Arial"/>
                <a:cs typeface="Arial"/>
              </a:rPr>
              <a:t>8.Ne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izbacuje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duplikate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iz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trening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skupa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podataka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40617" y="6441576"/>
            <a:ext cx="4778375" cy="12909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Prednosti</a:t>
            </a:r>
            <a:r>
              <a:rPr sz="30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95" dirty="0">
                <a:solidFill>
                  <a:srgbClr val="FFFFFF"/>
                </a:solidFill>
                <a:latin typeface="Arial"/>
                <a:cs typeface="Arial"/>
              </a:rPr>
              <a:t>CNN</a:t>
            </a:r>
            <a:r>
              <a:rPr sz="30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40" dirty="0">
                <a:solidFill>
                  <a:srgbClr val="FFFFFF"/>
                </a:solidFill>
                <a:latin typeface="Arial"/>
                <a:cs typeface="Arial"/>
              </a:rPr>
              <a:t>algoritma:</a:t>
            </a:r>
            <a:endParaRPr sz="3000">
              <a:latin typeface="Arial"/>
              <a:cs typeface="Arial"/>
            </a:endParaRPr>
          </a:p>
          <a:p>
            <a:pPr marL="12700" marR="998219">
              <a:lnSpc>
                <a:spcPct val="115599"/>
              </a:lnSpc>
              <a:spcBef>
                <a:spcPts val="105"/>
              </a:spcBef>
            </a:pP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1.Smanjenje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količine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podataka </a:t>
            </a:r>
            <a:r>
              <a:rPr sz="20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2.Sprečava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overfitting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015" y="191035"/>
            <a:ext cx="15121255" cy="2074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6000" spc="130" dirty="0"/>
              <a:t>Unapređenje</a:t>
            </a:r>
            <a:r>
              <a:rPr sz="6000" spc="-220" dirty="0"/>
              <a:t> </a:t>
            </a:r>
            <a:r>
              <a:rPr sz="6000" spc="165" dirty="0"/>
              <a:t>CNN</a:t>
            </a:r>
            <a:r>
              <a:rPr sz="6000" spc="-220" dirty="0"/>
              <a:t> </a:t>
            </a:r>
            <a:r>
              <a:rPr sz="6000" spc="270" dirty="0"/>
              <a:t>-</a:t>
            </a:r>
            <a:r>
              <a:rPr sz="6000" spc="-215" dirty="0"/>
              <a:t> </a:t>
            </a:r>
            <a:r>
              <a:rPr sz="6000" spc="50" dirty="0"/>
              <a:t>Tomek</a:t>
            </a:r>
            <a:r>
              <a:rPr sz="6000" spc="-220" dirty="0"/>
              <a:t> </a:t>
            </a:r>
            <a:r>
              <a:rPr sz="6000" spc="50" dirty="0"/>
              <a:t>Condensed</a:t>
            </a:r>
            <a:r>
              <a:rPr sz="6000" spc="-215" dirty="0"/>
              <a:t> </a:t>
            </a:r>
            <a:r>
              <a:rPr sz="6000" spc="135" dirty="0"/>
              <a:t>Nearest </a:t>
            </a:r>
            <a:r>
              <a:rPr sz="6000" spc="-1430" dirty="0"/>
              <a:t> </a:t>
            </a:r>
            <a:r>
              <a:rPr sz="6000" spc="95" dirty="0"/>
              <a:t>Neighbor(TCNN)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580" y="3064687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580" y="4474386"/>
            <a:ext cx="85725" cy="85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6380" y="2313682"/>
            <a:ext cx="17435195" cy="3980257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000" b="1" spc="90" dirty="0">
                <a:solidFill>
                  <a:srgbClr val="FFFFFF"/>
                </a:solidFill>
                <a:latin typeface="Arial"/>
                <a:cs typeface="Arial"/>
              </a:rPr>
              <a:t>Dve</a:t>
            </a:r>
            <a:r>
              <a:rPr sz="30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25" dirty="0">
                <a:solidFill>
                  <a:srgbClr val="FFFFFF"/>
                </a:solidFill>
                <a:latin typeface="Arial"/>
                <a:cs typeface="Arial"/>
              </a:rPr>
              <a:t>osnovne</a:t>
            </a:r>
            <a:r>
              <a:rPr sz="3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35" dirty="0" err="1">
                <a:solidFill>
                  <a:srgbClr val="FFFFFF"/>
                </a:solidFill>
                <a:latin typeface="Arial"/>
                <a:cs typeface="Arial"/>
              </a:rPr>
              <a:t>modifikacije</a:t>
            </a:r>
            <a:r>
              <a:rPr sz="3000" b="1" spc="3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lang="en-US" sz="3000" b="1" spc="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endParaRPr sz="3000" dirty="0">
              <a:latin typeface="Arial"/>
              <a:cs typeface="Arial"/>
            </a:endParaRPr>
          </a:p>
          <a:p>
            <a:pPr marL="443865" marR="5080" algn="just">
              <a:lnSpc>
                <a:spcPct val="115599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Kada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je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instanca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suprotne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klase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od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sebi 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najbliže instance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(slučaj 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kada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dodajemo </a:t>
            </a:r>
            <a:r>
              <a:rPr sz="2000" b="1" spc="70" dirty="0">
                <a:solidFill>
                  <a:srgbClr val="FFFFFF"/>
                </a:solidFill>
                <a:latin typeface="Arial"/>
                <a:cs typeface="Arial"/>
              </a:rPr>
              <a:t>element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u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podskup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samples),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umesto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da 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2000" b="1" spc="90" dirty="0">
                <a:solidFill>
                  <a:srgbClr val="FFFFFF"/>
                </a:solidFill>
                <a:latin typeface="Arial"/>
                <a:cs typeface="Arial"/>
              </a:rPr>
              <a:t>ta </a:t>
            </a:r>
            <a:r>
              <a:rPr sz="20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instanca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doda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podskup,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75" dirty="0">
                <a:solidFill>
                  <a:srgbClr val="FFFFFF"/>
                </a:solidFill>
                <a:latin typeface="Arial"/>
                <a:cs typeface="Arial"/>
              </a:rPr>
              <a:t>metod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pronalazi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instancu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koja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suprotne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klase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klase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x,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koja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najbliži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sused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instanci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(y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instanca </a:t>
            </a:r>
            <a:r>
              <a:rPr sz="2000" b="1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koja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trazi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pripadaju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istoj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klasi)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dodaje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podskup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samples.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Arial"/>
              <a:cs typeface="Arial"/>
            </a:endParaRPr>
          </a:p>
          <a:p>
            <a:pPr marL="443865" marR="5080" algn="just">
              <a:lnSpc>
                <a:spcPct val="115599"/>
              </a:lnSpc>
              <a:spcBef>
                <a:spcPts val="5"/>
              </a:spcBef>
            </a:pP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Pretpostavimo da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u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određenoj 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fazi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generisanja 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redukovanog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skupa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podataka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postoji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instanca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z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koja 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klasifikuje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netačno jer nema </a:t>
            </a:r>
            <a:r>
              <a:rPr sz="20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tačaka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iz 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neophodnog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skupa 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u 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E. </a:t>
            </a:r>
            <a:r>
              <a:rPr sz="2000" b="1" spc="65" dirty="0">
                <a:solidFill>
                  <a:srgbClr val="FFFFFF"/>
                </a:solidFill>
                <a:latin typeface="Arial"/>
                <a:cs typeface="Arial"/>
              </a:rPr>
              <a:t>U </a:t>
            </a:r>
            <a:r>
              <a:rPr sz="2000" b="1" spc="90" dirty="0">
                <a:solidFill>
                  <a:srgbClr val="FFFFFF"/>
                </a:solidFill>
                <a:latin typeface="Arial"/>
                <a:cs typeface="Arial"/>
              </a:rPr>
              <a:t>tom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slučaju,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pronađemo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najbližeg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suseda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z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u 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E,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koji 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zove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u.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Pošto 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z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klasifikuje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netačno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jeste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najbliži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sused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u,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mora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FFFFFF"/>
                </a:solidFill>
                <a:latin typeface="Arial"/>
                <a:cs typeface="Arial"/>
              </a:rPr>
              <a:t>pripadati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suprotnoj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klasi.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Sada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pronađemo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najbližeg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suseda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u,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koji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zove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v,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koji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klasifikuje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ispravno.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Instanca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v </a:t>
            </a:r>
            <a:r>
              <a:rPr sz="20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pripada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skupu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koji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/>
                <a:cs typeface="Arial"/>
              </a:rPr>
              <a:t>neophodan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za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Arial"/>
                <a:cs typeface="Arial"/>
              </a:rPr>
              <a:t>tačnu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klasifikaciju.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177" y="6615113"/>
            <a:ext cx="8229599" cy="36480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591" y="1694516"/>
            <a:ext cx="5333999" cy="41147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0106" y="1694516"/>
            <a:ext cx="5324474" cy="4114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52170" y="1694516"/>
            <a:ext cx="5295899" cy="4114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6040" y="422879"/>
            <a:ext cx="911516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Primena</a:t>
            </a:r>
            <a:r>
              <a:rPr spc="-245" dirty="0"/>
              <a:t> </a:t>
            </a:r>
            <a:r>
              <a:rPr spc="100" dirty="0"/>
              <a:t>TCNN</a:t>
            </a:r>
            <a:r>
              <a:rPr spc="-245" dirty="0"/>
              <a:t> </a:t>
            </a:r>
            <a:r>
              <a:rPr spc="60" dirty="0"/>
              <a:t>i</a:t>
            </a:r>
            <a:r>
              <a:rPr spc="-245" dirty="0"/>
              <a:t> </a:t>
            </a:r>
            <a:r>
              <a:rPr spc="165" dirty="0"/>
              <a:t>CNN</a:t>
            </a: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241" y="6832602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241" y="7708902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241" y="8147052"/>
            <a:ext cx="114300" cy="1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25541" y="6616696"/>
            <a:ext cx="15467965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koje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nalaze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Tomek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linkovima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65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ili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" dirty="0">
                <a:solidFill>
                  <a:srgbClr val="FFFFFF"/>
                </a:solidFill>
                <a:latin typeface="Arial"/>
                <a:cs typeface="Arial"/>
              </a:rPr>
              <a:t>granične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ili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noisy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instance.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zato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što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će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samo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" dirty="0">
                <a:solidFill>
                  <a:srgbClr val="FFFFFF"/>
                </a:solidFill>
                <a:latin typeface="Arial"/>
                <a:cs typeface="Arial"/>
              </a:rPr>
              <a:t>granične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noisy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FFFFFF"/>
                </a:solidFill>
                <a:latin typeface="Arial"/>
                <a:cs typeface="Arial"/>
              </a:rPr>
              <a:t>imati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najbliže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susede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koji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pripadaju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suprotnoj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klasi.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 marL="12700" marR="288925">
              <a:lnSpc>
                <a:spcPct val="114999"/>
              </a:lnSpc>
            </a:pP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Izbor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kombinovanja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Tomek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linkova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FFFFFF"/>
                </a:solidFill>
                <a:latin typeface="Arial"/>
                <a:cs typeface="Arial"/>
              </a:rPr>
              <a:t>CNN-a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prirodan,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jer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može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reći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Tomek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linkovi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uklanjaju </a:t>
            </a:r>
            <a:r>
              <a:rPr sz="2500" b="1" spc="-6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" dirty="0">
                <a:solidFill>
                  <a:srgbClr val="FFFFFF"/>
                </a:solidFill>
                <a:latin typeface="Arial"/>
                <a:cs typeface="Arial"/>
              </a:rPr>
              <a:t>granične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noisy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instance,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dok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FFFFFF"/>
                </a:solidFill>
                <a:latin typeface="Arial"/>
                <a:cs typeface="Arial"/>
              </a:rPr>
              <a:t>CNN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uklanja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redundantne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instance.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9600" y="5906068"/>
            <a:ext cx="5610224" cy="4076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237" y="202597"/>
            <a:ext cx="104724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>
                <a:solidFill>
                  <a:schemeClr val="tx1"/>
                </a:solidFill>
              </a:rPr>
              <a:t>Edited</a:t>
            </a:r>
            <a:r>
              <a:rPr spc="-240" dirty="0">
                <a:solidFill>
                  <a:schemeClr val="tx1"/>
                </a:solidFill>
              </a:rPr>
              <a:t> </a:t>
            </a:r>
            <a:r>
              <a:rPr spc="135" dirty="0">
                <a:solidFill>
                  <a:schemeClr val="tx1"/>
                </a:solidFill>
              </a:rPr>
              <a:t>Nearest</a:t>
            </a:r>
            <a:r>
              <a:rPr spc="-235" dirty="0">
                <a:solidFill>
                  <a:schemeClr val="tx1"/>
                </a:solidFill>
              </a:rPr>
              <a:t> </a:t>
            </a:r>
            <a:r>
              <a:rPr spc="90" dirty="0">
                <a:solidFill>
                  <a:schemeClr val="tx1"/>
                </a:solidFill>
              </a:rPr>
              <a:t>Neighbour</a:t>
            </a:r>
            <a:r>
              <a:rPr spc="-235" dirty="0">
                <a:solidFill>
                  <a:schemeClr val="tx1"/>
                </a:solidFill>
              </a:rPr>
              <a:t> </a:t>
            </a:r>
            <a:r>
              <a:rPr spc="110" dirty="0">
                <a:solidFill>
                  <a:schemeClr val="tx1"/>
                </a:solidFill>
              </a:rPr>
              <a:t>(ENN)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sz="half" idx="2"/>
          </p:nvPr>
        </p:nvSpPr>
        <p:spPr>
          <a:xfrm>
            <a:off x="1072382" y="2251068"/>
            <a:ext cx="6918720" cy="64738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060">
              <a:lnSpc>
                <a:spcPct val="114999"/>
              </a:lnSpc>
              <a:spcBef>
                <a:spcPts val="100"/>
              </a:spcBef>
            </a:pPr>
            <a:r>
              <a:rPr spc="80" dirty="0">
                <a:solidFill>
                  <a:schemeClr val="tx1"/>
                </a:solidFill>
              </a:rPr>
              <a:t>Implementiran</a:t>
            </a:r>
            <a:r>
              <a:rPr spc="-120" dirty="0">
                <a:solidFill>
                  <a:schemeClr val="tx1"/>
                </a:solidFill>
              </a:rPr>
              <a:t> </a:t>
            </a:r>
            <a:r>
              <a:rPr spc="55" dirty="0">
                <a:solidFill>
                  <a:schemeClr val="tx1"/>
                </a:solidFill>
              </a:rPr>
              <a:t>od</a:t>
            </a:r>
            <a:r>
              <a:rPr spc="-120" dirty="0">
                <a:solidFill>
                  <a:schemeClr val="tx1"/>
                </a:solidFill>
              </a:rPr>
              <a:t> </a:t>
            </a:r>
            <a:r>
              <a:rPr spc="45" dirty="0">
                <a:solidFill>
                  <a:schemeClr val="tx1"/>
                </a:solidFill>
              </a:rPr>
              <a:t>strane</a:t>
            </a:r>
            <a:r>
              <a:rPr spc="-114" dirty="0">
                <a:solidFill>
                  <a:schemeClr val="tx1"/>
                </a:solidFill>
              </a:rPr>
              <a:t> </a:t>
            </a:r>
            <a:r>
              <a:rPr spc="55" dirty="0">
                <a:solidFill>
                  <a:schemeClr val="tx1"/>
                </a:solidFill>
              </a:rPr>
              <a:t>David</a:t>
            </a:r>
            <a:r>
              <a:rPr spc="-120" dirty="0">
                <a:solidFill>
                  <a:schemeClr val="tx1"/>
                </a:solidFill>
              </a:rPr>
              <a:t> </a:t>
            </a:r>
            <a:r>
              <a:rPr spc="-50" dirty="0">
                <a:solidFill>
                  <a:schemeClr val="tx1"/>
                </a:solidFill>
              </a:rPr>
              <a:t>L.</a:t>
            </a:r>
            <a:r>
              <a:rPr spc="-114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Wilsona </a:t>
            </a:r>
            <a:r>
              <a:rPr spc="-680" dirty="0">
                <a:solidFill>
                  <a:schemeClr val="tx1"/>
                </a:solidFill>
              </a:rPr>
              <a:t> </a:t>
            </a:r>
            <a:r>
              <a:rPr spc="80" dirty="0">
                <a:solidFill>
                  <a:schemeClr val="tx1"/>
                </a:solidFill>
              </a:rPr>
              <a:t>U</a:t>
            </a:r>
            <a:r>
              <a:rPr spc="-45" dirty="0">
                <a:solidFill>
                  <a:schemeClr val="tx1"/>
                </a:solidFill>
              </a:rPr>
              <a:t>k</a:t>
            </a:r>
            <a:r>
              <a:rPr spc="75" dirty="0">
                <a:solidFill>
                  <a:schemeClr val="tx1"/>
                </a:solidFill>
              </a:rPr>
              <a:t>l</a:t>
            </a:r>
            <a:r>
              <a:rPr spc="20" dirty="0">
                <a:solidFill>
                  <a:schemeClr val="tx1"/>
                </a:solidFill>
              </a:rPr>
              <a:t>a</a:t>
            </a:r>
            <a:r>
              <a:rPr spc="45" dirty="0">
                <a:solidFill>
                  <a:schemeClr val="tx1"/>
                </a:solidFill>
              </a:rPr>
              <a:t>n</a:t>
            </a:r>
            <a:r>
              <a:rPr spc="30" dirty="0">
                <a:solidFill>
                  <a:schemeClr val="tx1"/>
                </a:solidFill>
              </a:rPr>
              <a:t>j</a:t>
            </a:r>
            <a:r>
              <a:rPr spc="25" dirty="0">
                <a:solidFill>
                  <a:schemeClr val="tx1"/>
                </a:solidFill>
              </a:rPr>
              <a:t>a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spc="30" dirty="0">
                <a:solidFill>
                  <a:schemeClr val="tx1"/>
                </a:solidFill>
              </a:rPr>
              <a:t>i</a:t>
            </a:r>
            <a:r>
              <a:rPr spc="45" dirty="0">
                <a:solidFill>
                  <a:schemeClr val="tx1"/>
                </a:solidFill>
              </a:rPr>
              <a:t>n</a:t>
            </a:r>
            <a:r>
              <a:rPr spc="-155" dirty="0">
                <a:solidFill>
                  <a:schemeClr val="tx1"/>
                </a:solidFill>
              </a:rPr>
              <a:t>s</a:t>
            </a:r>
            <a:r>
              <a:rPr spc="204" dirty="0">
                <a:solidFill>
                  <a:schemeClr val="tx1"/>
                </a:solidFill>
              </a:rPr>
              <a:t>t</a:t>
            </a:r>
            <a:r>
              <a:rPr spc="20" dirty="0">
                <a:solidFill>
                  <a:schemeClr val="tx1"/>
                </a:solidFill>
              </a:rPr>
              <a:t>a</a:t>
            </a:r>
            <a:r>
              <a:rPr spc="45" dirty="0">
                <a:solidFill>
                  <a:schemeClr val="tx1"/>
                </a:solidFill>
              </a:rPr>
              <a:t>n</a:t>
            </a:r>
            <a:r>
              <a:rPr spc="-10" dirty="0">
                <a:solidFill>
                  <a:schemeClr val="tx1"/>
                </a:solidFill>
              </a:rPr>
              <a:t>c</a:t>
            </a:r>
            <a:r>
              <a:rPr spc="70" dirty="0">
                <a:solidFill>
                  <a:schemeClr val="tx1"/>
                </a:solidFill>
              </a:rPr>
              <a:t>e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spc="-45" dirty="0">
                <a:solidFill>
                  <a:schemeClr val="tx1"/>
                </a:solidFill>
              </a:rPr>
              <a:t>k</a:t>
            </a:r>
            <a:r>
              <a:rPr spc="30" dirty="0">
                <a:solidFill>
                  <a:schemeClr val="tx1"/>
                </a:solidFill>
              </a:rPr>
              <a:t>oj</a:t>
            </a:r>
            <a:r>
              <a:rPr spc="70" dirty="0">
                <a:solidFill>
                  <a:schemeClr val="tx1"/>
                </a:solidFill>
              </a:rPr>
              <a:t>e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spc="-155" dirty="0">
                <a:solidFill>
                  <a:schemeClr val="tx1"/>
                </a:solidFill>
              </a:rPr>
              <a:t>s</a:t>
            </a:r>
            <a:r>
              <a:rPr spc="30" dirty="0">
                <a:solidFill>
                  <a:schemeClr val="tx1"/>
                </a:solidFill>
              </a:rPr>
              <a:t>u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spc="50" dirty="0">
                <a:solidFill>
                  <a:schemeClr val="tx1"/>
                </a:solidFill>
              </a:rPr>
              <a:t>v</a:t>
            </a:r>
            <a:r>
              <a:rPr spc="65" dirty="0">
                <a:solidFill>
                  <a:schemeClr val="tx1"/>
                </a:solidFill>
              </a:rPr>
              <a:t>e</a:t>
            </a:r>
            <a:r>
              <a:rPr spc="75" dirty="0">
                <a:solidFill>
                  <a:schemeClr val="tx1"/>
                </a:solidFill>
              </a:rPr>
              <a:t>r</a:t>
            </a:r>
            <a:r>
              <a:rPr spc="30" dirty="0">
                <a:solidFill>
                  <a:schemeClr val="tx1"/>
                </a:solidFill>
              </a:rPr>
              <a:t>o</a:t>
            </a:r>
            <a:r>
              <a:rPr spc="50" dirty="0">
                <a:solidFill>
                  <a:schemeClr val="tx1"/>
                </a:solidFill>
              </a:rPr>
              <a:t>v</a:t>
            </a:r>
            <a:r>
              <a:rPr spc="20" dirty="0">
                <a:solidFill>
                  <a:schemeClr val="tx1"/>
                </a:solidFill>
              </a:rPr>
              <a:t>a</a:t>
            </a:r>
            <a:r>
              <a:rPr spc="204" dirty="0">
                <a:solidFill>
                  <a:schemeClr val="tx1"/>
                </a:solidFill>
              </a:rPr>
              <a:t>t</a:t>
            </a:r>
            <a:r>
              <a:rPr spc="45" dirty="0">
                <a:solidFill>
                  <a:schemeClr val="tx1"/>
                </a:solidFill>
              </a:rPr>
              <a:t>n</a:t>
            </a:r>
            <a:r>
              <a:rPr spc="20" dirty="0">
                <a:solidFill>
                  <a:schemeClr val="tx1"/>
                </a:solidFill>
              </a:rPr>
              <a:t>o  </a:t>
            </a:r>
            <a:r>
              <a:rPr spc="5" dirty="0">
                <a:solidFill>
                  <a:schemeClr val="tx1"/>
                </a:solidFill>
              </a:rPr>
              <a:t>pogresno</a:t>
            </a:r>
            <a:r>
              <a:rPr spc="-114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klasifikovane</a:t>
            </a:r>
          </a:p>
          <a:p>
            <a:pPr marL="12700" marR="1318895">
              <a:lnSpc>
                <a:spcPct val="114999"/>
              </a:lnSpc>
            </a:pPr>
            <a:r>
              <a:rPr spc="45" dirty="0">
                <a:solidFill>
                  <a:schemeClr val="tx1"/>
                </a:solidFill>
              </a:rPr>
              <a:t>Dostupan</a:t>
            </a:r>
            <a:r>
              <a:rPr spc="-114" dirty="0">
                <a:solidFill>
                  <a:schemeClr val="tx1"/>
                </a:solidFill>
              </a:rPr>
              <a:t> </a:t>
            </a:r>
            <a:r>
              <a:rPr spc="30" dirty="0">
                <a:solidFill>
                  <a:schemeClr val="tx1"/>
                </a:solidFill>
              </a:rPr>
              <a:t>u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spc="40" dirty="0">
                <a:solidFill>
                  <a:schemeClr val="tx1"/>
                </a:solidFill>
              </a:rPr>
              <a:t>scikit.imbalanced-learn </a:t>
            </a:r>
            <a:r>
              <a:rPr spc="-680" dirty="0">
                <a:solidFill>
                  <a:schemeClr val="tx1"/>
                </a:solidFill>
              </a:rPr>
              <a:t> </a:t>
            </a:r>
            <a:r>
              <a:rPr spc="60" dirty="0">
                <a:solidFill>
                  <a:schemeClr val="tx1"/>
                </a:solidFill>
              </a:rPr>
              <a:t>biblioteci</a:t>
            </a:r>
          </a:p>
          <a:p>
            <a:pPr marL="12700" marR="5080">
              <a:lnSpc>
                <a:spcPct val="114999"/>
              </a:lnSpc>
            </a:pPr>
            <a:r>
              <a:rPr spc="40" dirty="0">
                <a:solidFill>
                  <a:schemeClr val="tx1"/>
                </a:solidFill>
              </a:rPr>
              <a:t>Preporučen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za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kompleksne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45" dirty="0">
                <a:solidFill>
                  <a:schemeClr val="tx1"/>
                </a:solidFill>
              </a:rPr>
              <a:t>setove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50" dirty="0">
                <a:solidFill>
                  <a:schemeClr val="tx1"/>
                </a:solidFill>
              </a:rPr>
              <a:t>podataka </a:t>
            </a:r>
            <a:r>
              <a:rPr spc="-680" dirty="0">
                <a:solidFill>
                  <a:schemeClr val="tx1"/>
                </a:solidFill>
              </a:rPr>
              <a:t> </a:t>
            </a:r>
            <a:r>
              <a:rPr spc="65" dirty="0">
                <a:solidFill>
                  <a:schemeClr val="tx1"/>
                </a:solidFill>
              </a:rPr>
              <a:t>Dekrementalni</a:t>
            </a:r>
            <a:r>
              <a:rPr spc="-114" dirty="0">
                <a:solidFill>
                  <a:schemeClr val="tx1"/>
                </a:solidFill>
              </a:rPr>
              <a:t> </a:t>
            </a:r>
            <a:r>
              <a:rPr spc="50" dirty="0">
                <a:solidFill>
                  <a:schemeClr val="tx1"/>
                </a:solidFill>
              </a:rPr>
              <a:t>algoritam</a:t>
            </a:r>
          </a:p>
          <a:p>
            <a:pPr marL="12700" marR="638175">
              <a:lnSpc>
                <a:spcPct val="114999"/>
              </a:lnSpc>
            </a:pPr>
            <a:r>
              <a:rPr spc="105" dirty="0">
                <a:solidFill>
                  <a:schemeClr val="tx1"/>
                </a:solidFill>
              </a:rPr>
              <a:t>Ne</a:t>
            </a:r>
            <a:r>
              <a:rPr spc="-114" dirty="0">
                <a:solidFill>
                  <a:schemeClr val="tx1"/>
                </a:solidFill>
              </a:rPr>
              <a:t> </a:t>
            </a:r>
            <a:r>
              <a:rPr spc="40" dirty="0">
                <a:solidFill>
                  <a:schemeClr val="tx1"/>
                </a:solidFill>
              </a:rPr>
              <a:t>garantuje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spc="25" dirty="0">
                <a:solidFill>
                  <a:schemeClr val="tx1"/>
                </a:solidFill>
              </a:rPr>
              <a:t>smanjenje</a:t>
            </a:r>
            <a:r>
              <a:rPr spc="-114" dirty="0">
                <a:solidFill>
                  <a:schemeClr val="tx1"/>
                </a:solidFill>
              </a:rPr>
              <a:t> </a:t>
            </a:r>
            <a:r>
              <a:rPr spc="40" dirty="0">
                <a:solidFill>
                  <a:schemeClr val="tx1"/>
                </a:solidFill>
              </a:rPr>
              <a:t>pocetnog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skupa </a:t>
            </a:r>
            <a:r>
              <a:rPr spc="-680" dirty="0">
                <a:solidFill>
                  <a:schemeClr val="tx1"/>
                </a:solidFill>
              </a:rPr>
              <a:t> </a:t>
            </a:r>
            <a:r>
              <a:rPr spc="50" dirty="0">
                <a:solidFill>
                  <a:schemeClr val="tx1"/>
                </a:solidFill>
              </a:rPr>
              <a:t>podataka</a:t>
            </a: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pc="20" dirty="0">
                <a:solidFill>
                  <a:schemeClr val="tx1"/>
                </a:solidFill>
              </a:rPr>
              <a:t>Smanjuje</a:t>
            </a:r>
            <a:r>
              <a:rPr spc="-114" dirty="0">
                <a:solidFill>
                  <a:schemeClr val="tx1"/>
                </a:solidFill>
              </a:rPr>
              <a:t> </a:t>
            </a:r>
            <a:r>
              <a:rPr spc="50" dirty="0">
                <a:solidFill>
                  <a:schemeClr val="tx1"/>
                </a:solidFill>
              </a:rPr>
              <a:t>uticaj</a:t>
            </a:r>
            <a:r>
              <a:rPr spc="-114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šuma</a:t>
            </a:r>
            <a:r>
              <a:rPr spc="-114" dirty="0">
                <a:solidFill>
                  <a:schemeClr val="tx1"/>
                </a:solidFill>
              </a:rPr>
              <a:t> </a:t>
            </a:r>
            <a:r>
              <a:rPr spc="30" dirty="0">
                <a:solidFill>
                  <a:schemeClr val="tx1"/>
                </a:solidFill>
              </a:rPr>
              <a:t>i</a:t>
            </a:r>
            <a:r>
              <a:rPr spc="-114" dirty="0">
                <a:solidFill>
                  <a:schemeClr val="tx1"/>
                </a:solidFill>
              </a:rPr>
              <a:t> </a:t>
            </a:r>
            <a:r>
              <a:rPr spc="65" dirty="0">
                <a:solidFill>
                  <a:schemeClr val="tx1"/>
                </a:solidFill>
              </a:rPr>
              <a:t>outliera</a:t>
            </a:r>
          </a:p>
          <a:p>
            <a:pPr marL="12700" marR="311785">
              <a:lnSpc>
                <a:spcPct val="114999"/>
              </a:lnSpc>
              <a:tabLst>
                <a:tab pos="2688590" algn="l"/>
              </a:tabLst>
            </a:pPr>
            <a:r>
              <a:rPr spc="65" dirty="0">
                <a:solidFill>
                  <a:schemeClr val="tx1"/>
                </a:solidFill>
              </a:rPr>
              <a:t>Moze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-45" dirty="0">
                <a:solidFill>
                  <a:schemeClr val="tx1"/>
                </a:solidFill>
              </a:rPr>
              <a:t>se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spc="45" dirty="0">
                <a:solidFill>
                  <a:schemeClr val="tx1"/>
                </a:solidFill>
              </a:rPr>
              <a:t>koristiti	</a:t>
            </a:r>
            <a:r>
              <a:rPr spc="-15" dirty="0">
                <a:solidFill>
                  <a:schemeClr val="tx1"/>
                </a:solidFill>
              </a:rPr>
              <a:t>za</a:t>
            </a:r>
            <a:r>
              <a:rPr spc="-125" dirty="0">
                <a:solidFill>
                  <a:schemeClr val="tx1"/>
                </a:solidFill>
              </a:rPr>
              <a:t> </a:t>
            </a:r>
            <a:r>
              <a:rPr spc="30" dirty="0">
                <a:solidFill>
                  <a:schemeClr val="tx1"/>
                </a:solidFill>
              </a:rPr>
              <a:t>balansiranje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spc="50" dirty="0">
                <a:solidFill>
                  <a:schemeClr val="tx1"/>
                </a:solidFill>
              </a:rPr>
              <a:t>podataka </a:t>
            </a:r>
            <a:r>
              <a:rPr spc="-680" dirty="0">
                <a:solidFill>
                  <a:schemeClr val="tx1"/>
                </a:solidFill>
              </a:rPr>
              <a:t> </a:t>
            </a:r>
            <a:r>
              <a:rPr spc="10" dirty="0">
                <a:solidFill>
                  <a:schemeClr val="tx1"/>
                </a:solidFill>
              </a:rPr>
              <a:t>Kompleksnost max </a:t>
            </a:r>
            <a:r>
              <a:rPr spc="25" dirty="0">
                <a:solidFill>
                  <a:schemeClr val="tx1"/>
                </a:solidFill>
              </a:rPr>
              <a:t>O(n*(n+k)), </a:t>
            </a:r>
            <a:r>
              <a:rPr spc="65" dirty="0">
                <a:solidFill>
                  <a:schemeClr val="tx1"/>
                </a:solidFill>
              </a:rPr>
              <a:t>n-broj </a:t>
            </a:r>
            <a:r>
              <a:rPr spc="70" dirty="0">
                <a:solidFill>
                  <a:schemeClr val="tx1"/>
                </a:solidFill>
              </a:rPr>
              <a:t> </a:t>
            </a:r>
            <a:r>
              <a:rPr spc="20" dirty="0">
                <a:solidFill>
                  <a:schemeClr val="tx1"/>
                </a:solidFill>
              </a:rPr>
              <a:t>instanci,</a:t>
            </a:r>
            <a:r>
              <a:rPr spc="-114" dirty="0">
                <a:solidFill>
                  <a:schemeClr val="tx1"/>
                </a:solidFill>
              </a:rPr>
              <a:t> </a:t>
            </a:r>
            <a:r>
              <a:rPr spc="-40" dirty="0">
                <a:solidFill>
                  <a:schemeClr val="tx1"/>
                </a:solidFill>
              </a:rPr>
              <a:t>k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spc="130" dirty="0">
                <a:solidFill>
                  <a:schemeClr val="tx1"/>
                </a:solidFill>
              </a:rPr>
              <a:t>-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spc="55" dirty="0">
                <a:solidFill>
                  <a:schemeClr val="tx1"/>
                </a:solidFill>
              </a:rPr>
              <a:t>broj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suseda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91102" y="1214575"/>
            <a:ext cx="10175240" cy="487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Koraci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3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65" dirty="0">
                <a:solidFill>
                  <a:srgbClr val="FFFFFF"/>
                </a:solidFill>
                <a:latin typeface="Arial"/>
                <a:cs typeface="Arial"/>
              </a:rPr>
              <a:t>ENN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60" dirty="0">
                <a:solidFill>
                  <a:srgbClr val="FFFFFF"/>
                </a:solidFill>
                <a:latin typeface="Arial"/>
                <a:cs typeface="Arial"/>
              </a:rPr>
              <a:t>algoritmu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5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5" dirty="0">
                <a:solidFill>
                  <a:srgbClr val="FFFFFF"/>
                </a:solidFill>
                <a:latin typeface="Arial"/>
                <a:cs typeface="Arial"/>
              </a:rPr>
              <a:t>sledeći:</a:t>
            </a:r>
            <a:endParaRPr sz="3000">
              <a:latin typeface="Arial"/>
              <a:cs typeface="Arial"/>
            </a:endParaRPr>
          </a:p>
          <a:p>
            <a:pPr marL="551815" marR="153035" indent="-284480">
              <a:lnSpc>
                <a:spcPct val="114999"/>
              </a:lnSpc>
              <a:spcBef>
                <a:spcPts val="3575"/>
              </a:spcBef>
              <a:buClr>
                <a:srgbClr val="FFFFFF"/>
              </a:buClr>
              <a:buFont typeface="Microsoft Sans Serif"/>
              <a:buAutoNum type="arabicPeriod"/>
              <a:tabLst>
                <a:tab pos="627380" algn="l"/>
              </a:tabLst>
            </a:pPr>
            <a:r>
              <a:rPr dirty="0"/>
              <a:t>	</a:t>
            </a:r>
            <a:r>
              <a:rPr sz="2500" b="1" spc="110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ulazni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trening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podataka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za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instanci,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proverava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postavljena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vrednost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za </a:t>
            </a:r>
            <a:r>
              <a:rPr sz="2500" b="1" spc="15" dirty="0">
                <a:solidFill>
                  <a:srgbClr val="FFFFFF"/>
                </a:solidFill>
                <a:latin typeface="Arial"/>
                <a:cs typeface="Arial"/>
              </a:rPr>
              <a:t>K(broj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najbližih </a:t>
            </a: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suseda). </a:t>
            </a: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Ako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nije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500" b="1" spc="-1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b="1" spc="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00" b="1" spc="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00" b="1" spc="-5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00" b="1" spc="1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8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00" b="1" spc="13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500" b="1" spc="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500" b="1" spc="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500" b="1" spc="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b="1" spc="8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500" b="1" spc="-1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8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551815" marR="623570" indent="-289560">
              <a:lnSpc>
                <a:spcPct val="114999"/>
              </a:lnSpc>
              <a:buClr>
                <a:srgbClr val="FFFFFF"/>
              </a:buClr>
              <a:buFont typeface="Microsoft Sans Serif"/>
              <a:buAutoNum type="arabicPeriod"/>
              <a:tabLst>
                <a:tab pos="627380" algn="l"/>
              </a:tabLst>
            </a:pPr>
            <a:r>
              <a:rPr dirty="0"/>
              <a:t>	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Pronalazi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najbližih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suseda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setu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podataka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u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odnosu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ostale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instance.</a:t>
            </a:r>
            <a:endParaRPr sz="2500">
              <a:latin typeface="Arial"/>
              <a:cs typeface="Arial"/>
            </a:endParaRPr>
          </a:p>
          <a:p>
            <a:pPr marL="551815" marR="197485" indent="-299720">
              <a:lnSpc>
                <a:spcPct val="114999"/>
              </a:lnSpc>
              <a:buClr>
                <a:srgbClr val="FFFFFF"/>
              </a:buClr>
              <a:buFont typeface="Microsoft Sans Serif"/>
              <a:buAutoNum type="arabicPeriod"/>
              <a:tabLst>
                <a:tab pos="627380" algn="l"/>
              </a:tabLst>
            </a:pPr>
            <a:r>
              <a:rPr dirty="0"/>
              <a:t>	</a:t>
            </a:r>
            <a:r>
              <a:rPr sz="2500" b="1" spc="-30" dirty="0">
                <a:solidFill>
                  <a:srgbClr val="FFFFFF"/>
                </a:solidFill>
                <a:latin typeface="Arial"/>
                <a:cs typeface="Arial"/>
              </a:rPr>
              <a:t>Ako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je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instanca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u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klasi </a:t>
            </a: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koja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je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različita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od 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dominantne 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klase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svoje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okoline,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instanca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izbacuje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iz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trening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skupa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podataka.</a:t>
            </a:r>
            <a:endParaRPr sz="2500">
              <a:latin typeface="Arial"/>
              <a:cs typeface="Arial"/>
            </a:endParaRPr>
          </a:p>
          <a:p>
            <a:pPr marL="551815" marR="5080" indent="-307340">
              <a:lnSpc>
                <a:spcPct val="114999"/>
              </a:lnSpc>
              <a:buClr>
                <a:srgbClr val="FFFFFF"/>
              </a:buClr>
              <a:buFont typeface="Microsoft Sans Serif"/>
              <a:buAutoNum type="arabicPeriod"/>
              <a:tabLst>
                <a:tab pos="627380" algn="l"/>
              </a:tabLst>
            </a:pPr>
            <a:r>
              <a:rPr dirty="0"/>
              <a:t>	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Ponavljati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korake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8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dok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postigne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željena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posednutost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klasa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948" y="2298447"/>
            <a:ext cx="6800849" cy="36671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9883" y="2277344"/>
            <a:ext cx="4991099" cy="399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02426" y="2277344"/>
            <a:ext cx="5105399" cy="40100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26068"/>
            <a:ext cx="14107085" cy="1867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400" spc="105" dirty="0"/>
              <a:t>Rezultati</a:t>
            </a:r>
            <a:r>
              <a:rPr sz="5400" spc="-220" dirty="0"/>
              <a:t> </a:t>
            </a:r>
            <a:r>
              <a:rPr sz="5400" spc="145" dirty="0"/>
              <a:t>primene</a:t>
            </a:r>
            <a:r>
              <a:rPr sz="5400" spc="-220" dirty="0"/>
              <a:t> </a:t>
            </a:r>
            <a:r>
              <a:rPr sz="5400" spc="110" dirty="0"/>
              <a:t>ENN</a:t>
            </a:r>
            <a:r>
              <a:rPr sz="5400" spc="-220" dirty="0"/>
              <a:t> </a:t>
            </a:r>
            <a:r>
              <a:rPr sz="5400" spc="105" dirty="0"/>
              <a:t>algoritma</a:t>
            </a:r>
            <a:r>
              <a:rPr sz="5400" spc="-215" dirty="0"/>
              <a:t> </a:t>
            </a:r>
            <a:r>
              <a:rPr sz="5400" spc="110" dirty="0"/>
              <a:t>nad</a:t>
            </a:r>
            <a:r>
              <a:rPr sz="5400" spc="-220" dirty="0"/>
              <a:t> </a:t>
            </a:r>
            <a:r>
              <a:rPr sz="5400" spc="50" dirty="0"/>
              <a:t>osnovnim </a:t>
            </a:r>
            <a:r>
              <a:rPr sz="5400" spc="-1430" dirty="0"/>
              <a:t> </a:t>
            </a:r>
            <a:r>
              <a:rPr sz="5400" spc="35" dirty="0"/>
              <a:t>skupovima</a:t>
            </a:r>
            <a:r>
              <a:rPr sz="5400" spc="-225" dirty="0"/>
              <a:t> </a:t>
            </a:r>
            <a:r>
              <a:rPr sz="5400" spc="114" dirty="0"/>
              <a:t>podataka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2469" y="6544292"/>
            <a:ext cx="6840855" cy="187198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35" dirty="0">
                <a:solidFill>
                  <a:srgbClr val="FFFFFF"/>
                </a:solidFill>
                <a:latin typeface="Arial"/>
                <a:cs typeface="Arial"/>
              </a:rPr>
              <a:t>Prednosti: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16500"/>
              </a:lnSpc>
            </a:pPr>
            <a:r>
              <a:rPr sz="2600" b="1" spc="45" dirty="0">
                <a:solidFill>
                  <a:srgbClr val="FFFFFF"/>
                </a:solidFill>
                <a:latin typeface="Arial"/>
                <a:cs typeface="Arial"/>
              </a:rPr>
              <a:t>1.Početni</a:t>
            </a:r>
            <a:r>
              <a:rPr sz="26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05" dirty="0">
                <a:solidFill>
                  <a:srgbClr val="FFFFFF"/>
                </a:solidFill>
                <a:latin typeface="Arial"/>
                <a:cs typeface="Arial"/>
              </a:rPr>
              <a:t>elementi</a:t>
            </a:r>
            <a:r>
              <a:rPr sz="26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nisu</a:t>
            </a:r>
            <a:r>
              <a:rPr sz="26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25" dirty="0">
                <a:solidFill>
                  <a:srgbClr val="FFFFFF"/>
                </a:solidFill>
                <a:latin typeface="Arial"/>
                <a:cs typeface="Arial"/>
              </a:rPr>
              <a:t>slučajno</a:t>
            </a:r>
            <a:r>
              <a:rPr sz="26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FFFFFF"/>
                </a:solidFill>
                <a:latin typeface="Arial"/>
                <a:cs typeface="Arial"/>
              </a:rPr>
              <a:t>odabrani </a:t>
            </a:r>
            <a:r>
              <a:rPr sz="2600" b="1" spc="-7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40" dirty="0">
                <a:solidFill>
                  <a:srgbClr val="FFFFFF"/>
                </a:solidFill>
                <a:latin typeface="Arial"/>
                <a:cs typeface="Arial"/>
              </a:rPr>
              <a:t>2.Uklanja</a:t>
            </a:r>
            <a:r>
              <a:rPr sz="26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noisy</a:t>
            </a:r>
            <a:r>
              <a:rPr sz="26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85" dirty="0">
                <a:solidFill>
                  <a:srgbClr val="FFFFFF"/>
                </a:solidFill>
                <a:latin typeface="Arial"/>
                <a:cs typeface="Arial"/>
              </a:rPr>
              <a:t>podatke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600" b="1" spc="55" dirty="0">
                <a:solidFill>
                  <a:srgbClr val="FFFFFF"/>
                </a:solidFill>
                <a:latin typeface="Arial"/>
                <a:cs typeface="Arial"/>
              </a:rPr>
              <a:t>3.Pozitivno</a:t>
            </a:r>
            <a:r>
              <a:rPr sz="26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85" dirty="0">
                <a:solidFill>
                  <a:srgbClr val="FFFFFF"/>
                </a:solidFill>
                <a:latin typeface="Arial"/>
                <a:cs typeface="Arial"/>
              </a:rPr>
              <a:t>utiče</a:t>
            </a:r>
            <a:r>
              <a:rPr sz="26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55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6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FFFFFF"/>
                </a:solidFill>
                <a:latin typeface="Arial"/>
                <a:cs typeface="Arial"/>
              </a:rPr>
              <a:t>tačnost</a:t>
            </a:r>
            <a:r>
              <a:rPr sz="26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30" dirty="0">
                <a:solidFill>
                  <a:srgbClr val="FFFFFF"/>
                </a:solidFill>
                <a:latin typeface="Arial"/>
                <a:cs typeface="Arial"/>
              </a:rPr>
              <a:t>klasifikacije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4427" y="6547698"/>
            <a:ext cx="8597265" cy="17780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Nedostaci:</a:t>
            </a:r>
            <a:endParaRPr sz="2500">
              <a:latin typeface="Arial"/>
              <a:cs typeface="Arial"/>
            </a:endParaRPr>
          </a:p>
          <a:p>
            <a:pPr marL="267970" indent="-255904">
              <a:lnSpc>
                <a:spcPct val="100000"/>
              </a:lnSpc>
              <a:spcBef>
                <a:spcPts val="450"/>
              </a:spcBef>
              <a:buSzPct val="96000"/>
              <a:buAutoNum type="arabicPeriod"/>
              <a:tabLst>
                <a:tab pos="268605" algn="l"/>
              </a:tabLst>
            </a:pP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Neznatno</a:t>
            </a:r>
            <a:r>
              <a:rPr sz="25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smanjuje</a:t>
            </a:r>
            <a:r>
              <a:rPr sz="25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broj</a:t>
            </a:r>
            <a:r>
              <a:rPr sz="25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instanci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buSzPct val="96000"/>
              <a:buAutoNum type="arabicPeriod"/>
              <a:tabLst>
                <a:tab pos="278130" algn="l"/>
              </a:tabLst>
            </a:pPr>
            <a:r>
              <a:rPr sz="2500" b="1" spc="-55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povećanjem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količine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podataka,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povecava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vreme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FFFFFF"/>
                </a:solidFill>
                <a:latin typeface="Arial"/>
                <a:cs typeface="Arial"/>
              </a:rPr>
              <a:t>potrebno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za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5" dirty="0">
                <a:solidFill>
                  <a:srgbClr val="FFFFFF"/>
                </a:solidFill>
                <a:latin typeface="Arial"/>
                <a:cs typeface="Arial"/>
              </a:rPr>
              <a:t>izvršenje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algoritma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7225" y="3051129"/>
            <a:ext cx="8782049" cy="3257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634" y="202596"/>
            <a:ext cx="877506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85" dirty="0"/>
              <a:t>S</a:t>
            </a:r>
            <a:r>
              <a:rPr sz="5400" spc="450" dirty="0"/>
              <a:t>M</a:t>
            </a:r>
            <a:r>
              <a:rPr sz="5400" spc="-5" dirty="0"/>
              <a:t>O</a:t>
            </a:r>
            <a:r>
              <a:rPr sz="5400" spc="-105" dirty="0"/>
              <a:t>T</a:t>
            </a:r>
            <a:r>
              <a:rPr sz="5400" spc="-280" dirty="0"/>
              <a:t>E</a:t>
            </a:r>
            <a:r>
              <a:rPr sz="5400" spc="-220" dirty="0"/>
              <a:t> </a:t>
            </a:r>
            <a:r>
              <a:rPr sz="5400" spc="-300" dirty="0"/>
              <a:t>+</a:t>
            </a:r>
            <a:r>
              <a:rPr sz="5400" spc="-220" dirty="0"/>
              <a:t> </a:t>
            </a:r>
            <a:r>
              <a:rPr sz="5400" spc="-285" dirty="0"/>
              <a:t>E</a:t>
            </a:r>
            <a:r>
              <a:rPr sz="5400" spc="305" dirty="0"/>
              <a:t>N</a:t>
            </a:r>
            <a:r>
              <a:rPr sz="5400" spc="310" dirty="0"/>
              <a:t>N</a:t>
            </a:r>
            <a:r>
              <a:rPr sz="5400" spc="-220" dirty="0"/>
              <a:t> </a:t>
            </a:r>
            <a:r>
              <a:rPr sz="5400" spc="270" dirty="0"/>
              <a:t>-</a:t>
            </a:r>
            <a:r>
              <a:rPr sz="5400" spc="-220" dirty="0"/>
              <a:t> </a:t>
            </a:r>
            <a:r>
              <a:rPr sz="5400" spc="-285" dirty="0"/>
              <a:t>S</a:t>
            </a:r>
            <a:r>
              <a:rPr sz="5400" spc="450" dirty="0"/>
              <a:t>M</a:t>
            </a:r>
            <a:r>
              <a:rPr sz="5400" spc="-5" dirty="0"/>
              <a:t>O</a:t>
            </a:r>
            <a:r>
              <a:rPr sz="5400" spc="-105" dirty="0"/>
              <a:t>T</a:t>
            </a:r>
            <a:r>
              <a:rPr sz="5400" spc="-285" dirty="0"/>
              <a:t>EE</a:t>
            </a:r>
            <a:r>
              <a:rPr sz="5400" spc="305" dirty="0"/>
              <a:t>N</a:t>
            </a:r>
            <a:r>
              <a:rPr sz="5400" spc="310"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579" y="1521564"/>
            <a:ext cx="17588230" cy="8373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Ovaj </a:t>
            </a:r>
            <a:r>
              <a:rPr sz="2500" b="1" spc="80" dirty="0">
                <a:solidFill>
                  <a:srgbClr val="FFFFFF"/>
                </a:solidFill>
                <a:latin typeface="Arial"/>
                <a:cs typeface="Arial"/>
              </a:rPr>
              <a:t>metod,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razvijen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od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strane </a:t>
            </a: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Gustava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Batiste </a:t>
            </a:r>
            <a:r>
              <a:rPr sz="2500" b="1" spc="170" dirty="0">
                <a:solidFill>
                  <a:srgbClr val="FFFFFF"/>
                </a:solidFill>
                <a:latin typeface="Arial"/>
                <a:cs typeface="Arial"/>
              </a:rPr>
              <a:t>2004. 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god.,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kombinuje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sposobnost </a:t>
            </a:r>
            <a:r>
              <a:rPr sz="2500" b="1" spc="-25" dirty="0">
                <a:solidFill>
                  <a:srgbClr val="FFFFFF"/>
                </a:solidFill>
                <a:latin typeface="Arial"/>
                <a:cs typeface="Arial"/>
              </a:rPr>
              <a:t>SMOTE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algoritma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da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generiše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sintetičke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Arial"/>
                <a:cs typeface="Arial"/>
              </a:rPr>
              <a:t>primere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za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manje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zastupljenu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klasu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sposobnost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ENN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algoritma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obriše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neke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iz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obe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klase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za </a:t>
            </a: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koje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uočeno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imaju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suprotnu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klasu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odnosu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klasu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njihovih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K-najbližih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suseda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koji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pripadaju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većinskoj</a:t>
            </a:r>
            <a:r>
              <a:rPr sz="25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klasi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 dirty="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5"/>
              </a:spcBef>
            </a:pPr>
            <a:r>
              <a:rPr sz="2250" b="1" spc="30" dirty="0">
                <a:solidFill>
                  <a:srgbClr val="FFFFFF"/>
                </a:solidFill>
                <a:latin typeface="Arial"/>
                <a:cs typeface="Arial"/>
              </a:rPr>
              <a:t>Početak</a:t>
            </a:r>
            <a:r>
              <a:rPr sz="225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5" dirty="0">
                <a:solidFill>
                  <a:srgbClr val="FFFFFF"/>
                </a:solidFill>
                <a:latin typeface="Arial"/>
                <a:cs typeface="Arial"/>
              </a:rPr>
              <a:t>SMOTE-a</a:t>
            </a:r>
            <a:endParaRPr sz="2250" dirty="0">
              <a:latin typeface="Arial"/>
              <a:cs typeface="Arial"/>
            </a:endParaRPr>
          </a:p>
          <a:p>
            <a:pPr marL="41910" marR="10045700">
              <a:lnSpc>
                <a:spcPct val="115100"/>
              </a:lnSpc>
            </a:pPr>
            <a:r>
              <a:rPr sz="2250" b="1" spc="35" dirty="0">
                <a:solidFill>
                  <a:srgbClr val="FFFFFF"/>
                </a:solidFill>
                <a:latin typeface="Arial"/>
                <a:cs typeface="Arial"/>
              </a:rPr>
              <a:t>1.Izabrati</a:t>
            </a:r>
            <a:r>
              <a:rPr sz="225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10" dirty="0">
                <a:solidFill>
                  <a:srgbClr val="FFFFFF"/>
                </a:solidFill>
                <a:latin typeface="Arial"/>
                <a:cs typeface="Arial"/>
              </a:rPr>
              <a:t>slučajne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55" dirty="0">
                <a:solidFill>
                  <a:srgbClr val="FFFFFF"/>
                </a:solidFill>
                <a:latin typeface="Arial"/>
                <a:cs typeface="Arial"/>
              </a:rPr>
              <a:t>podatke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FFFFF"/>
                </a:solidFill>
                <a:latin typeface="Arial"/>
                <a:cs typeface="Arial"/>
              </a:rPr>
              <a:t>iz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45" dirty="0">
                <a:solidFill>
                  <a:srgbClr val="FFFFFF"/>
                </a:solidFill>
                <a:latin typeface="Arial"/>
                <a:cs typeface="Arial"/>
              </a:rPr>
              <a:t>manje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35" dirty="0">
                <a:solidFill>
                  <a:srgbClr val="FFFFFF"/>
                </a:solidFill>
                <a:latin typeface="Arial"/>
                <a:cs typeface="Arial"/>
              </a:rPr>
              <a:t>zastupljene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Arial"/>
                <a:cs typeface="Arial"/>
              </a:rPr>
              <a:t>klase. </a:t>
            </a:r>
            <a:r>
              <a:rPr sz="2250" b="1" spc="-6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35" dirty="0">
                <a:solidFill>
                  <a:srgbClr val="FFFFFF"/>
                </a:solidFill>
                <a:latin typeface="Arial"/>
                <a:cs typeface="Arial"/>
              </a:rPr>
              <a:t>2.Izračunati </a:t>
            </a:r>
            <a:r>
              <a:rPr sz="2250" b="1" spc="40" dirty="0">
                <a:solidFill>
                  <a:srgbClr val="FFFFFF"/>
                </a:solidFill>
                <a:latin typeface="Arial"/>
                <a:cs typeface="Arial"/>
              </a:rPr>
              <a:t>udaljenost između </a:t>
            </a:r>
            <a:r>
              <a:rPr sz="2250" b="1" spc="10" dirty="0">
                <a:solidFill>
                  <a:srgbClr val="FFFFFF"/>
                </a:solidFill>
                <a:latin typeface="Arial"/>
                <a:cs typeface="Arial"/>
              </a:rPr>
              <a:t>slučajnih </a:t>
            </a:r>
            <a:r>
              <a:rPr sz="2250" b="1" spc="45" dirty="0">
                <a:solidFill>
                  <a:srgbClr val="FFFFFF"/>
                </a:solidFill>
                <a:latin typeface="Arial"/>
                <a:cs typeface="Arial"/>
              </a:rPr>
              <a:t>podataka </a:t>
            </a:r>
            <a:r>
              <a:rPr sz="2250" b="1" spc="2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25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35" dirty="0">
                <a:solidFill>
                  <a:srgbClr val="FFFFFF"/>
                </a:solidFill>
                <a:latin typeface="Arial"/>
                <a:cs typeface="Arial"/>
              </a:rPr>
              <a:t>njihovih</a:t>
            </a:r>
            <a:r>
              <a:rPr sz="225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20" dirty="0">
                <a:solidFill>
                  <a:srgbClr val="FFFFFF"/>
                </a:solidFill>
                <a:latin typeface="Arial"/>
                <a:cs typeface="Arial"/>
              </a:rPr>
              <a:t>K-najbližih</a:t>
            </a:r>
            <a:r>
              <a:rPr sz="225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-15" dirty="0">
                <a:solidFill>
                  <a:srgbClr val="FFFFFF"/>
                </a:solidFill>
                <a:latin typeface="Arial"/>
                <a:cs typeface="Arial"/>
              </a:rPr>
              <a:t>suseda.</a:t>
            </a:r>
            <a:endParaRPr sz="2250" dirty="0">
              <a:latin typeface="Arial"/>
              <a:cs typeface="Arial"/>
            </a:endParaRPr>
          </a:p>
          <a:p>
            <a:pPr marL="41910" marR="10005695">
              <a:lnSpc>
                <a:spcPct val="115100"/>
              </a:lnSpc>
              <a:buSzPct val="95555"/>
              <a:buAutoNum type="arabicPeriod" startAt="3"/>
              <a:tabLst>
                <a:tab pos="290830" algn="l"/>
              </a:tabLst>
            </a:pPr>
            <a:r>
              <a:rPr sz="2250" b="1" spc="35" dirty="0">
                <a:solidFill>
                  <a:srgbClr val="FFFFFF"/>
                </a:solidFill>
                <a:latin typeface="Arial"/>
                <a:cs typeface="Arial"/>
              </a:rPr>
              <a:t>Pomnožiti</a:t>
            </a:r>
            <a:r>
              <a:rPr sz="225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15" dirty="0">
                <a:solidFill>
                  <a:srgbClr val="FFFFFF"/>
                </a:solidFill>
                <a:latin typeface="Arial"/>
                <a:cs typeface="Arial"/>
              </a:rPr>
              <a:t>razliku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15" dirty="0">
                <a:solidFill>
                  <a:srgbClr val="FFFFFF"/>
                </a:solidFill>
                <a:latin typeface="Arial"/>
                <a:cs typeface="Arial"/>
              </a:rPr>
              <a:t>slučajnim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55" dirty="0">
                <a:solidFill>
                  <a:srgbClr val="FFFFFF"/>
                </a:solidFill>
                <a:latin typeface="Arial"/>
                <a:cs typeface="Arial"/>
              </a:rPr>
              <a:t>brojem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40" dirty="0">
                <a:solidFill>
                  <a:srgbClr val="FFFFFF"/>
                </a:solidFill>
                <a:latin typeface="Arial"/>
                <a:cs typeface="Arial"/>
              </a:rPr>
              <a:t>između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3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25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2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50" b="1" spc="-6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55" dirty="0">
                <a:solidFill>
                  <a:srgbClr val="FFFFFF"/>
                </a:solidFill>
                <a:latin typeface="Arial"/>
                <a:cs typeface="Arial"/>
              </a:rPr>
              <a:t>zatim </a:t>
            </a:r>
            <a:r>
              <a:rPr sz="2250" b="1" spc="65" dirty="0">
                <a:solidFill>
                  <a:srgbClr val="FFFFFF"/>
                </a:solidFill>
                <a:latin typeface="Arial"/>
                <a:cs typeface="Arial"/>
              </a:rPr>
              <a:t>dodati </a:t>
            </a:r>
            <a:r>
              <a:rPr sz="2250" b="1" spc="70" dirty="0">
                <a:solidFill>
                  <a:srgbClr val="FFFFFF"/>
                </a:solidFill>
                <a:latin typeface="Arial"/>
                <a:cs typeface="Arial"/>
              </a:rPr>
              <a:t>rezultat </a:t>
            </a:r>
            <a:r>
              <a:rPr sz="2250" b="1" spc="45" dirty="0">
                <a:solidFill>
                  <a:srgbClr val="FFFFFF"/>
                </a:solidFill>
                <a:latin typeface="Arial"/>
                <a:cs typeface="Arial"/>
              </a:rPr>
              <a:t>manje </a:t>
            </a:r>
            <a:r>
              <a:rPr sz="2250" b="1" spc="30" dirty="0">
                <a:solidFill>
                  <a:srgbClr val="FFFFFF"/>
                </a:solidFill>
                <a:latin typeface="Arial"/>
                <a:cs typeface="Arial"/>
              </a:rPr>
              <a:t>zastupljenoj </a:t>
            </a:r>
            <a:r>
              <a:rPr sz="2250" b="1" spc="-15" dirty="0">
                <a:solidFill>
                  <a:srgbClr val="FFFFFF"/>
                </a:solidFill>
                <a:latin typeface="Arial"/>
                <a:cs typeface="Arial"/>
              </a:rPr>
              <a:t>klasi </a:t>
            </a:r>
            <a:r>
              <a:rPr sz="2250" b="1" spc="5" dirty="0">
                <a:solidFill>
                  <a:srgbClr val="FFFFFF"/>
                </a:solidFill>
                <a:latin typeface="Arial"/>
                <a:cs typeface="Arial"/>
              </a:rPr>
              <a:t>kao </a:t>
            </a:r>
            <a:r>
              <a:rPr sz="22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35" dirty="0">
                <a:solidFill>
                  <a:srgbClr val="FFFFFF"/>
                </a:solidFill>
                <a:latin typeface="Arial"/>
                <a:cs typeface="Arial"/>
              </a:rPr>
              <a:t>sintetički</a:t>
            </a:r>
            <a:r>
              <a:rPr sz="225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5" dirty="0">
                <a:solidFill>
                  <a:srgbClr val="FFFFFF"/>
                </a:solidFill>
                <a:latin typeface="Arial"/>
                <a:cs typeface="Arial"/>
              </a:rPr>
              <a:t>uzorak.</a:t>
            </a:r>
            <a:endParaRPr sz="2250" dirty="0">
              <a:latin typeface="Arial"/>
              <a:cs typeface="Arial"/>
            </a:endParaRPr>
          </a:p>
          <a:p>
            <a:pPr marL="41910" marR="10075545">
              <a:lnSpc>
                <a:spcPct val="115100"/>
              </a:lnSpc>
              <a:buSzPct val="95555"/>
              <a:buAutoNum type="arabicPeriod" startAt="3"/>
              <a:tabLst>
                <a:tab pos="299720" algn="l"/>
              </a:tabLst>
            </a:pPr>
            <a:r>
              <a:rPr sz="2250" b="1" spc="40" dirty="0">
                <a:solidFill>
                  <a:srgbClr val="FFFFFF"/>
                </a:solidFill>
                <a:latin typeface="Arial"/>
                <a:cs typeface="Arial"/>
              </a:rPr>
              <a:t>Ponavljati</a:t>
            </a:r>
            <a:r>
              <a:rPr sz="225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15" dirty="0">
                <a:solidFill>
                  <a:srgbClr val="FFFFFF"/>
                </a:solidFill>
                <a:latin typeface="Arial"/>
                <a:cs typeface="Arial"/>
              </a:rPr>
              <a:t>korake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5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7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FFFFF"/>
                </a:solidFill>
                <a:latin typeface="Arial"/>
                <a:cs typeface="Arial"/>
              </a:rPr>
              <a:t>sve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20" dirty="0">
                <a:solidFill>
                  <a:srgbClr val="FFFFFF"/>
                </a:solidFill>
                <a:latin typeface="Arial"/>
                <a:cs typeface="Arial"/>
              </a:rPr>
              <a:t>dok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-4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25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50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20" dirty="0">
                <a:solidFill>
                  <a:srgbClr val="FFFFFF"/>
                </a:solidFill>
                <a:latin typeface="Arial"/>
                <a:cs typeface="Arial"/>
              </a:rPr>
              <a:t>postigne</a:t>
            </a:r>
            <a:r>
              <a:rPr sz="22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30" dirty="0">
                <a:solidFill>
                  <a:srgbClr val="FFFFFF"/>
                </a:solidFill>
                <a:latin typeface="Arial"/>
                <a:cs typeface="Arial"/>
              </a:rPr>
              <a:t>željeni </a:t>
            </a:r>
            <a:r>
              <a:rPr sz="2250" b="1" spc="-6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45" dirty="0">
                <a:solidFill>
                  <a:srgbClr val="FFFFFF"/>
                </a:solidFill>
                <a:latin typeface="Arial"/>
                <a:cs typeface="Arial"/>
              </a:rPr>
              <a:t>udeo</a:t>
            </a:r>
            <a:r>
              <a:rPr sz="225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45" dirty="0">
                <a:solidFill>
                  <a:srgbClr val="FFFFFF"/>
                </a:solidFill>
                <a:latin typeface="Arial"/>
                <a:cs typeface="Arial"/>
              </a:rPr>
              <a:t>manje</a:t>
            </a:r>
            <a:r>
              <a:rPr sz="225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35" dirty="0">
                <a:solidFill>
                  <a:srgbClr val="FFFFFF"/>
                </a:solidFill>
                <a:latin typeface="Arial"/>
                <a:cs typeface="Arial"/>
              </a:rPr>
              <a:t>zastupljene</a:t>
            </a:r>
            <a:r>
              <a:rPr sz="225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Arial"/>
                <a:cs typeface="Arial"/>
              </a:rPr>
              <a:t>klase.</a:t>
            </a:r>
            <a:r>
              <a:rPr sz="225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5" dirty="0">
                <a:solidFill>
                  <a:srgbClr val="FFFFFF"/>
                </a:solidFill>
                <a:latin typeface="Arial"/>
                <a:cs typeface="Arial"/>
              </a:rPr>
              <a:t>(Kraj</a:t>
            </a:r>
            <a:r>
              <a:rPr sz="225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50" b="1" spc="10" dirty="0">
                <a:solidFill>
                  <a:srgbClr val="FFFFFF"/>
                </a:solidFill>
                <a:latin typeface="Arial"/>
                <a:cs typeface="Arial"/>
              </a:rPr>
              <a:t>SMOTE-a)</a:t>
            </a:r>
            <a:endParaRPr sz="2250" dirty="0">
              <a:latin typeface="Arial"/>
              <a:cs typeface="Arial"/>
            </a:endParaRPr>
          </a:p>
          <a:p>
            <a:pPr marL="5028565">
              <a:lnSpc>
                <a:spcPct val="100000"/>
              </a:lnSpc>
              <a:spcBef>
                <a:spcPts val="1445"/>
              </a:spcBef>
            </a:pPr>
            <a:r>
              <a:rPr sz="2300" b="1" spc="35" dirty="0">
                <a:solidFill>
                  <a:srgbClr val="FFFFFF"/>
                </a:solidFill>
                <a:latin typeface="Arial"/>
                <a:cs typeface="Arial"/>
              </a:rPr>
              <a:t>Početak</a:t>
            </a:r>
            <a:r>
              <a:rPr sz="23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65" dirty="0">
                <a:solidFill>
                  <a:srgbClr val="FFFFFF"/>
                </a:solidFill>
                <a:latin typeface="Arial"/>
                <a:cs typeface="Arial"/>
              </a:rPr>
              <a:t>ENN-a</a:t>
            </a:r>
            <a:endParaRPr sz="2300" dirty="0">
              <a:latin typeface="Arial"/>
              <a:cs typeface="Arial"/>
            </a:endParaRPr>
          </a:p>
          <a:p>
            <a:pPr marL="5265420" lvl="1" indent="-237490">
              <a:lnSpc>
                <a:spcPct val="100000"/>
              </a:lnSpc>
              <a:spcBef>
                <a:spcPts val="434"/>
              </a:spcBef>
              <a:buSzPct val="95652"/>
              <a:buAutoNum type="arabicPeriod"/>
              <a:tabLst>
                <a:tab pos="5266055" algn="l"/>
              </a:tabLst>
            </a:pPr>
            <a:r>
              <a:rPr sz="2300" b="1" spc="70" dirty="0">
                <a:solidFill>
                  <a:srgbClr val="FFFFFF"/>
                </a:solidFill>
                <a:latin typeface="Arial"/>
                <a:cs typeface="Arial"/>
              </a:rPr>
              <a:t>Odrediti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10" dirty="0">
                <a:solidFill>
                  <a:srgbClr val="FFFFFF"/>
                </a:solidFill>
                <a:latin typeface="Arial"/>
                <a:cs typeface="Arial"/>
              </a:rPr>
              <a:t>kao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55" dirty="0">
                <a:solidFill>
                  <a:srgbClr val="FFFFFF"/>
                </a:solidFill>
                <a:latin typeface="Arial"/>
                <a:cs typeface="Arial"/>
              </a:rPr>
              <a:t>broj</a:t>
            </a:r>
            <a:r>
              <a:rPr sz="23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35" dirty="0">
                <a:solidFill>
                  <a:srgbClr val="FFFFFF"/>
                </a:solidFill>
                <a:latin typeface="Arial"/>
                <a:cs typeface="Arial"/>
              </a:rPr>
              <a:t>najbližih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suseda.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20" dirty="0">
                <a:solidFill>
                  <a:srgbClr val="FFFFFF"/>
                </a:solidFill>
                <a:latin typeface="Arial"/>
                <a:cs typeface="Arial"/>
              </a:rPr>
              <a:t>Ako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45" dirty="0">
                <a:solidFill>
                  <a:srgbClr val="FFFFFF"/>
                </a:solidFill>
                <a:latin typeface="Arial"/>
                <a:cs typeface="Arial"/>
              </a:rPr>
              <a:t>nije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Arial"/>
                <a:cs typeface="Arial"/>
              </a:rPr>
              <a:t>određen,</a:t>
            </a:r>
            <a:r>
              <a:rPr sz="23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50" dirty="0">
                <a:solidFill>
                  <a:srgbClr val="FFFFFF"/>
                </a:solidFill>
                <a:latin typeface="Arial"/>
                <a:cs typeface="Arial"/>
              </a:rPr>
              <a:t>onda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7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40" dirty="0">
                <a:solidFill>
                  <a:srgbClr val="FFFFFF"/>
                </a:solidFill>
                <a:latin typeface="Arial"/>
                <a:cs typeface="Arial"/>
              </a:rPr>
              <a:t>3.</a:t>
            </a:r>
            <a:endParaRPr sz="2300" dirty="0">
              <a:latin typeface="Arial"/>
              <a:cs typeface="Arial"/>
            </a:endParaRPr>
          </a:p>
          <a:p>
            <a:pPr marL="5028565" marR="575945" lvl="1">
              <a:lnSpc>
                <a:spcPts val="3190"/>
              </a:lnSpc>
              <a:spcBef>
                <a:spcPts val="180"/>
              </a:spcBef>
              <a:buSzPct val="95652"/>
              <a:buAutoNum type="arabicPeriod"/>
              <a:tabLst>
                <a:tab pos="5274945" algn="l"/>
              </a:tabLst>
            </a:pPr>
            <a:r>
              <a:rPr sz="2300" b="1" spc="25" dirty="0">
                <a:solidFill>
                  <a:srgbClr val="FFFFFF"/>
                </a:solidFill>
                <a:latin typeface="Arial"/>
                <a:cs typeface="Arial"/>
              </a:rPr>
              <a:t>Pronaći</a:t>
            </a:r>
            <a:r>
              <a:rPr sz="23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25" dirty="0">
                <a:solidFill>
                  <a:srgbClr val="FFFFFF"/>
                </a:solidFill>
                <a:latin typeface="Arial"/>
                <a:cs typeface="Arial"/>
              </a:rPr>
              <a:t>K-najbližih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suseda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3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23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75" dirty="0">
                <a:solidFill>
                  <a:srgbClr val="FFFFFF"/>
                </a:solidFill>
                <a:latin typeface="Arial"/>
                <a:cs typeface="Arial"/>
              </a:rPr>
              <a:t>među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45" dirty="0">
                <a:solidFill>
                  <a:srgbClr val="FFFFFF"/>
                </a:solidFill>
                <a:latin typeface="Arial"/>
                <a:cs typeface="Arial"/>
              </a:rPr>
              <a:t>ostalim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35" dirty="0">
                <a:solidFill>
                  <a:srgbClr val="FFFFFF"/>
                </a:solidFill>
                <a:latin typeface="Arial"/>
                <a:cs typeface="Arial"/>
              </a:rPr>
              <a:t>instancama</a:t>
            </a:r>
            <a:r>
              <a:rPr sz="23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3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Arial"/>
                <a:cs typeface="Arial"/>
              </a:rPr>
              <a:t>skupu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50" dirty="0">
                <a:solidFill>
                  <a:srgbClr val="FFFFFF"/>
                </a:solidFill>
                <a:latin typeface="Arial"/>
                <a:cs typeface="Arial"/>
              </a:rPr>
              <a:t>podataka,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3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300" b="1" spc="-6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Arial"/>
                <a:cs typeface="Arial"/>
              </a:rPr>
              <a:t>zatim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75" dirty="0">
                <a:solidFill>
                  <a:srgbClr val="FFFFFF"/>
                </a:solidFill>
                <a:latin typeface="Arial"/>
                <a:cs typeface="Arial"/>
              </a:rPr>
              <a:t>vrati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5" dirty="0">
                <a:solidFill>
                  <a:srgbClr val="FFFFFF"/>
                </a:solidFill>
                <a:latin typeface="Arial"/>
                <a:cs typeface="Arial"/>
              </a:rPr>
              <a:t>većinsku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klasu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25" dirty="0">
                <a:solidFill>
                  <a:srgbClr val="FFFFFF"/>
                </a:solidFill>
                <a:latin typeface="Arial"/>
                <a:cs typeface="Arial"/>
              </a:rPr>
              <a:t>K-najbližih</a:t>
            </a:r>
            <a:r>
              <a:rPr sz="23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suseda.</a:t>
            </a:r>
            <a:endParaRPr sz="2300" dirty="0">
              <a:latin typeface="Arial"/>
              <a:cs typeface="Arial"/>
            </a:endParaRPr>
          </a:p>
          <a:p>
            <a:pPr marL="5028565" marR="1228090" lvl="1">
              <a:lnSpc>
                <a:spcPts val="3190"/>
              </a:lnSpc>
              <a:buSzPct val="95652"/>
              <a:buAutoNum type="arabicPeriod"/>
              <a:tabLst>
                <a:tab pos="5284470" algn="l"/>
              </a:tabLst>
            </a:pPr>
            <a:r>
              <a:rPr sz="2300" b="1" spc="-20" dirty="0">
                <a:solidFill>
                  <a:srgbClr val="FFFFFF"/>
                </a:solidFill>
                <a:latin typeface="Arial"/>
                <a:cs typeface="Arial"/>
              </a:rPr>
              <a:t>Ako</a:t>
            </a:r>
            <a:r>
              <a:rPr sz="23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klasa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35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3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5" dirty="0">
                <a:solidFill>
                  <a:srgbClr val="FFFFFF"/>
                </a:solidFill>
                <a:latin typeface="Arial"/>
                <a:cs typeface="Arial"/>
              </a:rPr>
              <a:t>većinska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klasa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45" dirty="0">
                <a:solidFill>
                  <a:srgbClr val="FFFFFF"/>
                </a:solidFill>
                <a:latin typeface="Arial"/>
                <a:cs typeface="Arial"/>
              </a:rPr>
              <a:t>njenih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25" dirty="0">
                <a:solidFill>
                  <a:srgbClr val="FFFFFF"/>
                </a:solidFill>
                <a:latin typeface="Arial"/>
                <a:cs typeface="Arial"/>
              </a:rPr>
              <a:t>K-najbližih</a:t>
            </a:r>
            <a:r>
              <a:rPr sz="23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suseda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Arial"/>
                <a:cs typeface="Arial"/>
              </a:rPr>
              <a:t>nisu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30" dirty="0">
                <a:solidFill>
                  <a:srgbClr val="FFFFFF"/>
                </a:solidFill>
                <a:latin typeface="Arial"/>
                <a:cs typeface="Arial"/>
              </a:rPr>
              <a:t>iste,</a:t>
            </a:r>
            <a:r>
              <a:rPr sz="23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50" dirty="0">
                <a:solidFill>
                  <a:srgbClr val="FFFFFF"/>
                </a:solidFill>
                <a:latin typeface="Arial"/>
                <a:cs typeface="Arial"/>
              </a:rPr>
              <a:t>onda</a:t>
            </a:r>
            <a:r>
              <a:rPr sz="23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35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2300" b="1" spc="-6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30" dirty="0">
                <a:solidFill>
                  <a:srgbClr val="FFFFFF"/>
                </a:solidFill>
                <a:latin typeface="Arial"/>
                <a:cs typeface="Arial"/>
              </a:rPr>
              <a:t>instanca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45" dirty="0">
                <a:solidFill>
                  <a:srgbClr val="FFFFFF"/>
                </a:solidFill>
                <a:latin typeface="Arial"/>
                <a:cs typeface="Arial"/>
              </a:rPr>
              <a:t>njenih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25" dirty="0">
                <a:solidFill>
                  <a:srgbClr val="FFFFFF"/>
                </a:solidFill>
                <a:latin typeface="Arial"/>
                <a:cs typeface="Arial"/>
              </a:rPr>
              <a:t>K-najbližih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Arial"/>
                <a:cs typeface="Arial"/>
              </a:rPr>
              <a:t>suseda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15" dirty="0">
                <a:solidFill>
                  <a:srgbClr val="FFFFFF"/>
                </a:solidFill>
                <a:latin typeface="Arial"/>
                <a:cs typeface="Arial"/>
              </a:rPr>
              <a:t>brišu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Arial"/>
                <a:cs typeface="Arial"/>
              </a:rPr>
              <a:t>iz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Arial"/>
                <a:cs typeface="Arial"/>
              </a:rPr>
              <a:t>skupa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50" dirty="0">
                <a:solidFill>
                  <a:srgbClr val="FFFFFF"/>
                </a:solidFill>
                <a:latin typeface="Arial"/>
                <a:cs typeface="Arial"/>
              </a:rPr>
              <a:t>podataka.</a:t>
            </a:r>
            <a:endParaRPr sz="2300" dirty="0">
              <a:latin typeface="Arial"/>
              <a:cs typeface="Arial"/>
            </a:endParaRPr>
          </a:p>
          <a:p>
            <a:pPr marL="5293360" lvl="1" indent="-265430">
              <a:lnSpc>
                <a:spcPct val="100000"/>
              </a:lnSpc>
              <a:spcBef>
                <a:spcPts val="260"/>
              </a:spcBef>
              <a:buSzPct val="95652"/>
              <a:buAutoNum type="arabicPeriod"/>
              <a:tabLst>
                <a:tab pos="5293995" algn="l"/>
              </a:tabLst>
            </a:pPr>
            <a:r>
              <a:rPr sz="2300" b="1" spc="50" dirty="0">
                <a:solidFill>
                  <a:srgbClr val="FFFFFF"/>
                </a:solidFill>
                <a:latin typeface="Arial"/>
                <a:cs typeface="Arial"/>
              </a:rPr>
              <a:t>Ponavljati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25" dirty="0">
                <a:solidFill>
                  <a:srgbClr val="FFFFFF"/>
                </a:solidFill>
                <a:latin typeface="Arial"/>
                <a:cs typeface="Arial"/>
              </a:rPr>
              <a:t>korake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8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Arial"/>
                <a:cs typeface="Arial"/>
              </a:rPr>
              <a:t>sve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30" dirty="0">
                <a:solidFill>
                  <a:srgbClr val="FFFFFF"/>
                </a:solidFill>
                <a:latin typeface="Arial"/>
                <a:cs typeface="Arial"/>
              </a:rPr>
              <a:t>dok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3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15" dirty="0">
                <a:solidFill>
                  <a:srgbClr val="FFFFFF"/>
                </a:solidFill>
                <a:latin typeface="Arial"/>
                <a:cs typeface="Arial"/>
              </a:rPr>
              <a:t>ispuni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40" dirty="0">
                <a:solidFill>
                  <a:srgbClr val="FFFFFF"/>
                </a:solidFill>
                <a:latin typeface="Arial"/>
                <a:cs typeface="Arial"/>
              </a:rPr>
              <a:t>željeni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55" dirty="0">
                <a:solidFill>
                  <a:srgbClr val="FFFFFF"/>
                </a:solidFill>
                <a:latin typeface="Arial"/>
                <a:cs typeface="Arial"/>
              </a:rPr>
              <a:t>udeo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FFFFFF"/>
                </a:solidFill>
                <a:latin typeface="Arial"/>
                <a:cs typeface="Arial"/>
              </a:rPr>
              <a:t>svake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FFFFFF"/>
                </a:solidFill>
                <a:latin typeface="Arial"/>
                <a:cs typeface="Arial"/>
              </a:rPr>
              <a:t>klase.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10" dirty="0">
                <a:solidFill>
                  <a:srgbClr val="FFFFFF"/>
                </a:solidFill>
                <a:latin typeface="Arial"/>
                <a:cs typeface="Arial"/>
              </a:rPr>
              <a:t>(Kraj</a:t>
            </a:r>
            <a:r>
              <a:rPr sz="23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b="1" spc="60" dirty="0">
                <a:solidFill>
                  <a:srgbClr val="FFFFFF"/>
                </a:solidFill>
                <a:latin typeface="Arial"/>
                <a:cs typeface="Arial"/>
              </a:rPr>
              <a:t>ENN-a)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6251" y="2338910"/>
            <a:ext cx="9925049" cy="7734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293" y="0"/>
            <a:ext cx="1702816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400" spc="60" dirty="0"/>
              <a:t>Familija</a:t>
            </a:r>
            <a:r>
              <a:rPr sz="5400" spc="-210" dirty="0"/>
              <a:t> </a:t>
            </a:r>
            <a:r>
              <a:rPr sz="5400" spc="-45" dirty="0"/>
              <a:t>DROP</a:t>
            </a:r>
            <a:r>
              <a:rPr sz="5400" spc="-210" dirty="0"/>
              <a:t> </a:t>
            </a:r>
            <a:r>
              <a:rPr sz="5400" spc="155" dirty="0"/>
              <a:t>(Decremental</a:t>
            </a:r>
            <a:r>
              <a:rPr sz="5400" spc="-210" dirty="0"/>
              <a:t> </a:t>
            </a:r>
            <a:r>
              <a:rPr sz="5400" spc="80" dirty="0"/>
              <a:t>Reduction</a:t>
            </a:r>
            <a:r>
              <a:rPr sz="5400" spc="-210" dirty="0"/>
              <a:t> </a:t>
            </a:r>
            <a:r>
              <a:rPr sz="5400" spc="130" dirty="0"/>
              <a:t>Optimization </a:t>
            </a:r>
            <a:r>
              <a:rPr sz="5400" spc="-1430" dirty="0"/>
              <a:t> </a:t>
            </a:r>
            <a:r>
              <a:rPr sz="5400" spc="95" dirty="0"/>
              <a:t>Procedure)</a:t>
            </a:r>
            <a:r>
              <a:rPr sz="5400" spc="-225" dirty="0"/>
              <a:t> </a:t>
            </a:r>
            <a:r>
              <a:rPr sz="5400" spc="100" dirty="0"/>
              <a:t>algoritama</a:t>
            </a:r>
            <a:r>
              <a:rPr sz="5400" spc="-220" dirty="0"/>
              <a:t> </a:t>
            </a:r>
            <a:r>
              <a:rPr sz="5400" spc="270" dirty="0"/>
              <a:t>-</a:t>
            </a:r>
            <a:r>
              <a:rPr sz="5400" spc="-220" dirty="0"/>
              <a:t> </a:t>
            </a:r>
            <a:r>
              <a:rPr sz="5400" spc="-65" dirty="0"/>
              <a:t>DROP1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318" y="4980509"/>
            <a:ext cx="133349" cy="13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3293" y="2227772"/>
            <a:ext cx="7432675" cy="648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3500" b="1" spc="-20" dirty="0">
                <a:solidFill>
                  <a:srgbClr val="FFFFFF"/>
                </a:solidFill>
                <a:latin typeface="Arial"/>
                <a:cs typeface="Arial"/>
              </a:rPr>
              <a:t>Svaki</a:t>
            </a:r>
            <a:r>
              <a:rPr sz="35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1" spc="70" dirty="0">
                <a:solidFill>
                  <a:srgbClr val="FFFFFF"/>
                </a:solidFill>
                <a:latin typeface="Arial"/>
                <a:cs typeface="Arial"/>
              </a:rPr>
              <a:t>algoritam</a:t>
            </a:r>
            <a:r>
              <a:rPr sz="35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1" spc="-20" dirty="0">
                <a:solidFill>
                  <a:srgbClr val="FFFFFF"/>
                </a:solidFill>
                <a:latin typeface="Arial"/>
                <a:cs typeface="Arial"/>
              </a:rPr>
              <a:t>iz</a:t>
            </a:r>
            <a:r>
              <a:rPr sz="35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1" spc="75" dirty="0">
                <a:solidFill>
                  <a:srgbClr val="FFFFFF"/>
                </a:solidFill>
                <a:latin typeface="Arial"/>
                <a:cs typeface="Arial"/>
              </a:rPr>
              <a:t>ove</a:t>
            </a:r>
            <a:r>
              <a:rPr sz="35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familije</a:t>
            </a:r>
            <a:r>
              <a:rPr sz="35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1" spc="70" dirty="0">
                <a:solidFill>
                  <a:srgbClr val="FFFFFF"/>
                </a:solidFill>
                <a:latin typeface="Arial"/>
                <a:cs typeface="Arial"/>
              </a:rPr>
              <a:t>ima </a:t>
            </a:r>
            <a:r>
              <a:rPr sz="3500" b="1" spc="-9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1" spc="35" dirty="0">
                <a:solidFill>
                  <a:srgbClr val="FFFFFF"/>
                </a:solidFill>
                <a:latin typeface="Arial"/>
                <a:cs typeface="Arial"/>
              </a:rPr>
              <a:t>sopstveno </a:t>
            </a:r>
            <a:r>
              <a:rPr sz="3500" b="1" spc="20" dirty="0">
                <a:solidFill>
                  <a:srgbClr val="FFFFFF"/>
                </a:solidFill>
                <a:latin typeface="Arial"/>
                <a:cs typeface="Arial"/>
              </a:rPr>
              <a:t>osnovno </a:t>
            </a:r>
            <a:r>
              <a:rPr sz="3500" b="1" spc="75" dirty="0">
                <a:solidFill>
                  <a:srgbClr val="FFFFFF"/>
                </a:solidFill>
                <a:latin typeface="Arial"/>
                <a:cs typeface="Arial"/>
              </a:rPr>
              <a:t>pravilo </a:t>
            </a:r>
            <a:r>
              <a:rPr sz="35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1" spc="45" dirty="0">
                <a:solidFill>
                  <a:srgbClr val="FFFFFF"/>
                </a:solidFill>
                <a:latin typeface="Arial"/>
                <a:cs typeface="Arial"/>
              </a:rPr>
              <a:t>redukcije,</a:t>
            </a:r>
            <a:r>
              <a:rPr sz="35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1" spc="30" dirty="0">
                <a:solidFill>
                  <a:srgbClr val="FFFFFF"/>
                </a:solidFill>
                <a:latin typeface="Arial"/>
                <a:cs typeface="Arial"/>
              </a:rPr>
              <a:t>kada</a:t>
            </a:r>
            <a:r>
              <a:rPr sz="35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1" spc="70" dirty="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35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1" spc="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5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pitanju</a:t>
            </a:r>
            <a:r>
              <a:rPr sz="35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1" spc="-45" dirty="0">
                <a:solidFill>
                  <a:srgbClr val="FFFFFF"/>
                </a:solidFill>
                <a:latin typeface="Arial"/>
                <a:cs typeface="Arial"/>
              </a:rPr>
              <a:t>DROP1 </a:t>
            </a:r>
            <a:r>
              <a:rPr sz="3500" b="1" spc="-9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1" spc="55" dirty="0">
                <a:solidFill>
                  <a:srgbClr val="FFFFFF"/>
                </a:solidFill>
                <a:latin typeface="Arial"/>
                <a:cs typeface="Arial"/>
              </a:rPr>
              <a:t>ono</a:t>
            </a:r>
            <a:r>
              <a:rPr sz="35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b="1" spc="-70" dirty="0">
                <a:solidFill>
                  <a:srgbClr val="FFFFFF"/>
                </a:solidFill>
                <a:latin typeface="Arial"/>
                <a:cs typeface="Arial"/>
              </a:rPr>
              <a:t>glasi:</a:t>
            </a:r>
            <a:endParaRPr sz="3500" dirty="0">
              <a:latin typeface="Arial"/>
              <a:cs typeface="Arial"/>
            </a:endParaRPr>
          </a:p>
          <a:p>
            <a:pPr marL="659765">
              <a:lnSpc>
                <a:spcPct val="100000"/>
              </a:lnSpc>
              <a:spcBef>
                <a:spcPts val="650"/>
              </a:spcBef>
            </a:pPr>
            <a:r>
              <a:rPr sz="3000" b="1" spc="70" dirty="0">
                <a:solidFill>
                  <a:srgbClr val="FFFFFF"/>
                </a:solidFill>
                <a:latin typeface="Arial"/>
                <a:cs typeface="Arial"/>
              </a:rPr>
              <a:t>Ukloniti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5" dirty="0">
                <a:solidFill>
                  <a:srgbClr val="FFFFFF"/>
                </a:solidFill>
                <a:latin typeface="Arial"/>
                <a:cs typeface="Arial"/>
              </a:rPr>
              <a:t>Xi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0" dirty="0">
                <a:solidFill>
                  <a:srgbClr val="FFFFFF"/>
                </a:solidFill>
                <a:latin typeface="Arial"/>
                <a:cs typeface="Arial"/>
              </a:rPr>
              <a:t>ako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65" dirty="0">
                <a:solidFill>
                  <a:srgbClr val="FFFFFF"/>
                </a:solidFill>
                <a:latin typeface="Arial"/>
                <a:cs typeface="Arial"/>
              </a:rPr>
              <a:t>bi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75" dirty="0">
                <a:solidFill>
                  <a:srgbClr val="FFFFFF"/>
                </a:solidFill>
                <a:latin typeface="Arial"/>
                <a:cs typeface="Arial"/>
              </a:rPr>
              <a:t>bar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35" dirty="0">
                <a:solidFill>
                  <a:srgbClr val="FFFFFF"/>
                </a:solidFill>
                <a:latin typeface="Arial"/>
                <a:cs typeface="Arial"/>
              </a:rPr>
              <a:t>isti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70" dirty="0">
                <a:solidFill>
                  <a:srgbClr val="FFFFFF"/>
                </a:solidFill>
                <a:latin typeface="Arial"/>
                <a:cs typeface="Arial"/>
              </a:rPr>
              <a:t>broj</a:t>
            </a:r>
            <a:endParaRPr sz="3000" dirty="0">
              <a:latin typeface="Arial"/>
              <a:cs typeface="Arial"/>
            </a:endParaRPr>
          </a:p>
          <a:p>
            <a:pPr marL="659765" marR="15240">
              <a:lnSpc>
                <a:spcPts val="4200"/>
              </a:lnSpc>
              <a:spcBef>
                <a:spcPts val="240"/>
              </a:spcBef>
            </a:pPr>
            <a:r>
              <a:rPr sz="3000" b="1" spc="30" dirty="0">
                <a:solidFill>
                  <a:srgbClr val="FFFFFF"/>
                </a:solidFill>
                <a:latin typeface="Arial"/>
                <a:cs typeface="Arial"/>
              </a:rPr>
              <a:t>njegovih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60" dirty="0">
                <a:solidFill>
                  <a:srgbClr val="FFFFFF"/>
                </a:solidFill>
                <a:latin typeface="Arial"/>
                <a:cs typeface="Arial"/>
              </a:rPr>
              <a:t>pridruženih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35" dirty="0">
                <a:solidFill>
                  <a:srgbClr val="FFFFFF"/>
                </a:solidFill>
                <a:latin typeface="Arial"/>
                <a:cs typeface="Arial"/>
              </a:rPr>
              <a:t>instanci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3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bio  </a:t>
            </a:r>
            <a:r>
              <a:rPr sz="3000" b="1" spc="25" dirty="0">
                <a:solidFill>
                  <a:srgbClr val="FFFFFF"/>
                </a:solidFill>
                <a:latin typeface="Arial"/>
                <a:cs typeface="Arial"/>
              </a:rPr>
              <a:t>klasifikovan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30" dirty="0">
                <a:solidFill>
                  <a:srgbClr val="FFFFFF"/>
                </a:solidFill>
                <a:latin typeface="Arial"/>
                <a:cs typeface="Arial"/>
              </a:rPr>
              <a:t>ispravno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40" dirty="0">
                <a:solidFill>
                  <a:srgbClr val="FFFFFF"/>
                </a:solidFill>
                <a:latin typeface="Arial"/>
                <a:cs typeface="Arial"/>
              </a:rPr>
              <a:t>bez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/>
                <a:cs typeface="Arial"/>
              </a:rPr>
              <a:t>Xi.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 dirty="0">
              <a:latin typeface="Arial"/>
              <a:cs typeface="Arial"/>
            </a:endParaRPr>
          </a:p>
          <a:p>
            <a:pPr marL="1518920" marR="441959" indent="-1286510">
              <a:lnSpc>
                <a:spcPct val="115799"/>
              </a:lnSpc>
              <a:spcBef>
                <a:spcPts val="5"/>
              </a:spcBef>
            </a:pPr>
            <a:r>
              <a:rPr sz="3400" b="1" spc="15" dirty="0">
                <a:solidFill>
                  <a:srgbClr val="FFFFFF"/>
                </a:solidFill>
                <a:latin typeface="Arial"/>
                <a:cs typeface="Arial"/>
              </a:rPr>
              <a:t>Kompleksnost</a:t>
            </a:r>
            <a:r>
              <a:rPr sz="3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FFFFFF"/>
                </a:solidFill>
                <a:latin typeface="Arial"/>
                <a:cs typeface="Arial"/>
              </a:rPr>
              <a:t>ovog</a:t>
            </a:r>
            <a:r>
              <a:rPr sz="3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65" dirty="0">
                <a:solidFill>
                  <a:srgbClr val="FFFFFF"/>
                </a:solidFill>
                <a:latin typeface="Arial"/>
                <a:cs typeface="Arial"/>
              </a:rPr>
              <a:t>algoritma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70" dirty="0">
                <a:solidFill>
                  <a:srgbClr val="FFFFFF"/>
                </a:solidFill>
                <a:latin typeface="Arial"/>
                <a:cs typeface="Arial"/>
              </a:rPr>
              <a:t>je </a:t>
            </a:r>
            <a:r>
              <a:rPr sz="3400" b="1" spc="-9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35" dirty="0">
                <a:solidFill>
                  <a:srgbClr val="FFFFFF"/>
                </a:solidFill>
                <a:latin typeface="Arial"/>
                <a:cs typeface="Arial"/>
              </a:rPr>
              <a:t>O(n*(3k+2))~O(n*k).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3945" y="0"/>
            <a:ext cx="15656255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1EA93B-B5FA-F4AF-4F9B-0092F71654D9}"/>
              </a:ext>
            </a:extLst>
          </p:cNvPr>
          <p:cNvSpPr txBox="1"/>
          <p:nvPr/>
        </p:nvSpPr>
        <p:spPr>
          <a:xfrm>
            <a:off x="0" y="0"/>
            <a:ext cx="18288000" cy="987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/>
              <a:t>Uvod</a:t>
            </a:r>
            <a:r>
              <a:rPr lang="en-US" sz="4400" b="1" dirty="0"/>
              <a:t> u </a:t>
            </a:r>
            <a:r>
              <a:rPr lang="en-US" sz="4400" b="1" dirty="0" err="1"/>
              <a:t>Aktivno</a:t>
            </a:r>
            <a:r>
              <a:rPr lang="en-US" sz="4400" b="1" dirty="0"/>
              <a:t> </a:t>
            </a:r>
            <a:r>
              <a:rPr lang="en-US" sz="4400" b="1" dirty="0" err="1"/>
              <a:t>Učenje</a:t>
            </a:r>
            <a:endParaRPr lang="en-US" sz="4400" b="1" dirty="0"/>
          </a:p>
          <a:p>
            <a:endParaRPr lang="en-US" sz="3600" b="1" dirty="0"/>
          </a:p>
          <a:p>
            <a:endParaRPr lang="en-US" sz="3600" dirty="0"/>
          </a:p>
          <a:p>
            <a:r>
              <a:rPr lang="en-US" sz="3600" dirty="0" err="1"/>
              <a:t>Aktivno</a:t>
            </a:r>
            <a:r>
              <a:rPr lang="en-US" sz="3600" dirty="0"/>
              <a:t> </a:t>
            </a:r>
            <a:r>
              <a:rPr lang="en-US" sz="3600" dirty="0" err="1"/>
              <a:t>učenje</a:t>
            </a:r>
            <a:r>
              <a:rPr lang="en-US" sz="3600" dirty="0"/>
              <a:t> je </a:t>
            </a:r>
            <a:r>
              <a:rPr lang="en-US" sz="3600" dirty="0" err="1"/>
              <a:t>metod</a:t>
            </a:r>
            <a:r>
              <a:rPr lang="en-US" sz="3600" dirty="0"/>
              <a:t> </a:t>
            </a:r>
            <a:r>
              <a:rPr lang="en-US" sz="3600" dirty="0" err="1"/>
              <a:t>učenja</a:t>
            </a:r>
            <a:r>
              <a:rPr lang="en-US" sz="3600" dirty="0"/>
              <a:t> </a:t>
            </a:r>
            <a:r>
              <a:rPr lang="en-US" sz="3600" dirty="0" err="1"/>
              <a:t>modela</a:t>
            </a:r>
            <a:r>
              <a:rPr lang="en-US" sz="3600" dirty="0"/>
              <a:t> </a:t>
            </a:r>
            <a:r>
              <a:rPr lang="en-US" sz="3600" dirty="0" err="1"/>
              <a:t>gde</a:t>
            </a:r>
            <a:r>
              <a:rPr lang="en-US" sz="3600" dirty="0"/>
              <a:t> se model </a:t>
            </a:r>
            <a:r>
              <a:rPr lang="en-US" sz="3600" dirty="0" err="1"/>
              <a:t>iterativno</a:t>
            </a:r>
            <a:r>
              <a:rPr lang="en-US" sz="3600" dirty="0"/>
              <a:t> </a:t>
            </a:r>
            <a:r>
              <a:rPr lang="en-US" sz="3600" dirty="0" err="1"/>
              <a:t>trenira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/>
              <a:t>malim</a:t>
            </a:r>
            <a:r>
              <a:rPr lang="en-US" sz="3600" dirty="0"/>
              <a:t> </a:t>
            </a:r>
            <a:r>
              <a:rPr lang="en-US" sz="3600" dirty="0" err="1"/>
              <a:t>podskupovima</a:t>
            </a:r>
            <a:r>
              <a:rPr lang="en-US" sz="3600" dirty="0"/>
              <a:t> </a:t>
            </a:r>
            <a:r>
              <a:rPr lang="en-US" sz="3600" dirty="0" err="1"/>
              <a:t>podataka</a:t>
            </a:r>
            <a:r>
              <a:rPr lang="en-US" sz="3600" dirty="0"/>
              <a:t>, </a:t>
            </a:r>
            <a:r>
              <a:rPr lang="en-US" sz="3600" dirty="0" err="1"/>
              <a:t>dok</a:t>
            </a:r>
            <a:r>
              <a:rPr lang="en-US" sz="3600" dirty="0"/>
              <a:t> </a:t>
            </a:r>
            <a:r>
              <a:rPr lang="en-US" sz="3600" dirty="0" err="1"/>
              <a:t>aktivno</a:t>
            </a:r>
            <a:r>
              <a:rPr lang="en-US" sz="3600" dirty="0"/>
              <a:t> </a:t>
            </a:r>
            <a:r>
              <a:rPr lang="en-US" sz="3600" dirty="0" err="1"/>
              <a:t>bira</a:t>
            </a:r>
            <a:r>
              <a:rPr lang="en-US" sz="3600" dirty="0"/>
              <a:t> </a:t>
            </a:r>
            <a:r>
              <a:rPr lang="en-US" sz="3600" dirty="0" err="1"/>
              <a:t>koje</a:t>
            </a:r>
            <a:r>
              <a:rPr lang="en-US" sz="3600" dirty="0"/>
              <a:t> instance </a:t>
            </a:r>
            <a:r>
              <a:rPr lang="en-US" sz="3600" dirty="0" err="1"/>
              <a:t>iz</a:t>
            </a:r>
            <a:r>
              <a:rPr lang="en-US" sz="3600" dirty="0"/>
              <a:t> </a:t>
            </a:r>
            <a:r>
              <a:rPr lang="en-US" sz="3600" dirty="0" err="1"/>
              <a:t>većeg</a:t>
            </a:r>
            <a:r>
              <a:rPr lang="en-US" sz="3600" dirty="0"/>
              <a:t> </a:t>
            </a:r>
            <a:r>
              <a:rPr lang="en-US" sz="3600" dirty="0" err="1"/>
              <a:t>skupa</a:t>
            </a:r>
            <a:r>
              <a:rPr lang="en-US" sz="3600" dirty="0"/>
              <a:t> </a:t>
            </a:r>
            <a:r>
              <a:rPr lang="en-US" sz="3600" dirty="0" err="1"/>
              <a:t>neoznačenih</a:t>
            </a:r>
            <a:r>
              <a:rPr lang="en-US" sz="3600" dirty="0"/>
              <a:t> </a:t>
            </a:r>
            <a:r>
              <a:rPr lang="en-US" sz="3600" dirty="0" err="1"/>
              <a:t>podataka</a:t>
            </a:r>
            <a:r>
              <a:rPr lang="en-US" sz="3600" dirty="0"/>
              <a:t> </a:t>
            </a:r>
            <a:r>
              <a:rPr lang="en-US" sz="3600" dirty="0" err="1"/>
              <a:t>treba</a:t>
            </a:r>
            <a:r>
              <a:rPr lang="en-US" sz="3600" dirty="0"/>
              <a:t> </a:t>
            </a:r>
            <a:r>
              <a:rPr lang="en-US" sz="3600" dirty="0" err="1"/>
              <a:t>ručno</a:t>
            </a:r>
            <a:r>
              <a:rPr lang="en-US" sz="3600" dirty="0"/>
              <a:t> </a:t>
            </a:r>
            <a:r>
              <a:rPr lang="en-US" sz="3600" dirty="0" err="1"/>
              <a:t>označiti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en-US" sz="3600" dirty="0" err="1"/>
              <a:t>dodati</a:t>
            </a:r>
            <a:r>
              <a:rPr lang="en-US" sz="3600" dirty="0"/>
              <a:t> u </a:t>
            </a:r>
            <a:r>
              <a:rPr lang="en-US" sz="3600" dirty="0" err="1"/>
              <a:t>svoj</a:t>
            </a:r>
            <a:r>
              <a:rPr lang="en-US" sz="3600" dirty="0"/>
              <a:t> </a:t>
            </a:r>
            <a:r>
              <a:rPr lang="en-US" sz="3600" dirty="0" err="1"/>
              <a:t>skup</a:t>
            </a:r>
            <a:r>
              <a:rPr lang="en-US" sz="3600" dirty="0"/>
              <a:t> za </a:t>
            </a:r>
            <a:r>
              <a:rPr lang="en-US" sz="3600" dirty="0" err="1"/>
              <a:t>učenje</a:t>
            </a:r>
            <a:r>
              <a:rPr lang="en-US" sz="3600" dirty="0"/>
              <a:t>. </a:t>
            </a:r>
          </a:p>
          <a:p>
            <a:endParaRPr lang="en-US" sz="3600" dirty="0"/>
          </a:p>
          <a:p>
            <a:r>
              <a:rPr lang="en-US" sz="3600" dirty="0"/>
              <a:t>Za </a:t>
            </a:r>
            <a:r>
              <a:rPr lang="en-US" sz="3600" dirty="0" err="1"/>
              <a:t>razliku</a:t>
            </a:r>
            <a:r>
              <a:rPr lang="en-US" sz="3600" dirty="0"/>
              <a:t> od </a:t>
            </a:r>
            <a:r>
              <a:rPr lang="en-US" sz="3600" dirty="0" err="1"/>
              <a:t>pasivnog</a:t>
            </a:r>
            <a:r>
              <a:rPr lang="en-US" sz="3600" dirty="0"/>
              <a:t> </a:t>
            </a:r>
            <a:r>
              <a:rPr lang="en-US" sz="3600" dirty="0" err="1"/>
              <a:t>učenja</a:t>
            </a:r>
            <a:r>
              <a:rPr lang="en-US" sz="3600" dirty="0"/>
              <a:t>, </a:t>
            </a:r>
            <a:r>
              <a:rPr lang="en-US" sz="3600" dirty="0" err="1"/>
              <a:t>gde</a:t>
            </a:r>
            <a:r>
              <a:rPr lang="en-US" sz="3600" dirty="0"/>
              <a:t> se model </a:t>
            </a:r>
            <a:r>
              <a:rPr lang="en-US" sz="3600" dirty="0" err="1"/>
              <a:t>trenira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unapred</a:t>
            </a:r>
            <a:r>
              <a:rPr lang="en-US" sz="3600" dirty="0"/>
              <a:t> </a:t>
            </a:r>
            <a:r>
              <a:rPr lang="en-US" sz="3600" dirty="0" err="1"/>
              <a:t>označenim</a:t>
            </a:r>
            <a:r>
              <a:rPr lang="en-US" sz="3600" dirty="0"/>
              <a:t> </a:t>
            </a:r>
            <a:r>
              <a:rPr lang="en-US" sz="3600" dirty="0" err="1"/>
              <a:t>podacima</a:t>
            </a:r>
            <a:r>
              <a:rPr lang="en-US" sz="3600" dirty="0"/>
              <a:t>, </a:t>
            </a:r>
            <a:r>
              <a:rPr lang="en-US" sz="3600" dirty="0" err="1"/>
              <a:t>aktivno</a:t>
            </a:r>
            <a:r>
              <a:rPr lang="en-US" sz="3600" dirty="0"/>
              <a:t> </a:t>
            </a:r>
            <a:r>
              <a:rPr lang="en-US" sz="3600" dirty="0" err="1"/>
              <a:t>učenje</a:t>
            </a:r>
            <a:r>
              <a:rPr lang="en-US" sz="3600" dirty="0"/>
              <a:t> </a:t>
            </a:r>
            <a:r>
              <a:rPr lang="en-US" sz="3600" dirty="0" err="1"/>
              <a:t>omogućava</a:t>
            </a:r>
            <a:r>
              <a:rPr lang="en-US" sz="3600" dirty="0"/>
              <a:t> </a:t>
            </a:r>
            <a:r>
              <a:rPr lang="en-US" sz="3600" dirty="0" err="1"/>
              <a:t>modelu</a:t>
            </a:r>
            <a:r>
              <a:rPr lang="en-US" sz="3600" dirty="0"/>
              <a:t> da </a:t>
            </a:r>
            <a:r>
              <a:rPr lang="en-US" sz="3600" dirty="0" err="1"/>
              <a:t>učestvuje</a:t>
            </a:r>
            <a:r>
              <a:rPr lang="en-US" sz="3600" dirty="0"/>
              <a:t> u </a:t>
            </a:r>
            <a:r>
              <a:rPr lang="en-US" sz="3600" dirty="0" err="1"/>
              <a:t>procesu</a:t>
            </a:r>
            <a:r>
              <a:rPr lang="en-US" sz="3600" dirty="0"/>
              <a:t> </a:t>
            </a:r>
            <a:r>
              <a:rPr lang="en-US" sz="3600" dirty="0" err="1"/>
              <a:t>prikupljanja</a:t>
            </a:r>
            <a:r>
              <a:rPr lang="en-US" sz="3600" dirty="0"/>
              <a:t> </a:t>
            </a:r>
            <a:r>
              <a:rPr lang="en-US" sz="3600" dirty="0" err="1"/>
              <a:t>podataka</a:t>
            </a:r>
            <a:r>
              <a:rPr lang="en-US" sz="3600" dirty="0"/>
              <a:t>, </a:t>
            </a:r>
            <a:r>
              <a:rPr lang="en-US" sz="3600" dirty="0" err="1"/>
              <a:t>što</a:t>
            </a:r>
            <a:r>
              <a:rPr lang="en-US" sz="3600" dirty="0"/>
              <a:t> </a:t>
            </a:r>
            <a:r>
              <a:rPr lang="en-US" sz="3600" dirty="0" err="1"/>
              <a:t>može</a:t>
            </a:r>
            <a:r>
              <a:rPr lang="en-US" sz="3600" dirty="0"/>
              <a:t> </a:t>
            </a:r>
            <a:r>
              <a:rPr lang="en-US" sz="3600" dirty="0" err="1"/>
              <a:t>dovesti</a:t>
            </a:r>
            <a:r>
              <a:rPr lang="en-US" sz="3600" dirty="0"/>
              <a:t> do </a:t>
            </a:r>
            <a:r>
              <a:rPr lang="en-US" sz="3600" dirty="0" err="1"/>
              <a:t>boljih</a:t>
            </a:r>
            <a:r>
              <a:rPr lang="en-US" sz="3600" dirty="0"/>
              <a:t> </a:t>
            </a:r>
            <a:r>
              <a:rPr lang="en-US" sz="3600" dirty="0" err="1"/>
              <a:t>rezultata</a:t>
            </a:r>
            <a:r>
              <a:rPr lang="en-US" sz="3600" dirty="0"/>
              <a:t> </a:t>
            </a:r>
            <a:r>
              <a:rPr lang="en-US" sz="3600" dirty="0" err="1"/>
              <a:t>uz</a:t>
            </a:r>
            <a:r>
              <a:rPr lang="en-US" sz="3600" dirty="0"/>
              <a:t> </a:t>
            </a:r>
            <a:r>
              <a:rPr lang="en-US" sz="3600" dirty="0" err="1"/>
              <a:t>manju</a:t>
            </a:r>
            <a:r>
              <a:rPr lang="en-US" sz="3600" dirty="0"/>
              <a:t> </a:t>
            </a:r>
            <a:r>
              <a:rPr lang="en-US" sz="3600" dirty="0" err="1"/>
              <a:t>količinu</a:t>
            </a:r>
            <a:r>
              <a:rPr lang="en-US" sz="3600" dirty="0"/>
              <a:t> </a:t>
            </a:r>
            <a:r>
              <a:rPr lang="en-US" sz="3600" dirty="0" err="1"/>
              <a:t>označenih</a:t>
            </a:r>
            <a:r>
              <a:rPr lang="en-US" sz="3600" dirty="0"/>
              <a:t> </a:t>
            </a:r>
            <a:r>
              <a:rPr lang="en-US" sz="3600" dirty="0" err="1"/>
              <a:t>podataka</a:t>
            </a:r>
            <a:r>
              <a:rPr lang="en-US" sz="3600" dirty="0"/>
              <a:t>.</a:t>
            </a:r>
          </a:p>
          <a:p>
            <a:endParaRPr lang="en-US" sz="3600" b="1" dirty="0"/>
          </a:p>
          <a:p>
            <a:endParaRPr lang="en-US" sz="3600" b="1" dirty="0"/>
          </a:p>
          <a:p>
            <a:r>
              <a:rPr lang="en-US" sz="3600" b="1" dirty="0" err="1"/>
              <a:t>Prednosti</a:t>
            </a:r>
            <a:r>
              <a:rPr lang="en-US" sz="3600" b="1" dirty="0"/>
              <a:t> </a:t>
            </a:r>
            <a:r>
              <a:rPr lang="en-US" sz="3600" b="1" dirty="0" err="1"/>
              <a:t>aktivnog</a:t>
            </a:r>
            <a:r>
              <a:rPr lang="en-US" sz="3600" b="1" dirty="0"/>
              <a:t> </a:t>
            </a:r>
            <a:r>
              <a:rPr lang="en-US" sz="3600" b="1" dirty="0" err="1"/>
              <a:t>učenja</a:t>
            </a:r>
            <a:r>
              <a:rPr lang="en-US" sz="3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/>
              <a:t>Smanjenje</a:t>
            </a:r>
            <a:r>
              <a:rPr lang="en-US" sz="3600" dirty="0"/>
              <a:t> </a:t>
            </a:r>
            <a:r>
              <a:rPr lang="en-US" sz="3600" dirty="0" err="1"/>
              <a:t>troškova</a:t>
            </a:r>
            <a:r>
              <a:rPr lang="en-US" sz="3600" dirty="0"/>
              <a:t> za </a:t>
            </a:r>
            <a:r>
              <a:rPr lang="en-US" sz="3600" dirty="0" err="1"/>
              <a:t>označavanje</a:t>
            </a:r>
            <a:r>
              <a:rPr lang="en-US" sz="3600" dirty="0"/>
              <a:t> </a:t>
            </a:r>
            <a:r>
              <a:rPr lang="en-US" sz="3600" dirty="0" err="1"/>
              <a:t>podataka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/>
              <a:t>Efikasnije</a:t>
            </a:r>
            <a:r>
              <a:rPr lang="en-US" sz="3600" dirty="0"/>
              <a:t> </a:t>
            </a:r>
            <a:r>
              <a:rPr lang="en-US" sz="3600" dirty="0" err="1"/>
              <a:t>korišćenje</a:t>
            </a:r>
            <a:r>
              <a:rPr lang="en-US" sz="3600" dirty="0"/>
              <a:t> </a:t>
            </a:r>
            <a:r>
              <a:rPr lang="en-US" sz="3600" dirty="0" err="1"/>
              <a:t>resursa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err="1"/>
              <a:t>Brže</a:t>
            </a:r>
            <a:r>
              <a:rPr lang="en-US" sz="3600" dirty="0"/>
              <a:t> </a:t>
            </a:r>
            <a:r>
              <a:rPr lang="en-US" sz="3600" dirty="0" err="1"/>
              <a:t>postizanje</a:t>
            </a:r>
            <a:r>
              <a:rPr lang="en-US" sz="3600" dirty="0"/>
              <a:t> </a:t>
            </a:r>
            <a:r>
              <a:rPr lang="en-US" sz="3600" dirty="0" err="1"/>
              <a:t>visokih</a:t>
            </a:r>
            <a:r>
              <a:rPr lang="en-US" sz="3600" dirty="0"/>
              <a:t> </a:t>
            </a:r>
            <a:r>
              <a:rPr lang="en-US" sz="3600" dirty="0" err="1"/>
              <a:t>performansi</a:t>
            </a:r>
            <a:r>
              <a:rPr lang="en-US" sz="3600" dirty="0"/>
              <a:t> </a:t>
            </a:r>
            <a:r>
              <a:rPr lang="en-US" sz="3600" dirty="0" err="1"/>
              <a:t>modela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9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6497" y="362944"/>
            <a:ext cx="321500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150" dirty="0">
                <a:latin typeface="Tahoma"/>
                <a:cs typeface="Tahoma"/>
              </a:rPr>
              <a:t>S</a:t>
            </a:r>
            <a:r>
              <a:rPr sz="7000" b="1" spc="-225" dirty="0">
                <a:latin typeface="Tahoma"/>
                <a:cs typeface="Tahoma"/>
              </a:rPr>
              <a:t>a</a:t>
            </a:r>
            <a:r>
              <a:rPr sz="7000" b="1" spc="105" dirty="0">
                <a:latin typeface="Tahoma"/>
                <a:cs typeface="Tahoma"/>
              </a:rPr>
              <a:t>d</a:t>
            </a:r>
            <a:r>
              <a:rPr sz="7000" b="1" spc="-85" dirty="0">
                <a:latin typeface="Tahoma"/>
                <a:cs typeface="Tahoma"/>
              </a:rPr>
              <a:t>r</a:t>
            </a:r>
            <a:r>
              <a:rPr sz="7000" b="1" spc="-325" dirty="0">
                <a:latin typeface="Tahoma"/>
                <a:cs typeface="Tahoma"/>
              </a:rPr>
              <a:t>ž</a:t>
            </a:r>
            <a:r>
              <a:rPr sz="7000" b="1" spc="-225" dirty="0">
                <a:latin typeface="Tahoma"/>
                <a:cs typeface="Tahoma"/>
              </a:rPr>
              <a:t>a</a:t>
            </a:r>
            <a:r>
              <a:rPr sz="7000" b="1" spc="-509" dirty="0">
                <a:latin typeface="Tahoma"/>
                <a:cs typeface="Tahoma"/>
              </a:rPr>
              <a:t>j</a:t>
            </a:r>
            <a:endParaRPr sz="7000" b="1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790" y="2405578"/>
            <a:ext cx="228600" cy="228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790" y="3500952"/>
            <a:ext cx="228600" cy="228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790" y="4596327"/>
            <a:ext cx="228600" cy="228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790" y="5691702"/>
            <a:ext cx="228600" cy="2285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790" y="6787077"/>
            <a:ext cx="228600" cy="2285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790" y="7882452"/>
            <a:ext cx="228600" cy="2285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84626" y="1772476"/>
            <a:ext cx="14106525" cy="7605480"/>
          </a:xfrm>
          <a:prstGeom prst="rect">
            <a:avLst/>
          </a:prstGeom>
        </p:spPr>
        <p:txBody>
          <a:bodyPr vert="horz" wrap="square" lIns="0" tIns="3155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85"/>
              </a:spcBef>
            </a:pPr>
            <a:r>
              <a:rPr sz="5200" b="1" spc="-3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20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b="1" spc="7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5200" b="1" spc="-9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5200" b="1" spc="-33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5200" b="1" spc="1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-38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5200" b="1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7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-1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520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-24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200" b="1" spc="-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5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5200" dirty="0">
              <a:latin typeface="Tahoma"/>
              <a:cs typeface="Tahoma"/>
            </a:endParaRPr>
          </a:p>
          <a:p>
            <a:pPr marL="12700" marR="5080">
              <a:lnSpc>
                <a:spcPct val="138200"/>
              </a:lnSpc>
            </a:pPr>
            <a:r>
              <a:rPr sz="5200" b="1" spc="-8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-24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5200" b="1" spc="6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200" b="1" spc="-6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-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5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1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200" b="1" spc="7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-33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5200" b="1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52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5200" b="1" spc="-81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-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5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1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52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520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520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b="1" spc="1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5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-395" dirty="0">
                <a:solidFill>
                  <a:srgbClr val="FFFFFF"/>
                </a:solidFill>
                <a:latin typeface="Tahoma"/>
                <a:cs typeface="Tahoma"/>
              </a:rPr>
              <a:t>)  </a:t>
            </a:r>
            <a:r>
              <a:rPr sz="5200" b="1" spc="-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b="1" spc="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520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520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b="1" spc="1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5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200" b="1" spc="-5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52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5200" b="1" spc="-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-1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5200" b="1" spc="-52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24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3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200" b="1" spc="-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200" b="1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1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-60" dirty="0">
                <a:solidFill>
                  <a:srgbClr val="FFFFFF"/>
                </a:solidFill>
                <a:latin typeface="Tahoma"/>
                <a:cs typeface="Tahoma"/>
              </a:rPr>
              <a:t>i  Algoritmi</a:t>
            </a:r>
            <a:r>
              <a:rPr sz="5200" b="1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70" dirty="0">
                <a:solidFill>
                  <a:srgbClr val="FFFFFF"/>
                </a:solidFill>
                <a:latin typeface="Tahoma"/>
                <a:cs typeface="Tahoma"/>
              </a:rPr>
              <a:t>PS</a:t>
            </a:r>
            <a:endParaRPr sz="5200" dirty="0">
              <a:latin typeface="Tahoma"/>
              <a:cs typeface="Tahoma"/>
            </a:endParaRPr>
          </a:p>
          <a:p>
            <a:pPr marL="12700" marR="4542155">
              <a:lnSpc>
                <a:spcPct val="138200"/>
              </a:lnSpc>
            </a:pPr>
            <a:r>
              <a:rPr sz="5200" b="1" spc="-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-33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5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135" dirty="0">
                <a:solidFill>
                  <a:srgbClr val="FFFFFF"/>
                </a:solidFill>
                <a:latin typeface="Tahoma"/>
                <a:cs typeface="Tahoma"/>
              </a:rPr>
              <a:t>č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75" dirty="0" err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-65" dirty="0" err="1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5200" b="1" spc="-120" dirty="0" err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5200" b="1" spc="-50" dirty="0" err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b="1" spc="-55" dirty="0" err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-160" dirty="0" err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165" dirty="0" err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40" dirty="0" err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5200" b="1" spc="-370" dirty="0" err="1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5200" b="1" spc="40" dirty="0" err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200" b="1" spc="-65" dirty="0" err="1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5200" b="1" spc="10" dirty="0" err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b="1" spc="-165" dirty="0" err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-120" dirty="0" err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5200" b="1" spc="-110" dirty="0" err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endParaRPr lang="en-US" sz="5200" b="1" spc="-1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4542155">
              <a:lnSpc>
                <a:spcPct val="138200"/>
              </a:lnSpc>
            </a:pPr>
            <a:r>
              <a:rPr lang="en-US" sz="5200" b="1" spc="-110" dirty="0" err="1">
                <a:solidFill>
                  <a:srgbClr val="FFFFFF"/>
                </a:solidFill>
                <a:latin typeface="Tahoma"/>
                <a:cs typeface="Tahoma"/>
              </a:rPr>
              <a:t>Aktivno</a:t>
            </a:r>
            <a:r>
              <a:rPr lang="en-US" sz="52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5200" b="1" spc="-110" dirty="0" err="1">
                <a:solidFill>
                  <a:srgbClr val="FFFFFF"/>
                </a:solidFill>
                <a:latin typeface="Tahoma"/>
                <a:cs typeface="Tahoma"/>
              </a:rPr>
              <a:t>učenje</a:t>
            </a:r>
            <a:endParaRPr lang="en-US" sz="5200" b="1" spc="-1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4542155">
              <a:lnSpc>
                <a:spcPct val="138200"/>
              </a:lnSpc>
            </a:pPr>
            <a:r>
              <a:rPr sz="5200" b="1" spc="-165" dirty="0" err="1">
                <a:solidFill>
                  <a:srgbClr val="FFFFFF"/>
                </a:solidFill>
                <a:latin typeface="Tahoma"/>
                <a:cs typeface="Tahoma"/>
              </a:rPr>
              <a:t>Zaključak</a:t>
            </a:r>
            <a:endParaRPr sz="5200" dirty="0">
              <a:latin typeface="Tahoma"/>
              <a:cs typeface="Tahoma"/>
            </a:endParaRPr>
          </a:p>
        </p:txBody>
      </p:sp>
      <p:pic>
        <p:nvPicPr>
          <p:cNvPr id="10" name="object 8">
            <a:extLst>
              <a:ext uri="{FF2B5EF4-FFF2-40B4-BE49-F238E27FC236}">
                <a16:creationId xmlns:a16="http://schemas.microsoft.com/office/drawing/2014/main" id="{4C3454DB-F4F5-28DF-5AF4-7CA31E34F2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790" y="8863527"/>
            <a:ext cx="228600" cy="2285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1252A2-895F-C040-2232-7F3592C68E5C}"/>
              </a:ext>
            </a:extLst>
          </p:cNvPr>
          <p:cNvSpPr txBox="1"/>
          <p:nvPr/>
        </p:nvSpPr>
        <p:spPr>
          <a:xfrm>
            <a:off x="0" y="-1"/>
            <a:ext cx="18288000" cy="8648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/>
              <a:t>Proces</a:t>
            </a:r>
            <a:r>
              <a:rPr lang="en-US" sz="4800" b="1" dirty="0"/>
              <a:t> </a:t>
            </a:r>
            <a:r>
              <a:rPr lang="en-US" sz="4800" b="1" dirty="0" err="1"/>
              <a:t>Aktivnog</a:t>
            </a:r>
            <a:r>
              <a:rPr lang="en-US" sz="4800" b="1" dirty="0"/>
              <a:t> </a:t>
            </a:r>
            <a:r>
              <a:rPr lang="en-US" sz="4800" b="1" dirty="0" err="1"/>
              <a:t>Učenja</a:t>
            </a:r>
            <a:endParaRPr lang="en-US" sz="4800" b="1" dirty="0"/>
          </a:p>
          <a:p>
            <a:endParaRPr lang="en-US" sz="4000" b="1" dirty="0"/>
          </a:p>
          <a:p>
            <a:endParaRPr lang="en-US" sz="4000" b="1" dirty="0"/>
          </a:p>
          <a:p>
            <a:r>
              <a:rPr lang="en-US" sz="3600" dirty="0" err="1"/>
              <a:t>Proces</a:t>
            </a:r>
            <a:r>
              <a:rPr lang="en-US" sz="3600" dirty="0"/>
              <a:t> </a:t>
            </a:r>
            <a:r>
              <a:rPr lang="en-US" sz="3600" dirty="0" err="1"/>
              <a:t>aktivnog</a:t>
            </a:r>
            <a:r>
              <a:rPr lang="en-US" sz="3600" dirty="0"/>
              <a:t> </a:t>
            </a:r>
            <a:r>
              <a:rPr lang="en-US" sz="3600" dirty="0" err="1"/>
              <a:t>učenja</a:t>
            </a:r>
            <a:r>
              <a:rPr lang="en-US" sz="3600" dirty="0"/>
              <a:t> u </a:t>
            </a:r>
            <a:r>
              <a:rPr lang="en-US" sz="3600" dirty="0" err="1"/>
              <a:t>ovom</a:t>
            </a:r>
            <a:r>
              <a:rPr lang="en-US" sz="3600" dirty="0"/>
              <a:t> </a:t>
            </a:r>
            <a:r>
              <a:rPr lang="en-US" sz="3600" dirty="0" err="1"/>
              <a:t>projektu</a:t>
            </a:r>
            <a:r>
              <a:rPr lang="en-US" sz="3600" dirty="0"/>
              <a:t> </a:t>
            </a:r>
            <a:r>
              <a:rPr lang="en-US" sz="3600" dirty="0" err="1"/>
              <a:t>obuhvata</a:t>
            </a:r>
            <a:r>
              <a:rPr lang="en-US" sz="3600" dirty="0"/>
              <a:t> </a:t>
            </a:r>
            <a:r>
              <a:rPr lang="en-US" sz="3600" dirty="0" err="1"/>
              <a:t>sledeće</a:t>
            </a:r>
            <a:r>
              <a:rPr lang="en-US" sz="3600" dirty="0"/>
              <a:t> </a:t>
            </a:r>
            <a:r>
              <a:rPr lang="en-US" sz="3600" dirty="0" err="1"/>
              <a:t>korake</a:t>
            </a:r>
            <a:r>
              <a:rPr lang="en-US" sz="3600" dirty="0"/>
              <a:t>:</a:t>
            </a:r>
          </a:p>
          <a:p>
            <a:endParaRPr lang="en-US" sz="4000" dirty="0"/>
          </a:p>
          <a:p>
            <a:pPr>
              <a:buFont typeface="+mj-lt"/>
              <a:buAutoNum type="arabicPeriod"/>
            </a:pPr>
            <a:r>
              <a:rPr lang="en-US" sz="3200" b="1" dirty="0" err="1"/>
              <a:t>Inicijalno</a:t>
            </a:r>
            <a:r>
              <a:rPr lang="en-US" sz="3200" b="1" dirty="0"/>
              <a:t> </a:t>
            </a:r>
            <a:r>
              <a:rPr lang="en-US" sz="3200" b="1" dirty="0" err="1"/>
              <a:t>uzorkovanje</a:t>
            </a:r>
            <a:r>
              <a:rPr lang="en-US" sz="3200" b="1" dirty="0"/>
              <a:t> </a:t>
            </a:r>
            <a:r>
              <a:rPr lang="en-US" sz="3200" b="1" dirty="0" err="1"/>
              <a:t>podataka</a:t>
            </a:r>
            <a:r>
              <a:rPr lang="en-US" sz="3200" dirty="0"/>
              <a:t>: </a:t>
            </a:r>
            <a:r>
              <a:rPr lang="en-US" sz="3200" dirty="0" err="1"/>
              <a:t>Izvlačenje</a:t>
            </a:r>
            <a:r>
              <a:rPr lang="en-US" sz="3200" dirty="0"/>
              <a:t> </a:t>
            </a:r>
            <a:r>
              <a:rPr lang="en-US" sz="3200" dirty="0" err="1"/>
              <a:t>malog</a:t>
            </a:r>
            <a:r>
              <a:rPr lang="en-US" sz="3200" dirty="0"/>
              <a:t> </a:t>
            </a:r>
            <a:r>
              <a:rPr lang="en-US" sz="3200" dirty="0" err="1"/>
              <a:t>podskupa</a:t>
            </a:r>
            <a:r>
              <a:rPr lang="en-US" sz="3200" dirty="0"/>
              <a:t> </a:t>
            </a:r>
            <a:r>
              <a:rPr lang="en-US" sz="3200" dirty="0" err="1"/>
              <a:t>podataka</a:t>
            </a:r>
            <a:r>
              <a:rPr lang="en-US" sz="3200" dirty="0"/>
              <a:t> </a:t>
            </a:r>
            <a:r>
              <a:rPr lang="en-US" sz="3200" dirty="0" err="1"/>
              <a:t>iz</a:t>
            </a:r>
            <a:r>
              <a:rPr lang="en-US" sz="3200" dirty="0"/>
              <a:t> </a:t>
            </a:r>
            <a:r>
              <a:rPr lang="en-US" sz="3200" dirty="0" err="1"/>
              <a:t>celokupnog</a:t>
            </a:r>
            <a:r>
              <a:rPr lang="en-US" sz="3200" dirty="0"/>
              <a:t> </a:t>
            </a:r>
            <a:r>
              <a:rPr lang="en-US" sz="3200" dirty="0" err="1"/>
              <a:t>skupa</a:t>
            </a:r>
            <a:r>
              <a:rPr lang="en-US" sz="3200" dirty="0"/>
              <a:t> za </a:t>
            </a:r>
            <a:r>
              <a:rPr lang="en-US" sz="3200" dirty="0" err="1"/>
              <a:t>inicijalno</a:t>
            </a:r>
            <a:r>
              <a:rPr lang="en-US" sz="3200" dirty="0"/>
              <a:t> </a:t>
            </a:r>
            <a:r>
              <a:rPr lang="en-US" sz="3200" dirty="0" err="1"/>
              <a:t>treniranje</a:t>
            </a:r>
            <a:r>
              <a:rPr lang="en-US" sz="3200" dirty="0"/>
              <a:t> </a:t>
            </a:r>
            <a:r>
              <a:rPr lang="en-US" sz="3200" dirty="0" err="1"/>
              <a:t>modela</a:t>
            </a:r>
            <a:r>
              <a:rPr lang="en-US" sz="3200" dirty="0"/>
              <a:t>.</a:t>
            </a:r>
          </a:p>
          <a:p>
            <a:pPr>
              <a:buFont typeface="+mj-lt"/>
              <a:buAutoNum type="arabicPeriod"/>
            </a:pP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 err="1"/>
              <a:t>Treniranje</a:t>
            </a:r>
            <a:r>
              <a:rPr lang="en-US" sz="3200" b="1" dirty="0"/>
              <a:t> </a:t>
            </a:r>
            <a:r>
              <a:rPr lang="en-US" sz="3200" b="1" dirty="0" err="1"/>
              <a:t>modela</a:t>
            </a:r>
            <a:r>
              <a:rPr lang="en-US" sz="3200" dirty="0"/>
              <a:t>: </a:t>
            </a:r>
            <a:r>
              <a:rPr lang="en-US" sz="3200" dirty="0" err="1"/>
              <a:t>Treniranje</a:t>
            </a:r>
            <a:r>
              <a:rPr lang="en-US" sz="3200" dirty="0"/>
              <a:t> </a:t>
            </a:r>
            <a:r>
              <a:rPr lang="en-US" sz="3200" dirty="0" err="1"/>
              <a:t>modela</a:t>
            </a:r>
            <a:r>
              <a:rPr lang="en-US" sz="3200" dirty="0"/>
              <a:t> </a:t>
            </a:r>
            <a:r>
              <a:rPr lang="en-US" sz="3200" dirty="0" err="1"/>
              <a:t>koristeći</a:t>
            </a:r>
            <a:r>
              <a:rPr lang="en-US" sz="3200" dirty="0"/>
              <a:t> </a:t>
            </a:r>
            <a:r>
              <a:rPr lang="en-US" sz="3200" dirty="0" err="1"/>
              <a:t>DistilBERT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označenim</a:t>
            </a:r>
            <a:r>
              <a:rPr lang="en-US" sz="3200" dirty="0"/>
              <a:t> </a:t>
            </a:r>
            <a:r>
              <a:rPr lang="en-US" sz="3200" dirty="0" err="1"/>
              <a:t>podacima</a:t>
            </a:r>
            <a:r>
              <a:rPr lang="en-US" sz="3200" dirty="0"/>
              <a:t>.</a:t>
            </a:r>
          </a:p>
          <a:p>
            <a:pPr>
              <a:buFont typeface="+mj-lt"/>
              <a:buAutoNum type="arabicPeriod"/>
            </a:pP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 err="1"/>
              <a:t>Evaluacija</a:t>
            </a:r>
            <a:r>
              <a:rPr lang="en-US" sz="3200" dirty="0"/>
              <a:t>: </a:t>
            </a:r>
            <a:r>
              <a:rPr lang="en-US" sz="3200" dirty="0" err="1"/>
              <a:t>Procena</a:t>
            </a:r>
            <a:r>
              <a:rPr lang="en-US" sz="3200" dirty="0"/>
              <a:t> </a:t>
            </a:r>
            <a:r>
              <a:rPr lang="en-US" sz="3200" dirty="0" err="1"/>
              <a:t>performansi</a:t>
            </a:r>
            <a:r>
              <a:rPr lang="en-US" sz="3200" dirty="0"/>
              <a:t> </a:t>
            </a:r>
            <a:r>
              <a:rPr lang="en-US" sz="3200" dirty="0" err="1"/>
              <a:t>modela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validacionom</a:t>
            </a:r>
            <a:r>
              <a:rPr lang="en-US" sz="3200" dirty="0"/>
              <a:t> </a:t>
            </a:r>
            <a:r>
              <a:rPr lang="en-US" sz="3200" dirty="0" err="1"/>
              <a:t>skupu</a:t>
            </a:r>
            <a:r>
              <a:rPr lang="en-US" sz="3200" dirty="0"/>
              <a:t>.</a:t>
            </a:r>
          </a:p>
          <a:p>
            <a:pPr>
              <a:buFont typeface="+mj-lt"/>
              <a:buAutoNum type="arabicPeriod"/>
            </a:pP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 err="1"/>
              <a:t>Izbor</a:t>
            </a:r>
            <a:r>
              <a:rPr lang="en-US" sz="3200" b="1" dirty="0"/>
              <a:t> </a:t>
            </a:r>
            <a:r>
              <a:rPr lang="en-US" sz="3200" b="1" dirty="0" err="1"/>
              <a:t>novih</a:t>
            </a:r>
            <a:r>
              <a:rPr lang="en-US" sz="3200" b="1" dirty="0"/>
              <a:t> </a:t>
            </a:r>
            <a:r>
              <a:rPr lang="en-US" sz="3200" b="1" dirty="0" err="1"/>
              <a:t>instanci</a:t>
            </a:r>
            <a:r>
              <a:rPr lang="en-US" sz="3200" dirty="0"/>
              <a:t>: </a:t>
            </a:r>
            <a:r>
              <a:rPr lang="en-US" sz="3200" dirty="0" err="1"/>
              <a:t>Korišćenjem</a:t>
            </a:r>
            <a:r>
              <a:rPr lang="en-US" sz="3200" dirty="0"/>
              <a:t> </a:t>
            </a:r>
            <a:r>
              <a:rPr lang="en-US" sz="3200" dirty="0" err="1"/>
              <a:t>nesigurnosti</a:t>
            </a:r>
            <a:r>
              <a:rPr lang="en-US" sz="3200" dirty="0"/>
              <a:t> </a:t>
            </a:r>
            <a:r>
              <a:rPr lang="en-US" sz="3200" dirty="0" err="1"/>
              <a:t>modela</a:t>
            </a:r>
            <a:r>
              <a:rPr lang="en-US" sz="3200" dirty="0"/>
              <a:t> (</a:t>
            </a:r>
            <a:r>
              <a:rPr lang="en-US" sz="3200" dirty="0" err="1"/>
              <a:t>probabilističkih</a:t>
            </a:r>
            <a:r>
              <a:rPr lang="en-US" sz="3200" dirty="0"/>
              <a:t> </a:t>
            </a:r>
            <a:r>
              <a:rPr lang="en-US" sz="3200" dirty="0" err="1"/>
              <a:t>izračunavanja</a:t>
            </a:r>
            <a:r>
              <a:rPr lang="en-US" sz="3200" dirty="0"/>
              <a:t>) </a:t>
            </a:r>
            <a:r>
              <a:rPr lang="en-US" sz="3200" dirty="0" err="1"/>
              <a:t>bira</a:t>
            </a:r>
            <a:r>
              <a:rPr lang="en-US" sz="3200" dirty="0"/>
              <a:t> se </a:t>
            </a:r>
            <a:r>
              <a:rPr lang="en-US" sz="3200" dirty="0" err="1"/>
              <a:t>sledeći</a:t>
            </a:r>
            <a:r>
              <a:rPr lang="en-US" sz="3200" dirty="0"/>
              <a:t> set </a:t>
            </a:r>
            <a:r>
              <a:rPr lang="en-US" sz="3200" dirty="0" err="1"/>
              <a:t>instanci</a:t>
            </a:r>
            <a:r>
              <a:rPr lang="en-US" sz="3200" dirty="0"/>
              <a:t> za </a:t>
            </a:r>
            <a:r>
              <a:rPr lang="en-US" sz="3200" dirty="0" err="1"/>
              <a:t>ručno</a:t>
            </a:r>
            <a:r>
              <a:rPr lang="en-US" sz="3200" dirty="0"/>
              <a:t> </a:t>
            </a:r>
            <a:r>
              <a:rPr lang="en-US" sz="3200" dirty="0" err="1"/>
              <a:t>označavanje</a:t>
            </a:r>
            <a:r>
              <a:rPr lang="en-US" sz="3200" dirty="0"/>
              <a:t>.</a:t>
            </a:r>
          </a:p>
          <a:p>
            <a:pPr>
              <a:buFont typeface="+mj-lt"/>
              <a:buAutoNum type="arabicPeriod"/>
            </a:pP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 err="1"/>
              <a:t>Iteracija</a:t>
            </a:r>
            <a:r>
              <a:rPr lang="en-US" sz="3200" dirty="0"/>
              <a:t>: </a:t>
            </a:r>
            <a:r>
              <a:rPr lang="en-US" sz="3200" dirty="0" err="1"/>
              <a:t>Ponavljanje</a:t>
            </a:r>
            <a:r>
              <a:rPr lang="en-US" sz="3200" dirty="0"/>
              <a:t> </a:t>
            </a:r>
            <a:r>
              <a:rPr lang="en-US" sz="3200" dirty="0" err="1"/>
              <a:t>procesa</a:t>
            </a:r>
            <a:r>
              <a:rPr lang="en-US" sz="3200" dirty="0"/>
              <a:t> </a:t>
            </a:r>
            <a:r>
              <a:rPr lang="en-US" sz="3200" dirty="0" err="1"/>
              <a:t>sve</a:t>
            </a:r>
            <a:r>
              <a:rPr lang="en-US" sz="3200" dirty="0"/>
              <a:t> </a:t>
            </a:r>
            <a:r>
              <a:rPr lang="en-US" sz="3200" dirty="0" err="1"/>
              <a:t>dok</a:t>
            </a:r>
            <a:r>
              <a:rPr lang="en-US" sz="3200" dirty="0"/>
              <a:t> se ne </a:t>
            </a:r>
            <a:r>
              <a:rPr lang="en-US" sz="3200" dirty="0" err="1"/>
              <a:t>postignu</a:t>
            </a:r>
            <a:r>
              <a:rPr lang="en-US" sz="3200" dirty="0"/>
              <a:t> </a:t>
            </a:r>
            <a:r>
              <a:rPr lang="en-US" sz="3200" dirty="0" err="1"/>
              <a:t>zadovoljavajuće</a:t>
            </a:r>
            <a:r>
              <a:rPr lang="en-US" sz="3200" dirty="0"/>
              <a:t> </a:t>
            </a:r>
            <a:r>
              <a:rPr lang="en-US" sz="3200" dirty="0" err="1"/>
              <a:t>performanse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00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7"/>
            <a:ext cx="6055518" cy="628247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0"/>
            <a:ext cx="2283618" cy="354818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8" y="0"/>
            <a:ext cx="2405080" cy="17121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08817" y="9144000"/>
            <a:ext cx="1490601" cy="1143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63672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6D428-0062-F7E0-606B-F16E5C8DD1BE}"/>
              </a:ext>
            </a:extLst>
          </p:cNvPr>
          <p:cNvSpPr txBox="1"/>
          <p:nvPr/>
        </p:nvSpPr>
        <p:spPr>
          <a:xfrm>
            <a:off x="152400" y="190500"/>
            <a:ext cx="9448800" cy="10096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tabLst/>
            </a:pPr>
            <a:r>
              <a:rPr kumimoji="0" lang="en-US" altLang="en-US" sz="4400" b="1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Implementacija</a:t>
            </a:r>
            <a:endParaRPr kumimoji="0" lang="en-US" altLang="en-US" sz="4400" b="1" u="none" strike="noStrike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tabLst/>
            </a:pPr>
            <a:endParaRPr kumimoji="0" lang="en-US" altLang="en-US" sz="4000" u="none" strike="noStrike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1700" u="none" strike="noStrike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U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implementaciji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je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korišćen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PyTorch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zajedno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sa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Transformerima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(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DistilBERT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) za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obradu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teksta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.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Ključni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delovi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implementacije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uključuju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2800" u="none" strike="noStrike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Tokenizacija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podataka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Koristeći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DistilBertTokenizerFast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kako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bi se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podaci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pretvorili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u format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pogodan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za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ulaz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u model.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2800" u="none" strike="noStrike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Treniranje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modela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Model se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trenira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na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inicijalnom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skupu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podataka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,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koristeći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BCEWithLogitsLoss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za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računanje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gubitka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2800" u="none" strike="noStrike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Izbor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novih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instanci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: U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svakoj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iteraciji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model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izračunava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nesigurnost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u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svojim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predikcijama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, a instance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sa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najvećom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nesigurnošću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se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dodaju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u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skup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za </a:t>
            </a:r>
            <a:r>
              <a:rPr kumimoji="0" lang="en-US" altLang="en-US" sz="2800" u="none" strike="noStrike" cap="none" normalizeH="0" baseline="0" dirty="0" err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treniranje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1700" u="none" strike="noStrike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BC107B-1C4D-ADD5-42E4-F7E2770CD1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7344" y="1946161"/>
            <a:ext cx="8099656" cy="74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08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2740A3F-1545-BE50-C2E4-D04CD9BD0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020"/>
            <a:ext cx="182880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Rezultati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Evaluacija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Rezultati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aktivnog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učenja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pokazuju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kako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poboljšavaju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kroz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iteracije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Prikazani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rezultati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ključne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metrike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active_learning.csv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Tačnost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(Accuracy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Preciznost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(Precision)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Odziv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(Recall)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skor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(F1 Score)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FBFEA89-F395-822C-3223-02D06290E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26555"/>
              </p:ext>
            </p:extLst>
          </p:nvPr>
        </p:nvGraphicFramePr>
        <p:xfrm>
          <a:off x="3276600" y="4022196"/>
          <a:ext cx="11277600" cy="6264804"/>
        </p:xfrm>
        <a:graphic>
          <a:graphicData uri="http://schemas.openxmlformats.org/drawingml/2006/table">
            <a:tbl>
              <a:tblPr/>
              <a:tblGrid>
                <a:gridCol w="2255520">
                  <a:extLst>
                    <a:ext uri="{9D8B030D-6E8A-4147-A177-3AD203B41FA5}">
                      <a16:colId xmlns:a16="http://schemas.microsoft.com/office/drawing/2014/main" val="117794576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05076985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231378391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275227593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899590595"/>
                    </a:ext>
                  </a:extLst>
                </a:gridCol>
              </a:tblGrid>
              <a:tr h="416379">
                <a:tc>
                  <a:txBody>
                    <a:bodyPr/>
                    <a:lstStyle/>
                    <a:p>
                      <a:r>
                        <a:rPr lang="en-US" sz="2400"/>
                        <a:t>Iteracija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Tačnost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Preciznost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Odziv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F1 Skor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82375"/>
                  </a:ext>
                </a:extLst>
              </a:tr>
              <a:tr h="416379"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0.82004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0.81005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0.80006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0.80493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068939"/>
                  </a:ext>
                </a:extLst>
              </a:tr>
              <a:tr h="416379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0.79501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0.78806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0.78207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0.78415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486713"/>
                  </a:ext>
                </a:extLst>
              </a:tr>
              <a:tr h="416379"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0.76802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0.76204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0.75414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0.76093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050335"/>
                  </a:ext>
                </a:extLst>
              </a:tr>
              <a:tr h="416379"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0.74567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0.74503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0.74304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0.74393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908230"/>
                  </a:ext>
                </a:extLst>
              </a:tr>
              <a:tr h="416379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0.73803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0.75670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0.73406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0.73493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315876"/>
                  </a:ext>
                </a:extLst>
              </a:tr>
              <a:tr h="416379"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0.74501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0.74306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0.74207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0.74294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554770"/>
                  </a:ext>
                </a:extLst>
              </a:tr>
              <a:tr h="416379">
                <a:tc>
                  <a:txBody>
                    <a:bodyPr/>
                    <a:lstStyle/>
                    <a:p>
                      <a:r>
                        <a:rPr lang="en-US" sz="2400"/>
                        <a:t>6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0.75802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0.75605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0.75557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0.75593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228999"/>
                  </a:ext>
                </a:extLst>
              </a:tr>
              <a:tr h="416379">
                <a:tc>
                  <a:txBody>
                    <a:bodyPr/>
                    <a:lstStyle/>
                    <a:p>
                      <a:r>
                        <a:rPr lang="en-US" sz="2400"/>
                        <a:t>7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0.77272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0.77006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0.76906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0.76995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12993"/>
                  </a:ext>
                </a:extLst>
              </a:tr>
              <a:tr h="416379">
                <a:tc>
                  <a:txBody>
                    <a:bodyPr/>
                    <a:lstStyle/>
                    <a:p>
                      <a:r>
                        <a:rPr lang="en-US" sz="2400"/>
                        <a:t>8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0.78501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0.78305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0.78206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0.78293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209820"/>
                  </a:ext>
                </a:extLst>
              </a:tr>
              <a:tr h="416379">
                <a:tc>
                  <a:txBody>
                    <a:bodyPr/>
                    <a:lstStyle/>
                    <a:p>
                      <a:r>
                        <a:rPr lang="en-US" sz="2400"/>
                        <a:t>9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0.78203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0.78097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0.77906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0.77993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53243"/>
                  </a:ext>
                </a:extLst>
              </a:tr>
              <a:tr h="416379">
                <a:tc>
                  <a:txBody>
                    <a:bodyPr/>
                    <a:lstStyle/>
                    <a:p>
                      <a:r>
                        <a:rPr lang="en-US" sz="2400"/>
                        <a:t>10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0.79762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0.78976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0.78124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0.78112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619892"/>
                  </a:ext>
                </a:extLst>
              </a:tr>
              <a:tr h="416379">
                <a:tc>
                  <a:txBody>
                    <a:bodyPr/>
                    <a:lstStyle/>
                    <a:p>
                      <a:r>
                        <a:rPr lang="en-US" sz="2400"/>
                        <a:t>11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0.81787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0.79916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0.79170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0.78752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982525"/>
                  </a:ext>
                </a:extLst>
              </a:tr>
              <a:tr h="416379">
                <a:tc>
                  <a:txBody>
                    <a:bodyPr/>
                    <a:lstStyle/>
                    <a:p>
                      <a:r>
                        <a:rPr lang="en-US" sz="2400"/>
                        <a:t>12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0.81871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0.80231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0.80091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0.79713</a:t>
                      </a:r>
                    </a:p>
                  </a:txBody>
                  <a:tcPr marL="81725" marR="81725" marT="40863" marB="40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42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340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2A26-2094-AB2C-3AC0-465EC20C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96" y="571500"/>
            <a:ext cx="14107085" cy="2100795"/>
          </a:xfrm>
        </p:spPr>
        <p:txBody>
          <a:bodyPr/>
          <a:lstStyle/>
          <a:p>
            <a:r>
              <a:rPr lang="en-US" b="1" dirty="0" err="1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3016-F934-60BA-407E-D7CDA1FF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700"/>
            <a:ext cx="16230600" cy="7200900"/>
          </a:xfrm>
        </p:spPr>
        <p:txBody>
          <a:bodyPr>
            <a:normAutofit/>
          </a:bodyPr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prikazuju</a:t>
            </a:r>
            <a:r>
              <a:rPr lang="en-US" dirty="0"/>
              <a:t> </a:t>
            </a:r>
            <a:r>
              <a:rPr lang="en-US" dirty="0" err="1"/>
              <a:t>efikasnost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instance selection </a:t>
            </a:r>
            <a:r>
              <a:rPr lang="en-US" dirty="0" err="1"/>
              <a:t>algoritama</a:t>
            </a:r>
            <a:r>
              <a:rPr lang="en-US" dirty="0"/>
              <a:t> u </a:t>
            </a:r>
            <a:r>
              <a:rPr lang="en-US" dirty="0" err="1"/>
              <a:t>procesu</a:t>
            </a:r>
            <a:r>
              <a:rPr lang="en-US" dirty="0"/>
              <a:t> </a:t>
            </a:r>
            <a:r>
              <a:rPr lang="en-US" dirty="0" err="1"/>
              <a:t>redukcije</a:t>
            </a:r>
            <a:r>
              <a:rPr lang="en-US" dirty="0"/>
              <a:t> </a:t>
            </a:r>
            <a:r>
              <a:rPr lang="en-US" dirty="0" err="1"/>
              <a:t>dimenzionalnosti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aktivnog</a:t>
            </a:r>
            <a:r>
              <a:rPr lang="en-US" dirty="0"/>
              <a:t> </a:t>
            </a:r>
            <a:r>
              <a:rPr lang="en-US" dirty="0" err="1"/>
              <a:t>učenja</a:t>
            </a:r>
            <a:r>
              <a:rPr lang="en-US" dirty="0"/>
              <a:t>. </a:t>
            </a:r>
            <a:r>
              <a:rPr lang="en-US" dirty="0" err="1"/>
              <a:t>Iako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ovi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moćan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, </a:t>
            </a:r>
            <a:r>
              <a:rPr lang="en-US" dirty="0" err="1"/>
              <a:t>glavna</a:t>
            </a:r>
            <a:r>
              <a:rPr lang="en-US" dirty="0"/>
              <a:t> </a:t>
            </a:r>
            <a:r>
              <a:rPr lang="en-US" dirty="0" err="1"/>
              <a:t>prepreka</a:t>
            </a:r>
            <a:r>
              <a:rPr lang="en-US" dirty="0"/>
              <a:t> je </a:t>
            </a:r>
            <a:r>
              <a:rPr lang="en-US" dirty="0" err="1"/>
              <a:t>nedostatak</a:t>
            </a:r>
            <a:r>
              <a:rPr lang="en-US" dirty="0"/>
              <a:t> </a:t>
            </a:r>
            <a:r>
              <a:rPr lang="en-US" dirty="0" err="1"/>
              <a:t>dostupnih</a:t>
            </a:r>
            <a:r>
              <a:rPr lang="en-US" dirty="0"/>
              <a:t> </a:t>
            </a:r>
            <a:r>
              <a:rPr lang="en-US" dirty="0" err="1"/>
              <a:t>implementacija</a:t>
            </a:r>
            <a:r>
              <a:rPr lang="en-US" dirty="0"/>
              <a:t> za </a:t>
            </a:r>
            <a:r>
              <a:rPr lang="en-US" dirty="0" err="1"/>
              <a:t>većinu</a:t>
            </a:r>
            <a:r>
              <a:rPr lang="en-US" dirty="0"/>
              <a:t> </a:t>
            </a:r>
            <a:r>
              <a:rPr lang="en-US" dirty="0" err="1"/>
              <a:t>njih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ograničava</a:t>
            </a:r>
            <a:r>
              <a:rPr lang="en-US" dirty="0"/>
              <a:t> </a:t>
            </a:r>
            <a:r>
              <a:rPr lang="en-US" dirty="0" err="1"/>
              <a:t>njihovu</a:t>
            </a:r>
            <a:r>
              <a:rPr lang="en-US" dirty="0"/>
              <a:t> </a:t>
            </a:r>
            <a:r>
              <a:rPr lang="en-US" dirty="0" err="1"/>
              <a:t>primenu</a:t>
            </a:r>
            <a:r>
              <a:rPr lang="en-US" dirty="0"/>
              <a:t> u </a:t>
            </a:r>
            <a:r>
              <a:rPr lang="en-US" dirty="0" err="1"/>
              <a:t>praksi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Aktivno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algoritmima</a:t>
            </a:r>
            <a:r>
              <a:rPr lang="en-US" dirty="0"/>
              <a:t> da </a:t>
            </a:r>
            <a:r>
              <a:rPr lang="en-US" dirty="0" err="1"/>
              <a:t>selektivno</a:t>
            </a:r>
            <a:r>
              <a:rPr lang="en-US" dirty="0"/>
              <a:t> </a:t>
            </a:r>
            <a:r>
              <a:rPr lang="en-US" dirty="0" err="1"/>
              <a:t>biraju</a:t>
            </a:r>
            <a:r>
              <a:rPr lang="en-US" dirty="0"/>
              <a:t> </a:t>
            </a:r>
            <a:r>
              <a:rPr lang="en-US" dirty="0" err="1"/>
              <a:t>primere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kojih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učiti</a:t>
            </a:r>
            <a:r>
              <a:rPr lang="en-US" dirty="0"/>
              <a:t>,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dodatno</a:t>
            </a:r>
            <a:r>
              <a:rPr lang="en-US" dirty="0"/>
              <a:t> </a:t>
            </a:r>
            <a:r>
              <a:rPr lang="en-US" dirty="0" err="1"/>
              <a:t>unaprediti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, </a:t>
            </a:r>
            <a:r>
              <a:rPr lang="en-US" dirty="0" err="1"/>
              <a:t>posebno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je u </a:t>
            </a:r>
            <a:r>
              <a:rPr lang="en-US" dirty="0" err="1"/>
              <a:t>pitanju</a:t>
            </a:r>
            <a:r>
              <a:rPr lang="en-US" dirty="0"/>
              <a:t> 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neravnotežnim</a:t>
            </a:r>
            <a:r>
              <a:rPr lang="en-US" dirty="0"/>
              <a:t> </a:t>
            </a:r>
            <a:r>
              <a:rPr lang="en-US" dirty="0" err="1"/>
              <a:t>skupovima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 SMOTEENN </a:t>
            </a:r>
            <a:r>
              <a:rPr lang="en-US" dirty="0" err="1"/>
              <a:t>pokazuju</a:t>
            </a:r>
            <a:r>
              <a:rPr lang="en-US" dirty="0"/>
              <a:t> </a:t>
            </a:r>
            <a:r>
              <a:rPr lang="en-US" dirty="0" err="1"/>
              <a:t>izuzetnu</a:t>
            </a:r>
            <a:r>
              <a:rPr lang="en-US" dirty="0"/>
              <a:t> </a:t>
            </a:r>
            <a:r>
              <a:rPr lang="en-US" dirty="0" err="1"/>
              <a:t>efikasnost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NCR </a:t>
            </a:r>
            <a:r>
              <a:rPr lang="en-US" dirty="0" err="1"/>
              <a:t>i</a:t>
            </a:r>
            <a:r>
              <a:rPr lang="en-US" dirty="0"/>
              <a:t> ENN </a:t>
            </a:r>
            <a:r>
              <a:rPr lang="en-US" dirty="0" err="1"/>
              <a:t>takođe</a:t>
            </a:r>
            <a:r>
              <a:rPr lang="en-US" dirty="0"/>
              <a:t> </a:t>
            </a:r>
            <a:r>
              <a:rPr lang="en-US" dirty="0" err="1"/>
              <a:t>pružaju</a:t>
            </a:r>
            <a:r>
              <a:rPr lang="en-US" dirty="0"/>
              <a:t> </a:t>
            </a:r>
            <a:r>
              <a:rPr lang="en-US" dirty="0" err="1"/>
              <a:t>solidne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. </a:t>
            </a:r>
            <a:r>
              <a:rPr lang="en-US" dirty="0" err="1"/>
              <a:t>TomekLinks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CNN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</a:t>
            </a:r>
            <a:r>
              <a:rPr lang="en-US" dirty="0" err="1"/>
              <a:t>uspešni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ukazuje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 da </a:t>
            </a:r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značajno</a:t>
            </a:r>
            <a:r>
              <a:rPr lang="en-US" dirty="0"/>
              <a:t> </a:t>
            </a:r>
            <a:r>
              <a:rPr lang="en-US" dirty="0" err="1"/>
              <a:t>uticati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u </a:t>
            </a:r>
            <a:r>
              <a:rPr lang="en-US" dirty="0" err="1"/>
              <a:t>procesu</a:t>
            </a:r>
            <a:r>
              <a:rPr lang="en-US" dirty="0"/>
              <a:t> </a:t>
            </a:r>
            <a:r>
              <a:rPr lang="en-US" dirty="0" err="1"/>
              <a:t>redukcije</a:t>
            </a:r>
            <a:r>
              <a:rPr lang="en-US" dirty="0"/>
              <a:t>, </a:t>
            </a:r>
            <a:r>
              <a:rPr lang="en-US" dirty="0" err="1"/>
              <a:t>balansiranja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aktivnog</a:t>
            </a:r>
            <a:r>
              <a:rPr lang="en-US" dirty="0"/>
              <a:t> </a:t>
            </a:r>
            <a:r>
              <a:rPr lang="en-US" dirty="0" err="1"/>
              <a:t>učenja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601" y="5770758"/>
            <a:ext cx="9734549" cy="4114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0892" y="293628"/>
            <a:ext cx="1198308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420" dirty="0">
                <a:latin typeface="Tahoma"/>
                <a:cs typeface="Tahoma"/>
              </a:rPr>
              <a:t>R</a:t>
            </a:r>
            <a:r>
              <a:rPr sz="7000" spc="-65" dirty="0">
                <a:latin typeface="Tahoma"/>
                <a:cs typeface="Tahoma"/>
              </a:rPr>
              <a:t>e</a:t>
            </a:r>
            <a:r>
              <a:rPr sz="7000" spc="105" dirty="0">
                <a:latin typeface="Tahoma"/>
                <a:cs typeface="Tahoma"/>
              </a:rPr>
              <a:t>d</a:t>
            </a:r>
            <a:r>
              <a:rPr sz="7000" spc="-125" dirty="0">
                <a:latin typeface="Tahoma"/>
                <a:cs typeface="Tahoma"/>
              </a:rPr>
              <a:t>u</a:t>
            </a:r>
            <a:r>
              <a:rPr sz="7000" spc="-440" dirty="0">
                <a:latin typeface="Tahoma"/>
                <a:cs typeface="Tahoma"/>
              </a:rPr>
              <a:t>k</a:t>
            </a:r>
            <a:r>
              <a:rPr sz="7000" spc="185" dirty="0">
                <a:latin typeface="Tahoma"/>
                <a:cs typeface="Tahoma"/>
              </a:rPr>
              <a:t>c</a:t>
            </a:r>
            <a:r>
              <a:rPr sz="7000" spc="-85" dirty="0">
                <a:latin typeface="Tahoma"/>
                <a:cs typeface="Tahoma"/>
              </a:rPr>
              <a:t>i</a:t>
            </a:r>
            <a:r>
              <a:rPr sz="7000" spc="-509" dirty="0">
                <a:latin typeface="Tahoma"/>
                <a:cs typeface="Tahoma"/>
              </a:rPr>
              <a:t>j</a:t>
            </a:r>
            <a:r>
              <a:rPr sz="7000" spc="-220" dirty="0">
                <a:latin typeface="Tahoma"/>
                <a:cs typeface="Tahoma"/>
              </a:rPr>
              <a:t>a</a:t>
            </a:r>
            <a:r>
              <a:rPr sz="7000" spc="-405" dirty="0">
                <a:latin typeface="Tahoma"/>
                <a:cs typeface="Tahoma"/>
              </a:rPr>
              <a:t> </a:t>
            </a:r>
            <a:r>
              <a:rPr sz="7000" spc="105" dirty="0">
                <a:latin typeface="Tahoma"/>
                <a:cs typeface="Tahoma"/>
              </a:rPr>
              <a:t>d</a:t>
            </a:r>
            <a:r>
              <a:rPr sz="7000" spc="-85" dirty="0">
                <a:latin typeface="Tahoma"/>
                <a:cs typeface="Tahoma"/>
              </a:rPr>
              <a:t>i</a:t>
            </a:r>
            <a:r>
              <a:rPr sz="7000" spc="-160" dirty="0">
                <a:latin typeface="Tahoma"/>
                <a:cs typeface="Tahoma"/>
              </a:rPr>
              <a:t>m</a:t>
            </a:r>
            <a:r>
              <a:rPr sz="7000" spc="-65" dirty="0">
                <a:latin typeface="Tahoma"/>
                <a:cs typeface="Tahoma"/>
              </a:rPr>
              <a:t>e</a:t>
            </a:r>
            <a:r>
              <a:rPr sz="7000" spc="-70" dirty="0">
                <a:latin typeface="Tahoma"/>
                <a:cs typeface="Tahoma"/>
              </a:rPr>
              <a:t>n</a:t>
            </a:r>
            <a:r>
              <a:rPr sz="7000" spc="-325" dirty="0">
                <a:latin typeface="Tahoma"/>
                <a:cs typeface="Tahoma"/>
              </a:rPr>
              <a:t>z</a:t>
            </a:r>
            <a:r>
              <a:rPr sz="7000" spc="-85" dirty="0">
                <a:latin typeface="Tahoma"/>
                <a:cs typeface="Tahoma"/>
              </a:rPr>
              <a:t>i</a:t>
            </a:r>
            <a:r>
              <a:rPr sz="7000" spc="55" dirty="0">
                <a:latin typeface="Tahoma"/>
                <a:cs typeface="Tahoma"/>
              </a:rPr>
              <a:t>o</a:t>
            </a:r>
            <a:r>
              <a:rPr sz="7000" spc="-70" dirty="0">
                <a:latin typeface="Tahoma"/>
                <a:cs typeface="Tahoma"/>
              </a:rPr>
              <a:t>n</a:t>
            </a:r>
            <a:r>
              <a:rPr sz="7000" spc="-225" dirty="0">
                <a:latin typeface="Tahoma"/>
                <a:cs typeface="Tahoma"/>
              </a:rPr>
              <a:t>a</a:t>
            </a:r>
            <a:r>
              <a:rPr sz="7000" spc="50" dirty="0">
                <a:latin typeface="Tahoma"/>
                <a:cs typeface="Tahoma"/>
              </a:rPr>
              <a:t>l</a:t>
            </a:r>
            <a:r>
              <a:rPr sz="7000" spc="-70" dirty="0">
                <a:latin typeface="Tahoma"/>
                <a:cs typeface="Tahoma"/>
              </a:rPr>
              <a:t>n</a:t>
            </a:r>
            <a:r>
              <a:rPr sz="7000" spc="55" dirty="0">
                <a:latin typeface="Tahoma"/>
                <a:cs typeface="Tahoma"/>
              </a:rPr>
              <a:t>o</a:t>
            </a:r>
            <a:r>
              <a:rPr sz="7000" spc="-135" dirty="0">
                <a:latin typeface="Tahoma"/>
                <a:cs typeface="Tahoma"/>
              </a:rPr>
              <a:t>s</a:t>
            </a:r>
            <a:r>
              <a:rPr sz="7000" spc="15" dirty="0">
                <a:latin typeface="Tahoma"/>
                <a:cs typeface="Tahoma"/>
              </a:rPr>
              <a:t>t</a:t>
            </a:r>
            <a:r>
              <a:rPr sz="7000" spc="-85" dirty="0">
                <a:latin typeface="Tahoma"/>
                <a:cs typeface="Tahoma"/>
              </a:rPr>
              <a:t>i</a:t>
            </a:r>
            <a:endParaRPr sz="7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494" y="2242948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494" y="2957323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494" y="3671698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494" y="4386073"/>
            <a:ext cx="161925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494" y="5100448"/>
            <a:ext cx="161925" cy="161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65925" y="1845438"/>
            <a:ext cx="11222355" cy="359727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3600" b="1" spc="-75" dirty="0">
                <a:solidFill>
                  <a:srgbClr val="FFFFFF"/>
                </a:solidFill>
                <a:latin typeface="Tahoma"/>
                <a:cs typeface="Tahoma"/>
              </a:rPr>
              <a:t>Diskretizacija</a:t>
            </a:r>
            <a:r>
              <a:rPr sz="36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65" dirty="0">
                <a:solidFill>
                  <a:srgbClr val="FFFFFF"/>
                </a:solidFill>
                <a:latin typeface="Tahoma"/>
                <a:cs typeface="Tahoma"/>
              </a:rPr>
              <a:t>(eng.</a:t>
            </a:r>
            <a:r>
              <a:rPr sz="36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55" dirty="0">
                <a:solidFill>
                  <a:srgbClr val="FFFFFF"/>
                </a:solidFill>
                <a:latin typeface="Tahoma"/>
                <a:cs typeface="Tahoma"/>
              </a:rPr>
              <a:t>Discretization)</a:t>
            </a:r>
            <a:endParaRPr sz="3600">
              <a:latin typeface="Tahoma"/>
              <a:cs typeface="Tahoma"/>
            </a:endParaRPr>
          </a:p>
          <a:p>
            <a:pPr marL="12700" marR="5080">
              <a:lnSpc>
                <a:spcPct val="130200"/>
              </a:lnSpc>
            </a:pPr>
            <a:r>
              <a:rPr sz="3600" b="1" spc="-90" dirty="0">
                <a:solidFill>
                  <a:srgbClr val="FFFFFF"/>
                </a:solidFill>
                <a:latin typeface="Tahoma"/>
                <a:cs typeface="Tahoma"/>
              </a:rPr>
              <a:t>Ekstrakcija</a:t>
            </a:r>
            <a:r>
              <a:rPr sz="36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Tahoma"/>
                <a:cs typeface="Tahoma"/>
              </a:rPr>
              <a:t>karakteristika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65" dirty="0">
                <a:solidFill>
                  <a:srgbClr val="FFFFFF"/>
                </a:solidFill>
                <a:latin typeface="Tahoma"/>
                <a:cs typeface="Tahoma"/>
              </a:rPr>
              <a:t>(eng.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Tahoma"/>
                <a:cs typeface="Tahoma"/>
              </a:rPr>
              <a:t>Feature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75" dirty="0">
                <a:solidFill>
                  <a:srgbClr val="FFFFFF"/>
                </a:solidFill>
                <a:latin typeface="Tahoma"/>
                <a:cs typeface="Tahoma"/>
              </a:rPr>
              <a:t>extraction) </a:t>
            </a:r>
            <a:r>
              <a:rPr sz="3600" b="1" spc="-10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65" dirty="0">
                <a:solidFill>
                  <a:srgbClr val="FFFFFF"/>
                </a:solidFill>
                <a:latin typeface="Tahoma"/>
                <a:cs typeface="Tahoma"/>
              </a:rPr>
              <a:t>Generisanje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Tahoma"/>
                <a:cs typeface="Tahoma"/>
              </a:rPr>
              <a:t>instance</a:t>
            </a:r>
            <a:r>
              <a:rPr sz="36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65" dirty="0">
                <a:solidFill>
                  <a:srgbClr val="FFFFFF"/>
                </a:solidFill>
                <a:latin typeface="Tahoma"/>
                <a:cs typeface="Tahoma"/>
              </a:rPr>
              <a:t>(eng.</a:t>
            </a:r>
            <a:r>
              <a:rPr sz="36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95" dirty="0">
                <a:solidFill>
                  <a:srgbClr val="FFFFFF"/>
                </a:solidFill>
                <a:latin typeface="Tahoma"/>
                <a:cs typeface="Tahoma"/>
              </a:rPr>
              <a:t>Instance</a:t>
            </a:r>
            <a:r>
              <a:rPr sz="36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85" dirty="0">
                <a:solidFill>
                  <a:srgbClr val="FFFFFF"/>
                </a:solidFill>
                <a:latin typeface="Tahoma"/>
                <a:cs typeface="Tahoma"/>
              </a:rPr>
              <a:t>generation)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3600" b="1" spc="-140" dirty="0">
                <a:solidFill>
                  <a:srgbClr val="FFFFFF"/>
                </a:solidFill>
                <a:latin typeface="Tahoma"/>
                <a:cs typeface="Tahoma"/>
              </a:rPr>
              <a:t>Izbor</a:t>
            </a:r>
            <a:r>
              <a:rPr sz="36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Tahoma"/>
                <a:cs typeface="Tahoma"/>
              </a:rPr>
              <a:t>atributa</a:t>
            </a:r>
            <a:r>
              <a:rPr sz="36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65" dirty="0">
                <a:solidFill>
                  <a:srgbClr val="FFFFFF"/>
                </a:solidFill>
                <a:latin typeface="Tahoma"/>
                <a:cs typeface="Tahoma"/>
              </a:rPr>
              <a:t>(eng.</a:t>
            </a:r>
            <a:r>
              <a:rPr sz="36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Tahoma"/>
                <a:cs typeface="Tahoma"/>
              </a:rPr>
              <a:t>Feature</a:t>
            </a:r>
            <a:r>
              <a:rPr sz="36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Tahoma"/>
                <a:cs typeface="Tahoma"/>
              </a:rPr>
              <a:t>selection)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3600" b="1" spc="-140" dirty="0">
                <a:solidFill>
                  <a:srgbClr val="FFFFFF"/>
                </a:solidFill>
                <a:latin typeface="Tahoma"/>
                <a:cs typeface="Tahoma"/>
              </a:rPr>
              <a:t>Izbor</a:t>
            </a:r>
            <a:r>
              <a:rPr sz="36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Tahoma"/>
                <a:cs typeface="Tahoma"/>
              </a:rPr>
              <a:t>instanci</a:t>
            </a:r>
            <a:r>
              <a:rPr sz="36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Tahoma"/>
                <a:cs typeface="Tahoma"/>
              </a:rPr>
              <a:t>podataka</a:t>
            </a:r>
            <a:r>
              <a:rPr sz="36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65" dirty="0">
                <a:solidFill>
                  <a:srgbClr val="FFFFFF"/>
                </a:solidFill>
                <a:latin typeface="Tahoma"/>
                <a:cs typeface="Tahoma"/>
              </a:rPr>
              <a:t>(eng.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95" dirty="0">
                <a:solidFill>
                  <a:srgbClr val="FFFFFF"/>
                </a:solidFill>
                <a:latin typeface="Tahoma"/>
                <a:cs typeface="Tahoma"/>
              </a:rPr>
              <a:t>Instance</a:t>
            </a:r>
            <a:r>
              <a:rPr sz="36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40" dirty="0">
                <a:solidFill>
                  <a:srgbClr val="FFFFFF"/>
                </a:solidFill>
                <a:latin typeface="Tahoma"/>
                <a:cs typeface="Tahoma"/>
              </a:rPr>
              <a:t>selection)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1667" y="3714020"/>
            <a:ext cx="8229599" cy="3524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376" y="460406"/>
            <a:ext cx="797814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1095" dirty="0">
                <a:latin typeface="Tahoma"/>
                <a:cs typeface="Tahoma"/>
              </a:rPr>
              <a:t>I</a:t>
            </a:r>
            <a:r>
              <a:rPr sz="7000" spc="-70" dirty="0">
                <a:latin typeface="Tahoma"/>
                <a:cs typeface="Tahoma"/>
              </a:rPr>
              <a:t>n</a:t>
            </a:r>
            <a:r>
              <a:rPr sz="7000" spc="-135" dirty="0">
                <a:latin typeface="Tahoma"/>
                <a:cs typeface="Tahoma"/>
              </a:rPr>
              <a:t>s</a:t>
            </a:r>
            <a:r>
              <a:rPr sz="7000" spc="15" dirty="0">
                <a:latin typeface="Tahoma"/>
                <a:cs typeface="Tahoma"/>
              </a:rPr>
              <a:t>t</a:t>
            </a:r>
            <a:r>
              <a:rPr sz="7000" spc="-225" dirty="0">
                <a:latin typeface="Tahoma"/>
                <a:cs typeface="Tahoma"/>
              </a:rPr>
              <a:t>a</a:t>
            </a:r>
            <a:r>
              <a:rPr sz="7000" spc="-70" dirty="0">
                <a:latin typeface="Tahoma"/>
                <a:cs typeface="Tahoma"/>
              </a:rPr>
              <a:t>n</a:t>
            </a:r>
            <a:r>
              <a:rPr sz="7000" spc="185" dirty="0">
                <a:latin typeface="Tahoma"/>
                <a:cs typeface="Tahoma"/>
              </a:rPr>
              <a:t>c</a:t>
            </a:r>
            <a:r>
              <a:rPr sz="7000" spc="-60" dirty="0">
                <a:latin typeface="Tahoma"/>
                <a:cs typeface="Tahoma"/>
              </a:rPr>
              <a:t>e</a:t>
            </a:r>
            <a:r>
              <a:rPr sz="7000" spc="-405" dirty="0">
                <a:latin typeface="Tahoma"/>
                <a:cs typeface="Tahoma"/>
              </a:rPr>
              <a:t> </a:t>
            </a:r>
            <a:r>
              <a:rPr sz="7000" spc="-135" dirty="0">
                <a:latin typeface="Tahoma"/>
                <a:cs typeface="Tahoma"/>
              </a:rPr>
              <a:t>s</a:t>
            </a:r>
            <a:r>
              <a:rPr sz="7000" spc="-65" dirty="0">
                <a:latin typeface="Tahoma"/>
                <a:cs typeface="Tahoma"/>
              </a:rPr>
              <a:t>e</a:t>
            </a:r>
            <a:r>
              <a:rPr sz="7000" spc="50" dirty="0">
                <a:latin typeface="Tahoma"/>
                <a:cs typeface="Tahoma"/>
              </a:rPr>
              <a:t>l</a:t>
            </a:r>
            <a:r>
              <a:rPr sz="7000" spc="-65" dirty="0">
                <a:latin typeface="Tahoma"/>
                <a:cs typeface="Tahoma"/>
              </a:rPr>
              <a:t>e</a:t>
            </a:r>
            <a:r>
              <a:rPr sz="7000" spc="185" dirty="0">
                <a:latin typeface="Tahoma"/>
                <a:cs typeface="Tahoma"/>
              </a:rPr>
              <a:t>c</a:t>
            </a:r>
            <a:r>
              <a:rPr sz="7000" spc="15" dirty="0">
                <a:latin typeface="Tahoma"/>
                <a:cs typeface="Tahoma"/>
              </a:rPr>
              <a:t>t</a:t>
            </a:r>
            <a:r>
              <a:rPr sz="7000" spc="-85" dirty="0">
                <a:latin typeface="Tahoma"/>
                <a:cs typeface="Tahoma"/>
              </a:rPr>
              <a:t>i</a:t>
            </a:r>
            <a:r>
              <a:rPr sz="7000" spc="55" dirty="0">
                <a:latin typeface="Tahoma"/>
                <a:cs typeface="Tahoma"/>
              </a:rPr>
              <a:t>o</a:t>
            </a:r>
            <a:r>
              <a:rPr sz="7000" spc="-65" dirty="0">
                <a:latin typeface="Tahoma"/>
                <a:cs typeface="Tahoma"/>
              </a:rPr>
              <a:t>n</a:t>
            </a:r>
            <a:endParaRPr sz="7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913" y="2784526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913" y="4606197"/>
            <a:ext cx="161925" cy="161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6738" y="1758491"/>
            <a:ext cx="14617065" cy="812927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4000" b="1" spc="-70" dirty="0">
                <a:solidFill>
                  <a:srgbClr val="FFFFFF"/>
                </a:solidFill>
                <a:latin typeface="Tahoma"/>
                <a:cs typeface="Tahoma"/>
              </a:rPr>
              <a:t>Definicija?</a:t>
            </a:r>
            <a:endParaRPr sz="4000">
              <a:latin typeface="Tahoma"/>
              <a:cs typeface="Tahoma"/>
            </a:endParaRPr>
          </a:p>
          <a:p>
            <a:pPr marL="767715">
              <a:lnSpc>
                <a:spcPct val="100000"/>
              </a:lnSpc>
              <a:spcBef>
                <a:spcPts val="725"/>
              </a:spcBef>
            </a:pPr>
            <a:r>
              <a:rPr sz="3500" b="1" spc="-10" dirty="0">
                <a:solidFill>
                  <a:srgbClr val="FFFFFF"/>
                </a:solidFill>
                <a:latin typeface="Tahoma"/>
                <a:cs typeface="Tahoma"/>
              </a:rPr>
              <a:t>Proces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30" dirty="0">
                <a:solidFill>
                  <a:srgbClr val="FFFFFF"/>
                </a:solidFill>
                <a:latin typeface="Tahoma"/>
                <a:cs typeface="Tahoma"/>
              </a:rPr>
              <a:t>odabira</a:t>
            </a:r>
            <a:r>
              <a:rPr sz="35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FFFFFF"/>
                </a:solidFill>
                <a:latin typeface="Tahoma"/>
                <a:cs typeface="Tahoma"/>
              </a:rPr>
              <a:t>najreprezentativnijih</a:t>
            </a:r>
            <a:r>
              <a:rPr sz="35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45" dirty="0">
                <a:solidFill>
                  <a:srgbClr val="FFFFFF"/>
                </a:solidFill>
                <a:latin typeface="Tahoma"/>
                <a:cs typeface="Tahoma"/>
              </a:rPr>
              <a:t>primera</a:t>
            </a:r>
            <a:r>
              <a:rPr sz="35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105" dirty="0">
                <a:solidFill>
                  <a:srgbClr val="FFFFFF"/>
                </a:solidFill>
                <a:latin typeface="Tahoma"/>
                <a:cs typeface="Tahoma"/>
              </a:rPr>
              <a:t>iz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FFFFFF"/>
                </a:solidFill>
                <a:latin typeface="Tahoma"/>
                <a:cs typeface="Tahoma"/>
              </a:rPr>
              <a:t>skupa</a:t>
            </a:r>
            <a:r>
              <a:rPr sz="35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FFFFFF"/>
                </a:solidFill>
                <a:latin typeface="Tahoma"/>
                <a:cs typeface="Tahoma"/>
              </a:rPr>
              <a:t>podataka.</a:t>
            </a:r>
            <a:endParaRPr sz="3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4000" b="1" spc="-50" dirty="0">
                <a:solidFill>
                  <a:srgbClr val="FFFFFF"/>
                </a:solidFill>
                <a:latin typeface="Tahoma"/>
                <a:cs typeface="Tahoma"/>
              </a:rPr>
              <a:t>Ocekivan</a:t>
            </a:r>
            <a:r>
              <a:rPr sz="400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80" dirty="0">
                <a:solidFill>
                  <a:srgbClr val="FFFFFF"/>
                </a:solidFill>
                <a:latin typeface="Tahoma"/>
                <a:cs typeface="Tahoma"/>
              </a:rPr>
              <a:t>rezultat?</a:t>
            </a:r>
            <a:endParaRPr sz="4000">
              <a:latin typeface="Tahoma"/>
              <a:cs typeface="Tahoma"/>
            </a:endParaRPr>
          </a:p>
          <a:p>
            <a:pPr marL="767715" marR="6617970">
              <a:lnSpc>
                <a:spcPct val="116100"/>
              </a:lnSpc>
              <a:spcBef>
                <a:spcPts val="50"/>
              </a:spcBef>
            </a:pPr>
            <a:r>
              <a:rPr sz="3500" b="1" spc="-35" dirty="0">
                <a:solidFill>
                  <a:srgbClr val="FFFFFF"/>
                </a:solidFill>
                <a:latin typeface="Tahoma"/>
                <a:cs typeface="Tahoma"/>
              </a:rPr>
              <a:t>Minimalni </a:t>
            </a:r>
            <a:r>
              <a:rPr sz="3500" b="1" spc="-25" dirty="0">
                <a:solidFill>
                  <a:srgbClr val="FFFFFF"/>
                </a:solidFill>
                <a:latin typeface="Tahoma"/>
                <a:cs typeface="Tahoma"/>
              </a:rPr>
              <a:t>podskup </a:t>
            </a:r>
            <a:r>
              <a:rPr sz="3500" b="1" spc="-55" dirty="0">
                <a:solidFill>
                  <a:srgbClr val="FFFFFF"/>
                </a:solidFill>
                <a:latin typeface="Tahoma"/>
                <a:cs typeface="Tahoma"/>
              </a:rPr>
              <a:t>podataka </a:t>
            </a:r>
            <a:r>
              <a:rPr sz="35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2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5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500" b="1" spc="-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500" b="1" spc="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5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5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5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5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500" b="1" spc="-24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500" b="1" spc="-2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500" b="1" spc="-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500" b="1" spc="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12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5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b="1" spc="-16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3500" b="1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5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5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500" b="1" spc="35" dirty="0">
                <a:solidFill>
                  <a:srgbClr val="FFFFFF"/>
                </a:solidFill>
                <a:latin typeface="Tahoma"/>
                <a:cs typeface="Tahoma"/>
              </a:rPr>
              <a:t>d  </a:t>
            </a:r>
            <a:r>
              <a:rPr sz="3500" b="1" spc="-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5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500" b="1" spc="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5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12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2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5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500" b="1" spc="-26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3500" b="1" spc="-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5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500" b="1" spc="-165" dirty="0">
                <a:solidFill>
                  <a:srgbClr val="FFFFFF"/>
                </a:solidFill>
                <a:latin typeface="Tahoma"/>
                <a:cs typeface="Tahoma"/>
              </a:rPr>
              <a:t>ž</a:t>
            </a:r>
            <a:r>
              <a:rPr sz="35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500" b="1" spc="4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35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500" b="1" spc="-26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500" b="1" spc="-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5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5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500" b="1" spc="-45" dirty="0">
                <a:solidFill>
                  <a:srgbClr val="FFFFFF"/>
                </a:solidFill>
                <a:latin typeface="Tahoma"/>
                <a:cs typeface="Tahoma"/>
              </a:rPr>
              <a:t>i  </a:t>
            </a:r>
            <a:r>
              <a:rPr sz="3500" b="1" spc="-16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2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4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5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b="1" spc="-16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25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500" b="1" spc="-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500" b="1" spc="4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500" b="1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5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500" b="1" spc="-2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5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5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500" b="1" spc="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5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5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500" b="1" spc="-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5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500" b="1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500" b="1" spc="-13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84"/>
              </a:spcBef>
            </a:pPr>
            <a:r>
              <a:rPr sz="4000" b="1" spc="-25" dirty="0">
                <a:solidFill>
                  <a:srgbClr val="FFFFFF"/>
                </a:solidFill>
                <a:latin typeface="Tahoma"/>
                <a:cs typeface="Tahoma"/>
              </a:rPr>
              <a:t>Osnovni</a:t>
            </a:r>
            <a:r>
              <a:rPr sz="40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00" dirty="0">
                <a:solidFill>
                  <a:srgbClr val="FFFFFF"/>
                </a:solidFill>
                <a:latin typeface="Tahoma"/>
                <a:cs typeface="Tahoma"/>
              </a:rPr>
              <a:t>zadaci:</a:t>
            </a:r>
            <a:endParaRPr sz="4000">
              <a:latin typeface="Tahoma"/>
              <a:cs typeface="Tahoma"/>
            </a:endParaRPr>
          </a:p>
          <a:p>
            <a:pPr marL="872490" indent="-502920">
              <a:lnSpc>
                <a:spcPct val="100000"/>
              </a:lnSpc>
              <a:spcBef>
                <a:spcPts val="1250"/>
              </a:spcBef>
              <a:buFont typeface="Microsoft Sans Serif"/>
              <a:buAutoNum type="arabicPeriod"/>
              <a:tabLst>
                <a:tab pos="873125" algn="l"/>
              </a:tabLst>
            </a:pPr>
            <a:r>
              <a:rPr sz="3500" b="1" spc="-60" dirty="0">
                <a:solidFill>
                  <a:srgbClr val="FFFFFF"/>
                </a:solidFill>
                <a:latin typeface="Tahoma"/>
                <a:cs typeface="Tahoma"/>
              </a:rPr>
              <a:t>Optimizacija</a:t>
            </a:r>
            <a:r>
              <a:rPr sz="35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75" dirty="0">
                <a:solidFill>
                  <a:srgbClr val="FFFFFF"/>
                </a:solidFill>
                <a:latin typeface="Tahoma"/>
                <a:cs typeface="Tahoma"/>
              </a:rPr>
              <a:t>korišćenja</a:t>
            </a:r>
            <a:r>
              <a:rPr sz="35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85" dirty="0">
                <a:solidFill>
                  <a:srgbClr val="FFFFFF"/>
                </a:solidFill>
                <a:latin typeface="Tahoma"/>
                <a:cs typeface="Tahoma"/>
              </a:rPr>
              <a:t>memorijskih</a:t>
            </a:r>
            <a:r>
              <a:rPr sz="35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65" dirty="0">
                <a:solidFill>
                  <a:srgbClr val="FFFFFF"/>
                </a:solidFill>
                <a:latin typeface="Tahoma"/>
                <a:cs typeface="Tahoma"/>
              </a:rPr>
              <a:t>resursa</a:t>
            </a:r>
            <a:endParaRPr sz="3500">
              <a:latin typeface="Tahoma"/>
              <a:cs typeface="Tahoma"/>
            </a:endParaRPr>
          </a:p>
          <a:p>
            <a:pPr marL="767715" indent="-405130">
              <a:lnSpc>
                <a:spcPct val="100000"/>
              </a:lnSpc>
              <a:spcBef>
                <a:spcPts val="1125"/>
              </a:spcBef>
              <a:buFont typeface="Microsoft Sans Serif"/>
              <a:buAutoNum type="arabicPeriod"/>
              <a:tabLst>
                <a:tab pos="768350" algn="l"/>
              </a:tabLst>
            </a:pPr>
            <a:r>
              <a:rPr sz="3500" b="1" spc="-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500" b="1" spc="-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500" b="1" spc="-26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35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500" b="1" spc="-26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35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35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5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b="1" spc="-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500" b="1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5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500" b="1" spc="4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5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5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500" b="1" spc="-2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500" b="1" spc="-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500" b="1" spc="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5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500" b="1" spc="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500" b="1" spc="5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2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5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3500">
              <a:latin typeface="Tahoma"/>
              <a:cs typeface="Tahoma"/>
            </a:endParaRPr>
          </a:p>
          <a:p>
            <a:pPr marL="767715" indent="-419100">
              <a:lnSpc>
                <a:spcPct val="100000"/>
              </a:lnSpc>
              <a:spcBef>
                <a:spcPts val="1125"/>
              </a:spcBef>
              <a:buFont typeface="Microsoft Sans Serif"/>
              <a:buAutoNum type="arabicPeriod"/>
              <a:tabLst>
                <a:tab pos="768350" algn="l"/>
              </a:tabLst>
            </a:pPr>
            <a:r>
              <a:rPr sz="3500" b="1" spc="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500" b="1" spc="-22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3500" b="1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500" b="1" spc="-26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500" b="1" spc="-26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350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70" dirty="0">
                <a:solidFill>
                  <a:srgbClr val="FFFFFF"/>
                </a:solidFill>
                <a:latin typeface="Tahoma"/>
                <a:cs typeface="Tahoma"/>
              </a:rPr>
              <a:t>š</a:t>
            </a:r>
            <a:r>
              <a:rPr sz="3500" b="1" spc="-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500" b="1" spc="-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5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500" b="1" spc="-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500" b="1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3500" b="1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500" b="1" spc="-70" dirty="0">
                <a:solidFill>
                  <a:srgbClr val="FFFFFF"/>
                </a:solidFill>
                <a:latin typeface="Tahoma"/>
                <a:cs typeface="Tahoma"/>
              </a:rPr>
              <a:t>š</a:t>
            </a:r>
            <a:r>
              <a:rPr sz="35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500" b="1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500" b="1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35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5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5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5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5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500" b="1" spc="9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500" b="1" spc="-4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193" y="198787"/>
            <a:ext cx="107232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90" dirty="0">
                <a:latin typeface="Tahoma"/>
                <a:cs typeface="Tahoma"/>
              </a:rPr>
              <a:t>PS</a:t>
            </a:r>
            <a:r>
              <a:rPr sz="7000" spc="-415" dirty="0">
                <a:latin typeface="Tahoma"/>
                <a:cs typeface="Tahoma"/>
              </a:rPr>
              <a:t> </a:t>
            </a:r>
            <a:r>
              <a:rPr sz="7000" spc="-65" dirty="0">
                <a:latin typeface="Tahoma"/>
                <a:cs typeface="Tahoma"/>
              </a:rPr>
              <a:t>(Prototype</a:t>
            </a:r>
            <a:r>
              <a:rPr sz="7000" spc="-409" dirty="0">
                <a:latin typeface="Tahoma"/>
                <a:cs typeface="Tahoma"/>
              </a:rPr>
              <a:t> </a:t>
            </a:r>
            <a:r>
              <a:rPr sz="7000" spc="-85" dirty="0">
                <a:latin typeface="Tahoma"/>
                <a:cs typeface="Tahoma"/>
              </a:rPr>
              <a:t>Selection)</a:t>
            </a:r>
            <a:endParaRPr sz="7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859" y="3179412"/>
            <a:ext cx="133349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0859" y="6414066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859" y="6947465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859" y="7480865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0859" y="8014265"/>
            <a:ext cx="133349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13834" y="2168734"/>
            <a:ext cx="17759045" cy="613473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4000" b="1" spc="-70" dirty="0">
                <a:solidFill>
                  <a:srgbClr val="FFFFFF"/>
                </a:solidFill>
                <a:latin typeface="Tahoma"/>
                <a:cs typeface="Tahoma"/>
              </a:rPr>
              <a:t>Definicija?</a:t>
            </a:r>
            <a:endParaRPr sz="4000">
              <a:latin typeface="Tahoma"/>
              <a:cs typeface="Tahoma"/>
            </a:endParaRPr>
          </a:p>
          <a:p>
            <a:pPr marL="659765" marR="5080">
              <a:lnSpc>
                <a:spcPct val="116700"/>
              </a:lnSpc>
              <a:spcBef>
                <a:spcPts val="100"/>
              </a:spcBef>
            </a:pPr>
            <a:r>
              <a:rPr sz="3000" b="1" spc="-40" dirty="0">
                <a:solidFill>
                  <a:srgbClr val="FFFFFF"/>
                </a:solidFill>
                <a:latin typeface="Tahoma"/>
                <a:cs typeface="Tahoma"/>
              </a:rPr>
              <a:t>PS</a:t>
            </a:r>
            <a:r>
              <a:rPr sz="30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ahoma"/>
                <a:cs typeface="Tahoma"/>
              </a:rPr>
              <a:t>metode</a:t>
            </a:r>
            <a:r>
              <a:rPr sz="3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55" dirty="0">
                <a:solidFill>
                  <a:srgbClr val="FFFFFF"/>
                </a:solidFill>
                <a:latin typeface="Tahoma"/>
                <a:cs typeface="Tahoma"/>
              </a:rPr>
              <a:t>su</a:t>
            </a:r>
            <a:r>
              <a:rPr sz="30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26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ahoma"/>
                <a:cs typeface="Tahoma"/>
              </a:rPr>
              <a:t>metode</a:t>
            </a:r>
            <a:r>
              <a:rPr sz="30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105" dirty="0">
                <a:solidFill>
                  <a:srgbClr val="FFFFFF"/>
                </a:solidFill>
                <a:latin typeface="Tahoma"/>
                <a:cs typeface="Tahoma"/>
              </a:rPr>
              <a:t>koje</a:t>
            </a:r>
            <a:r>
              <a:rPr sz="3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65" dirty="0">
                <a:solidFill>
                  <a:srgbClr val="FFFFFF"/>
                </a:solidFill>
                <a:latin typeface="Tahoma"/>
                <a:cs typeface="Tahoma"/>
              </a:rPr>
              <a:t>očekuju</a:t>
            </a:r>
            <a:r>
              <a:rPr sz="3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2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30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ahoma"/>
                <a:cs typeface="Tahoma"/>
              </a:rPr>
              <a:t>pronađu</a:t>
            </a:r>
            <a:r>
              <a:rPr sz="3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35" dirty="0">
                <a:solidFill>
                  <a:srgbClr val="FFFFFF"/>
                </a:solidFill>
                <a:latin typeface="Tahoma"/>
                <a:cs typeface="Tahoma"/>
              </a:rPr>
              <a:t>skupove</a:t>
            </a:r>
            <a:r>
              <a:rPr sz="30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114" dirty="0">
                <a:solidFill>
                  <a:srgbClr val="FFFFFF"/>
                </a:solidFill>
                <a:latin typeface="Tahoma"/>
                <a:cs typeface="Tahoma"/>
              </a:rPr>
              <a:t>za</a:t>
            </a:r>
            <a:r>
              <a:rPr sz="3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55" dirty="0">
                <a:solidFill>
                  <a:srgbClr val="FFFFFF"/>
                </a:solidFill>
                <a:latin typeface="Tahoma"/>
                <a:cs typeface="Tahoma"/>
              </a:rPr>
              <a:t>treniranje</a:t>
            </a:r>
            <a:r>
              <a:rPr sz="3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105" dirty="0">
                <a:solidFill>
                  <a:srgbClr val="FFFFFF"/>
                </a:solidFill>
                <a:latin typeface="Tahoma"/>
                <a:cs typeface="Tahoma"/>
              </a:rPr>
              <a:t>koji</a:t>
            </a:r>
            <a:r>
              <a:rPr sz="30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80" dirty="0">
                <a:solidFill>
                  <a:srgbClr val="FFFFFF"/>
                </a:solidFill>
                <a:latin typeface="Tahoma"/>
                <a:cs typeface="Tahoma"/>
              </a:rPr>
              <a:t>pružaju</a:t>
            </a:r>
            <a:r>
              <a:rPr sz="3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65" dirty="0">
                <a:solidFill>
                  <a:srgbClr val="FFFFFF"/>
                </a:solidFill>
                <a:latin typeface="Tahoma"/>
                <a:cs typeface="Tahoma"/>
              </a:rPr>
              <a:t>najbolju </a:t>
            </a:r>
            <a:r>
              <a:rPr sz="3000" b="1" spc="-8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ahoma"/>
                <a:cs typeface="Tahoma"/>
              </a:rPr>
              <a:t>tačnost </a:t>
            </a:r>
            <a:r>
              <a:rPr sz="3000" b="1" spc="-65" dirty="0">
                <a:solidFill>
                  <a:srgbClr val="FFFFFF"/>
                </a:solidFill>
                <a:latin typeface="Tahoma"/>
                <a:cs typeface="Tahoma"/>
              </a:rPr>
              <a:t>klasifikacije </a:t>
            </a:r>
            <a:r>
              <a:rPr sz="3000" b="1" spc="-40" dirty="0">
                <a:solidFill>
                  <a:srgbClr val="FFFFFF"/>
                </a:solidFill>
                <a:latin typeface="Tahoma"/>
                <a:cs typeface="Tahoma"/>
              </a:rPr>
              <a:t>i </a:t>
            </a:r>
            <a:r>
              <a:rPr sz="3000" b="1" spc="-5" dirty="0">
                <a:solidFill>
                  <a:srgbClr val="FFFFFF"/>
                </a:solidFill>
                <a:latin typeface="Tahoma"/>
                <a:cs typeface="Tahoma"/>
              </a:rPr>
              <a:t>stopu </a:t>
            </a:r>
            <a:r>
              <a:rPr sz="3000" b="1" spc="-95" dirty="0">
                <a:solidFill>
                  <a:srgbClr val="FFFFFF"/>
                </a:solidFill>
                <a:latin typeface="Tahoma"/>
                <a:cs typeface="Tahoma"/>
              </a:rPr>
              <a:t>smanjenja </a:t>
            </a:r>
            <a:r>
              <a:rPr sz="3000" b="1" spc="-55" dirty="0">
                <a:solidFill>
                  <a:srgbClr val="FFFFFF"/>
                </a:solidFill>
                <a:latin typeface="Tahoma"/>
                <a:cs typeface="Tahoma"/>
              </a:rPr>
              <a:t>korišćenjem </a:t>
            </a:r>
            <a:r>
              <a:rPr sz="3000" b="1" spc="-60" dirty="0">
                <a:solidFill>
                  <a:srgbClr val="FFFFFF"/>
                </a:solidFill>
                <a:latin typeface="Tahoma"/>
                <a:cs typeface="Tahoma"/>
              </a:rPr>
              <a:t>klasifikatora </a:t>
            </a:r>
            <a:r>
              <a:rPr sz="3000" b="1" spc="-50" dirty="0">
                <a:solidFill>
                  <a:srgbClr val="FFFFFF"/>
                </a:solidFill>
                <a:latin typeface="Tahoma"/>
                <a:cs typeface="Tahoma"/>
              </a:rPr>
              <a:t>zasnovanih </a:t>
            </a:r>
            <a:r>
              <a:rPr sz="3000" b="1" spc="-65" dirty="0">
                <a:solidFill>
                  <a:srgbClr val="FFFFFF"/>
                </a:solidFill>
                <a:latin typeface="Tahoma"/>
                <a:cs typeface="Tahoma"/>
              </a:rPr>
              <a:t>na </a:t>
            </a:r>
            <a:r>
              <a:rPr sz="3000" b="1" spc="-25" dirty="0">
                <a:solidFill>
                  <a:srgbClr val="FFFFFF"/>
                </a:solidFill>
                <a:latin typeface="Tahoma"/>
                <a:cs typeface="Tahoma"/>
              </a:rPr>
              <a:t>instanci </a:t>
            </a:r>
            <a:r>
              <a:rPr sz="3000" b="1" spc="-105" dirty="0">
                <a:solidFill>
                  <a:srgbClr val="FFFFFF"/>
                </a:solidFill>
                <a:latin typeface="Tahoma"/>
                <a:cs typeface="Tahoma"/>
              </a:rPr>
              <a:t>koji </a:t>
            </a:r>
            <a:r>
              <a:rPr sz="3000" b="1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95" dirty="0">
                <a:solidFill>
                  <a:srgbClr val="FFFFFF"/>
                </a:solidFill>
                <a:latin typeface="Tahoma"/>
                <a:cs typeface="Tahoma"/>
              </a:rPr>
              <a:t>uzimaju</a:t>
            </a: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30" dirty="0">
                <a:solidFill>
                  <a:srgbClr val="FFFFFF"/>
                </a:solidFill>
                <a:latin typeface="Tahoma"/>
                <a:cs typeface="Tahoma"/>
              </a:rPr>
              <a:t>obzir</a:t>
            </a: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Tahoma"/>
                <a:cs typeface="Tahoma"/>
              </a:rPr>
              <a:t>određenu</a:t>
            </a: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Tahoma"/>
                <a:cs typeface="Tahoma"/>
              </a:rPr>
              <a:t>sličnost</a:t>
            </a: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20" dirty="0">
                <a:solidFill>
                  <a:srgbClr val="FFFFFF"/>
                </a:solidFill>
                <a:latin typeface="Tahoma"/>
                <a:cs typeface="Tahoma"/>
              </a:rPr>
              <a:t>ili</a:t>
            </a: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45" dirty="0">
                <a:solidFill>
                  <a:srgbClr val="FFFFFF"/>
                </a:solidFill>
                <a:latin typeface="Tahoma"/>
                <a:cs typeface="Tahoma"/>
              </a:rPr>
              <a:t>meru</a:t>
            </a: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45" dirty="0">
                <a:solidFill>
                  <a:srgbClr val="FFFFFF"/>
                </a:solidFill>
                <a:latin typeface="Tahoma"/>
                <a:cs typeface="Tahoma"/>
              </a:rPr>
              <a:t>udaljenosti.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20"/>
              </a:spcBef>
            </a:pPr>
            <a:r>
              <a:rPr sz="4000" b="1" spc="-25" dirty="0">
                <a:solidFill>
                  <a:srgbClr val="FFFFFF"/>
                </a:solidFill>
                <a:latin typeface="Tahoma"/>
                <a:cs typeface="Tahoma"/>
              </a:rPr>
              <a:t>Osnovne</a:t>
            </a:r>
            <a:r>
              <a:rPr sz="4000" b="1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114" dirty="0">
                <a:solidFill>
                  <a:srgbClr val="FFFFFF"/>
                </a:solidFill>
                <a:latin typeface="Tahoma"/>
                <a:cs typeface="Tahoma"/>
              </a:rPr>
              <a:t>karakteristike:</a:t>
            </a:r>
            <a:endParaRPr sz="4000">
              <a:latin typeface="Tahoma"/>
              <a:cs typeface="Tahoma"/>
            </a:endParaRPr>
          </a:p>
          <a:p>
            <a:pPr marL="659765" marR="7315200">
              <a:lnSpc>
                <a:spcPct val="116700"/>
              </a:lnSpc>
              <a:spcBef>
                <a:spcPts val="100"/>
              </a:spcBef>
            </a:pPr>
            <a:r>
              <a:rPr sz="3000" b="1" spc="-70" dirty="0">
                <a:solidFill>
                  <a:srgbClr val="FFFFFF"/>
                </a:solidFill>
                <a:latin typeface="Tahoma"/>
                <a:cs typeface="Tahoma"/>
              </a:rPr>
              <a:t>Efikasniji</a:t>
            </a:r>
            <a:r>
              <a:rPr sz="30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15" dirty="0">
                <a:solidFill>
                  <a:srgbClr val="FFFFFF"/>
                </a:solidFill>
                <a:latin typeface="Tahoma"/>
                <a:cs typeface="Tahoma"/>
              </a:rPr>
              <a:t>pristup</a:t>
            </a:r>
            <a:r>
              <a:rPr sz="3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35" dirty="0">
                <a:solidFill>
                  <a:srgbClr val="FFFFFF"/>
                </a:solidFill>
                <a:latin typeface="Tahoma"/>
                <a:cs typeface="Tahoma"/>
              </a:rPr>
              <a:t>od</a:t>
            </a:r>
            <a:r>
              <a:rPr sz="3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65" dirty="0">
                <a:solidFill>
                  <a:srgbClr val="FFFFFF"/>
                </a:solidFill>
                <a:latin typeface="Tahoma"/>
                <a:cs typeface="Tahoma"/>
              </a:rPr>
              <a:t>TSS</a:t>
            </a:r>
            <a:r>
              <a:rPr sz="3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135" dirty="0">
                <a:solidFill>
                  <a:srgbClr val="FFFFFF"/>
                </a:solidFill>
                <a:latin typeface="Tahoma"/>
                <a:cs typeface="Tahoma"/>
              </a:rPr>
              <a:t>(eng.</a:t>
            </a:r>
            <a:r>
              <a:rPr sz="30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7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3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3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30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35" dirty="0">
                <a:solidFill>
                  <a:srgbClr val="FFFFFF"/>
                </a:solidFill>
                <a:latin typeface="Tahoma"/>
                <a:cs typeface="Tahoma"/>
              </a:rPr>
              <a:t>Selection) </a:t>
            </a:r>
            <a:r>
              <a:rPr sz="3000" b="1" spc="-8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55" dirty="0">
                <a:solidFill>
                  <a:srgbClr val="FFFFFF"/>
                </a:solidFill>
                <a:latin typeface="Tahoma"/>
                <a:cs typeface="Tahoma"/>
              </a:rPr>
              <a:t>Omogućavanje</a:t>
            </a: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65" dirty="0">
                <a:solidFill>
                  <a:srgbClr val="FFFFFF"/>
                </a:solidFill>
                <a:latin typeface="Tahoma"/>
                <a:cs typeface="Tahoma"/>
              </a:rPr>
              <a:t>brzog</a:t>
            </a: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40" dirty="0">
                <a:solidFill>
                  <a:srgbClr val="FFFFFF"/>
                </a:solidFill>
                <a:latin typeface="Tahoma"/>
                <a:cs typeface="Tahoma"/>
              </a:rPr>
              <a:t>vremena</a:t>
            </a: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75" dirty="0">
                <a:solidFill>
                  <a:srgbClr val="FFFFFF"/>
                </a:solidFill>
                <a:latin typeface="Tahoma"/>
                <a:cs typeface="Tahoma"/>
              </a:rPr>
              <a:t>izvrsavanja</a:t>
            </a:r>
            <a:endParaRPr sz="3000">
              <a:latin typeface="Tahoma"/>
              <a:cs typeface="Tahoma"/>
            </a:endParaRPr>
          </a:p>
          <a:p>
            <a:pPr marL="659765">
              <a:lnSpc>
                <a:spcPct val="100000"/>
              </a:lnSpc>
              <a:spcBef>
                <a:spcPts val="600"/>
              </a:spcBef>
            </a:pPr>
            <a:r>
              <a:rPr sz="3000" b="1" spc="-25" dirty="0">
                <a:solidFill>
                  <a:srgbClr val="FFFFFF"/>
                </a:solidFill>
                <a:latin typeface="Tahoma"/>
                <a:cs typeface="Tahoma"/>
              </a:rPr>
              <a:t>Minimalni</a:t>
            </a:r>
            <a:r>
              <a:rPr sz="300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35" dirty="0">
                <a:solidFill>
                  <a:srgbClr val="FFFFFF"/>
                </a:solidFill>
                <a:latin typeface="Tahoma"/>
                <a:cs typeface="Tahoma"/>
              </a:rPr>
              <a:t>gubici</a:t>
            </a:r>
            <a:r>
              <a:rPr sz="30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15" dirty="0">
                <a:solidFill>
                  <a:srgbClr val="FFFFFF"/>
                </a:solidFill>
                <a:latin typeface="Tahoma"/>
                <a:cs typeface="Tahoma"/>
              </a:rPr>
              <a:t>tačnosti</a:t>
            </a:r>
            <a:r>
              <a:rPr sz="300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65" dirty="0">
                <a:solidFill>
                  <a:srgbClr val="FFFFFF"/>
                </a:solidFill>
                <a:latin typeface="Tahoma"/>
                <a:cs typeface="Tahoma"/>
              </a:rPr>
              <a:t>klasifikacije</a:t>
            </a:r>
            <a:endParaRPr sz="3000">
              <a:latin typeface="Tahoma"/>
              <a:cs typeface="Tahoma"/>
            </a:endParaRPr>
          </a:p>
          <a:p>
            <a:pPr marL="659765">
              <a:lnSpc>
                <a:spcPct val="100000"/>
              </a:lnSpc>
              <a:spcBef>
                <a:spcPts val="600"/>
              </a:spcBef>
            </a:pPr>
            <a:r>
              <a:rPr sz="3000" b="1" spc="-30" dirty="0">
                <a:solidFill>
                  <a:srgbClr val="FFFFFF"/>
                </a:solidFill>
                <a:latin typeface="Tahoma"/>
                <a:cs typeface="Tahoma"/>
              </a:rPr>
              <a:t>Osetljivost</a:t>
            </a: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65" dirty="0">
                <a:solidFill>
                  <a:srgbClr val="FFFFFF"/>
                </a:solidFill>
                <a:latin typeface="Tahoma"/>
                <a:cs typeface="Tahoma"/>
              </a:rPr>
              <a:t>na</a:t>
            </a:r>
            <a:r>
              <a:rPr sz="30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redosled</a:t>
            </a: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55" dirty="0">
                <a:solidFill>
                  <a:srgbClr val="FFFFFF"/>
                </a:solidFill>
                <a:latin typeface="Tahoma"/>
                <a:cs typeface="Tahoma"/>
              </a:rPr>
              <a:t>čitanja</a:t>
            </a:r>
            <a:r>
              <a:rPr sz="30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50" dirty="0">
                <a:solidFill>
                  <a:srgbClr val="FFFFFF"/>
                </a:solidFill>
                <a:latin typeface="Tahoma"/>
                <a:cs typeface="Tahoma"/>
              </a:rPr>
              <a:t>podataka,</a:t>
            </a: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30" dirty="0">
                <a:solidFill>
                  <a:srgbClr val="FFFFFF"/>
                </a:solidFill>
                <a:latin typeface="Tahoma"/>
                <a:cs typeface="Tahoma"/>
              </a:rPr>
              <a:t>outlier-e</a:t>
            </a:r>
            <a:r>
              <a:rPr sz="30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0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bučne</a:t>
            </a:r>
            <a:r>
              <a:rPr sz="3000" b="1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-25" dirty="0">
                <a:solidFill>
                  <a:srgbClr val="FFFFFF"/>
                </a:solidFill>
                <a:latin typeface="Tahoma"/>
                <a:cs typeface="Tahoma"/>
              </a:rPr>
              <a:t>podatke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527" y="218354"/>
            <a:ext cx="1506847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0" dirty="0">
                <a:solidFill>
                  <a:schemeClr val="tx1"/>
                </a:solidFill>
              </a:rPr>
              <a:t>P</a:t>
            </a:r>
            <a:r>
              <a:rPr sz="6000" spc="100" dirty="0">
                <a:solidFill>
                  <a:schemeClr val="tx1"/>
                </a:solidFill>
              </a:rPr>
              <a:t>o</a:t>
            </a:r>
            <a:r>
              <a:rPr sz="6000" spc="235" dirty="0">
                <a:solidFill>
                  <a:schemeClr val="tx1"/>
                </a:solidFill>
              </a:rPr>
              <a:t>d</a:t>
            </a:r>
            <a:r>
              <a:rPr sz="6000" spc="200" dirty="0">
                <a:solidFill>
                  <a:schemeClr val="tx1"/>
                </a:solidFill>
              </a:rPr>
              <a:t>e</a:t>
            </a:r>
            <a:r>
              <a:rPr sz="6000" spc="220" dirty="0">
                <a:solidFill>
                  <a:schemeClr val="tx1"/>
                </a:solidFill>
              </a:rPr>
              <a:t>l</a:t>
            </a:r>
            <a:r>
              <a:rPr sz="6000" spc="80" dirty="0">
                <a:solidFill>
                  <a:schemeClr val="tx1"/>
                </a:solidFill>
              </a:rPr>
              <a:t>a</a:t>
            </a:r>
            <a:r>
              <a:rPr sz="6000" spc="-295" dirty="0">
                <a:solidFill>
                  <a:schemeClr val="tx1"/>
                </a:solidFill>
              </a:rPr>
              <a:t> </a:t>
            </a:r>
            <a:r>
              <a:rPr sz="6000" spc="-110" dirty="0">
                <a:solidFill>
                  <a:schemeClr val="tx1"/>
                </a:solidFill>
              </a:rPr>
              <a:t>P</a:t>
            </a:r>
            <a:r>
              <a:rPr sz="6000" spc="-380" dirty="0">
                <a:solidFill>
                  <a:schemeClr val="tx1"/>
                </a:solidFill>
              </a:rPr>
              <a:t>S</a:t>
            </a:r>
            <a:r>
              <a:rPr sz="6000" spc="-295" dirty="0">
                <a:solidFill>
                  <a:schemeClr val="tx1"/>
                </a:solidFill>
              </a:rPr>
              <a:t> </a:t>
            </a:r>
            <a:r>
              <a:rPr sz="6000" spc="290" dirty="0">
                <a:solidFill>
                  <a:schemeClr val="tx1"/>
                </a:solidFill>
              </a:rPr>
              <a:t>m</a:t>
            </a:r>
            <a:r>
              <a:rPr sz="6000" spc="200" dirty="0">
                <a:solidFill>
                  <a:schemeClr val="tx1"/>
                </a:solidFill>
              </a:rPr>
              <a:t>e</a:t>
            </a:r>
            <a:r>
              <a:rPr sz="6000" spc="590" dirty="0">
                <a:solidFill>
                  <a:schemeClr val="tx1"/>
                </a:solidFill>
              </a:rPr>
              <a:t>t</a:t>
            </a:r>
            <a:r>
              <a:rPr sz="6000" spc="100" dirty="0">
                <a:solidFill>
                  <a:schemeClr val="tx1"/>
                </a:solidFill>
              </a:rPr>
              <a:t>o</a:t>
            </a:r>
            <a:r>
              <a:rPr sz="6000" spc="235" dirty="0">
                <a:solidFill>
                  <a:schemeClr val="tx1"/>
                </a:solidFill>
              </a:rPr>
              <a:t>d</a:t>
            </a:r>
            <a:r>
              <a:rPr sz="6000" spc="80" dirty="0">
                <a:solidFill>
                  <a:schemeClr val="tx1"/>
                </a:solidFill>
              </a:rPr>
              <a:t>a</a:t>
            </a:r>
            <a:r>
              <a:rPr sz="6000" spc="-295" dirty="0">
                <a:solidFill>
                  <a:schemeClr val="tx1"/>
                </a:solidFill>
              </a:rPr>
              <a:t> </a:t>
            </a:r>
            <a:r>
              <a:rPr sz="6000" spc="229" dirty="0">
                <a:solidFill>
                  <a:schemeClr val="tx1"/>
                </a:solidFill>
              </a:rPr>
              <a:t>p</a:t>
            </a:r>
            <a:r>
              <a:rPr sz="6000" spc="105" dirty="0">
                <a:solidFill>
                  <a:schemeClr val="tx1"/>
                </a:solidFill>
              </a:rPr>
              <a:t>o</a:t>
            </a:r>
            <a:r>
              <a:rPr sz="6000" spc="-295" dirty="0">
                <a:solidFill>
                  <a:schemeClr val="tx1"/>
                </a:solidFill>
              </a:rPr>
              <a:t> </a:t>
            </a:r>
            <a:r>
              <a:rPr sz="6000" spc="-425" dirty="0">
                <a:solidFill>
                  <a:schemeClr val="tx1"/>
                </a:solidFill>
              </a:rPr>
              <a:t>s</a:t>
            </a:r>
            <a:r>
              <a:rPr sz="6000" spc="290" dirty="0">
                <a:solidFill>
                  <a:schemeClr val="tx1"/>
                </a:solidFill>
              </a:rPr>
              <a:t>m</a:t>
            </a:r>
            <a:r>
              <a:rPr sz="6000" spc="200" dirty="0">
                <a:solidFill>
                  <a:schemeClr val="tx1"/>
                </a:solidFill>
              </a:rPr>
              <a:t>e</a:t>
            </a:r>
            <a:r>
              <a:rPr sz="6000" spc="225" dirty="0">
                <a:solidFill>
                  <a:schemeClr val="tx1"/>
                </a:solidFill>
              </a:rPr>
              <a:t>r</a:t>
            </a:r>
            <a:r>
              <a:rPr sz="6000" spc="85" dirty="0">
                <a:solidFill>
                  <a:schemeClr val="tx1"/>
                </a:solidFill>
              </a:rPr>
              <a:t>u</a:t>
            </a:r>
            <a:r>
              <a:rPr sz="6000" spc="-295" dirty="0">
                <a:solidFill>
                  <a:schemeClr val="tx1"/>
                </a:solidFill>
              </a:rPr>
              <a:t> </a:t>
            </a:r>
            <a:r>
              <a:rPr sz="6000" spc="229" dirty="0">
                <a:solidFill>
                  <a:schemeClr val="tx1"/>
                </a:solidFill>
              </a:rPr>
              <a:t>p</a:t>
            </a:r>
            <a:r>
              <a:rPr sz="6000" spc="225" dirty="0">
                <a:solidFill>
                  <a:schemeClr val="tx1"/>
                </a:solidFill>
              </a:rPr>
              <a:t>r</a:t>
            </a:r>
            <a:r>
              <a:rPr sz="6000" spc="200" dirty="0">
                <a:solidFill>
                  <a:schemeClr val="tx1"/>
                </a:solidFill>
              </a:rPr>
              <a:t>e</a:t>
            </a:r>
            <a:r>
              <a:rPr sz="6000" spc="590" dirty="0">
                <a:solidFill>
                  <a:schemeClr val="tx1"/>
                </a:solidFill>
              </a:rPr>
              <a:t>t</a:t>
            </a:r>
            <a:r>
              <a:rPr sz="6000" spc="225" dirty="0">
                <a:solidFill>
                  <a:schemeClr val="tx1"/>
                </a:solidFill>
              </a:rPr>
              <a:t>r</a:t>
            </a:r>
            <a:r>
              <a:rPr sz="6000" spc="75" dirty="0">
                <a:solidFill>
                  <a:schemeClr val="tx1"/>
                </a:solidFill>
              </a:rPr>
              <a:t>a</a:t>
            </a:r>
            <a:r>
              <a:rPr sz="6000" spc="-365" dirty="0">
                <a:solidFill>
                  <a:schemeClr val="tx1"/>
                </a:solidFill>
              </a:rPr>
              <a:t>g</a:t>
            </a:r>
            <a:r>
              <a:rPr sz="6000" spc="204" dirty="0">
                <a:solidFill>
                  <a:schemeClr val="tx1"/>
                </a:solidFill>
              </a:rPr>
              <a:t>e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044" y="2705099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044" y="3581400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044" y="4019549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044" y="4457699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044" y="4895849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044" y="5772149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044" y="6915149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044" y="7791450"/>
            <a:ext cx="114300" cy="11429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044" y="8229599"/>
            <a:ext cx="114300" cy="114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044" y="8667749"/>
            <a:ext cx="114300" cy="1142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78694" y="1713830"/>
            <a:ext cx="8585200" cy="72021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4000" b="1" spc="105" dirty="0">
                <a:solidFill>
                  <a:srgbClr val="FFFFFF"/>
                </a:solidFill>
                <a:latin typeface="Arial"/>
                <a:cs typeface="Arial"/>
              </a:rPr>
              <a:t>Inkrementalni</a:t>
            </a:r>
            <a:r>
              <a:rPr sz="40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(eng.</a:t>
            </a:r>
            <a:r>
              <a:rPr sz="40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Incremental)</a:t>
            </a:r>
            <a:endParaRPr sz="4000" dirty="0">
              <a:latin typeface="Arial"/>
              <a:cs typeface="Arial"/>
            </a:endParaRPr>
          </a:p>
          <a:p>
            <a:pPr marL="551815" marR="168910">
              <a:lnSpc>
                <a:spcPct val="114999"/>
              </a:lnSpc>
              <a:spcBef>
                <a:spcPts val="225"/>
              </a:spcBef>
            </a:pP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Pocinje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praznim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skupom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7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dodaju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iz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95" dirty="0">
                <a:solidFill>
                  <a:srgbClr val="FFFFFF"/>
                </a:solidFill>
                <a:latin typeface="Arial"/>
                <a:cs typeface="Arial"/>
              </a:rPr>
              <a:t>TR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koje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zadovoljavaju 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određene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kriterijume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u </a:t>
            </a:r>
            <a:r>
              <a:rPr sz="2500" b="1" spc="-13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5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Arial"/>
                <a:cs typeface="Arial"/>
              </a:rPr>
              <a:t>Zavise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redosleda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čitanja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podataka</a:t>
            </a:r>
            <a:endParaRPr sz="2500" dirty="0">
              <a:latin typeface="Arial"/>
              <a:cs typeface="Arial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Slučajan</a:t>
            </a:r>
            <a:r>
              <a:rPr sz="25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odabir</a:t>
            </a:r>
            <a:endParaRPr sz="2500" dirty="0">
              <a:latin typeface="Arial"/>
              <a:cs typeface="Arial"/>
            </a:endParaRPr>
          </a:p>
          <a:p>
            <a:pPr marL="551815" marR="751205">
              <a:lnSpc>
                <a:spcPct val="114999"/>
              </a:lnSpc>
            </a:pP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Instance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mogu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naknadno 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dodavati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u </a:t>
            </a:r>
            <a:r>
              <a:rPr sz="2500" b="1" spc="-25" dirty="0">
                <a:solidFill>
                  <a:srgbClr val="FFFFFF"/>
                </a:solidFill>
                <a:latin typeface="Arial"/>
                <a:cs typeface="Arial"/>
              </a:rPr>
              <a:t>skup </a:t>
            </a:r>
            <a:r>
              <a:rPr sz="2500" b="1" spc="-13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5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Minimalni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zahtevi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za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memorijom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tokom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obrade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podataka</a:t>
            </a:r>
            <a:endParaRPr sz="2500" dirty="0">
              <a:latin typeface="Arial"/>
              <a:cs typeface="Arial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Skloni</a:t>
            </a:r>
            <a:r>
              <a:rPr sz="25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greškama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4000" b="1" spc="105" dirty="0">
                <a:solidFill>
                  <a:srgbClr val="FFFFFF"/>
                </a:solidFill>
                <a:latin typeface="Arial"/>
                <a:cs typeface="Arial"/>
              </a:rPr>
              <a:t>Dekrementalni</a:t>
            </a:r>
            <a:r>
              <a:rPr sz="40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(eng.</a:t>
            </a:r>
            <a:r>
              <a:rPr sz="40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Decremental)</a:t>
            </a:r>
            <a:endParaRPr sz="4000" dirty="0">
              <a:latin typeface="Arial"/>
              <a:cs typeface="Arial"/>
            </a:endParaRPr>
          </a:p>
          <a:p>
            <a:pPr marL="551815" marR="198120">
              <a:lnSpc>
                <a:spcPct val="114999"/>
              </a:lnSpc>
              <a:spcBef>
                <a:spcPts val="225"/>
              </a:spcBef>
            </a:pP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Počinje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65" dirty="0">
                <a:solidFill>
                  <a:srgbClr val="FFFFFF"/>
                </a:solidFill>
                <a:latin typeface="Arial"/>
                <a:cs typeface="Arial"/>
              </a:rPr>
              <a:t>sa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8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65" dirty="0">
                <a:solidFill>
                  <a:srgbClr val="FFFFFF"/>
                </a:solidFill>
                <a:latin typeface="Arial"/>
                <a:cs typeface="Arial"/>
              </a:rPr>
              <a:t>TR,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zatim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traže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25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koje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65" dirty="0">
                <a:solidFill>
                  <a:srgbClr val="FFFFFF"/>
                </a:solidFill>
                <a:latin typeface="Arial"/>
                <a:cs typeface="Arial"/>
              </a:rPr>
              <a:t>su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suvišne</a:t>
            </a:r>
            <a:endParaRPr sz="2500" dirty="0">
              <a:latin typeface="Arial"/>
              <a:cs typeface="Arial"/>
            </a:endParaRPr>
          </a:p>
          <a:p>
            <a:pPr marL="551815" marR="3094990">
              <a:lnSpc>
                <a:spcPct val="114999"/>
              </a:lnSpc>
            </a:pP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Bitan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redosled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čitanja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podataka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Vremenski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" dirty="0">
                <a:solidFill>
                  <a:srgbClr val="FFFFFF"/>
                </a:solidFill>
                <a:latin typeface="Arial"/>
                <a:cs typeface="Arial"/>
              </a:rPr>
              <a:t>skupa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operacija</a:t>
            </a:r>
            <a:endParaRPr sz="2500" dirty="0">
              <a:latin typeface="Arial"/>
              <a:cs typeface="Arial"/>
            </a:endParaRPr>
          </a:p>
          <a:p>
            <a:pPr marL="551815">
              <a:lnSpc>
                <a:spcPct val="100000"/>
              </a:lnSpc>
              <a:spcBef>
                <a:spcPts val="450"/>
              </a:spcBef>
            </a:pPr>
            <a:r>
              <a:rPr sz="2500" b="1" spc="-25" dirty="0">
                <a:solidFill>
                  <a:srgbClr val="FFFFFF"/>
                </a:solidFill>
                <a:latin typeface="Arial"/>
                <a:cs typeface="Arial"/>
              </a:rPr>
              <a:t>Faza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učenja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mora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izvede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van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mreze</a:t>
            </a:r>
            <a:endParaRPr sz="250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0171" y="2705099"/>
            <a:ext cx="114300" cy="1142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0171" y="4019549"/>
            <a:ext cx="114300" cy="1142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0171" y="4457699"/>
            <a:ext cx="114300" cy="1142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0171" y="5600699"/>
            <a:ext cx="114300" cy="1142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0171" y="7353299"/>
            <a:ext cx="114300" cy="1142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0171" y="7791450"/>
            <a:ext cx="114300" cy="11429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0171" y="8934449"/>
            <a:ext cx="114300" cy="1142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0109821" y="1713830"/>
            <a:ext cx="7250430" cy="79070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4000" b="1" spc="45" dirty="0">
                <a:solidFill>
                  <a:srgbClr val="FFFFFF"/>
                </a:solidFill>
                <a:latin typeface="Arial"/>
                <a:cs typeface="Arial"/>
              </a:rPr>
              <a:t>Grupni</a:t>
            </a:r>
            <a:r>
              <a:rPr sz="40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(eng.</a:t>
            </a:r>
            <a:r>
              <a:rPr sz="40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70" dirty="0">
                <a:solidFill>
                  <a:srgbClr val="FFFFFF"/>
                </a:solidFill>
                <a:latin typeface="Arial"/>
                <a:cs typeface="Arial"/>
              </a:rPr>
              <a:t>Batch)</a:t>
            </a:r>
            <a:endParaRPr sz="4000">
              <a:latin typeface="Arial"/>
              <a:cs typeface="Arial"/>
            </a:endParaRPr>
          </a:p>
          <a:p>
            <a:pPr marL="551815" marR="871219">
              <a:lnSpc>
                <a:spcPct val="114999"/>
              </a:lnSpc>
              <a:spcBef>
                <a:spcPts val="225"/>
              </a:spcBef>
            </a:pPr>
            <a:r>
              <a:rPr sz="2500" b="1" spc="-25" dirty="0">
                <a:solidFill>
                  <a:srgbClr val="FFFFFF"/>
                </a:solidFill>
                <a:latin typeface="Arial"/>
                <a:cs typeface="Arial"/>
              </a:rPr>
              <a:t>Za </a:t>
            </a:r>
            <a:r>
              <a:rPr sz="2500" b="1" spc="-20" dirty="0">
                <a:solidFill>
                  <a:srgbClr val="FFFFFF"/>
                </a:solidFill>
                <a:latin typeface="Arial"/>
                <a:cs typeface="Arial"/>
              </a:rPr>
              <a:t>svaku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instancu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proveravada li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zadovoljava</a:t>
            </a:r>
            <a:r>
              <a:rPr sz="25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određene</a:t>
            </a:r>
            <a:r>
              <a:rPr sz="25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kriterijume</a:t>
            </a:r>
            <a:r>
              <a:rPr sz="25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FFFFFF"/>
                </a:solidFill>
                <a:latin typeface="Arial"/>
                <a:cs typeface="Arial"/>
              </a:rPr>
              <a:t>pre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uklanjanja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bilo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koje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njih</a:t>
            </a:r>
            <a:endParaRPr sz="2500">
              <a:latin typeface="Arial"/>
              <a:cs typeface="Arial"/>
            </a:endParaRPr>
          </a:p>
          <a:p>
            <a:pPr marL="551815" marR="781050">
              <a:lnSpc>
                <a:spcPct val="114999"/>
              </a:lnSpc>
            </a:pPr>
            <a:r>
              <a:rPr sz="2500" b="1" spc="-5" dirty="0">
                <a:solidFill>
                  <a:srgbClr val="FFFFFF"/>
                </a:solidFill>
                <a:latin typeface="Arial"/>
                <a:cs typeface="Arial"/>
              </a:rPr>
              <a:t>Sve</a:t>
            </a:r>
            <a:r>
              <a:rPr sz="25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uklanjaju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istovremeno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Vremenski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25" dirty="0">
                <a:solidFill>
                  <a:srgbClr val="FFFFFF"/>
                </a:solidFill>
                <a:latin typeface="Arial"/>
                <a:cs typeface="Arial"/>
              </a:rPr>
              <a:t>skup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95" dirty="0">
                <a:solidFill>
                  <a:srgbClr val="FFFFFF"/>
                </a:solidFill>
                <a:latin typeface="Arial"/>
                <a:cs typeface="Arial"/>
              </a:rPr>
              <a:t>metod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4000" b="1" spc="95" dirty="0">
                <a:solidFill>
                  <a:srgbClr val="FFFFFF"/>
                </a:solidFill>
                <a:latin typeface="Arial"/>
                <a:cs typeface="Arial"/>
              </a:rPr>
              <a:t>Mesoviti</a:t>
            </a:r>
            <a:r>
              <a:rPr sz="40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(eng.</a:t>
            </a:r>
            <a:r>
              <a:rPr sz="40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95" dirty="0">
                <a:solidFill>
                  <a:srgbClr val="FFFFFF"/>
                </a:solidFill>
                <a:latin typeface="Arial"/>
                <a:cs typeface="Arial"/>
              </a:rPr>
              <a:t>Mixed)</a:t>
            </a:r>
            <a:endParaRPr sz="4000">
              <a:latin typeface="Arial"/>
              <a:cs typeface="Arial"/>
            </a:endParaRPr>
          </a:p>
          <a:p>
            <a:pPr marL="551815" marR="5080">
              <a:lnSpc>
                <a:spcPct val="114999"/>
              </a:lnSpc>
              <a:spcBef>
                <a:spcPts val="225"/>
              </a:spcBef>
            </a:pPr>
            <a:r>
              <a:rPr sz="2500" b="1" spc="40" dirty="0">
                <a:solidFill>
                  <a:srgbClr val="FFFFFF"/>
                </a:solidFill>
                <a:latin typeface="Arial"/>
                <a:cs typeface="Arial"/>
              </a:rPr>
              <a:t>Nadogradnja</a:t>
            </a:r>
            <a:r>
              <a:rPr sz="25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5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FFFFFF"/>
                </a:solidFill>
                <a:latin typeface="Arial"/>
                <a:cs typeface="Arial"/>
              </a:rPr>
              <a:t>Incremental</a:t>
            </a:r>
            <a:r>
              <a:rPr sz="25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FFFFFF"/>
                </a:solidFill>
                <a:latin typeface="Arial"/>
                <a:cs typeface="Arial"/>
              </a:rPr>
              <a:t>Decremental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b="1" spc="20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500" b="1" spc="8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500" b="1" spc="8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b="1" spc="8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500" b="1" spc="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00" b="1" spc="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1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5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-1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2500" b="1" spc="75" dirty="0">
                <a:solidFill>
                  <a:srgbClr val="FFFFFF"/>
                </a:solidFill>
                <a:latin typeface="Arial"/>
                <a:cs typeface="Arial"/>
              </a:rPr>
              <a:t>dodati </a:t>
            </a:r>
            <a:r>
              <a:rPr sz="2500" b="1" spc="45" dirty="0">
                <a:solidFill>
                  <a:srgbClr val="FFFFFF"/>
                </a:solidFill>
                <a:latin typeface="Arial"/>
                <a:cs typeface="Arial"/>
              </a:rPr>
              <a:t>ili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ukloniti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instance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na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osnovu </a:t>
            </a: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odredjenih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kriterijuma</a:t>
            </a:r>
            <a:endParaRPr sz="2500">
              <a:latin typeface="Arial"/>
              <a:cs typeface="Arial"/>
            </a:endParaRPr>
          </a:p>
          <a:p>
            <a:pPr marL="551815" marR="2276475">
              <a:lnSpc>
                <a:spcPct val="114999"/>
              </a:lnSpc>
            </a:pPr>
            <a:r>
              <a:rPr sz="2500" b="1" spc="15" dirty="0">
                <a:solidFill>
                  <a:srgbClr val="FFFFFF"/>
                </a:solidFill>
                <a:latin typeface="Arial"/>
                <a:cs typeface="Arial"/>
              </a:rPr>
              <a:t>Poboljšava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preciznost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FFFFFF"/>
                </a:solidFill>
                <a:latin typeface="Arial"/>
                <a:cs typeface="Arial"/>
              </a:rPr>
              <a:t>Vremenski</a:t>
            </a:r>
            <a:r>
              <a:rPr sz="25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zahtevne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90" dirty="0">
                <a:solidFill>
                  <a:srgbClr val="FFFFFF"/>
                </a:solidFill>
                <a:latin typeface="Arial"/>
                <a:cs typeface="Arial"/>
              </a:rPr>
              <a:t>metode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4000" b="1" spc="-50" dirty="0">
                <a:solidFill>
                  <a:srgbClr val="FFFFFF"/>
                </a:solidFill>
                <a:latin typeface="Arial"/>
                <a:cs typeface="Arial"/>
              </a:rPr>
              <a:t>Fiksni</a:t>
            </a:r>
            <a:r>
              <a:rPr sz="40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(eng.</a:t>
            </a:r>
            <a:r>
              <a:rPr sz="40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Fixed)</a:t>
            </a:r>
            <a:endParaRPr sz="4000">
              <a:latin typeface="Arial"/>
              <a:cs typeface="Arial"/>
            </a:endParaRPr>
          </a:p>
          <a:p>
            <a:pPr marL="551815" marR="69215">
              <a:lnSpc>
                <a:spcPct val="114999"/>
              </a:lnSpc>
              <a:spcBef>
                <a:spcPts val="225"/>
              </a:spcBef>
            </a:pPr>
            <a:r>
              <a:rPr sz="2500" b="1" dirty="0">
                <a:solidFill>
                  <a:srgbClr val="FFFFFF"/>
                </a:solidFill>
                <a:latin typeface="Arial"/>
                <a:cs typeface="Arial"/>
              </a:rPr>
              <a:t>Konačan</a:t>
            </a:r>
            <a:r>
              <a:rPr sz="25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broj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25" dirty="0">
                <a:solidFill>
                  <a:srgbClr val="FFFFFF"/>
                </a:solidFill>
                <a:latin typeface="Arial"/>
                <a:cs typeface="Arial"/>
              </a:rPr>
              <a:t>instanci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podataka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25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unapred </a:t>
            </a:r>
            <a:r>
              <a:rPr sz="2500" b="1" spc="-6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FFFFFF"/>
                </a:solidFill>
                <a:latin typeface="Arial"/>
                <a:cs typeface="Arial"/>
              </a:rPr>
              <a:t>određen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350" y="293618"/>
            <a:ext cx="14402849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140" dirty="0"/>
              <a:t>T</a:t>
            </a:r>
            <a:r>
              <a:rPr sz="7000" b="1" spc="85" dirty="0"/>
              <a:t>i</a:t>
            </a:r>
            <a:r>
              <a:rPr sz="7000" b="1" spc="229" dirty="0"/>
              <a:t>p</a:t>
            </a:r>
            <a:r>
              <a:rPr sz="7000" b="1" spc="100" dirty="0"/>
              <a:t>o</a:t>
            </a:r>
            <a:r>
              <a:rPr sz="7000" b="1" spc="155" dirty="0"/>
              <a:t>v</a:t>
            </a:r>
            <a:r>
              <a:rPr sz="7000" b="1" spc="85" dirty="0"/>
              <a:t>i</a:t>
            </a:r>
            <a:r>
              <a:rPr sz="7000" b="1" spc="-295" dirty="0"/>
              <a:t> </a:t>
            </a:r>
            <a:r>
              <a:rPr sz="7000" b="1" spc="-425" dirty="0"/>
              <a:t>s</a:t>
            </a:r>
            <a:r>
              <a:rPr sz="7000" b="1" spc="200" dirty="0"/>
              <a:t>e</a:t>
            </a:r>
            <a:r>
              <a:rPr sz="7000" b="1" spc="220" dirty="0"/>
              <a:t>l</a:t>
            </a:r>
            <a:r>
              <a:rPr sz="7000" b="1" spc="200" dirty="0"/>
              <a:t>e</a:t>
            </a:r>
            <a:r>
              <a:rPr sz="7000" b="1" spc="-114" dirty="0"/>
              <a:t>k</a:t>
            </a:r>
            <a:r>
              <a:rPr sz="7000" b="1" spc="-15" dirty="0"/>
              <a:t>c</a:t>
            </a:r>
            <a:r>
              <a:rPr sz="7000" b="1" spc="85" dirty="0"/>
              <a:t>ij</a:t>
            </a:r>
            <a:r>
              <a:rPr sz="7000" b="1" spc="204" dirty="0"/>
              <a:t>e</a:t>
            </a:r>
            <a:r>
              <a:rPr sz="7000" b="1" spc="-295" dirty="0"/>
              <a:t> </a:t>
            </a:r>
            <a:r>
              <a:rPr sz="7000" b="1" spc="-114" dirty="0"/>
              <a:t>k</a:t>
            </a:r>
            <a:r>
              <a:rPr sz="7000" b="1" spc="100" dirty="0"/>
              <a:t>o</a:t>
            </a:r>
            <a:r>
              <a:rPr sz="7000" b="1" spc="240" dirty="0"/>
              <a:t>d</a:t>
            </a:r>
            <a:r>
              <a:rPr sz="7000" b="1" spc="-295" dirty="0"/>
              <a:t> </a:t>
            </a:r>
            <a:r>
              <a:rPr sz="7000" b="1" spc="-110" dirty="0"/>
              <a:t>P</a:t>
            </a:r>
            <a:r>
              <a:rPr sz="7000" b="1" spc="-380" dirty="0"/>
              <a:t>S</a:t>
            </a:r>
            <a:r>
              <a:rPr sz="7000" b="1" spc="-295" dirty="0"/>
              <a:t> </a:t>
            </a:r>
            <a:r>
              <a:rPr sz="7000" b="1" spc="290" dirty="0"/>
              <a:t>m</a:t>
            </a:r>
            <a:r>
              <a:rPr sz="7000" b="1" spc="200" dirty="0"/>
              <a:t>e</a:t>
            </a:r>
            <a:r>
              <a:rPr sz="7000" b="1" spc="590" dirty="0"/>
              <a:t>t</a:t>
            </a:r>
            <a:r>
              <a:rPr sz="7000" b="1" spc="100" dirty="0"/>
              <a:t>o</a:t>
            </a:r>
            <a:r>
              <a:rPr sz="7000" b="1" spc="235" dirty="0"/>
              <a:t>d</a:t>
            </a:r>
            <a:r>
              <a:rPr sz="7000" b="1" spc="80" dirty="0"/>
              <a:t>a</a:t>
            </a:r>
            <a:endParaRPr sz="7000" b="1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376" y="2976439"/>
            <a:ext cx="133349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376" y="3509839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376" y="4043239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376" y="5281489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376" y="5814889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376" y="6348289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376" y="7586539"/>
            <a:ext cx="133349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376" y="8119940"/>
            <a:ext cx="133349" cy="1333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376" y="8653339"/>
            <a:ext cx="133349" cy="1333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2351" y="1965763"/>
            <a:ext cx="14865350" cy="697674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4000" b="1" spc="40" dirty="0">
                <a:solidFill>
                  <a:srgbClr val="FFFFFF"/>
                </a:solidFill>
                <a:latin typeface="Arial"/>
                <a:cs typeface="Arial"/>
              </a:rPr>
              <a:t>Kondenzovanje</a:t>
            </a:r>
            <a:r>
              <a:rPr sz="40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(eng.</a:t>
            </a:r>
            <a:r>
              <a:rPr sz="40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55" dirty="0">
                <a:solidFill>
                  <a:srgbClr val="FFFFFF"/>
                </a:solidFill>
                <a:latin typeface="Arial"/>
                <a:cs typeface="Arial"/>
              </a:rPr>
              <a:t>Condensation)</a:t>
            </a:r>
            <a:endParaRPr sz="4000" dirty="0">
              <a:latin typeface="Arial"/>
              <a:cs typeface="Arial"/>
            </a:endParaRPr>
          </a:p>
          <a:p>
            <a:pPr marL="659765" marR="100965">
              <a:lnSpc>
                <a:spcPct val="116700"/>
              </a:lnSpc>
              <a:spcBef>
                <a:spcPts val="100"/>
              </a:spcBef>
            </a:pP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Ove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75" dirty="0">
                <a:solidFill>
                  <a:srgbClr val="FFFFFF"/>
                </a:solidFill>
                <a:latin typeface="Arial"/>
                <a:cs typeface="Arial"/>
              </a:rPr>
              <a:t>tehnike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imaju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5" dirty="0">
                <a:solidFill>
                  <a:srgbClr val="FFFFFF"/>
                </a:solidFill>
                <a:latin typeface="Arial"/>
                <a:cs typeface="Arial"/>
              </a:rPr>
              <a:t>za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40" dirty="0">
                <a:solidFill>
                  <a:srgbClr val="FFFFFF"/>
                </a:solidFill>
                <a:latin typeface="Arial"/>
                <a:cs typeface="Arial"/>
              </a:rPr>
              <a:t>cilj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6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30" dirty="0">
                <a:solidFill>
                  <a:srgbClr val="FFFFFF"/>
                </a:solidFill>
                <a:latin typeface="Arial"/>
                <a:cs typeface="Arial"/>
              </a:rPr>
              <a:t>zadrze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4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30" dirty="0">
                <a:solidFill>
                  <a:srgbClr val="FFFFFF"/>
                </a:solidFill>
                <a:latin typeface="Arial"/>
                <a:cs typeface="Arial"/>
              </a:rPr>
              <a:t>koje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75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bliže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30" dirty="0">
                <a:solidFill>
                  <a:srgbClr val="FFFFFF"/>
                </a:solidFill>
                <a:latin typeface="Arial"/>
                <a:cs typeface="Arial"/>
              </a:rPr>
              <a:t>graničnim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tačkama. </a:t>
            </a:r>
            <a:r>
              <a:rPr sz="3000" b="1" spc="-8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Uklanjanje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Arial"/>
                <a:cs typeface="Arial"/>
              </a:rPr>
              <a:t>većeg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80" dirty="0">
                <a:solidFill>
                  <a:srgbClr val="FFFFFF"/>
                </a:solidFill>
                <a:latin typeface="Arial"/>
                <a:cs typeface="Arial"/>
              </a:rPr>
              <a:t>dela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35" dirty="0">
                <a:solidFill>
                  <a:srgbClr val="FFFFFF"/>
                </a:solidFill>
                <a:latin typeface="Arial"/>
                <a:cs typeface="Arial"/>
              </a:rPr>
              <a:t>instanci</a:t>
            </a:r>
            <a:endParaRPr sz="3000" dirty="0">
              <a:latin typeface="Arial"/>
              <a:cs typeface="Arial"/>
            </a:endParaRPr>
          </a:p>
          <a:p>
            <a:pPr marL="659765">
              <a:lnSpc>
                <a:spcPct val="100000"/>
              </a:lnSpc>
              <a:spcBef>
                <a:spcPts val="600"/>
              </a:spcBef>
            </a:pPr>
            <a:r>
              <a:rPr sz="3000" b="1" spc="80" dirty="0">
                <a:solidFill>
                  <a:srgbClr val="FFFFFF"/>
                </a:solidFill>
                <a:latin typeface="Arial"/>
                <a:cs typeface="Arial"/>
              </a:rPr>
              <a:t>Dobri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90" dirty="0">
                <a:solidFill>
                  <a:srgbClr val="FFFFFF"/>
                </a:solidFill>
                <a:latin typeface="Arial"/>
                <a:cs typeface="Arial"/>
              </a:rPr>
              <a:t>rezultati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65" dirty="0">
                <a:solidFill>
                  <a:srgbClr val="FFFFFF"/>
                </a:solidFill>
                <a:latin typeface="Arial"/>
                <a:cs typeface="Arial"/>
              </a:rPr>
              <a:t>nad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60" dirty="0">
                <a:solidFill>
                  <a:srgbClr val="FFFFFF"/>
                </a:solidFill>
                <a:latin typeface="Arial"/>
                <a:cs typeface="Arial"/>
              </a:rPr>
              <a:t>trening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0" dirty="0">
                <a:solidFill>
                  <a:srgbClr val="FFFFFF"/>
                </a:solidFill>
                <a:latin typeface="Arial"/>
                <a:cs typeface="Arial"/>
              </a:rPr>
              <a:t>skupom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60" dirty="0">
                <a:solidFill>
                  <a:srgbClr val="FFFFFF"/>
                </a:solidFill>
                <a:latin typeface="Arial"/>
                <a:cs typeface="Arial"/>
              </a:rPr>
              <a:t>podataka,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losi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65" dirty="0">
                <a:solidFill>
                  <a:srgbClr val="FFFFFF"/>
                </a:solidFill>
                <a:latin typeface="Arial"/>
                <a:cs typeface="Arial"/>
              </a:rPr>
              <a:t>nad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0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0" dirty="0">
                <a:solidFill>
                  <a:srgbClr val="FFFFFF"/>
                </a:solidFill>
                <a:latin typeface="Arial"/>
                <a:cs typeface="Arial"/>
              </a:rPr>
              <a:t>skupom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70" dirty="0">
                <a:solidFill>
                  <a:srgbClr val="FFFFFF"/>
                </a:solidFill>
                <a:latin typeface="Arial"/>
                <a:cs typeface="Arial"/>
              </a:rPr>
              <a:t>podataka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000" b="1" spc="75" dirty="0">
                <a:solidFill>
                  <a:srgbClr val="FFFFFF"/>
                </a:solidFill>
                <a:latin typeface="Arial"/>
                <a:cs typeface="Arial"/>
              </a:rPr>
              <a:t>Izdanje</a:t>
            </a:r>
            <a:r>
              <a:rPr sz="40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80" dirty="0">
                <a:solidFill>
                  <a:srgbClr val="FFFFFF"/>
                </a:solidFill>
                <a:latin typeface="Arial"/>
                <a:cs typeface="Arial"/>
              </a:rPr>
              <a:t>(end.</a:t>
            </a:r>
            <a:r>
              <a:rPr sz="40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70" dirty="0">
                <a:solidFill>
                  <a:srgbClr val="FFFFFF"/>
                </a:solidFill>
                <a:latin typeface="Arial"/>
                <a:cs typeface="Arial"/>
              </a:rPr>
              <a:t>Edition)</a:t>
            </a:r>
            <a:endParaRPr sz="4000" dirty="0">
              <a:latin typeface="Arial"/>
              <a:cs typeface="Arial"/>
            </a:endParaRPr>
          </a:p>
          <a:p>
            <a:pPr marL="659765" marR="9077325">
              <a:lnSpc>
                <a:spcPct val="116700"/>
              </a:lnSpc>
              <a:spcBef>
                <a:spcPts val="100"/>
              </a:spcBef>
            </a:pP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Uklanjanje</a:t>
            </a:r>
            <a:r>
              <a:rPr sz="3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25" dirty="0">
                <a:solidFill>
                  <a:srgbClr val="FFFFFF"/>
                </a:solidFill>
                <a:latin typeface="Arial"/>
                <a:cs typeface="Arial"/>
              </a:rPr>
              <a:t>graničnih</a:t>
            </a:r>
            <a:r>
              <a:rPr sz="3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tačaka </a:t>
            </a:r>
            <a:r>
              <a:rPr sz="3000" b="1" spc="-8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80" dirty="0">
                <a:solidFill>
                  <a:srgbClr val="FFFFFF"/>
                </a:solidFill>
                <a:latin typeface="Arial"/>
                <a:cs typeface="Arial"/>
              </a:rPr>
              <a:t>Minimalna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40" dirty="0">
                <a:solidFill>
                  <a:srgbClr val="FFFFFF"/>
                </a:solidFill>
                <a:latin typeface="Arial"/>
                <a:cs typeface="Arial"/>
              </a:rPr>
              <a:t>redukcija</a:t>
            </a:r>
            <a:endParaRPr sz="3000" dirty="0">
              <a:latin typeface="Arial"/>
              <a:cs typeface="Arial"/>
            </a:endParaRPr>
          </a:p>
          <a:p>
            <a:pPr marL="659765">
              <a:lnSpc>
                <a:spcPct val="100000"/>
              </a:lnSpc>
              <a:spcBef>
                <a:spcPts val="600"/>
              </a:spcBef>
            </a:pPr>
            <a:r>
              <a:rPr sz="3000" b="1" spc="25" dirty="0">
                <a:solidFill>
                  <a:srgbClr val="FFFFFF"/>
                </a:solidFill>
                <a:latin typeface="Arial"/>
                <a:cs typeface="Arial"/>
              </a:rPr>
              <a:t>Poboljšanje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60" dirty="0">
                <a:solidFill>
                  <a:srgbClr val="FFFFFF"/>
                </a:solidFill>
                <a:latin typeface="Arial"/>
                <a:cs typeface="Arial"/>
              </a:rPr>
              <a:t>tačnosti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predikcije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000" b="1" spc="105" dirty="0">
                <a:solidFill>
                  <a:srgbClr val="FFFFFF"/>
                </a:solidFill>
                <a:latin typeface="Arial"/>
                <a:cs typeface="Arial"/>
              </a:rPr>
              <a:t>Hibridni</a:t>
            </a:r>
            <a:r>
              <a:rPr sz="40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80" dirty="0">
                <a:solidFill>
                  <a:srgbClr val="FFFFFF"/>
                </a:solidFill>
                <a:latin typeface="Arial"/>
                <a:cs typeface="Arial"/>
              </a:rPr>
              <a:t>pristup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(eng.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Hybrid)</a:t>
            </a:r>
            <a:endParaRPr sz="4000" dirty="0">
              <a:latin typeface="Arial"/>
              <a:cs typeface="Arial"/>
            </a:endParaRPr>
          </a:p>
          <a:p>
            <a:pPr marL="659765" marR="10160">
              <a:lnSpc>
                <a:spcPct val="1167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FFFFFF"/>
                </a:solidFill>
                <a:latin typeface="Arial"/>
                <a:cs typeface="Arial"/>
              </a:rPr>
              <a:t>Za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40" dirty="0">
                <a:solidFill>
                  <a:srgbClr val="FFFFFF"/>
                </a:solidFill>
                <a:latin typeface="Arial"/>
                <a:cs typeface="Arial"/>
              </a:rPr>
              <a:t>cilj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imaju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65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35" dirty="0">
                <a:solidFill>
                  <a:srgbClr val="FFFFFF"/>
                </a:solidFill>
                <a:latin typeface="Arial"/>
                <a:cs typeface="Arial"/>
              </a:rPr>
              <a:t>poboljšaju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65" dirty="0">
                <a:solidFill>
                  <a:srgbClr val="FFFFFF"/>
                </a:solidFill>
                <a:latin typeface="Arial"/>
                <a:cs typeface="Arial"/>
              </a:rPr>
              <a:t>tačnost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predikcije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65" dirty="0">
                <a:solidFill>
                  <a:srgbClr val="FFFFFF"/>
                </a:solidFill>
                <a:latin typeface="Arial"/>
                <a:cs typeface="Arial"/>
              </a:rPr>
              <a:t>pronadju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65" dirty="0">
                <a:solidFill>
                  <a:srgbClr val="FFFFFF"/>
                </a:solidFill>
                <a:latin typeface="Arial"/>
                <a:cs typeface="Arial"/>
              </a:rPr>
              <a:t>minimalni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20" dirty="0">
                <a:solidFill>
                  <a:srgbClr val="FFFFFF"/>
                </a:solidFill>
                <a:latin typeface="Arial"/>
                <a:cs typeface="Arial"/>
              </a:rPr>
              <a:t>podskup</a:t>
            </a:r>
            <a:r>
              <a:rPr sz="3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6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3000" b="1" spc="-8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Uklanjanje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45" dirty="0">
                <a:solidFill>
                  <a:srgbClr val="FFFFFF"/>
                </a:solidFill>
                <a:latin typeface="Arial"/>
                <a:cs typeface="Arial"/>
              </a:rPr>
              <a:t>unutrasnjih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3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25" dirty="0">
                <a:solidFill>
                  <a:srgbClr val="FFFFFF"/>
                </a:solidFill>
                <a:latin typeface="Arial"/>
                <a:cs typeface="Arial"/>
              </a:rPr>
              <a:t>graničnih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50" dirty="0">
                <a:solidFill>
                  <a:srgbClr val="FFFFFF"/>
                </a:solidFill>
                <a:latin typeface="Arial"/>
                <a:cs typeface="Arial"/>
              </a:rPr>
              <a:t>tačaka</a:t>
            </a:r>
            <a:endParaRPr sz="3000" dirty="0">
              <a:latin typeface="Arial"/>
              <a:cs typeface="Arial"/>
            </a:endParaRPr>
          </a:p>
          <a:p>
            <a:pPr marL="659765">
              <a:lnSpc>
                <a:spcPct val="100000"/>
              </a:lnSpc>
              <a:spcBef>
                <a:spcPts val="600"/>
              </a:spcBef>
            </a:pPr>
            <a:r>
              <a:rPr sz="3000" b="1" spc="25" dirty="0">
                <a:solidFill>
                  <a:srgbClr val="FFFFFF"/>
                </a:solidFill>
                <a:latin typeface="Arial"/>
                <a:cs typeface="Arial"/>
              </a:rPr>
              <a:t>Kombinacija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90" dirty="0">
                <a:solidFill>
                  <a:srgbClr val="FFFFFF"/>
                </a:solidFill>
                <a:latin typeface="Arial"/>
                <a:cs typeface="Arial"/>
              </a:rPr>
              <a:t>prethodna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65" dirty="0">
                <a:solidFill>
                  <a:srgbClr val="FFFFFF"/>
                </a:solidFill>
                <a:latin typeface="Arial"/>
                <a:cs typeface="Arial"/>
              </a:rPr>
              <a:t>dva</a:t>
            </a:r>
            <a:r>
              <a:rPr sz="3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60" dirty="0">
                <a:solidFill>
                  <a:srgbClr val="FFFFFF"/>
                </a:solidFill>
                <a:latin typeface="Arial"/>
                <a:cs typeface="Arial"/>
              </a:rPr>
              <a:t>pristupa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190" y="293620"/>
            <a:ext cx="1563687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445" dirty="0"/>
              <a:t>K</a:t>
            </a:r>
            <a:r>
              <a:rPr sz="6600" b="1" spc="225" dirty="0"/>
              <a:t>r</a:t>
            </a:r>
            <a:r>
              <a:rPr sz="6600" b="1" spc="85" dirty="0"/>
              <a:t>i</a:t>
            </a:r>
            <a:r>
              <a:rPr sz="6600" b="1" spc="590" dirty="0"/>
              <a:t>t</a:t>
            </a:r>
            <a:r>
              <a:rPr sz="6600" b="1" spc="200" dirty="0"/>
              <a:t>e</a:t>
            </a:r>
            <a:r>
              <a:rPr sz="6600" b="1" spc="225" dirty="0"/>
              <a:t>r</a:t>
            </a:r>
            <a:r>
              <a:rPr sz="6600" b="1" spc="85" dirty="0"/>
              <a:t>ij</a:t>
            </a:r>
            <a:r>
              <a:rPr sz="6600" b="1" spc="80" dirty="0"/>
              <a:t>u</a:t>
            </a:r>
            <a:r>
              <a:rPr sz="6600" b="1" spc="290" dirty="0"/>
              <a:t>m</a:t>
            </a:r>
            <a:r>
              <a:rPr sz="6600" b="1" spc="85" dirty="0"/>
              <a:t>i</a:t>
            </a:r>
            <a:r>
              <a:rPr sz="6600" b="1" spc="-295" dirty="0"/>
              <a:t> </a:t>
            </a:r>
            <a:r>
              <a:rPr sz="6600" b="1" spc="-145" dirty="0"/>
              <a:t>z</a:t>
            </a:r>
            <a:r>
              <a:rPr sz="6600" b="1" spc="80" dirty="0"/>
              <a:t>a</a:t>
            </a:r>
            <a:r>
              <a:rPr sz="6600" b="1" spc="-295" dirty="0"/>
              <a:t> </a:t>
            </a:r>
            <a:r>
              <a:rPr sz="6600" b="1" spc="229" dirty="0"/>
              <a:t>p</a:t>
            </a:r>
            <a:r>
              <a:rPr sz="6600" b="1" spc="100" dirty="0"/>
              <a:t>o</a:t>
            </a:r>
            <a:r>
              <a:rPr sz="6600" b="1" spc="225" dirty="0"/>
              <a:t>r</a:t>
            </a:r>
            <a:r>
              <a:rPr sz="6600" b="1" spc="200" dirty="0"/>
              <a:t>e</a:t>
            </a:r>
            <a:r>
              <a:rPr sz="6600" b="1" spc="235" dirty="0"/>
              <a:t>d</a:t>
            </a:r>
            <a:r>
              <a:rPr sz="6600" b="1" spc="85" dirty="0"/>
              <a:t>j</a:t>
            </a:r>
            <a:r>
              <a:rPr sz="6600" b="1" spc="200" dirty="0"/>
              <a:t>e</a:t>
            </a:r>
            <a:r>
              <a:rPr sz="6600" b="1" spc="135" dirty="0"/>
              <a:t>n</a:t>
            </a:r>
            <a:r>
              <a:rPr sz="6600" b="1" spc="85" dirty="0"/>
              <a:t>j</a:t>
            </a:r>
            <a:r>
              <a:rPr sz="6600" b="1" spc="204" dirty="0"/>
              <a:t>e</a:t>
            </a:r>
            <a:r>
              <a:rPr sz="6600" b="1" spc="-295" dirty="0"/>
              <a:t> </a:t>
            </a:r>
            <a:r>
              <a:rPr sz="6600" b="1" spc="-110" dirty="0"/>
              <a:t>P</a:t>
            </a:r>
            <a:r>
              <a:rPr sz="6600" b="1" spc="-380" dirty="0"/>
              <a:t>S</a:t>
            </a:r>
            <a:r>
              <a:rPr sz="6600" b="1" spc="-295" dirty="0"/>
              <a:t> </a:t>
            </a:r>
            <a:r>
              <a:rPr sz="6600" b="1" spc="290" dirty="0"/>
              <a:t>m</a:t>
            </a:r>
            <a:r>
              <a:rPr sz="6600" b="1" spc="200" dirty="0"/>
              <a:t>e</a:t>
            </a:r>
            <a:r>
              <a:rPr sz="6600" b="1" spc="590" dirty="0"/>
              <a:t>t</a:t>
            </a:r>
            <a:r>
              <a:rPr sz="6600" b="1" spc="100" dirty="0"/>
              <a:t>o</a:t>
            </a:r>
            <a:r>
              <a:rPr sz="6600" b="1" spc="235" dirty="0"/>
              <a:t>d</a:t>
            </a:r>
            <a:r>
              <a:rPr sz="6600" b="1" spc="80" dirty="0"/>
              <a:t>a</a:t>
            </a:r>
            <a:endParaRPr sz="6600" b="1" dirty="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228600" y="3467100"/>
            <a:ext cx="17602200" cy="422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100"/>
              </a:spcBef>
            </a:pPr>
            <a:r>
              <a:rPr sz="4000" spc="50" dirty="0"/>
              <a:t>Smanjenje</a:t>
            </a:r>
            <a:r>
              <a:rPr sz="4000" spc="-165" dirty="0"/>
              <a:t> </a:t>
            </a:r>
            <a:r>
              <a:rPr sz="4000" spc="5" dirty="0"/>
              <a:t>zauzeća</a:t>
            </a:r>
            <a:r>
              <a:rPr sz="4000" spc="-160" dirty="0"/>
              <a:t> </a:t>
            </a:r>
            <a:r>
              <a:rPr sz="4000" spc="20" dirty="0"/>
              <a:t>memorijskog</a:t>
            </a:r>
            <a:r>
              <a:rPr sz="4000" spc="-160" dirty="0"/>
              <a:t> </a:t>
            </a:r>
            <a:r>
              <a:rPr sz="4000" spc="75" dirty="0"/>
              <a:t>prostora</a:t>
            </a:r>
            <a:r>
              <a:rPr sz="4000" spc="-160" dirty="0"/>
              <a:t> </a:t>
            </a:r>
            <a:r>
              <a:rPr sz="4000" spc="10" dirty="0"/>
              <a:t>(eng.</a:t>
            </a:r>
            <a:r>
              <a:rPr sz="4000" spc="-165" dirty="0"/>
              <a:t> </a:t>
            </a:r>
            <a:r>
              <a:rPr sz="4000" spc="35" dirty="0"/>
              <a:t>Storage</a:t>
            </a:r>
            <a:r>
              <a:rPr sz="4000" spc="-160" dirty="0"/>
              <a:t> </a:t>
            </a:r>
            <a:r>
              <a:rPr sz="4000" spc="100" dirty="0"/>
              <a:t>reduction)</a:t>
            </a:r>
          </a:p>
          <a:p>
            <a:pPr marL="617220">
              <a:lnSpc>
                <a:spcPct val="100000"/>
              </a:lnSpc>
              <a:spcBef>
                <a:spcPts val="3975"/>
              </a:spcBef>
            </a:pPr>
            <a:r>
              <a:rPr sz="4000" spc="50" dirty="0"/>
              <a:t>Tolerancija</a:t>
            </a:r>
            <a:r>
              <a:rPr sz="4000" spc="-175" dirty="0"/>
              <a:t> </a:t>
            </a:r>
            <a:r>
              <a:rPr sz="4000" spc="55" dirty="0"/>
              <a:t>buke</a:t>
            </a:r>
            <a:r>
              <a:rPr sz="4000" spc="-170" dirty="0"/>
              <a:t> </a:t>
            </a:r>
            <a:r>
              <a:rPr sz="4000" spc="10" dirty="0"/>
              <a:t>(eng.</a:t>
            </a:r>
            <a:r>
              <a:rPr sz="4000" spc="-170" dirty="0"/>
              <a:t> </a:t>
            </a:r>
            <a:r>
              <a:rPr sz="4000" spc="40" dirty="0"/>
              <a:t>Noise</a:t>
            </a:r>
            <a:r>
              <a:rPr sz="4000" spc="-175" dirty="0"/>
              <a:t> </a:t>
            </a:r>
            <a:r>
              <a:rPr sz="4000" spc="105" dirty="0"/>
              <a:t>tolerance)</a:t>
            </a:r>
          </a:p>
          <a:p>
            <a:pPr marL="617220" marR="3251200">
              <a:lnSpc>
                <a:spcPct val="182800"/>
              </a:lnSpc>
            </a:pPr>
            <a:r>
              <a:rPr sz="4000" spc="25" dirty="0"/>
              <a:t>Tačnost</a:t>
            </a:r>
            <a:r>
              <a:rPr sz="4000" spc="-175" dirty="0"/>
              <a:t> </a:t>
            </a:r>
            <a:r>
              <a:rPr sz="4000" spc="40" dirty="0"/>
              <a:t>generalizacije</a:t>
            </a:r>
            <a:r>
              <a:rPr sz="4000" spc="-170" dirty="0"/>
              <a:t> </a:t>
            </a:r>
            <a:r>
              <a:rPr sz="4000" spc="10" dirty="0"/>
              <a:t>(eng.</a:t>
            </a:r>
            <a:r>
              <a:rPr sz="4000" spc="-170" dirty="0"/>
              <a:t> </a:t>
            </a:r>
            <a:r>
              <a:rPr sz="4000" spc="70" dirty="0"/>
              <a:t>Generalization</a:t>
            </a:r>
            <a:r>
              <a:rPr sz="4000" spc="-170" dirty="0"/>
              <a:t> </a:t>
            </a:r>
            <a:r>
              <a:rPr sz="4000" spc="40" dirty="0"/>
              <a:t>accuracy) </a:t>
            </a:r>
            <a:endParaRPr lang="en-US" sz="4000" spc="40" dirty="0"/>
          </a:p>
          <a:p>
            <a:pPr marL="617220" marR="3251200">
              <a:lnSpc>
                <a:spcPct val="182800"/>
              </a:lnSpc>
            </a:pPr>
            <a:r>
              <a:rPr sz="4000" spc="-1095" dirty="0"/>
              <a:t> </a:t>
            </a:r>
            <a:r>
              <a:rPr sz="4000" spc="40" dirty="0"/>
              <a:t>Vremenska</a:t>
            </a:r>
            <a:r>
              <a:rPr sz="4000" spc="-175" dirty="0"/>
              <a:t> </a:t>
            </a:r>
            <a:r>
              <a:rPr sz="4000" spc="75" dirty="0"/>
              <a:t>zahtevnost</a:t>
            </a:r>
            <a:r>
              <a:rPr sz="4000" spc="-170" dirty="0"/>
              <a:t> </a:t>
            </a:r>
            <a:r>
              <a:rPr sz="4000" spc="10" dirty="0"/>
              <a:t>(</a:t>
            </a:r>
            <a:r>
              <a:rPr sz="4000" spc="10" dirty="0" err="1"/>
              <a:t>eng.</a:t>
            </a:r>
            <a:r>
              <a:rPr sz="4000" spc="-170" dirty="0"/>
              <a:t> </a:t>
            </a:r>
            <a:r>
              <a:rPr sz="4000" spc="60" dirty="0"/>
              <a:t>Time</a:t>
            </a:r>
            <a:r>
              <a:rPr lang="en-US" sz="4000" spc="-175" dirty="0"/>
              <a:t> </a:t>
            </a:r>
            <a:r>
              <a:rPr sz="4000" spc="95" dirty="0"/>
              <a:t>requirements)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620" y="347403"/>
            <a:ext cx="18114379" cy="988169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1859</Words>
  <Application>Microsoft Office PowerPoint</Application>
  <PresentationFormat>Custom</PresentationFormat>
  <Paragraphs>250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Microsoft Sans Serif</vt:lpstr>
      <vt:lpstr>Tahoma</vt:lpstr>
      <vt:lpstr>Wingdings 3</vt:lpstr>
      <vt:lpstr>Ion</vt:lpstr>
      <vt:lpstr>Izbor instanci podataka  (Instance Selection)</vt:lpstr>
      <vt:lpstr>Sadržaj</vt:lpstr>
      <vt:lpstr>Redukcija dimenzionalnosti</vt:lpstr>
      <vt:lpstr>Instance selection</vt:lpstr>
      <vt:lpstr>PS (Prototype Selection)</vt:lpstr>
      <vt:lpstr>Podela PS metoda po smeru pretrage</vt:lpstr>
      <vt:lpstr>Tipovi selekcije kod PS metoda</vt:lpstr>
      <vt:lpstr>Kriterijumi za poredjenje PS metoda</vt:lpstr>
      <vt:lpstr>PowerPoint Presentation</vt:lpstr>
      <vt:lpstr>Condensed nearest neighbor(CNN)</vt:lpstr>
      <vt:lpstr>Rezultati primene CNN algoritma nad osnovnim  skupovima podataka</vt:lpstr>
      <vt:lpstr>Unapređenje CNN - Tomek Condensed Nearest  Neighbor(TCNN)</vt:lpstr>
      <vt:lpstr>Primena TCNN i CNN</vt:lpstr>
      <vt:lpstr>Edited Nearest Neighbour (ENN)</vt:lpstr>
      <vt:lpstr>Rezultati primene ENN algoritma nad osnovnim  skupovima podataka</vt:lpstr>
      <vt:lpstr>SMOTE + ENN - SMOTEENN</vt:lpstr>
      <vt:lpstr>Familija DROP (Decremental Reduction Optimization  Procedure) algoritama - DROP1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 Selection</dc:title>
  <dc:creator>Nikola Petrovic</dc:creator>
  <cp:keywords>DAFfifOi_Hc,BAE3DvRKzRA</cp:keywords>
  <cp:lastModifiedBy>Admin</cp:lastModifiedBy>
  <cp:revision>1</cp:revision>
  <dcterms:created xsi:type="dcterms:W3CDTF">2024-09-02T19:59:04Z</dcterms:created>
  <dcterms:modified xsi:type="dcterms:W3CDTF">2024-09-03T03:10:54Z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2023-04-17T00:00:00Z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2023-04-17T00:00:00Z</vt:filetime>
  </property>
</Properties>
</file>