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0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593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57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2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7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0735" y="1483140"/>
            <a:ext cx="12786530" cy="273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1710" marR="5080" indent="-969644">
              <a:lnSpc>
                <a:spcPct val="116199"/>
              </a:lnSpc>
              <a:spcBef>
                <a:spcPts val="95"/>
              </a:spcBef>
            </a:pPr>
            <a:r>
              <a:rPr lang="pl-PL" sz="8000" b="1" dirty="0"/>
              <a:t>Metode za augmentaciju tekstualnih podataka</a:t>
            </a:r>
            <a:endParaRPr lang="en-US" sz="80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6935372"/>
            <a:ext cx="939292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lang="pl-PL" sz="5200" b="1" spc="-3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ri</a:t>
            </a:r>
            <a:r>
              <a:rPr lang="pl-PL"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pl-PL"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4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lang="pl-PL"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pl-PL"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lang="pl-PL"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pl-PL"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lang="pl-PL"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pl-PL" sz="5200" b="1" spc="6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lang="pl-PL" sz="5200" b="1" spc="-11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lang="pl-PL" sz="5200" b="1" spc="4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pl-PL" sz="5200" b="1" spc="7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pl-PL"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245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lang="pl-PL" sz="5200" b="1" spc="-1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12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lang="pl-PL" sz="5200" b="1" spc="-1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lang="pl-PL" sz="5200" b="1" spc="-100" dirty="0">
                <a:solidFill>
                  <a:srgbClr val="FFFFFF"/>
                </a:solidFill>
                <a:latin typeface="Tahoma"/>
                <a:cs typeface="Tahoma"/>
              </a:rPr>
              <a:t>š</a:t>
            </a:r>
            <a:r>
              <a:rPr lang="pl-PL" sz="5200" b="1" spc="-6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lang="pl-PL"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pl-PL" sz="5200" b="1" spc="-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lang="pl-PL" sz="5200" b="1" spc="-3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lang="pl-PL" sz="5200" b="1" spc="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lang="pl-PL" sz="5200" b="1" spc="-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pl-PL" sz="5200" b="1" spc="-9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lang="pl-PL" sz="5200" b="1" spc="135" dirty="0">
                <a:solidFill>
                  <a:srgbClr val="FFFFFF"/>
                </a:solidFill>
                <a:latin typeface="Tahoma"/>
                <a:cs typeface="Tahoma"/>
              </a:rPr>
              <a:t>č</a:t>
            </a:r>
            <a:r>
              <a:rPr lang="pl-PL" sz="5200" b="1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lang="pl-PL" sz="5200" b="1" spc="-5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lang="pl-PL" sz="5200" b="1" spc="-38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lang="pl-PL" sz="52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lang="pl-PL" sz="5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21314" y="6847316"/>
            <a:ext cx="7249795" cy="2361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3350" b="1" spc="-35" dirty="0">
                <a:solidFill>
                  <a:srgbClr val="FFFFFF"/>
                </a:solidFill>
                <a:latin typeface="Tahoma"/>
                <a:cs typeface="Tahoma"/>
              </a:rPr>
              <a:t>Mentor:</a:t>
            </a:r>
            <a:endParaRPr lang="en-US" sz="3350" dirty="0"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lang="en-US" sz="3350" b="1" spc="-25" dirty="0">
                <a:solidFill>
                  <a:srgbClr val="FFFFFF"/>
                </a:solidFill>
                <a:latin typeface="Tahoma"/>
                <a:cs typeface="Tahoma"/>
              </a:rPr>
              <a:t>Prof.</a:t>
            </a:r>
            <a:r>
              <a:rPr lang="en-US" sz="335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10" dirty="0" err="1">
                <a:solidFill>
                  <a:srgbClr val="FFFFFF"/>
                </a:solidFill>
                <a:latin typeface="Tahoma"/>
                <a:cs typeface="Tahoma"/>
              </a:rPr>
              <a:t>dr</a:t>
            </a:r>
            <a:r>
              <a:rPr lang="en-US" sz="335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45" dirty="0">
                <a:solidFill>
                  <a:srgbClr val="FFFFFF"/>
                </a:solidFill>
                <a:latin typeface="Tahoma"/>
                <a:cs typeface="Tahoma"/>
              </a:rPr>
              <a:t>Aleksandar</a:t>
            </a:r>
            <a:r>
              <a:rPr lang="en-US" sz="335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95" dirty="0">
                <a:solidFill>
                  <a:srgbClr val="FFFFFF"/>
                </a:solidFill>
                <a:latin typeface="Tahoma"/>
                <a:cs typeface="Tahoma"/>
              </a:rPr>
              <a:t>S.</a:t>
            </a:r>
            <a:r>
              <a:rPr lang="en-US" sz="3350" b="1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25" dirty="0" err="1">
                <a:solidFill>
                  <a:srgbClr val="FFFFFF"/>
                </a:solidFill>
                <a:latin typeface="Tahoma"/>
                <a:cs typeface="Tahoma"/>
              </a:rPr>
              <a:t>Stanimirović</a:t>
            </a:r>
            <a:endParaRPr lang="en-US" sz="3350" b="1" spc="-25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lang="en-US" sz="335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endParaRPr lang="en-US" sz="3350" b="1" spc="-969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lang="en-US" sz="3350" b="1" spc="-50" dirty="0">
                <a:solidFill>
                  <a:srgbClr val="FFFFFF"/>
                </a:solidFill>
                <a:latin typeface="Tahoma"/>
                <a:cs typeface="Tahoma"/>
              </a:rPr>
              <a:t>Student:</a:t>
            </a:r>
            <a:r>
              <a:rPr lang="en-US" sz="3350" dirty="0">
                <a:latin typeface="Tahoma"/>
                <a:cs typeface="Tahoma"/>
              </a:rPr>
              <a:t> </a:t>
            </a:r>
            <a:r>
              <a:rPr lang="en-US" sz="3350" b="1" spc="-40" dirty="0" err="1">
                <a:solidFill>
                  <a:srgbClr val="FFFFFF"/>
                </a:solidFill>
                <a:latin typeface="Tahoma"/>
                <a:cs typeface="Tahoma"/>
              </a:rPr>
              <a:t>Aleksa</a:t>
            </a:r>
            <a:r>
              <a:rPr lang="en-US" sz="335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5" dirty="0" err="1">
                <a:solidFill>
                  <a:srgbClr val="FFFFFF"/>
                </a:solidFill>
                <a:latin typeface="Tahoma"/>
                <a:cs typeface="Tahoma"/>
              </a:rPr>
              <a:t>Milić</a:t>
            </a:r>
            <a:r>
              <a:rPr lang="en-US" sz="335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3350" b="1" spc="-85" dirty="0">
                <a:solidFill>
                  <a:srgbClr val="FFFFFF"/>
                </a:solidFill>
                <a:latin typeface="Tahoma"/>
                <a:cs typeface="Tahoma"/>
              </a:rPr>
              <a:t>1610</a:t>
            </a:r>
            <a:endParaRPr lang="en-US" sz="33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4303-24D1-E426-B4C1-0DA7BC5E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67" y="679077"/>
            <a:ext cx="14499433" cy="2100795"/>
          </a:xfrm>
        </p:spPr>
        <p:txBody>
          <a:bodyPr/>
          <a:lstStyle/>
          <a:p>
            <a:r>
              <a:rPr lang="en-US" b="1" dirty="0" err="1"/>
              <a:t>Primena</a:t>
            </a:r>
            <a:r>
              <a:rPr lang="en-US" b="1" dirty="0"/>
              <a:t> </a:t>
            </a:r>
            <a:r>
              <a:rPr lang="en-US" b="1" dirty="0" err="1"/>
              <a:t>augmentacije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tradicionalne</a:t>
            </a:r>
            <a:r>
              <a:rPr lang="en-US" b="1" dirty="0"/>
              <a:t> </a:t>
            </a:r>
            <a:r>
              <a:rPr lang="en-US" b="1" dirty="0" err="1"/>
              <a:t>klasifikacione</a:t>
            </a:r>
            <a:r>
              <a:rPr lang="en-US" b="1" dirty="0"/>
              <a:t> </a:t>
            </a:r>
            <a:r>
              <a:rPr lang="en-US" b="1" dirty="0" err="1"/>
              <a:t>modele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EAE3-2DD7-607C-8CA5-9A462421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Proces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    </a:t>
            </a:r>
            <a:r>
              <a:rPr lang="en-US" dirty="0" err="1"/>
              <a:t>Podela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podeljen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osigurala</a:t>
            </a:r>
            <a:r>
              <a:rPr lang="en-US" dirty="0"/>
              <a:t> </a:t>
            </a:r>
            <a:r>
              <a:rPr lang="en-US" dirty="0" err="1"/>
              <a:t>objektivna</a:t>
            </a:r>
            <a:r>
              <a:rPr lang="en-US" dirty="0"/>
              <a:t> </a:t>
            </a:r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TF-IDF </a:t>
            </a:r>
            <a:r>
              <a:rPr lang="en-US" dirty="0" err="1"/>
              <a:t>transformacija</a:t>
            </a:r>
            <a:r>
              <a:rPr lang="en-US" dirty="0"/>
              <a:t>: </a:t>
            </a:r>
            <a:r>
              <a:rPr lang="en-US" dirty="0" err="1"/>
              <a:t>Tekstualni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transformisani</a:t>
            </a:r>
            <a:r>
              <a:rPr lang="en-US" dirty="0"/>
              <a:t> u </a:t>
            </a:r>
            <a:r>
              <a:rPr lang="en-US" dirty="0" err="1"/>
              <a:t>numeričke</a:t>
            </a:r>
            <a:r>
              <a:rPr lang="en-US" dirty="0"/>
              <a:t> </a:t>
            </a:r>
            <a:r>
              <a:rPr lang="en-US" dirty="0" err="1"/>
              <a:t>vektore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TF-IDF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meri </a:t>
            </a:r>
            <a:r>
              <a:rPr lang="en-US" dirty="0" err="1"/>
              <a:t>važnost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u </a:t>
            </a:r>
            <a:r>
              <a:rPr lang="en-US" dirty="0" err="1"/>
              <a:t>dokumentu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celokupan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: </a:t>
            </a:r>
            <a:r>
              <a:rPr lang="en-US" dirty="0" err="1"/>
              <a:t>Tradicionalni</a:t>
            </a:r>
            <a:r>
              <a:rPr lang="en-US" dirty="0"/>
              <a:t> </a:t>
            </a:r>
            <a:r>
              <a:rPr lang="en-US" dirty="0" err="1"/>
              <a:t>klasifikacioni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Naive Bayes, Logistic Regression,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trenirani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augmentiranim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: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ocenjivane</a:t>
            </a:r>
            <a:r>
              <a:rPr lang="en-US" dirty="0"/>
              <a:t> pre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primene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utvrdio</a:t>
            </a:r>
            <a:r>
              <a:rPr lang="en-US" dirty="0"/>
              <a:t> </a:t>
            </a:r>
            <a:r>
              <a:rPr lang="en-US" dirty="0" err="1"/>
              <a:t>njen</a:t>
            </a:r>
            <a:r>
              <a:rPr lang="en-US" dirty="0"/>
              <a:t> </a:t>
            </a:r>
            <a:r>
              <a:rPr lang="en-US" dirty="0" err="1"/>
              <a:t>uticaj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Tehnike</a:t>
            </a:r>
            <a:r>
              <a:rPr lang="en-US" dirty="0"/>
              <a:t>: </a:t>
            </a:r>
            <a:r>
              <a:rPr lang="en-US" dirty="0" err="1"/>
              <a:t>Fokusirali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augmentaciju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, </a:t>
            </a:r>
            <a:r>
              <a:rPr lang="en-US" dirty="0" err="1"/>
              <a:t>uključujući</a:t>
            </a:r>
            <a:r>
              <a:rPr lang="en-US" dirty="0"/>
              <a:t> </a:t>
            </a:r>
            <a:r>
              <a:rPr lang="en-US" dirty="0" err="1"/>
              <a:t>zamenu</a:t>
            </a:r>
            <a:r>
              <a:rPr lang="en-US" dirty="0"/>
              <a:t> </a:t>
            </a:r>
            <a:r>
              <a:rPr lang="en-US" dirty="0" err="1"/>
              <a:t>sinonima</a:t>
            </a:r>
            <a:r>
              <a:rPr lang="en-US" dirty="0"/>
              <a:t>, back-translation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korišćenje</a:t>
            </a:r>
            <a:r>
              <a:rPr lang="en-US" dirty="0"/>
              <a:t> Contextual Word Embeddings (BERT) za </a:t>
            </a:r>
            <a:r>
              <a:rPr lang="en-US" dirty="0" err="1"/>
              <a:t>sto</a:t>
            </a:r>
            <a:r>
              <a:rPr lang="en-US" dirty="0"/>
              <a:t> je </a:t>
            </a:r>
            <a:r>
              <a:rPr lang="en-US" dirty="0" err="1"/>
              <a:t>davao</a:t>
            </a:r>
            <a:r>
              <a:rPr lang="en-US" dirty="0"/>
              <a:t> </a:t>
            </a:r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62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71CAA-B67E-9A6F-2996-7D116AE4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672995"/>
            <a:ext cx="9282285" cy="243348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Primena</a:t>
            </a:r>
            <a:r>
              <a:rPr lang="en-US" b="1" dirty="0"/>
              <a:t> </a:t>
            </a:r>
            <a:r>
              <a:rPr lang="en-US" b="1" dirty="0" err="1"/>
              <a:t>augmentacija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za </a:t>
            </a:r>
            <a:r>
              <a:rPr lang="en-US" b="1" dirty="0" err="1"/>
              <a:t>klasifikaciju</a:t>
            </a:r>
            <a:r>
              <a:rPr lang="en-US" b="1" dirty="0"/>
              <a:t> </a:t>
            </a:r>
            <a:r>
              <a:rPr lang="en-US" b="1" dirty="0" err="1"/>
              <a:t>tekstualnih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endParaRPr lang="en-US" b="1" dirty="0">
              <a:solidFill>
                <a:srgbClr val="EBEBEB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1A010D-9F7E-D4CD-D533-C739AF9B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5" y="3657600"/>
            <a:ext cx="9282283" cy="567812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Funkcijaa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primenjuje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različite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strategije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augmentacije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teksta</a:t>
            </a:r>
            <a:r>
              <a:rPr lang="en-US" dirty="0">
                <a:solidFill>
                  <a:srgbClr val="FFFFFF"/>
                </a:solidFill>
              </a:rPr>
              <a:t> (</a:t>
            </a:r>
            <a:r>
              <a:rPr lang="en-US" dirty="0" err="1">
                <a:solidFill>
                  <a:srgbClr val="FFFFFF"/>
                </a:solidFill>
              </a:rPr>
              <a:t>zamena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sinonimima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korišćenje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kontekstualnih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ugrađivanja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ili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parafraziranje</a:t>
            </a:r>
            <a:r>
              <a:rPr lang="en-US" dirty="0">
                <a:solidFill>
                  <a:srgbClr val="FFFFFF"/>
                </a:solidFill>
              </a:rPr>
              <a:t>)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skup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trening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podataka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Nakon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augmentacije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podaci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pripremaju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treniranje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modela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koristeći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različite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tehnike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predobrade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kao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što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tokenizacija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lematizacija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transformacija</a:t>
            </a:r>
            <a:r>
              <a:rPr lang="en-US" dirty="0">
                <a:solidFill>
                  <a:srgbClr val="FFFFFF"/>
                </a:solidFill>
              </a:rPr>
              <a:t> u sparse </a:t>
            </a:r>
            <a:r>
              <a:rPr lang="en-US" dirty="0" err="1">
                <a:solidFill>
                  <a:srgbClr val="FFFFFF"/>
                </a:solidFill>
              </a:rPr>
              <a:t>matrice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 Na </a:t>
            </a:r>
            <a:r>
              <a:rPr lang="en-US" dirty="0" err="1">
                <a:solidFill>
                  <a:srgbClr val="FFFFFF"/>
                </a:solidFill>
              </a:rPr>
              <a:t>kraju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primenjuje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logistička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regresija</a:t>
            </a:r>
            <a:r>
              <a:rPr lang="en-US" dirty="0">
                <a:solidFill>
                  <a:srgbClr val="FFFFFF"/>
                </a:solidFill>
              </a:rPr>
              <a:t> za </a:t>
            </a:r>
            <a:r>
              <a:rPr lang="en-US" dirty="0" err="1">
                <a:solidFill>
                  <a:srgbClr val="FFFFFF"/>
                </a:solidFill>
              </a:rPr>
              <a:t>klasifikaciju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tekstualnih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podataka</a:t>
            </a:r>
            <a:r>
              <a:rPr lang="en-US" dirty="0">
                <a:solidFill>
                  <a:srgbClr val="FFFFFF"/>
                </a:solidFill>
              </a:rPr>
              <a:t>. </a:t>
            </a:r>
            <a:r>
              <a:rPr lang="en-US" dirty="0" err="1">
                <a:solidFill>
                  <a:srgbClr val="FFFFFF"/>
                </a:solidFill>
              </a:rPr>
              <a:t>Funkcija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vraća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tačnost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modela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nakon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treniranja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evaluacije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test </a:t>
            </a:r>
            <a:r>
              <a:rPr lang="en-US" dirty="0" err="1">
                <a:solidFill>
                  <a:srgbClr val="FFFFFF"/>
                </a:solidFill>
              </a:rPr>
              <a:t>skupu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23961" y="-1"/>
            <a:ext cx="839208" cy="556446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BF00BA-F3AF-CF88-4BC3-29AC6EC9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816" b="2"/>
          <a:stretch/>
        </p:blipFill>
        <p:spPr>
          <a:xfrm>
            <a:off x="10843762" y="1"/>
            <a:ext cx="7444868" cy="10287002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89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9E6C-6A03-0FB1-EBDA-AEC9C7A5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5" y="943899"/>
            <a:ext cx="13878231" cy="18359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Uticaj</a:t>
            </a:r>
            <a:r>
              <a:rPr lang="en-US" b="1" dirty="0"/>
              <a:t> </a:t>
            </a:r>
            <a:r>
              <a:rPr lang="en-US" b="1" dirty="0" err="1"/>
              <a:t>augmentacije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duboke</a:t>
            </a:r>
            <a:r>
              <a:rPr lang="en-US" b="1" dirty="0"/>
              <a:t> </a:t>
            </a:r>
            <a:r>
              <a:rPr lang="en-US" b="1" dirty="0" err="1"/>
              <a:t>neuronske</a:t>
            </a:r>
            <a:r>
              <a:rPr lang="en-US" b="1" dirty="0"/>
              <a:t> </a:t>
            </a:r>
            <a:r>
              <a:rPr lang="en-US" b="1" dirty="0" err="1"/>
              <a:t>mreže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25D2-A640-1D3F-83F2-D4EC84BB3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966" y="3078321"/>
            <a:ext cx="16633034" cy="6789579"/>
          </a:xfrm>
        </p:spPr>
        <p:txBody>
          <a:bodyPr>
            <a:normAutofit/>
          </a:bodyPr>
          <a:lstStyle/>
          <a:p>
            <a:r>
              <a:rPr lang="en-US" dirty="0" err="1"/>
              <a:t>Podaci</a:t>
            </a:r>
            <a:r>
              <a:rPr lang="en-US" dirty="0"/>
              <a:t>: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je </a:t>
            </a:r>
            <a:r>
              <a:rPr lang="en-US" dirty="0" err="1"/>
              <a:t>podeljen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 (80%), </a:t>
            </a:r>
            <a:r>
              <a:rPr lang="en-US" dirty="0" err="1"/>
              <a:t>validacioni</a:t>
            </a:r>
            <a:r>
              <a:rPr lang="en-US" dirty="0"/>
              <a:t> (10%) </a:t>
            </a:r>
            <a:r>
              <a:rPr lang="en-US" dirty="0" err="1"/>
              <a:t>i</a:t>
            </a:r>
            <a:r>
              <a:rPr lang="en-US" dirty="0"/>
              <a:t> test </a:t>
            </a:r>
            <a:r>
              <a:rPr lang="en-US" dirty="0" err="1"/>
              <a:t>skup</a:t>
            </a:r>
            <a:r>
              <a:rPr lang="en-US" dirty="0"/>
              <a:t> (10%). Ovo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odvojenu</a:t>
            </a:r>
            <a:r>
              <a:rPr lang="en-US" dirty="0"/>
              <a:t> </a:t>
            </a:r>
            <a:r>
              <a:rPr lang="en-US" dirty="0" err="1"/>
              <a:t>evaluaciju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  <a:p>
            <a:r>
              <a:rPr lang="en-US" dirty="0" err="1"/>
              <a:t>Implementacija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Augmentacija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: </a:t>
            </a:r>
            <a:r>
              <a:rPr lang="en-US" dirty="0" err="1"/>
              <a:t>Primena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nivoima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povećala</a:t>
            </a:r>
            <a:r>
              <a:rPr lang="en-US" dirty="0"/>
              <a:t> </a:t>
            </a:r>
            <a:r>
              <a:rPr lang="en-US" dirty="0" err="1"/>
              <a:t>raznolikost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poboljšala</a:t>
            </a:r>
            <a:r>
              <a:rPr lang="en-US" dirty="0"/>
              <a:t> </a:t>
            </a:r>
            <a:r>
              <a:rPr lang="en-US" dirty="0" err="1"/>
              <a:t>robusnost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  <a:p>
            <a:pPr marL="685800" lvl="1" indent="0">
              <a:buNone/>
            </a:pPr>
            <a:r>
              <a:rPr lang="en-US" dirty="0" err="1"/>
              <a:t>Najbojle</a:t>
            </a:r>
            <a:r>
              <a:rPr lang="en-US" dirty="0"/>
              <a:t> se </a:t>
            </a:r>
            <a:r>
              <a:rPr lang="en-US" dirty="0" err="1"/>
              <a:t>pokazala</a:t>
            </a:r>
            <a:r>
              <a:rPr lang="en-US" dirty="0"/>
              <a:t> </a:t>
            </a:r>
            <a:r>
              <a:rPr lang="en-US" dirty="0" err="1"/>
              <a:t>BackTranslation</a:t>
            </a:r>
            <a:r>
              <a:rPr lang="en-US" dirty="0"/>
              <a:t> </a:t>
            </a:r>
            <a:r>
              <a:rPr lang="en-US" dirty="0" err="1"/>
              <a:t>tehninika</a:t>
            </a:r>
            <a:r>
              <a:rPr lang="en-US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A1D063-A148-B739-E212-6FFA5B179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083306"/>
            <a:ext cx="8839200" cy="22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0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E388-6A8D-A71A-08E6-FABE582F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Primena</a:t>
            </a:r>
            <a:r>
              <a:rPr lang="en-US" dirty="0"/>
              <a:t> LLM-ova u </a:t>
            </a:r>
            <a:r>
              <a:rPr lang="en-US" dirty="0" err="1"/>
              <a:t>augmentaciji</a:t>
            </a:r>
            <a:r>
              <a:rPr lang="en-US" dirty="0"/>
              <a:t> </a:t>
            </a:r>
            <a:r>
              <a:rPr lang="en-US" dirty="0" err="1"/>
              <a:t>teksta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B3F4-3AD7-099D-3757-FE6F4E96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Primena</a:t>
            </a:r>
            <a:r>
              <a:rPr lang="en-US" b="1" dirty="0"/>
              <a:t> </a:t>
            </a:r>
            <a:r>
              <a:rPr lang="en-US" b="1" dirty="0" err="1"/>
              <a:t>velikih</a:t>
            </a:r>
            <a:r>
              <a:rPr lang="en-US" b="1" dirty="0"/>
              <a:t> </a:t>
            </a:r>
            <a:r>
              <a:rPr lang="en-US" b="1" dirty="0" err="1"/>
              <a:t>jezičkih</a:t>
            </a:r>
            <a:r>
              <a:rPr lang="en-US" b="1" dirty="0"/>
              <a:t> </a:t>
            </a:r>
            <a:r>
              <a:rPr lang="en-US" b="1" dirty="0" err="1"/>
              <a:t>modela</a:t>
            </a:r>
            <a:r>
              <a:rPr lang="en-US" b="1" dirty="0"/>
              <a:t> (LLM-ova):</a:t>
            </a:r>
            <a:r>
              <a:rPr lang="en-US" dirty="0"/>
              <a:t> LLM-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LLaMA</a:t>
            </a:r>
            <a:r>
              <a:rPr lang="en-US" dirty="0"/>
              <a:t> 3.1 </a:t>
            </a:r>
            <a:r>
              <a:rPr lang="en-US" dirty="0" err="1"/>
              <a:t>koriste</a:t>
            </a:r>
            <a:r>
              <a:rPr lang="en-US" dirty="0"/>
              <a:t> se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dužeg</a:t>
            </a:r>
            <a:r>
              <a:rPr lang="en-US" dirty="0"/>
              <a:t> </a:t>
            </a:r>
            <a:r>
              <a:rPr lang="en-US" dirty="0" err="1"/>
              <a:t>sintetičkih</a:t>
            </a:r>
            <a:r>
              <a:rPr lang="en-US" dirty="0"/>
              <a:t> </a:t>
            </a:r>
            <a:r>
              <a:rPr lang="en-US" dirty="0" err="1"/>
              <a:t>opisa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nedostaju</a:t>
            </a:r>
            <a:r>
              <a:rPr lang="en-US" dirty="0"/>
              <a:t> </a:t>
            </a:r>
            <a:r>
              <a:rPr lang="en-US" dirty="0" err="1"/>
              <a:t>ključni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popunjavanje</a:t>
            </a:r>
            <a:r>
              <a:rPr lang="en-US" dirty="0"/>
              <a:t> </a:t>
            </a:r>
            <a:r>
              <a:rPr lang="en-US" dirty="0" err="1"/>
              <a:t>praznina</a:t>
            </a:r>
            <a:r>
              <a:rPr lang="en-US" dirty="0"/>
              <a:t> u </a:t>
            </a:r>
            <a:r>
              <a:rPr lang="en-US" dirty="0" err="1"/>
              <a:t>datasetovima</a:t>
            </a:r>
            <a:r>
              <a:rPr lang="en-US" dirty="0"/>
              <a:t>, </a:t>
            </a:r>
            <a:r>
              <a:rPr lang="en-US" dirty="0" err="1"/>
              <a:t>zadržavajući</a:t>
            </a:r>
            <a:r>
              <a:rPr lang="en-US" dirty="0"/>
              <a:t> </a:t>
            </a:r>
            <a:r>
              <a:rPr lang="en-US" dirty="0" err="1"/>
              <a:t>semantičku</a:t>
            </a:r>
            <a:r>
              <a:rPr lang="en-US" dirty="0"/>
              <a:t> </a:t>
            </a:r>
            <a:r>
              <a:rPr lang="en-US" dirty="0" err="1"/>
              <a:t>konzistenciju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relevantnost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Objašnjenje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u </a:t>
            </a:r>
            <a:r>
              <a:rPr lang="en-US" dirty="0" err="1"/>
              <a:t>narednom</a:t>
            </a:r>
            <a:r>
              <a:rPr lang="en-US" dirty="0"/>
              <a:t> </a:t>
            </a:r>
            <a:r>
              <a:rPr lang="en-US" dirty="0" err="1"/>
              <a:t>slajdu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b="1" dirty="0" err="1"/>
              <a:t>S</a:t>
            </a:r>
            <a:r>
              <a:rPr lang="en-US" dirty="0" err="1"/>
              <a:t>mol</a:t>
            </a:r>
            <a:r>
              <a:rPr lang="en-US" b="1" dirty="0" err="1"/>
              <a:t>LM</a:t>
            </a:r>
            <a:r>
              <a:rPr lang="en-US" dirty="0"/>
              <a:t> model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opisa</a:t>
            </a:r>
            <a:r>
              <a:rPr lang="en-US" dirty="0"/>
              <a:t> </a:t>
            </a:r>
            <a:r>
              <a:rPr lang="en-US" dirty="0" err="1"/>
              <a:t>industrijskih</a:t>
            </a:r>
            <a:r>
              <a:rPr lang="en-US" dirty="0"/>
              <a:t> </a:t>
            </a:r>
            <a:r>
              <a:rPr lang="en-US" dirty="0" err="1"/>
              <a:t>nesreća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nedostaju</a:t>
            </a:r>
            <a:r>
              <a:rPr lang="en-US" dirty="0"/>
              <a:t>,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obogaćuje</a:t>
            </a:r>
            <a:r>
              <a:rPr lang="en-US" dirty="0"/>
              <a:t> dataset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poboljšava</a:t>
            </a:r>
            <a:r>
              <a:rPr lang="en-US" dirty="0"/>
              <a:t> </a:t>
            </a:r>
            <a:r>
              <a:rPr lang="en-US" dirty="0" err="1"/>
              <a:t>tačnost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za </a:t>
            </a:r>
            <a:r>
              <a:rPr lang="en-US" dirty="0" err="1"/>
              <a:t>dalju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42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3BE4-3A02-53DB-B822-AF0458EF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66" y="914401"/>
            <a:ext cx="8022434" cy="2513963"/>
          </a:xfrm>
        </p:spPr>
        <p:txBody>
          <a:bodyPr>
            <a:normAutofit/>
          </a:bodyPr>
          <a:lstStyle/>
          <a:p>
            <a:r>
              <a:rPr lang="en-US" b="1" dirty="0"/>
              <a:t>Primer </a:t>
            </a:r>
            <a:r>
              <a:rPr lang="en-US" b="1" dirty="0" err="1"/>
              <a:t>primena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LLM-a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C2E85-24BC-39DB-3B0B-5C14D567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6" r="5417"/>
          <a:stretch/>
        </p:blipFill>
        <p:spPr>
          <a:xfrm>
            <a:off x="9141618" y="913705"/>
            <a:ext cx="8174832" cy="41494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4C3DA2-2329-EB39-C350-4B48376D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62" y="3726816"/>
            <a:ext cx="7198718" cy="5645782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SmolLM</a:t>
            </a:r>
            <a:r>
              <a:rPr lang="en-US" b="1" dirty="0"/>
              <a:t> </a:t>
            </a:r>
            <a:r>
              <a:rPr lang="en-US" dirty="0"/>
              <a:t>model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opisa</a:t>
            </a:r>
            <a:r>
              <a:rPr lang="en-US" dirty="0"/>
              <a:t> </a:t>
            </a:r>
            <a:r>
              <a:rPr lang="en-US" dirty="0" err="1"/>
              <a:t>industrijskih</a:t>
            </a:r>
            <a:r>
              <a:rPr lang="en-US" dirty="0"/>
              <a:t> </a:t>
            </a:r>
            <a:r>
              <a:rPr lang="en-US" dirty="0" err="1"/>
              <a:t>nesreća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nedostaju</a:t>
            </a:r>
            <a:r>
              <a:rPr lang="en-US" dirty="0"/>
              <a:t>,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obogaćuje</a:t>
            </a:r>
            <a:r>
              <a:rPr lang="en-US" dirty="0"/>
              <a:t> dataset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poboljšava</a:t>
            </a:r>
            <a:r>
              <a:rPr lang="en-US" dirty="0"/>
              <a:t> </a:t>
            </a:r>
            <a:r>
              <a:rPr lang="en-US" dirty="0" err="1"/>
              <a:t>tačnost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za </a:t>
            </a:r>
            <a:r>
              <a:rPr lang="en-US" dirty="0" err="1"/>
              <a:t>dalju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.</a:t>
            </a:r>
          </a:p>
          <a:p>
            <a:r>
              <a:rPr lang="en-US" dirty="0" err="1"/>
              <a:t>Iako</a:t>
            </a:r>
            <a:r>
              <a:rPr lang="en-US" dirty="0"/>
              <a:t> se LLM-</a:t>
            </a:r>
            <a:r>
              <a:rPr lang="en-US" dirty="0" err="1"/>
              <a:t>ovi</a:t>
            </a:r>
            <a:r>
              <a:rPr lang="en-US" dirty="0"/>
              <a:t>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pokazali</a:t>
            </a:r>
            <a:r>
              <a:rPr lang="en-US" dirty="0"/>
              <a:t> </a:t>
            </a:r>
            <a:r>
              <a:rPr lang="en-US" dirty="0" err="1"/>
              <a:t>najboljima</a:t>
            </a:r>
            <a:r>
              <a:rPr lang="en-US" dirty="0"/>
              <a:t>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sintetičkih</a:t>
            </a:r>
            <a:r>
              <a:rPr lang="en-US" dirty="0"/>
              <a:t> </a:t>
            </a:r>
            <a:r>
              <a:rPr lang="en-US" dirty="0" err="1"/>
              <a:t>opisa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kraćih</a:t>
            </a:r>
            <a:r>
              <a:rPr lang="en-US" dirty="0"/>
              <a:t> </a:t>
            </a:r>
            <a:r>
              <a:rPr lang="en-US" dirty="0" err="1"/>
              <a:t>tekstova</a:t>
            </a:r>
            <a:r>
              <a:rPr lang="en-US" dirty="0"/>
              <a:t>, oni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ipak</a:t>
            </a:r>
            <a:r>
              <a:rPr lang="en-US" dirty="0"/>
              <a:t> </a:t>
            </a:r>
            <a:r>
              <a:rPr lang="en-US" dirty="0" err="1"/>
              <a:t>korisni</a:t>
            </a:r>
            <a:r>
              <a:rPr lang="en-US" dirty="0"/>
              <a:t> za </a:t>
            </a:r>
            <a:r>
              <a:rPr lang="en-US" dirty="0" err="1"/>
              <a:t>augmentaciju</a:t>
            </a:r>
            <a:r>
              <a:rPr lang="en-US" dirty="0"/>
              <a:t> </a:t>
            </a:r>
            <a:r>
              <a:rPr lang="en-US" dirty="0" err="1"/>
              <a:t>dužih</a:t>
            </a:r>
            <a:r>
              <a:rPr lang="en-US" dirty="0"/>
              <a:t> </a:t>
            </a:r>
            <a:r>
              <a:rPr lang="en-US" dirty="0" err="1"/>
              <a:t>tekstova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 </a:t>
            </a:r>
            <a:r>
              <a:rPr lang="en-US" dirty="0" err="1"/>
              <a:t>semantičku</a:t>
            </a:r>
            <a:r>
              <a:rPr lang="en-US" dirty="0"/>
              <a:t> </a:t>
            </a:r>
            <a:r>
              <a:rPr lang="en-US" dirty="0" err="1"/>
              <a:t>konzistentnost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obogaćuju</a:t>
            </a:r>
            <a:r>
              <a:rPr lang="en-US" dirty="0"/>
              <a:t> </a:t>
            </a:r>
            <a:r>
              <a:rPr lang="en-US" dirty="0" err="1"/>
              <a:t>sadržaj</a:t>
            </a:r>
            <a:r>
              <a:rPr lang="en-US" dirty="0"/>
              <a:t>."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B41FF-D8D1-27F3-29FB-496F96AB80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210" b="19046"/>
          <a:stretch/>
        </p:blipFill>
        <p:spPr>
          <a:xfrm>
            <a:off x="9149906" y="5372100"/>
            <a:ext cx="8174832" cy="41494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31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932-2C4C-815B-18C1-5D5F6C42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Rezultati</a:t>
            </a:r>
            <a:r>
              <a:rPr lang="en-US" b="1" dirty="0"/>
              <a:t> Analiza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2730-1EE7-7E24-0915-9B02E162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: Analiza je </a:t>
            </a:r>
            <a:r>
              <a:rPr lang="en-US" dirty="0" err="1"/>
              <a:t>pokazala</a:t>
            </a:r>
            <a:r>
              <a:rPr lang="en-US" dirty="0"/>
              <a:t> da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varijabilan</a:t>
            </a:r>
            <a:r>
              <a:rPr lang="en-US" dirty="0"/>
              <a:t> </a:t>
            </a:r>
            <a:r>
              <a:rPr lang="en-US" dirty="0" err="1"/>
              <a:t>uticaj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  <a:p>
            <a:r>
              <a:rPr lang="en-US" dirty="0" err="1"/>
              <a:t>Najbolje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Backtranslation: Ova </a:t>
            </a:r>
            <a:r>
              <a:rPr lang="en-US" dirty="0" err="1"/>
              <a:t>tehnika</a:t>
            </a:r>
            <a:r>
              <a:rPr lang="en-US" dirty="0"/>
              <a:t> je </a:t>
            </a:r>
            <a:r>
              <a:rPr lang="en-US" dirty="0" err="1"/>
              <a:t>omogućila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semantički</a:t>
            </a:r>
            <a:r>
              <a:rPr lang="en-US" dirty="0"/>
              <a:t> </a:t>
            </a:r>
            <a:r>
              <a:rPr lang="en-US" dirty="0" err="1"/>
              <a:t>bogatih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rezultiralo</a:t>
            </a:r>
            <a:r>
              <a:rPr lang="en-US" dirty="0"/>
              <a:t> </a:t>
            </a:r>
            <a:r>
              <a:rPr lang="en-US" dirty="0" err="1"/>
              <a:t>značajnim</a:t>
            </a:r>
            <a:r>
              <a:rPr lang="en-US" dirty="0"/>
              <a:t> </a:t>
            </a:r>
            <a:r>
              <a:rPr lang="en-US" dirty="0" err="1"/>
              <a:t>poboljšanjem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Contextual Word Augmenter (BERT): </a:t>
            </a:r>
            <a:r>
              <a:rPr lang="en-US" dirty="0" err="1"/>
              <a:t>Korišćenje</a:t>
            </a:r>
            <a:r>
              <a:rPr lang="en-US" dirty="0"/>
              <a:t> BERT </a:t>
            </a:r>
            <a:r>
              <a:rPr lang="en-US" dirty="0" err="1"/>
              <a:t>modela</a:t>
            </a:r>
            <a:r>
              <a:rPr lang="en-US" dirty="0"/>
              <a:t> za </a:t>
            </a:r>
            <a:r>
              <a:rPr lang="en-US" dirty="0" err="1"/>
              <a:t>zamenu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konteksta</a:t>
            </a:r>
            <a:r>
              <a:rPr lang="en-US" dirty="0"/>
              <a:t> </a:t>
            </a:r>
            <a:r>
              <a:rPr lang="en-US" dirty="0" err="1"/>
              <a:t>pokazalo</a:t>
            </a:r>
            <a:r>
              <a:rPr lang="en-US" dirty="0"/>
              <a:t> se </a:t>
            </a:r>
            <a:r>
              <a:rPr lang="en-US" dirty="0" err="1"/>
              <a:t>najefikasnijim</a:t>
            </a:r>
            <a:r>
              <a:rPr lang="en-US" dirty="0"/>
              <a:t> u </a:t>
            </a:r>
            <a:r>
              <a:rPr lang="en-US" dirty="0" err="1"/>
              <a:t>očuvanju</a:t>
            </a:r>
            <a:r>
              <a:rPr lang="en-US" dirty="0"/>
              <a:t> </a:t>
            </a:r>
            <a:r>
              <a:rPr lang="en-US" dirty="0" err="1"/>
              <a:t>semantike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poboljšanju</a:t>
            </a:r>
            <a:r>
              <a:rPr lang="en-US" dirty="0"/>
              <a:t> </a:t>
            </a:r>
            <a:r>
              <a:rPr lang="en-US" dirty="0" err="1"/>
              <a:t>tačnosti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49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B2B-B1DA-CE57-5994-383682E1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Zaključci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5196-7080-CC9D-4608-29A777F8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968" y="2779873"/>
            <a:ext cx="13737431" cy="68280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Ključni</a:t>
            </a:r>
            <a:r>
              <a:rPr lang="en-US" b="1" dirty="0"/>
              <a:t> </a:t>
            </a:r>
            <a:r>
              <a:rPr lang="en-US" b="1" dirty="0" err="1"/>
              <a:t>uvidi</a:t>
            </a:r>
            <a:r>
              <a:rPr lang="en-US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Kontekstualna</a:t>
            </a:r>
            <a:r>
              <a:rPr lang="en-US" b="1" dirty="0"/>
              <a:t> </a:t>
            </a:r>
            <a:r>
              <a:rPr lang="en-US" b="1" dirty="0" err="1"/>
              <a:t>zavisnost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značajno</a:t>
            </a:r>
            <a:r>
              <a:rPr lang="en-US" dirty="0"/>
              <a:t> </a:t>
            </a:r>
            <a:r>
              <a:rPr lang="en-US" dirty="0" err="1"/>
              <a:t>varira</a:t>
            </a:r>
            <a:r>
              <a:rPr lang="en-US" dirty="0"/>
              <a:t> u </a:t>
            </a:r>
            <a:r>
              <a:rPr lang="en-US" dirty="0" err="1"/>
              <a:t>zavisnosti</a:t>
            </a:r>
            <a:r>
              <a:rPr lang="en-US" dirty="0"/>
              <a:t> od </a:t>
            </a:r>
            <a:r>
              <a:rPr lang="en-US" dirty="0" err="1"/>
              <a:t>specifičnog</a:t>
            </a:r>
            <a:r>
              <a:rPr lang="en-US" dirty="0"/>
              <a:t> </a:t>
            </a:r>
            <a:r>
              <a:rPr lang="en-US" dirty="0" err="1"/>
              <a:t>konteksta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Ono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funkcioniše</a:t>
            </a:r>
            <a:r>
              <a:rPr lang="en-US" dirty="0"/>
              <a:t> za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neefektivno</a:t>
            </a:r>
            <a:r>
              <a:rPr lang="en-US" dirty="0"/>
              <a:t> za </a:t>
            </a:r>
            <a:r>
              <a:rPr lang="en-US" dirty="0" err="1"/>
              <a:t>drugi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Balans</a:t>
            </a:r>
            <a:r>
              <a:rPr lang="en-US" b="1" dirty="0"/>
              <a:t> </a:t>
            </a:r>
            <a:r>
              <a:rPr lang="en-US" b="1" dirty="0" err="1"/>
              <a:t>između</a:t>
            </a:r>
            <a:r>
              <a:rPr lang="en-US" b="1" dirty="0"/>
              <a:t> </a:t>
            </a:r>
            <a:r>
              <a:rPr lang="en-US" b="1" dirty="0" err="1"/>
              <a:t>kvantiteta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kvaliteta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augmentaciju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garantovalo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. </a:t>
            </a:r>
            <a:r>
              <a:rPr lang="en-US" dirty="0" err="1"/>
              <a:t>Manja</a:t>
            </a:r>
            <a:r>
              <a:rPr lang="en-US" dirty="0"/>
              <a:t> </a:t>
            </a:r>
            <a:r>
              <a:rPr lang="en-US" dirty="0" err="1"/>
              <a:t>količina</a:t>
            </a:r>
            <a:r>
              <a:rPr lang="en-US" dirty="0"/>
              <a:t> </a:t>
            </a:r>
            <a:r>
              <a:rPr lang="en-US" dirty="0" err="1"/>
              <a:t>visokokvalitetnih</a:t>
            </a:r>
            <a:r>
              <a:rPr lang="en-US" dirty="0"/>
              <a:t> </a:t>
            </a:r>
            <a:r>
              <a:rPr lang="en-US" dirty="0" err="1"/>
              <a:t>augmentiranih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efikasnija</a:t>
            </a:r>
            <a:r>
              <a:rPr lang="en-US" dirty="0"/>
              <a:t> od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</a:t>
            </a:r>
            <a:r>
              <a:rPr lang="en-US" dirty="0" err="1"/>
              <a:t>nasumično</a:t>
            </a:r>
            <a:r>
              <a:rPr lang="en-US" dirty="0"/>
              <a:t> </a:t>
            </a:r>
            <a:r>
              <a:rPr lang="en-US" dirty="0" err="1"/>
              <a:t>generisanih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Izazovi</a:t>
            </a:r>
            <a:r>
              <a:rPr lang="en-US" b="1" dirty="0"/>
              <a:t> </a:t>
            </a:r>
            <a:r>
              <a:rPr lang="en-US" b="1" dirty="0" err="1"/>
              <a:t>očuvanja</a:t>
            </a:r>
            <a:r>
              <a:rPr lang="en-US" b="1" dirty="0"/>
              <a:t> </a:t>
            </a:r>
            <a:r>
              <a:rPr lang="en-US" b="1" dirty="0" err="1"/>
              <a:t>semantike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dovode</a:t>
            </a:r>
            <a:r>
              <a:rPr lang="en-US" dirty="0"/>
              <a:t> do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/>
              <a:t>semantičkog</a:t>
            </a:r>
            <a:r>
              <a:rPr lang="en-US" dirty="0"/>
              <a:t> </a:t>
            </a:r>
            <a:r>
              <a:rPr lang="en-US" dirty="0" err="1"/>
              <a:t>značenja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negativno</a:t>
            </a:r>
            <a:r>
              <a:rPr lang="en-US" dirty="0"/>
              <a:t> </a:t>
            </a:r>
            <a:r>
              <a:rPr lang="en-US" dirty="0" err="1"/>
              <a:t>utiče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Superiornost</a:t>
            </a:r>
            <a:r>
              <a:rPr lang="en-US" b="1" dirty="0"/>
              <a:t> </a:t>
            </a:r>
            <a:r>
              <a:rPr lang="en-US" b="1" dirty="0" err="1"/>
              <a:t>kontekstualnih</a:t>
            </a:r>
            <a:r>
              <a:rPr lang="en-US" b="1" dirty="0"/>
              <a:t> </a:t>
            </a:r>
            <a:r>
              <a:rPr lang="en-US" b="1" dirty="0" err="1"/>
              <a:t>metoda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bazirane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modelima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BERT-a </a:t>
            </a:r>
            <a:r>
              <a:rPr lang="en-US" dirty="0" err="1"/>
              <a:t>pokazale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najefektivnijim</a:t>
            </a:r>
            <a:r>
              <a:rPr lang="en-US" dirty="0"/>
              <a:t> u </a:t>
            </a:r>
            <a:r>
              <a:rPr lang="en-US" dirty="0" err="1"/>
              <a:t>očuvanju</a:t>
            </a:r>
            <a:r>
              <a:rPr lang="en-US" dirty="0"/>
              <a:t> </a:t>
            </a:r>
            <a:r>
              <a:rPr lang="en-US" dirty="0" err="1"/>
              <a:t>semantike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zahtevaju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računarskih</a:t>
            </a:r>
            <a:r>
              <a:rPr lang="en-US" dirty="0"/>
              <a:t> </a:t>
            </a:r>
            <a:r>
              <a:rPr lang="en-US" dirty="0" err="1"/>
              <a:t>resursa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Potreba</a:t>
            </a:r>
            <a:r>
              <a:rPr lang="en-US" b="1" dirty="0"/>
              <a:t> za </a:t>
            </a:r>
            <a:r>
              <a:rPr lang="en-US" b="1" dirty="0" err="1"/>
              <a:t>domenski</a:t>
            </a:r>
            <a:r>
              <a:rPr lang="en-US" b="1" dirty="0"/>
              <a:t> </a:t>
            </a:r>
            <a:r>
              <a:rPr lang="en-US" b="1" dirty="0" err="1"/>
              <a:t>specifičnim</a:t>
            </a:r>
            <a:r>
              <a:rPr lang="en-US" b="1" dirty="0"/>
              <a:t> </a:t>
            </a:r>
            <a:r>
              <a:rPr lang="en-US" b="1" dirty="0" err="1"/>
              <a:t>pristupom</a:t>
            </a:r>
            <a:r>
              <a:rPr lang="en-US" b="1" dirty="0"/>
              <a:t>:</a:t>
            </a:r>
            <a:r>
              <a:rPr lang="en-US" dirty="0"/>
              <a:t> Ne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dirty="0" err="1"/>
              <a:t>univerzalno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za </a:t>
            </a:r>
            <a:r>
              <a:rPr lang="en-US" dirty="0" err="1"/>
              <a:t>augmentaciju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Potreban</a:t>
            </a:r>
            <a:r>
              <a:rPr lang="en-US" dirty="0"/>
              <a:t> je </a:t>
            </a:r>
            <a:r>
              <a:rPr lang="en-US" dirty="0" err="1"/>
              <a:t>pažljivo</a:t>
            </a:r>
            <a:r>
              <a:rPr lang="en-US" dirty="0"/>
              <a:t> </a:t>
            </a:r>
            <a:r>
              <a:rPr lang="en-US" dirty="0" err="1"/>
              <a:t>prilagođen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koji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specifičnosti</a:t>
            </a:r>
            <a:r>
              <a:rPr lang="en-US" dirty="0"/>
              <a:t> </a:t>
            </a:r>
            <a:r>
              <a:rPr lang="en-US" dirty="0" err="1"/>
              <a:t>domena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8B18-97B1-535B-00D6-2A84354A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Uvod</a:t>
            </a:r>
            <a:r>
              <a:rPr lang="en-US" b="1" dirty="0"/>
              <a:t> u </a:t>
            </a:r>
            <a:r>
              <a:rPr lang="en-US" b="1" dirty="0" err="1"/>
              <a:t>Augmentaciju</a:t>
            </a:r>
            <a:r>
              <a:rPr lang="en-US" b="1" dirty="0"/>
              <a:t> </a:t>
            </a:r>
            <a:r>
              <a:rPr lang="en-US" b="1" dirty="0" err="1"/>
              <a:t>Teksta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FA33-FD6F-5952-BA4F-46CBA649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968" y="2628900"/>
            <a:ext cx="14728031" cy="6743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Definicija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Augmentacija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veštačkog</a:t>
            </a:r>
            <a:r>
              <a:rPr lang="en-US" dirty="0"/>
              <a:t> </a:t>
            </a:r>
            <a:r>
              <a:rPr lang="en-US" dirty="0" err="1"/>
              <a:t>proširivanja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poboljšala</a:t>
            </a:r>
            <a:r>
              <a:rPr lang="en-US" dirty="0"/>
              <a:t> </a:t>
            </a:r>
            <a:r>
              <a:rPr lang="en-US" dirty="0" err="1"/>
              <a:t>performansa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za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prirodnog</a:t>
            </a:r>
            <a:r>
              <a:rPr lang="en-US" dirty="0"/>
              <a:t> </a:t>
            </a:r>
            <a:r>
              <a:rPr lang="en-US" dirty="0" err="1"/>
              <a:t>jezika</a:t>
            </a:r>
            <a:r>
              <a:rPr lang="en-US" dirty="0"/>
              <a:t> (NLP).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Problematika</a:t>
            </a:r>
            <a:r>
              <a:rPr lang="en-US" b="1" dirty="0"/>
              <a:t>:</a:t>
            </a:r>
            <a:r>
              <a:rPr lang="en-US" dirty="0"/>
              <a:t> U </a:t>
            </a:r>
            <a:r>
              <a:rPr lang="en-US" dirty="0" err="1"/>
              <a:t>mnogim</a:t>
            </a:r>
            <a:r>
              <a:rPr lang="en-US" dirty="0"/>
              <a:t> NLP </a:t>
            </a:r>
            <a:r>
              <a:rPr lang="en-US" dirty="0" err="1"/>
              <a:t>zadacima</a:t>
            </a:r>
            <a:r>
              <a:rPr lang="en-US" dirty="0"/>
              <a:t>,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visokokvalitetnih</a:t>
            </a:r>
            <a:r>
              <a:rPr lang="en-US" dirty="0"/>
              <a:t>, </a:t>
            </a:r>
            <a:r>
              <a:rPr lang="en-US" dirty="0" err="1"/>
              <a:t>označenih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ograničiti</a:t>
            </a:r>
            <a:r>
              <a:rPr lang="en-US" dirty="0"/>
              <a:t> </a:t>
            </a:r>
            <a:r>
              <a:rPr lang="en-US" dirty="0" err="1"/>
              <a:t>sposobnost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da </a:t>
            </a:r>
            <a:r>
              <a:rPr lang="en-US" dirty="0" err="1"/>
              <a:t>generalizuje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postigne</a:t>
            </a:r>
            <a:r>
              <a:rPr lang="en-US" dirty="0"/>
              <a:t> </a:t>
            </a:r>
            <a:r>
              <a:rPr lang="en-US" dirty="0" err="1"/>
              <a:t>visoke</a:t>
            </a:r>
            <a:r>
              <a:rPr lang="en-US" dirty="0"/>
              <a:t> </a:t>
            </a:r>
            <a:r>
              <a:rPr lang="en-US" dirty="0" err="1"/>
              <a:t>performanse</a:t>
            </a:r>
            <a:r>
              <a:rPr lang="en-US" dirty="0"/>
              <a:t>.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anotacija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skupi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vremenski</a:t>
            </a:r>
            <a:r>
              <a:rPr lang="en-US" dirty="0"/>
              <a:t> </a:t>
            </a:r>
            <a:r>
              <a:rPr lang="en-US" dirty="0" err="1"/>
              <a:t>zahtevni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Ciljevi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ciljevi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</a:t>
            </a:r>
            <a:r>
              <a:rPr lang="en-US" dirty="0" err="1"/>
              <a:t>uključuju</a:t>
            </a:r>
            <a:r>
              <a:rPr lang="en-US" dirty="0"/>
              <a:t>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veličine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raznolikosti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poboljšanje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prekomernog</a:t>
            </a:r>
            <a:r>
              <a:rPr lang="en-US" dirty="0"/>
              <a:t> </a:t>
            </a:r>
            <a:r>
              <a:rPr lang="en-US" dirty="0" err="1"/>
              <a:t>prilagođavanja</a:t>
            </a:r>
            <a:r>
              <a:rPr lang="en-US" dirty="0"/>
              <a:t> (overfitting)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neravnoteže</a:t>
            </a:r>
            <a:r>
              <a:rPr lang="en-US" dirty="0"/>
              <a:t> </a:t>
            </a:r>
            <a:r>
              <a:rPr lang="en-US" dirty="0" err="1"/>
              <a:t>među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7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134-5176-25AC-2FFA-2267C75E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42900"/>
            <a:ext cx="14107085" cy="2100795"/>
          </a:xfrm>
        </p:spPr>
        <p:txBody>
          <a:bodyPr/>
          <a:lstStyle/>
          <a:p>
            <a:r>
              <a:rPr lang="en-US" b="1" dirty="0"/>
              <a:t>Arsenal </a:t>
            </a:r>
            <a:r>
              <a:rPr lang="en-US" b="1" dirty="0" err="1"/>
              <a:t>augmentacije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 descr="A diagram of text data augmentation&#10;&#10;Description automatically generated">
            <a:extLst>
              <a:ext uri="{FF2B5EF4-FFF2-40B4-BE49-F238E27FC236}">
                <a16:creationId xmlns:a16="http://schemas.microsoft.com/office/drawing/2014/main" id="{E87939AF-D5DF-AD6F-8052-FA22BE60F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090" y="3292414"/>
            <a:ext cx="5863190" cy="43773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055B3-03E4-40FF-E888-269B737B753E}"/>
              </a:ext>
            </a:extLst>
          </p:cNvPr>
          <p:cNvSpPr txBox="1"/>
          <p:nvPr/>
        </p:nvSpPr>
        <p:spPr>
          <a:xfrm>
            <a:off x="0" y="2634171"/>
            <a:ext cx="11811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Augmentacija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obuhvata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širok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spektar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tehnika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svojim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prednostima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primenama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Zamena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sinonimima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Zamena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reči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njihovim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sinonimima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varijacija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očuvanje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značenja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Povratni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prevod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Prevođenje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drugi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jezik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nazad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originalni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uvođenje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prirodnih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varijacija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Generisanje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teksta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pomoću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jezičkih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naprednih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jezičkih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GPT-a za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generisanje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kontekstualno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relevantnog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novog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teksta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Umetanje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brisanje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reči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Nasumično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uklanjanje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reči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simulaciju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prirodnih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jezičkih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varijacija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Mešanje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rečenica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Preuređivanje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rečenica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dokumentu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novih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održavanje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opšteg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konteksta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53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6AE5-FBDF-83AD-887C-9A9E3448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Dilema Podataka u NLP-u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99A6-1DAB-DBF1-A7CD-36A2E3BD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7900"/>
            <a:ext cx="13419812" cy="6293222"/>
          </a:xfrm>
        </p:spPr>
        <p:txBody>
          <a:bodyPr/>
          <a:lstStyle/>
          <a:p>
            <a:r>
              <a:rPr lang="en-US"/>
              <a:t>Nedostatak podataka: Nedovoljna količina podataka može dovesti do slabih performansi modela, pristrasnosti i prekomernog prilagođavanja specifičnim uzorcima u trening skupu.</a:t>
            </a:r>
          </a:p>
          <a:p>
            <a:r>
              <a:rPr lang="en-US"/>
              <a:t>Primer: Zamislite model za analizu sentimenta u specifičnoj industriji, poput zdravstvene zaštite. Ako je skup podataka ograničen, model može teško da prepozna nijanse u jeziku specifičnom za tu industriju.</a:t>
            </a:r>
            <a:endParaRPr lang="en-US" dirty="0"/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9B80E87B-80B3-DEE9-8327-1C8863BA4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5621907"/>
            <a:ext cx="7696199" cy="430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9D1736-BB3D-8341-484D-561079DE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12" y="5609362"/>
            <a:ext cx="4157134" cy="4347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754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E3EE-75B3-ECE1-597D-7E9D0D83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7700"/>
            <a:ext cx="15773400" cy="2102223"/>
          </a:xfrm>
        </p:spPr>
        <p:txBody>
          <a:bodyPr/>
          <a:lstStyle/>
          <a:p>
            <a:r>
              <a:rPr lang="pl-PL" sz="6000" b="1" dirty="0"/>
              <a:t>Tehnike </a:t>
            </a:r>
            <a:r>
              <a:rPr lang="en-US" sz="6000" b="1" dirty="0"/>
              <a:t>a</a:t>
            </a:r>
            <a:r>
              <a:rPr lang="pl-PL" sz="6000" b="1" dirty="0"/>
              <a:t>ugmentacije na </a:t>
            </a:r>
            <a:r>
              <a:rPr lang="en-US" sz="6000" b="1" dirty="0"/>
              <a:t>n</a:t>
            </a:r>
            <a:r>
              <a:rPr lang="pl-PL" sz="6000" b="1" dirty="0"/>
              <a:t>ivou </a:t>
            </a:r>
            <a:br>
              <a:rPr lang="en-US" sz="6000" b="1" dirty="0"/>
            </a:br>
            <a:r>
              <a:rPr lang="en-US" sz="6000" b="1" dirty="0"/>
              <a:t>k</a:t>
            </a:r>
            <a:r>
              <a:rPr lang="pl-PL" sz="6000" b="1" dirty="0"/>
              <a:t>araktera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7C5A-9766-03A7-A8A3-AB541558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Simulacija</a:t>
            </a:r>
            <a:r>
              <a:rPr lang="en-US" dirty="0"/>
              <a:t> OCR </a:t>
            </a:r>
            <a:r>
              <a:rPr lang="en-US" dirty="0" err="1"/>
              <a:t>grešaka</a:t>
            </a:r>
            <a:r>
              <a:rPr lang="en-US" dirty="0"/>
              <a:t>: </a:t>
            </a:r>
            <a:r>
              <a:rPr lang="en-US" dirty="0" err="1"/>
              <a:t>Uvođenje</a:t>
            </a:r>
            <a:r>
              <a:rPr lang="en-US" dirty="0"/>
              <a:t> </a:t>
            </a:r>
            <a:r>
              <a:rPr lang="en-US" dirty="0" err="1"/>
              <a:t>grešaka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javljaju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optičkog</a:t>
            </a:r>
            <a:r>
              <a:rPr lang="en-US" dirty="0"/>
              <a:t> </a:t>
            </a:r>
            <a:r>
              <a:rPr lang="en-US" dirty="0" err="1"/>
              <a:t>prepoznavanja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zamena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izostavljanje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</a:t>
            </a:r>
          </a:p>
          <a:p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kucanju</a:t>
            </a:r>
            <a:r>
              <a:rPr lang="en-US" dirty="0"/>
              <a:t>: </a:t>
            </a:r>
            <a:r>
              <a:rPr lang="en-US" dirty="0" err="1"/>
              <a:t>Nasumična</a:t>
            </a:r>
            <a:r>
              <a:rPr lang="en-US" dirty="0"/>
              <a:t> </a:t>
            </a:r>
            <a:r>
              <a:rPr lang="en-US" dirty="0" err="1"/>
              <a:t>manipulacija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zamene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, </a:t>
            </a:r>
            <a:r>
              <a:rPr lang="en-US" dirty="0" err="1"/>
              <a:t>dodavanja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brisanja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,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simulirale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unosa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</a:t>
            </a:r>
          </a:p>
          <a:p>
            <a:r>
              <a:rPr lang="en-US" dirty="0" err="1"/>
              <a:t>Važnost</a:t>
            </a:r>
            <a:r>
              <a:rPr lang="en-US" dirty="0"/>
              <a:t>: Ove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pomažu</a:t>
            </a:r>
            <a:r>
              <a:rPr lang="en-US" dirty="0"/>
              <a:t> </a:t>
            </a:r>
            <a:r>
              <a:rPr lang="en-US" dirty="0" err="1"/>
              <a:t>modelima</a:t>
            </a:r>
            <a:r>
              <a:rPr lang="en-US" dirty="0"/>
              <a:t>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robusniji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otporniji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pojavljuju</a:t>
            </a:r>
            <a:r>
              <a:rPr lang="en-US" dirty="0"/>
              <a:t> u </a:t>
            </a:r>
            <a:r>
              <a:rPr lang="en-US" dirty="0" err="1"/>
              <a:t>realnim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tipografske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nesavršen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75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8C5A-92B9-A63E-12C9-A60CF2BB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err="1"/>
              <a:t>Tehnike</a:t>
            </a:r>
            <a:r>
              <a:rPr lang="en-US" sz="6000" b="1" dirty="0"/>
              <a:t> </a:t>
            </a:r>
            <a:r>
              <a:rPr lang="en-US" sz="6000" b="1" dirty="0" err="1"/>
              <a:t>augmentacije</a:t>
            </a:r>
            <a:r>
              <a:rPr lang="en-US" sz="6000" b="1" dirty="0"/>
              <a:t> </a:t>
            </a:r>
            <a:r>
              <a:rPr lang="en-US" sz="6000" b="1" dirty="0" err="1"/>
              <a:t>na</a:t>
            </a:r>
            <a:r>
              <a:rPr lang="en-US" sz="6000" b="1" dirty="0"/>
              <a:t> </a:t>
            </a:r>
            <a:r>
              <a:rPr lang="en-US" sz="6000" b="1" dirty="0" err="1"/>
              <a:t>nivou</a:t>
            </a:r>
            <a:r>
              <a:rPr lang="en-US" sz="6000" b="1" dirty="0"/>
              <a:t> </a:t>
            </a:r>
            <a:r>
              <a:rPr lang="en-US" sz="6000" b="1" dirty="0" err="1"/>
              <a:t>reči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76CA-7E53-C451-C8DB-B9E1CD414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240" y="3009900"/>
            <a:ext cx="14923852" cy="5644640"/>
          </a:xfrm>
        </p:spPr>
        <p:txBody>
          <a:bodyPr>
            <a:normAutofit/>
          </a:bodyPr>
          <a:lstStyle/>
          <a:p>
            <a:r>
              <a:rPr lang="en-US" sz="3600" dirty="0" err="1"/>
              <a:t>Zamena</a:t>
            </a:r>
            <a:r>
              <a:rPr lang="en-US" sz="3600" dirty="0"/>
              <a:t> </a:t>
            </a:r>
            <a:r>
              <a:rPr lang="en-US" sz="3600" dirty="0" err="1"/>
              <a:t>sinonimima</a:t>
            </a:r>
            <a:r>
              <a:rPr lang="en-US" sz="3600" dirty="0"/>
              <a:t>: </a:t>
            </a:r>
            <a:r>
              <a:rPr lang="en-US" sz="3600" dirty="0" err="1"/>
              <a:t>Menjanje</a:t>
            </a:r>
            <a:r>
              <a:rPr lang="en-US" sz="3600" dirty="0"/>
              <a:t> </a:t>
            </a:r>
            <a:r>
              <a:rPr lang="en-US" sz="3600" dirty="0" err="1"/>
              <a:t>određenih</a:t>
            </a:r>
            <a:r>
              <a:rPr lang="en-US" sz="3600" dirty="0"/>
              <a:t> </a:t>
            </a:r>
            <a:r>
              <a:rPr lang="en-US" sz="3600" dirty="0" err="1"/>
              <a:t>reči</a:t>
            </a:r>
            <a:r>
              <a:rPr lang="en-US" sz="3600" dirty="0"/>
              <a:t> u </a:t>
            </a:r>
            <a:r>
              <a:rPr lang="en-US" sz="3600" dirty="0" err="1"/>
              <a:t>tekstu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njihovim</a:t>
            </a:r>
            <a:r>
              <a:rPr lang="en-US" sz="3600" dirty="0"/>
              <a:t> </a:t>
            </a:r>
            <a:r>
              <a:rPr lang="en-US" sz="3600" dirty="0" err="1"/>
              <a:t>sinonimima</a:t>
            </a:r>
            <a:r>
              <a:rPr lang="en-US" sz="3600" dirty="0"/>
              <a:t> </a:t>
            </a:r>
            <a:r>
              <a:rPr lang="en-US" sz="3600" dirty="0" err="1"/>
              <a:t>kako</a:t>
            </a:r>
            <a:r>
              <a:rPr lang="en-US" sz="3600" dirty="0"/>
              <a:t> bi se </a:t>
            </a:r>
            <a:r>
              <a:rPr lang="en-US" sz="3600" dirty="0" err="1"/>
              <a:t>povećala</a:t>
            </a:r>
            <a:r>
              <a:rPr lang="en-US" sz="3600" dirty="0"/>
              <a:t> </a:t>
            </a:r>
            <a:r>
              <a:rPr lang="en-US" sz="3600" dirty="0" err="1"/>
              <a:t>raznolikost</a:t>
            </a:r>
            <a:r>
              <a:rPr lang="en-US" sz="3600" dirty="0"/>
              <a:t> </a:t>
            </a:r>
            <a:r>
              <a:rPr lang="en-US" sz="3600" dirty="0" err="1"/>
              <a:t>podataka</a:t>
            </a:r>
            <a:r>
              <a:rPr lang="en-US" sz="3600" dirty="0"/>
              <a:t> bez </a:t>
            </a:r>
            <a:r>
              <a:rPr lang="en-US" sz="3600" dirty="0" err="1"/>
              <a:t>promene</a:t>
            </a:r>
            <a:r>
              <a:rPr lang="en-US" sz="3600" dirty="0"/>
              <a:t> </a:t>
            </a:r>
            <a:r>
              <a:rPr lang="en-US" sz="3600" dirty="0" err="1"/>
              <a:t>osnovnog</a:t>
            </a:r>
            <a:r>
              <a:rPr lang="en-US" sz="3600" dirty="0"/>
              <a:t> </a:t>
            </a:r>
            <a:r>
              <a:rPr lang="en-US" sz="3600" dirty="0" err="1"/>
              <a:t>značenja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Nasumično</a:t>
            </a:r>
            <a:r>
              <a:rPr lang="en-US" sz="3600" dirty="0"/>
              <a:t> </a:t>
            </a:r>
            <a:r>
              <a:rPr lang="en-US" sz="3600" dirty="0" err="1"/>
              <a:t>umetanje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brisanje</a:t>
            </a:r>
            <a:r>
              <a:rPr lang="en-US" sz="3600" dirty="0"/>
              <a:t> </a:t>
            </a:r>
            <a:r>
              <a:rPr lang="en-US" sz="3600" dirty="0" err="1"/>
              <a:t>reči</a:t>
            </a:r>
            <a:r>
              <a:rPr lang="en-US" sz="3600" dirty="0"/>
              <a:t>: </a:t>
            </a:r>
            <a:r>
              <a:rPr lang="en-US" sz="3600" dirty="0" err="1"/>
              <a:t>Dodavanje</a:t>
            </a:r>
            <a:r>
              <a:rPr lang="en-US" sz="3600" dirty="0"/>
              <a:t> </a:t>
            </a:r>
            <a:r>
              <a:rPr lang="en-US" sz="3600" dirty="0" err="1"/>
              <a:t>ili</a:t>
            </a:r>
            <a:r>
              <a:rPr lang="en-US" sz="3600" dirty="0"/>
              <a:t> </a:t>
            </a:r>
            <a:r>
              <a:rPr lang="en-US" sz="3600" dirty="0" err="1"/>
              <a:t>uklanjanje</a:t>
            </a:r>
            <a:r>
              <a:rPr lang="en-US" sz="3600" dirty="0"/>
              <a:t> </a:t>
            </a:r>
            <a:r>
              <a:rPr lang="en-US" sz="3600" dirty="0" err="1"/>
              <a:t>reči</a:t>
            </a:r>
            <a:r>
              <a:rPr lang="en-US" sz="3600" dirty="0"/>
              <a:t> </a:t>
            </a:r>
            <a:r>
              <a:rPr lang="en-US" sz="3600" dirty="0" err="1"/>
              <a:t>iz</a:t>
            </a:r>
            <a:r>
              <a:rPr lang="en-US" sz="3600" dirty="0"/>
              <a:t> </a:t>
            </a:r>
            <a:r>
              <a:rPr lang="en-US" sz="3600" dirty="0" err="1"/>
              <a:t>rečenica</a:t>
            </a:r>
            <a:r>
              <a:rPr lang="en-US" sz="3600" dirty="0"/>
              <a:t> </a:t>
            </a:r>
            <a:r>
              <a:rPr lang="en-US" sz="3600" dirty="0" err="1"/>
              <a:t>kako</a:t>
            </a:r>
            <a:r>
              <a:rPr lang="en-US" sz="3600" dirty="0"/>
              <a:t> bi se </a:t>
            </a:r>
            <a:r>
              <a:rPr lang="en-US" sz="3600" dirty="0" err="1"/>
              <a:t>simulirale</a:t>
            </a:r>
            <a:r>
              <a:rPr lang="en-US" sz="3600" dirty="0"/>
              <a:t> </a:t>
            </a:r>
            <a:r>
              <a:rPr lang="en-US" sz="3600" dirty="0" err="1"/>
              <a:t>prirodne</a:t>
            </a:r>
            <a:r>
              <a:rPr lang="en-US" sz="3600" dirty="0"/>
              <a:t> </a:t>
            </a:r>
            <a:r>
              <a:rPr lang="en-US" sz="3600" dirty="0" err="1"/>
              <a:t>varijacije</a:t>
            </a:r>
            <a:r>
              <a:rPr lang="en-US" sz="3600" dirty="0"/>
              <a:t> </a:t>
            </a:r>
            <a:r>
              <a:rPr lang="en-US" sz="3600" dirty="0" err="1"/>
              <a:t>jezika</a:t>
            </a:r>
            <a:r>
              <a:rPr lang="en-US" sz="3600" dirty="0"/>
              <a:t>.</a:t>
            </a:r>
          </a:p>
          <a:p>
            <a:r>
              <a:rPr lang="en-US" sz="3600" dirty="0" err="1"/>
              <a:t>Parafraziranje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Back-translation: </a:t>
            </a:r>
            <a:r>
              <a:rPr lang="en-US" sz="3600" dirty="0" err="1"/>
              <a:t>Preformulisanje</a:t>
            </a:r>
            <a:r>
              <a:rPr lang="en-US" sz="3600" dirty="0"/>
              <a:t> </a:t>
            </a:r>
            <a:r>
              <a:rPr lang="en-US" sz="3600" dirty="0" err="1"/>
              <a:t>rečenica</a:t>
            </a:r>
            <a:r>
              <a:rPr lang="en-US" sz="3600" dirty="0"/>
              <a:t> </a:t>
            </a:r>
            <a:r>
              <a:rPr lang="en-US" sz="3600" dirty="0" err="1"/>
              <a:t>ili</a:t>
            </a:r>
            <a:r>
              <a:rPr lang="en-US" sz="3600" dirty="0"/>
              <a:t> </a:t>
            </a:r>
            <a:r>
              <a:rPr lang="en-US" sz="3600" dirty="0" err="1"/>
              <a:t>prevod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drugi</a:t>
            </a:r>
            <a:r>
              <a:rPr lang="en-US" sz="3600" dirty="0"/>
              <a:t> </a:t>
            </a:r>
            <a:r>
              <a:rPr lang="en-US" sz="3600" dirty="0" err="1"/>
              <a:t>jezik</a:t>
            </a:r>
            <a:r>
              <a:rPr lang="en-US" sz="3600" dirty="0"/>
              <a:t> </a:t>
            </a:r>
            <a:r>
              <a:rPr lang="en-US" sz="3600" dirty="0" err="1"/>
              <a:t>i</a:t>
            </a:r>
            <a:r>
              <a:rPr lang="en-US" sz="3600" dirty="0"/>
              <a:t> </a:t>
            </a:r>
            <a:r>
              <a:rPr lang="en-US" sz="3600" dirty="0" err="1"/>
              <a:t>povratak</a:t>
            </a:r>
            <a:r>
              <a:rPr lang="en-US" sz="3600" dirty="0"/>
              <a:t> </a:t>
            </a:r>
            <a:r>
              <a:rPr lang="en-US" sz="3600" dirty="0" err="1"/>
              <a:t>na</a:t>
            </a:r>
            <a:r>
              <a:rPr lang="en-US" sz="3600" dirty="0"/>
              <a:t> </a:t>
            </a:r>
            <a:r>
              <a:rPr lang="en-US" sz="3600" dirty="0" err="1"/>
              <a:t>originalni</a:t>
            </a:r>
            <a:r>
              <a:rPr lang="en-US" sz="3600" dirty="0"/>
              <a:t> </a:t>
            </a:r>
            <a:r>
              <a:rPr lang="en-US" sz="3600" dirty="0" err="1"/>
              <a:t>jezik</a:t>
            </a:r>
            <a:r>
              <a:rPr lang="en-US" sz="3600" dirty="0"/>
              <a:t> </a:t>
            </a:r>
            <a:r>
              <a:rPr lang="en-US" sz="3600" dirty="0" err="1"/>
              <a:t>kako</a:t>
            </a:r>
            <a:r>
              <a:rPr lang="en-US" sz="3600" dirty="0"/>
              <a:t> bi se </a:t>
            </a:r>
            <a:r>
              <a:rPr lang="en-US" sz="3600" dirty="0" err="1"/>
              <a:t>stvorile</a:t>
            </a:r>
            <a:r>
              <a:rPr lang="en-US" sz="3600" dirty="0"/>
              <a:t> </a:t>
            </a:r>
            <a:r>
              <a:rPr lang="en-US" sz="3600" dirty="0" err="1"/>
              <a:t>nove</a:t>
            </a:r>
            <a:r>
              <a:rPr lang="en-US" sz="3600" dirty="0"/>
              <a:t> </a:t>
            </a:r>
            <a:r>
              <a:rPr lang="en-US" sz="3600" dirty="0" err="1"/>
              <a:t>formulacije</a:t>
            </a:r>
            <a:r>
              <a:rPr lang="en-US" sz="3600" dirty="0"/>
              <a:t> </a:t>
            </a:r>
            <a:r>
              <a:rPr lang="en-US" sz="3600" dirty="0" err="1"/>
              <a:t>sa</a:t>
            </a:r>
            <a:r>
              <a:rPr lang="en-US" sz="3600" dirty="0"/>
              <a:t> </a:t>
            </a:r>
            <a:r>
              <a:rPr lang="en-US" sz="3600" dirty="0" err="1"/>
              <a:t>istim</a:t>
            </a:r>
            <a:r>
              <a:rPr lang="en-US" sz="3600" dirty="0"/>
              <a:t> </a:t>
            </a:r>
            <a:r>
              <a:rPr lang="en-US" sz="3600" dirty="0" err="1"/>
              <a:t>semantičkim</a:t>
            </a:r>
            <a:r>
              <a:rPr lang="en-US" sz="3600" dirty="0"/>
              <a:t> </a:t>
            </a:r>
            <a:r>
              <a:rPr lang="en-US" sz="3600" dirty="0" err="1"/>
              <a:t>značenjem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711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E694FE-03FF-E830-23D4-AEA45BCE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986"/>
          <a:stretch/>
        </p:blipFill>
        <p:spPr>
          <a:xfrm>
            <a:off x="8991600" y="777586"/>
            <a:ext cx="8183120" cy="41494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7B5E1-CFB9-D5BB-F578-80DCDC4B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80" y="571500"/>
            <a:ext cx="10079834" cy="25139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Primeri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nivou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F5DFA-0C4D-88BC-BAB1-6A3F05CA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3314" b="-1"/>
          <a:stretch/>
        </p:blipFill>
        <p:spPr>
          <a:xfrm>
            <a:off x="9006815" y="5359980"/>
            <a:ext cx="8174832" cy="41494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7619DE7-5AB6-9138-950E-F5079382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62" y="3726816"/>
            <a:ext cx="7198718" cy="5645782"/>
          </a:xfrm>
        </p:spPr>
        <p:txBody>
          <a:bodyPr>
            <a:normAutofit/>
          </a:bodyPr>
          <a:lstStyle/>
          <a:p>
            <a:r>
              <a:rPr lang="en-US" sz="4800" dirty="0" err="1"/>
              <a:t>Zamena</a:t>
            </a:r>
            <a:r>
              <a:rPr lang="en-US" sz="4800" dirty="0"/>
              <a:t> </a:t>
            </a:r>
            <a:r>
              <a:rPr lang="en-US" sz="4800" dirty="0" err="1"/>
              <a:t>sinonimima</a:t>
            </a:r>
            <a:r>
              <a:rPr lang="en-US" sz="4800" dirty="0"/>
              <a:t>:</a:t>
            </a:r>
          </a:p>
          <a:p>
            <a:endParaRPr lang="en-US" sz="4800" dirty="0"/>
          </a:p>
          <a:p>
            <a:r>
              <a:rPr lang="en-US" sz="4800" dirty="0"/>
              <a:t>Back-translation: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439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4FD3-094B-1032-4F38-0FED9D3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Augmentacija</a:t>
            </a:r>
            <a:r>
              <a:rPr lang="en-US" b="1" dirty="0"/>
              <a:t> </a:t>
            </a:r>
            <a:r>
              <a:rPr lang="en-US" b="1" dirty="0" err="1"/>
              <a:t>rečenica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3515-D89E-269C-7030-CD0A0EFD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969" y="2628900"/>
            <a:ext cx="14107084" cy="6743700"/>
          </a:xfrm>
        </p:spPr>
        <p:txBody>
          <a:bodyPr>
            <a:normAutofit/>
          </a:bodyPr>
          <a:lstStyle/>
          <a:p>
            <a:r>
              <a:rPr lang="en-US" dirty="0" err="1"/>
              <a:t>Tehnike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Parafraziranje</a:t>
            </a:r>
            <a:r>
              <a:rPr lang="en-US" dirty="0"/>
              <a:t> </a:t>
            </a:r>
            <a:r>
              <a:rPr lang="en-US" dirty="0" err="1"/>
              <a:t>zasnovano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pravilima</a:t>
            </a:r>
            <a:r>
              <a:rPr lang="en-US" dirty="0"/>
              <a:t>: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lingvističkih</a:t>
            </a:r>
            <a:r>
              <a:rPr lang="en-US" dirty="0"/>
              <a:t> </a:t>
            </a:r>
            <a:r>
              <a:rPr lang="en-US" dirty="0" err="1"/>
              <a:t>pravila</a:t>
            </a:r>
            <a:r>
              <a:rPr lang="en-US" dirty="0"/>
              <a:t> za </a:t>
            </a:r>
            <a:r>
              <a:rPr lang="en-US" dirty="0" err="1"/>
              <a:t>transformaciju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menjanje</a:t>
            </a:r>
            <a:r>
              <a:rPr lang="en-US" dirty="0"/>
              <a:t> </a:t>
            </a:r>
            <a:r>
              <a:rPr lang="en-US" dirty="0" err="1"/>
              <a:t>aktivnog</a:t>
            </a:r>
            <a:r>
              <a:rPr lang="en-US" dirty="0"/>
              <a:t> </a:t>
            </a:r>
            <a:r>
              <a:rPr lang="en-US" dirty="0" err="1"/>
              <a:t>glasa</a:t>
            </a:r>
            <a:r>
              <a:rPr lang="en-US" dirty="0"/>
              <a:t> u </a:t>
            </a:r>
            <a:r>
              <a:rPr lang="en-US" dirty="0" err="1"/>
              <a:t>pasivni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Statistički</a:t>
            </a:r>
            <a:r>
              <a:rPr lang="en-US" dirty="0"/>
              <a:t> </a:t>
            </a:r>
            <a:r>
              <a:rPr lang="en-US" dirty="0" err="1"/>
              <a:t>pristupi</a:t>
            </a:r>
            <a:r>
              <a:rPr lang="en-US" dirty="0"/>
              <a:t>: </a:t>
            </a:r>
            <a:r>
              <a:rPr lang="en-US" dirty="0" err="1"/>
              <a:t>Upotreba</a:t>
            </a:r>
            <a:r>
              <a:rPr lang="en-US" dirty="0"/>
              <a:t> </a:t>
            </a:r>
            <a:r>
              <a:rPr lang="en-US" dirty="0" err="1"/>
              <a:t>statističkih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n-gram </a:t>
            </a:r>
            <a:r>
              <a:rPr lang="en-US" dirty="0" err="1"/>
              <a:t>modela</a:t>
            </a:r>
            <a:r>
              <a:rPr lang="en-US" dirty="0"/>
              <a:t>,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Augmentacija</a:t>
            </a:r>
            <a:r>
              <a:rPr lang="en-US" dirty="0"/>
              <a:t> </a:t>
            </a:r>
            <a:r>
              <a:rPr lang="en-US" dirty="0" err="1"/>
              <a:t>zasnovana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embedinzima</a:t>
            </a:r>
            <a:r>
              <a:rPr lang="en-US" dirty="0"/>
              <a:t>: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vektorskih</a:t>
            </a:r>
            <a:r>
              <a:rPr lang="en-US" dirty="0"/>
              <a:t> </a:t>
            </a:r>
            <a:r>
              <a:rPr lang="en-US" dirty="0" err="1"/>
              <a:t>reprezentacija</a:t>
            </a:r>
            <a:r>
              <a:rPr lang="en-US" dirty="0"/>
              <a:t> </a:t>
            </a:r>
            <a:r>
              <a:rPr lang="en-US" dirty="0" err="1"/>
              <a:t>reči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 LLM-</a:t>
            </a:r>
            <a:r>
              <a:rPr lang="en-US" dirty="0" err="1"/>
              <a:t>ovi</a:t>
            </a:r>
            <a:r>
              <a:rPr lang="en-US" dirty="0"/>
              <a:t> (</a:t>
            </a:r>
            <a:r>
              <a:rPr lang="en-US" dirty="0" err="1"/>
              <a:t>Veliki</a:t>
            </a:r>
            <a:r>
              <a:rPr lang="en-US" dirty="0"/>
              <a:t> </a:t>
            </a:r>
            <a:r>
              <a:rPr lang="en-US" dirty="0" err="1"/>
              <a:t>jezički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): </a:t>
            </a:r>
            <a:r>
              <a:rPr lang="en-US" dirty="0" err="1"/>
              <a:t>Korišćenje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GPT-3, BERT, T5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semantički</a:t>
            </a:r>
            <a:r>
              <a:rPr lang="en-US" dirty="0"/>
              <a:t> </a:t>
            </a:r>
            <a:r>
              <a:rPr lang="en-US" dirty="0" err="1"/>
              <a:t>sličnih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. za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sličnih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Korišćenje</a:t>
            </a:r>
            <a:r>
              <a:rPr lang="en-US" dirty="0"/>
              <a:t> LLM-ova: Ovi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rečenica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kontekstualno</a:t>
            </a:r>
            <a:r>
              <a:rPr lang="en-US" dirty="0"/>
              <a:t> </a:t>
            </a:r>
            <a:r>
              <a:rPr lang="en-US" dirty="0" err="1"/>
              <a:t>relevantne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semantički</a:t>
            </a:r>
            <a:r>
              <a:rPr lang="en-US" dirty="0"/>
              <a:t> </a:t>
            </a:r>
            <a:r>
              <a:rPr lang="en-US" dirty="0" err="1"/>
              <a:t>bogate</a:t>
            </a:r>
            <a:r>
              <a:rPr lang="en-US" dirty="0"/>
              <a:t>, </a:t>
            </a:r>
            <a:r>
              <a:rPr lang="en-US" dirty="0" err="1"/>
              <a:t>čime</a:t>
            </a:r>
            <a:r>
              <a:rPr lang="en-US" dirty="0"/>
              <a:t> se </a:t>
            </a:r>
            <a:r>
              <a:rPr lang="en-US" dirty="0" err="1"/>
              <a:t>poboljšava</a:t>
            </a:r>
            <a:r>
              <a:rPr lang="en-US" dirty="0"/>
              <a:t> </a:t>
            </a:r>
            <a:r>
              <a:rPr lang="en-US" dirty="0" err="1"/>
              <a:t>kvalitet</a:t>
            </a:r>
            <a:r>
              <a:rPr lang="en-US" dirty="0"/>
              <a:t> </a:t>
            </a:r>
            <a:r>
              <a:rPr lang="en-US" dirty="0" err="1"/>
              <a:t>augmentiranih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36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DEC2-0B40-4BCE-7AD9-A1985D4B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Eksperimentalna</a:t>
            </a:r>
            <a:r>
              <a:rPr lang="en-US" b="1" dirty="0"/>
              <a:t> </a:t>
            </a:r>
            <a:r>
              <a:rPr lang="en-US" b="1" dirty="0" err="1"/>
              <a:t>analiza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7E7B-3726-EFEF-3D81-4257E07C5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933700"/>
            <a:ext cx="14630400" cy="6293222"/>
          </a:xfrm>
        </p:spPr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: </a:t>
            </a:r>
            <a:r>
              <a:rPr lang="en-US" dirty="0" err="1"/>
              <a:t>Koristili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za </a:t>
            </a:r>
            <a:r>
              <a:rPr lang="en-US" dirty="0" err="1"/>
              <a:t>analizu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    Twitter-climate-change-sentiment-dataset: </a:t>
            </a:r>
          </a:p>
          <a:p>
            <a:pPr marL="685800" lvl="1" indent="0">
              <a:buNone/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tvitovima</a:t>
            </a:r>
            <a:r>
              <a:rPr lang="en-US" dirty="0"/>
              <a:t> o </a:t>
            </a:r>
            <a:r>
              <a:rPr lang="en-US" dirty="0" err="1"/>
              <a:t>klimatskim</a:t>
            </a:r>
            <a:r>
              <a:rPr lang="en-US" dirty="0"/>
              <a:t> </a:t>
            </a:r>
            <a:r>
              <a:rPr lang="en-US" dirty="0" err="1"/>
              <a:t>promenama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oznakama</a:t>
            </a:r>
            <a:r>
              <a:rPr lang="en-US" dirty="0"/>
              <a:t> </a:t>
            </a:r>
            <a:r>
              <a:rPr lang="en-US" dirty="0" err="1"/>
              <a:t>sentimenta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IHMStefanini</a:t>
            </a:r>
            <a:r>
              <a:rPr lang="en-US" dirty="0"/>
              <a:t> Industrial Safety and Health Database: </a:t>
            </a:r>
          </a:p>
          <a:p>
            <a:pPr marL="685800" lvl="1" indent="0">
              <a:buNone/>
            </a:pPr>
            <a:r>
              <a:rPr lang="en-US" dirty="0" err="1"/>
              <a:t>Opisi</a:t>
            </a:r>
            <a:r>
              <a:rPr lang="en-US" dirty="0"/>
              <a:t> </a:t>
            </a:r>
            <a:r>
              <a:rPr lang="en-US" dirty="0" err="1"/>
              <a:t>industrijskih</a:t>
            </a:r>
            <a:r>
              <a:rPr lang="en-US" dirty="0"/>
              <a:t> </a:t>
            </a:r>
            <a:r>
              <a:rPr lang="en-US" dirty="0" err="1"/>
              <a:t>nesreća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incidenata</a:t>
            </a:r>
            <a:r>
              <a:rPr lang="en-US" dirty="0"/>
              <a:t> </a:t>
            </a:r>
            <a:r>
              <a:rPr lang="en-US" dirty="0" err="1"/>
              <a:t>vezanih</a:t>
            </a:r>
            <a:r>
              <a:rPr lang="en-US" dirty="0"/>
              <a:t> za </a:t>
            </a:r>
            <a:r>
              <a:rPr lang="en-US" dirty="0" err="1"/>
              <a:t>bezbednost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zdravlje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radu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Priprema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uključuje</a:t>
            </a:r>
            <a:r>
              <a:rPr lang="en-US" dirty="0"/>
              <a:t> </a:t>
            </a:r>
            <a:r>
              <a:rPr lang="en-US" dirty="0" err="1"/>
              <a:t>čišćenje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, </a:t>
            </a:r>
            <a:r>
              <a:rPr lang="en-US" dirty="0" err="1"/>
              <a:t>tokenizaciju</a:t>
            </a:r>
            <a:r>
              <a:rPr lang="en-US" dirty="0"/>
              <a:t>, </a:t>
            </a:r>
            <a:r>
              <a:rPr lang="en-US" dirty="0" err="1"/>
              <a:t>lematizaciju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balansiranje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 Pored toga, </a:t>
            </a:r>
            <a:r>
              <a:rPr lang="en-US" dirty="0" err="1"/>
              <a:t>korišćene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tehnike</a:t>
            </a:r>
            <a:r>
              <a:rPr lang="en-US" dirty="0"/>
              <a:t> </a:t>
            </a:r>
            <a:r>
              <a:rPr lang="en-US" dirty="0" err="1"/>
              <a:t>augmentacije</a:t>
            </a:r>
            <a:r>
              <a:rPr lang="en-US" dirty="0"/>
              <a:t> </a:t>
            </a:r>
            <a:r>
              <a:rPr lang="en-US" dirty="0" err="1"/>
              <a:t>zasnovane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embedinzima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statističkim</a:t>
            </a:r>
            <a:r>
              <a:rPr lang="en-US" dirty="0"/>
              <a:t> </a:t>
            </a:r>
            <a:r>
              <a:rPr lang="en-US" dirty="0" err="1"/>
              <a:t>modelima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se </a:t>
            </a:r>
            <a:r>
              <a:rPr lang="en-US" dirty="0" err="1"/>
              <a:t>pokazale</a:t>
            </a:r>
            <a:r>
              <a:rPr lang="en-US" dirty="0"/>
              <a:t> </a:t>
            </a:r>
            <a:r>
              <a:rPr lang="en-US" dirty="0" err="1"/>
              <a:t>efikasnijim</a:t>
            </a:r>
            <a:r>
              <a:rPr lang="en-US" dirty="0"/>
              <a:t> od LLM-ova.</a:t>
            </a:r>
          </a:p>
        </p:txBody>
      </p:sp>
    </p:spTree>
    <p:extLst>
      <p:ext uri="{BB962C8B-B14F-4D97-AF65-F5344CB8AC3E}">
        <p14:creationId xmlns:p14="http://schemas.microsoft.com/office/powerpoint/2010/main" val="94827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</TotalTime>
  <Words>1269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Tahoma</vt:lpstr>
      <vt:lpstr>Times New Roman</vt:lpstr>
      <vt:lpstr>Wingdings 3</vt:lpstr>
      <vt:lpstr>Ion</vt:lpstr>
      <vt:lpstr>Metode za augmentaciju tekstualnih podataka</vt:lpstr>
      <vt:lpstr>Uvod u Augmentaciju Teksta </vt:lpstr>
      <vt:lpstr>Arsenal augmentacije </vt:lpstr>
      <vt:lpstr>Dilema Podataka u NLP-u</vt:lpstr>
      <vt:lpstr>Tehnike augmentacije na nivou  karaktera</vt:lpstr>
      <vt:lpstr>Tehnike augmentacije na nivou reči</vt:lpstr>
      <vt:lpstr>Primeri tehnika augmentacije  na nivou reči </vt:lpstr>
      <vt:lpstr>Augmentacija rečenica</vt:lpstr>
      <vt:lpstr>Eksperimentalna analiza</vt:lpstr>
      <vt:lpstr>Primena augmentacije na tradicionalne klasifikacione modele</vt:lpstr>
      <vt:lpstr>Primena augmentacija i za klasifikaciju tekstualnih podataka</vt:lpstr>
      <vt:lpstr>Uticaj augmentacije na duboke neuronske mreže</vt:lpstr>
      <vt:lpstr>Primena LLM-ova u augmentaciji teksta</vt:lpstr>
      <vt:lpstr>Primer primena  LLM-a</vt:lpstr>
      <vt:lpstr>Rezultati Analiza</vt:lpstr>
      <vt:lpstr>Zaključci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Instance Selection</dc:title>
  <dc:creator>Nikola Petrovic</dc:creator>
  <cp:keywords>DAFfifOi_Hc,BAE3DvRKzRA</cp:keywords>
  <cp:lastModifiedBy>Admin</cp:lastModifiedBy>
  <cp:revision>2</cp:revision>
  <dcterms:created xsi:type="dcterms:W3CDTF">2024-09-02T19:59:04Z</dcterms:created>
  <dcterms:modified xsi:type="dcterms:W3CDTF">2024-09-03T04:47:15Z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2023-04-17T00:00:00Z</vt:filetime>
  </property>
</Properties>
</file>