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8" r:id="rId7"/>
    <p:sldId id="401" r:id="rId8"/>
    <p:sldId id="409" r:id="rId9"/>
    <p:sldId id="402" r:id="rId10"/>
    <p:sldId id="403" r:id="rId11"/>
    <p:sldId id="410" r:id="rId12"/>
    <p:sldId id="411" r:id="rId13"/>
    <p:sldId id="412" r:id="rId14"/>
    <p:sldId id="413"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100" d="100"/>
          <a:sy n="100" d="100"/>
        </p:scale>
        <p:origin x="1272" y="3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92986-78CF-492E-818E-DAD20CD5A2A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7F40DCFB-3E7D-4BA4-BEEF-7AB30CEDA536}">
      <dgm:prSet custT="1"/>
      <dgm:spPr/>
      <dgm:t>
        <a:bodyPr/>
        <a:lstStyle/>
        <a:p>
          <a:r>
            <a:rPr lang="en-IN" sz="2400" b="1" dirty="0"/>
            <a:t>Background</a:t>
          </a:r>
          <a:endParaRPr lang="en-IN" sz="2400" dirty="0"/>
        </a:p>
      </dgm:t>
    </dgm:pt>
    <dgm:pt modelId="{1264A0AC-9837-4309-9608-82A0A1E07B9A}" type="parTrans" cxnId="{93B7E9BC-6DAB-4427-9295-555709DE7E95}">
      <dgm:prSet/>
      <dgm:spPr/>
      <dgm:t>
        <a:bodyPr/>
        <a:lstStyle/>
        <a:p>
          <a:endParaRPr lang="en-IN"/>
        </a:p>
      </dgm:t>
    </dgm:pt>
    <dgm:pt modelId="{13FB46FF-6B57-42B1-ABF3-FFF1ABBC830D}" type="sibTrans" cxnId="{93B7E9BC-6DAB-4427-9295-555709DE7E95}">
      <dgm:prSet/>
      <dgm:spPr/>
      <dgm:t>
        <a:bodyPr/>
        <a:lstStyle/>
        <a:p>
          <a:endParaRPr lang="en-IN"/>
        </a:p>
      </dgm:t>
    </dgm:pt>
    <dgm:pt modelId="{EEE7FEC7-DB7A-4886-9066-FCF73302A727}">
      <dgm:prSet/>
      <dgm:spPr/>
      <dgm:t>
        <a:bodyPr/>
        <a:lstStyle/>
        <a:p>
          <a:r>
            <a:rPr lang="en-US" b="1"/>
            <a:t>Security Challenges</a:t>
          </a:r>
          <a:r>
            <a:rPr lang="en-US"/>
            <a:t>: In today’s digital age, security is a critical concern across various domains, such as online transactions, identity verification, and access control. Traditional security measures often fall short in handling sophisticated threats.</a:t>
          </a:r>
          <a:endParaRPr lang="en-IN"/>
        </a:p>
      </dgm:t>
    </dgm:pt>
    <dgm:pt modelId="{44BE1471-4236-4BFC-9939-5636E8325E15}" type="parTrans" cxnId="{C4F8E8B8-8427-4DF5-8FEA-F7D135B57858}">
      <dgm:prSet/>
      <dgm:spPr/>
      <dgm:t>
        <a:bodyPr/>
        <a:lstStyle/>
        <a:p>
          <a:endParaRPr lang="en-IN"/>
        </a:p>
      </dgm:t>
    </dgm:pt>
    <dgm:pt modelId="{0868BF4D-2174-41AD-B2BC-6AA1952F6706}" type="sibTrans" cxnId="{C4F8E8B8-8427-4DF5-8FEA-F7D135B57858}">
      <dgm:prSet/>
      <dgm:spPr/>
      <dgm:t>
        <a:bodyPr/>
        <a:lstStyle/>
        <a:p>
          <a:endParaRPr lang="en-IN"/>
        </a:p>
      </dgm:t>
    </dgm:pt>
    <dgm:pt modelId="{C70EB329-33B3-4D94-9ADD-655705E1E147}">
      <dgm:prSet/>
      <dgm:spPr/>
      <dgm:t>
        <a:bodyPr/>
        <a:lstStyle/>
        <a:p>
          <a:r>
            <a:rPr lang="en-US" b="1"/>
            <a:t>Role of Image Processing</a:t>
          </a:r>
          <a:r>
            <a:rPr lang="en-US"/>
            <a:t>: Image processing techniques have emerged as powerful tools in enhancing security systems, enabling more accurate detection of threats, verification of identities, and analysis of surveillance data.</a:t>
          </a:r>
          <a:endParaRPr lang="en-IN"/>
        </a:p>
      </dgm:t>
    </dgm:pt>
    <dgm:pt modelId="{1F3BD6D5-E19B-4645-8D44-6435B4D53EAA}" type="parTrans" cxnId="{94BFF5E9-E523-4EAA-9E3E-7F508D221CE3}">
      <dgm:prSet/>
      <dgm:spPr/>
      <dgm:t>
        <a:bodyPr/>
        <a:lstStyle/>
        <a:p>
          <a:endParaRPr lang="en-IN"/>
        </a:p>
      </dgm:t>
    </dgm:pt>
    <dgm:pt modelId="{FB814FB7-8964-4EE7-9622-5E957A4A5E3D}" type="sibTrans" cxnId="{94BFF5E9-E523-4EAA-9E3E-7F508D221CE3}">
      <dgm:prSet/>
      <dgm:spPr/>
      <dgm:t>
        <a:bodyPr/>
        <a:lstStyle/>
        <a:p>
          <a:endParaRPr lang="en-IN"/>
        </a:p>
      </dgm:t>
    </dgm:pt>
    <dgm:pt modelId="{689A50AF-EDE2-4924-994B-20FEAC633DF7}">
      <dgm:prSet/>
      <dgm:spPr/>
      <dgm:t>
        <a:bodyPr/>
        <a:lstStyle/>
        <a:p>
          <a:r>
            <a:rPr lang="en-US" b="1"/>
            <a:t>Deep Convolutional Neural Networks (CNNs)</a:t>
          </a:r>
          <a:r>
            <a:rPr lang="en-US"/>
            <a:t>: Deep CNNs have revolutionized image analysis by automatically learning complex features from raw data, leading to significant improvements in tasks like object recognition, facial recognition, and anomaly detection.</a:t>
          </a:r>
          <a:endParaRPr lang="en-IN"/>
        </a:p>
      </dgm:t>
    </dgm:pt>
    <dgm:pt modelId="{A99AE97A-4B5C-4610-837F-590DFB8B5DAA}" type="parTrans" cxnId="{8FBF5BF2-B0C5-4FCC-A0CD-C5A651E5C57B}">
      <dgm:prSet/>
      <dgm:spPr/>
      <dgm:t>
        <a:bodyPr/>
        <a:lstStyle/>
        <a:p>
          <a:endParaRPr lang="en-IN"/>
        </a:p>
      </dgm:t>
    </dgm:pt>
    <dgm:pt modelId="{8F5B40E4-DBB9-4747-81C1-42EF5B685737}" type="sibTrans" cxnId="{8FBF5BF2-B0C5-4FCC-A0CD-C5A651E5C57B}">
      <dgm:prSet/>
      <dgm:spPr/>
      <dgm:t>
        <a:bodyPr/>
        <a:lstStyle/>
        <a:p>
          <a:endParaRPr lang="en-IN"/>
        </a:p>
      </dgm:t>
    </dgm:pt>
    <dgm:pt modelId="{636262DD-53C2-4DF5-B2F3-89AB9898153D}" type="pres">
      <dgm:prSet presAssocID="{D0392986-78CF-492E-818E-DAD20CD5A2A3}" presName="Name0" presStyleCnt="0">
        <dgm:presLayoutVars>
          <dgm:chMax val="7"/>
          <dgm:dir/>
          <dgm:animLvl val="lvl"/>
          <dgm:resizeHandles val="exact"/>
        </dgm:presLayoutVars>
      </dgm:prSet>
      <dgm:spPr/>
    </dgm:pt>
    <dgm:pt modelId="{067329A4-000C-462D-BBFF-CC4506418EC6}" type="pres">
      <dgm:prSet presAssocID="{7F40DCFB-3E7D-4BA4-BEEF-7AB30CEDA536}" presName="circle1" presStyleLbl="node1" presStyleIdx="0" presStyleCnt="4"/>
      <dgm:spPr/>
    </dgm:pt>
    <dgm:pt modelId="{5C747EE1-97F7-4F7F-8CBD-538F3BFFE519}" type="pres">
      <dgm:prSet presAssocID="{7F40DCFB-3E7D-4BA4-BEEF-7AB30CEDA536}" presName="space" presStyleCnt="0"/>
      <dgm:spPr/>
    </dgm:pt>
    <dgm:pt modelId="{870E71FD-645C-4AF3-8262-1C8AA7E474D9}" type="pres">
      <dgm:prSet presAssocID="{7F40DCFB-3E7D-4BA4-BEEF-7AB30CEDA536}" presName="rect1" presStyleLbl="alignAcc1" presStyleIdx="0" presStyleCnt="4"/>
      <dgm:spPr/>
    </dgm:pt>
    <dgm:pt modelId="{6407458B-86E8-47A2-837B-259EED899022}" type="pres">
      <dgm:prSet presAssocID="{EEE7FEC7-DB7A-4886-9066-FCF73302A727}" presName="vertSpace2" presStyleLbl="node1" presStyleIdx="0" presStyleCnt="4"/>
      <dgm:spPr/>
    </dgm:pt>
    <dgm:pt modelId="{F1C0EC9A-496F-43F3-9628-222F5F837509}" type="pres">
      <dgm:prSet presAssocID="{EEE7FEC7-DB7A-4886-9066-FCF73302A727}" presName="circle2" presStyleLbl="node1" presStyleIdx="1" presStyleCnt="4"/>
      <dgm:spPr/>
    </dgm:pt>
    <dgm:pt modelId="{E2F344FE-EDF0-4A92-BC42-ADB18AEEB103}" type="pres">
      <dgm:prSet presAssocID="{EEE7FEC7-DB7A-4886-9066-FCF73302A727}" presName="rect2" presStyleLbl="alignAcc1" presStyleIdx="1" presStyleCnt="4"/>
      <dgm:spPr/>
    </dgm:pt>
    <dgm:pt modelId="{6410A3D0-8F1D-4994-8BE4-134B889D5A74}" type="pres">
      <dgm:prSet presAssocID="{C70EB329-33B3-4D94-9ADD-655705E1E147}" presName="vertSpace3" presStyleLbl="node1" presStyleIdx="1" presStyleCnt="4"/>
      <dgm:spPr/>
    </dgm:pt>
    <dgm:pt modelId="{28033603-5AA2-4843-AC11-3279BB59DE67}" type="pres">
      <dgm:prSet presAssocID="{C70EB329-33B3-4D94-9ADD-655705E1E147}" presName="circle3" presStyleLbl="node1" presStyleIdx="2" presStyleCnt="4"/>
      <dgm:spPr/>
    </dgm:pt>
    <dgm:pt modelId="{8D79CB82-0B87-4A85-BEEF-E28BE4A1EF52}" type="pres">
      <dgm:prSet presAssocID="{C70EB329-33B3-4D94-9ADD-655705E1E147}" presName="rect3" presStyleLbl="alignAcc1" presStyleIdx="2" presStyleCnt="4"/>
      <dgm:spPr/>
    </dgm:pt>
    <dgm:pt modelId="{EDCBE8EA-7FF2-4357-A5FA-C4FC2B37D17C}" type="pres">
      <dgm:prSet presAssocID="{689A50AF-EDE2-4924-994B-20FEAC633DF7}" presName="vertSpace4" presStyleLbl="node1" presStyleIdx="2" presStyleCnt="4"/>
      <dgm:spPr/>
    </dgm:pt>
    <dgm:pt modelId="{2FAF7309-83D3-4C95-B48E-42A5E11E8A9D}" type="pres">
      <dgm:prSet presAssocID="{689A50AF-EDE2-4924-994B-20FEAC633DF7}" presName="circle4" presStyleLbl="node1" presStyleIdx="3" presStyleCnt="4"/>
      <dgm:spPr/>
    </dgm:pt>
    <dgm:pt modelId="{A3C711FE-33F8-4698-8F18-0DB7FE3D1B63}" type="pres">
      <dgm:prSet presAssocID="{689A50AF-EDE2-4924-994B-20FEAC633DF7}" presName="rect4" presStyleLbl="alignAcc1" presStyleIdx="3" presStyleCnt="4"/>
      <dgm:spPr/>
    </dgm:pt>
    <dgm:pt modelId="{4C453DD3-D4DF-4600-B35F-3476B8D21FA1}" type="pres">
      <dgm:prSet presAssocID="{7F40DCFB-3E7D-4BA4-BEEF-7AB30CEDA536}" presName="rect1ParTxNoCh" presStyleLbl="alignAcc1" presStyleIdx="3" presStyleCnt="4">
        <dgm:presLayoutVars>
          <dgm:chMax val="1"/>
          <dgm:bulletEnabled val="1"/>
        </dgm:presLayoutVars>
      </dgm:prSet>
      <dgm:spPr/>
    </dgm:pt>
    <dgm:pt modelId="{884BD580-1A64-4633-A3F9-DE1C9CCAEB69}" type="pres">
      <dgm:prSet presAssocID="{EEE7FEC7-DB7A-4886-9066-FCF73302A727}" presName="rect2ParTxNoCh" presStyleLbl="alignAcc1" presStyleIdx="3" presStyleCnt="4">
        <dgm:presLayoutVars>
          <dgm:chMax val="1"/>
          <dgm:bulletEnabled val="1"/>
        </dgm:presLayoutVars>
      </dgm:prSet>
      <dgm:spPr/>
    </dgm:pt>
    <dgm:pt modelId="{5A355E3D-8834-41EC-9153-1F1A022E9947}" type="pres">
      <dgm:prSet presAssocID="{C70EB329-33B3-4D94-9ADD-655705E1E147}" presName="rect3ParTxNoCh" presStyleLbl="alignAcc1" presStyleIdx="3" presStyleCnt="4">
        <dgm:presLayoutVars>
          <dgm:chMax val="1"/>
          <dgm:bulletEnabled val="1"/>
        </dgm:presLayoutVars>
      </dgm:prSet>
      <dgm:spPr/>
    </dgm:pt>
    <dgm:pt modelId="{B7C8CA7E-071C-4CF7-8F0B-39A7A4FAA552}" type="pres">
      <dgm:prSet presAssocID="{689A50AF-EDE2-4924-994B-20FEAC633DF7}" presName="rect4ParTxNoCh" presStyleLbl="alignAcc1" presStyleIdx="3" presStyleCnt="4">
        <dgm:presLayoutVars>
          <dgm:chMax val="1"/>
          <dgm:bulletEnabled val="1"/>
        </dgm:presLayoutVars>
      </dgm:prSet>
      <dgm:spPr/>
    </dgm:pt>
  </dgm:ptLst>
  <dgm:cxnLst>
    <dgm:cxn modelId="{53B7CB09-90D7-45B8-B584-79739EEE06E0}" type="presOf" srcId="{D0392986-78CF-492E-818E-DAD20CD5A2A3}" destId="{636262DD-53C2-4DF5-B2F3-89AB9898153D}" srcOrd="0" destOrd="0" presId="urn:microsoft.com/office/officeart/2005/8/layout/target3"/>
    <dgm:cxn modelId="{3F79B324-0F29-40C9-AADD-D40AD3A98747}" type="presOf" srcId="{EEE7FEC7-DB7A-4886-9066-FCF73302A727}" destId="{E2F344FE-EDF0-4A92-BC42-ADB18AEEB103}" srcOrd="0" destOrd="0" presId="urn:microsoft.com/office/officeart/2005/8/layout/target3"/>
    <dgm:cxn modelId="{DE12C765-F152-4BA6-962D-CA75112C173F}" type="presOf" srcId="{7F40DCFB-3E7D-4BA4-BEEF-7AB30CEDA536}" destId="{4C453DD3-D4DF-4600-B35F-3476B8D21FA1}" srcOrd="1" destOrd="0" presId="urn:microsoft.com/office/officeart/2005/8/layout/target3"/>
    <dgm:cxn modelId="{BF151971-EABE-4BDC-BEE2-4F1C0ADBAFFA}" type="presOf" srcId="{EEE7FEC7-DB7A-4886-9066-FCF73302A727}" destId="{884BD580-1A64-4633-A3F9-DE1C9CCAEB69}" srcOrd="1" destOrd="0" presId="urn:microsoft.com/office/officeart/2005/8/layout/target3"/>
    <dgm:cxn modelId="{B13DE773-849D-4510-B112-F8D242D9CA00}" type="presOf" srcId="{689A50AF-EDE2-4924-994B-20FEAC633DF7}" destId="{B7C8CA7E-071C-4CF7-8F0B-39A7A4FAA552}" srcOrd="1" destOrd="0" presId="urn:microsoft.com/office/officeart/2005/8/layout/target3"/>
    <dgm:cxn modelId="{DCA5E7A0-E2D0-4A48-9E3E-5C0DD25B8353}" type="presOf" srcId="{689A50AF-EDE2-4924-994B-20FEAC633DF7}" destId="{A3C711FE-33F8-4698-8F18-0DB7FE3D1B63}" srcOrd="0" destOrd="0" presId="urn:microsoft.com/office/officeart/2005/8/layout/target3"/>
    <dgm:cxn modelId="{C4F8E8B8-8427-4DF5-8FEA-F7D135B57858}" srcId="{D0392986-78CF-492E-818E-DAD20CD5A2A3}" destId="{EEE7FEC7-DB7A-4886-9066-FCF73302A727}" srcOrd="1" destOrd="0" parTransId="{44BE1471-4236-4BFC-9939-5636E8325E15}" sibTransId="{0868BF4D-2174-41AD-B2BC-6AA1952F6706}"/>
    <dgm:cxn modelId="{4213E8BB-59B1-4A1C-9BDB-78B10F148EC7}" type="presOf" srcId="{C70EB329-33B3-4D94-9ADD-655705E1E147}" destId="{8D79CB82-0B87-4A85-BEEF-E28BE4A1EF52}" srcOrd="0" destOrd="0" presId="urn:microsoft.com/office/officeart/2005/8/layout/target3"/>
    <dgm:cxn modelId="{93B7E9BC-6DAB-4427-9295-555709DE7E95}" srcId="{D0392986-78CF-492E-818E-DAD20CD5A2A3}" destId="{7F40DCFB-3E7D-4BA4-BEEF-7AB30CEDA536}" srcOrd="0" destOrd="0" parTransId="{1264A0AC-9837-4309-9608-82A0A1E07B9A}" sibTransId="{13FB46FF-6B57-42B1-ABF3-FFF1ABBC830D}"/>
    <dgm:cxn modelId="{D09CBACD-789D-48D5-96F7-596951A813C6}" type="presOf" srcId="{C70EB329-33B3-4D94-9ADD-655705E1E147}" destId="{5A355E3D-8834-41EC-9153-1F1A022E9947}" srcOrd="1" destOrd="0" presId="urn:microsoft.com/office/officeart/2005/8/layout/target3"/>
    <dgm:cxn modelId="{94BFF5E9-E523-4EAA-9E3E-7F508D221CE3}" srcId="{D0392986-78CF-492E-818E-DAD20CD5A2A3}" destId="{C70EB329-33B3-4D94-9ADD-655705E1E147}" srcOrd="2" destOrd="0" parTransId="{1F3BD6D5-E19B-4645-8D44-6435B4D53EAA}" sibTransId="{FB814FB7-8964-4EE7-9622-5E957A4A5E3D}"/>
    <dgm:cxn modelId="{60D250EB-B0F9-4717-A50A-E776C79F6EBD}" type="presOf" srcId="{7F40DCFB-3E7D-4BA4-BEEF-7AB30CEDA536}" destId="{870E71FD-645C-4AF3-8262-1C8AA7E474D9}" srcOrd="0" destOrd="0" presId="urn:microsoft.com/office/officeart/2005/8/layout/target3"/>
    <dgm:cxn modelId="{8FBF5BF2-B0C5-4FCC-A0CD-C5A651E5C57B}" srcId="{D0392986-78CF-492E-818E-DAD20CD5A2A3}" destId="{689A50AF-EDE2-4924-994B-20FEAC633DF7}" srcOrd="3" destOrd="0" parTransId="{A99AE97A-4B5C-4610-837F-590DFB8B5DAA}" sibTransId="{8F5B40E4-DBB9-4747-81C1-42EF5B685737}"/>
    <dgm:cxn modelId="{4E6E8D0D-F188-4D18-AC62-839ECE804874}" type="presParOf" srcId="{636262DD-53C2-4DF5-B2F3-89AB9898153D}" destId="{067329A4-000C-462D-BBFF-CC4506418EC6}" srcOrd="0" destOrd="0" presId="urn:microsoft.com/office/officeart/2005/8/layout/target3"/>
    <dgm:cxn modelId="{D4C688DB-497F-438E-A217-A98CEBD35AE6}" type="presParOf" srcId="{636262DD-53C2-4DF5-B2F3-89AB9898153D}" destId="{5C747EE1-97F7-4F7F-8CBD-538F3BFFE519}" srcOrd="1" destOrd="0" presId="urn:microsoft.com/office/officeart/2005/8/layout/target3"/>
    <dgm:cxn modelId="{F7E39C94-6C5D-4ECF-9B06-85090F0EC0CD}" type="presParOf" srcId="{636262DD-53C2-4DF5-B2F3-89AB9898153D}" destId="{870E71FD-645C-4AF3-8262-1C8AA7E474D9}" srcOrd="2" destOrd="0" presId="urn:microsoft.com/office/officeart/2005/8/layout/target3"/>
    <dgm:cxn modelId="{20A570AC-F088-44D7-85C0-0D1B841CD609}" type="presParOf" srcId="{636262DD-53C2-4DF5-B2F3-89AB9898153D}" destId="{6407458B-86E8-47A2-837B-259EED899022}" srcOrd="3" destOrd="0" presId="urn:microsoft.com/office/officeart/2005/8/layout/target3"/>
    <dgm:cxn modelId="{7C1F7BD7-18E6-46EA-8AEB-3E494D94C4D7}" type="presParOf" srcId="{636262DD-53C2-4DF5-B2F3-89AB9898153D}" destId="{F1C0EC9A-496F-43F3-9628-222F5F837509}" srcOrd="4" destOrd="0" presId="urn:microsoft.com/office/officeart/2005/8/layout/target3"/>
    <dgm:cxn modelId="{03C48317-ADE1-4B47-91C0-4B11BDF23C01}" type="presParOf" srcId="{636262DD-53C2-4DF5-B2F3-89AB9898153D}" destId="{E2F344FE-EDF0-4A92-BC42-ADB18AEEB103}" srcOrd="5" destOrd="0" presId="urn:microsoft.com/office/officeart/2005/8/layout/target3"/>
    <dgm:cxn modelId="{D799FB7D-6C6D-4FE7-AA0A-78796017E8E5}" type="presParOf" srcId="{636262DD-53C2-4DF5-B2F3-89AB9898153D}" destId="{6410A3D0-8F1D-4994-8BE4-134B889D5A74}" srcOrd="6" destOrd="0" presId="urn:microsoft.com/office/officeart/2005/8/layout/target3"/>
    <dgm:cxn modelId="{555FDE51-05BF-4408-A578-B54BA82B44DE}" type="presParOf" srcId="{636262DD-53C2-4DF5-B2F3-89AB9898153D}" destId="{28033603-5AA2-4843-AC11-3279BB59DE67}" srcOrd="7" destOrd="0" presId="urn:microsoft.com/office/officeart/2005/8/layout/target3"/>
    <dgm:cxn modelId="{BF6D90C7-3D02-4941-95B4-2C7C82F180D2}" type="presParOf" srcId="{636262DD-53C2-4DF5-B2F3-89AB9898153D}" destId="{8D79CB82-0B87-4A85-BEEF-E28BE4A1EF52}" srcOrd="8" destOrd="0" presId="urn:microsoft.com/office/officeart/2005/8/layout/target3"/>
    <dgm:cxn modelId="{9198E501-07B2-4A51-9C3F-8FF2538135B6}" type="presParOf" srcId="{636262DD-53C2-4DF5-B2F3-89AB9898153D}" destId="{EDCBE8EA-7FF2-4357-A5FA-C4FC2B37D17C}" srcOrd="9" destOrd="0" presId="urn:microsoft.com/office/officeart/2005/8/layout/target3"/>
    <dgm:cxn modelId="{8C3702E9-8914-482C-BCF3-B8740071A518}" type="presParOf" srcId="{636262DD-53C2-4DF5-B2F3-89AB9898153D}" destId="{2FAF7309-83D3-4C95-B48E-42A5E11E8A9D}" srcOrd="10" destOrd="0" presId="urn:microsoft.com/office/officeart/2005/8/layout/target3"/>
    <dgm:cxn modelId="{A7EEEE02-4CC8-485F-97BD-EA4823C4D8C4}" type="presParOf" srcId="{636262DD-53C2-4DF5-B2F3-89AB9898153D}" destId="{A3C711FE-33F8-4698-8F18-0DB7FE3D1B63}" srcOrd="11" destOrd="0" presId="urn:microsoft.com/office/officeart/2005/8/layout/target3"/>
    <dgm:cxn modelId="{E7A23A49-1601-4F55-8607-714C18CE398C}" type="presParOf" srcId="{636262DD-53C2-4DF5-B2F3-89AB9898153D}" destId="{4C453DD3-D4DF-4600-B35F-3476B8D21FA1}" srcOrd="12" destOrd="0" presId="urn:microsoft.com/office/officeart/2005/8/layout/target3"/>
    <dgm:cxn modelId="{F06933AF-1BB5-4B97-B0BF-40565152AAFC}" type="presParOf" srcId="{636262DD-53C2-4DF5-B2F3-89AB9898153D}" destId="{884BD580-1A64-4633-A3F9-DE1C9CCAEB69}" srcOrd="13" destOrd="0" presId="urn:microsoft.com/office/officeart/2005/8/layout/target3"/>
    <dgm:cxn modelId="{43BD87E8-7C88-4CD7-A5B9-6765E78A315B}" type="presParOf" srcId="{636262DD-53C2-4DF5-B2F3-89AB9898153D}" destId="{5A355E3D-8834-41EC-9153-1F1A022E9947}" srcOrd="14" destOrd="0" presId="urn:microsoft.com/office/officeart/2005/8/layout/target3"/>
    <dgm:cxn modelId="{8F0A07FF-8A27-4D02-8920-08AEB04EEA01}" type="presParOf" srcId="{636262DD-53C2-4DF5-B2F3-89AB9898153D}" destId="{B7C8CA7E-071C-4CF7-8F0B-39A7A4FAA552}"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D5E78D-EFED-448F-940E-63A9F3F70B70}" type="doc">
      <dgm:prSet loTypeId="urn:microsoft.com/office/officeart/2005/8/layout/process1" loCatId="process" qsTypeId="urn:microsoft.com/office/officeart/2005/8/quickstyle/3d1" qsCatId="3D" csTypeId="urn:microsoft.com/office/officeart/2005/8/colors/colorful3" csCatId="colorful" phldr="1"/>
      <dgm:spPr/>
      <dgm:t>
        <a:bodyPr/>
        <a:lstStyle/>
        <a:p>
          <a:endParaRPr lang="en-IN"/>
        </a:p>
      </dgm:t>
    </dgm:pt>
    <dgm:pt modelId="{999DCFDD-0AC2-4D3A-92F4-9CC51AA69AFE}">
      <dgm:prSet/>
      <dgm:spPr/>
      <dgm:t>
        <a:bodyPr/>
        <a:lstStyle/>
        <a:p>
          <a:r>
            <a:rPr lang="en-US" dirty="0"/>
            <a:t>Image Preprocessing</a:t>
          </a:r>
          <a:br>
            <a:rPr lang="en-US" dirty="0"/>
          </a:br>
          <a:r>
            <a:rPr lang="en-US" dirty="0"/>
            <a:t>- Resizing</a:t>
          </a:r>
          <a:br>
            <a:rPr lang="en-US" dirty="0"/>
          </a:br>
          <a:r>
            <a:rPr lang="en-US" dirty="0"/>
            <a:t>- Normalization</a:t>
          </a:r>
          <a:br>
            <a:rPr lang="en-US" dirty="0"/>
          </a:br>
          <a:r>
            <a:rPr lang="en-US" dirty="0"/>
            <a:t>- Augmentation</a:t>
          </a:r>
          <a:endParaRPr lang="en-IN" dirty="0"/>
        </a:p>
      </dgm:t>
    </dgm:pt>
    <dgm:pt modelId="{9CCCA682-CE68-4473-8540-B98E4E5A0489}" type="parTrans" cxnId="{F4F0AD56-ECEE-4612-A37C-6A1B001B2786}">
      <dgm:prSet/>
      <dgm:spPr/>
      <dgm:t>
        <a:bodyPr/>
        <a:lstStyle/>
        <a:p>
          <a:endParaRPr lang="en-IN"/>
        </a:p>
      </dgm:t>
    </dgm:pt>
    <dgm:pt modelId="{B66C656C-88B5-4E7F-BA1B-511CF58366ED}" type="sibTrans" cxnId="{F4F0AD56-ECEE-4612-A37C-6A1B001B2786}">
      <dgm:prSet/>
      <dgm:spPr/>
      <dgm:t>
        <a:bodyPr/>
        <a:lstStyle/>
        <a:p>
          <a:endParaRPr lang="en-IN"/>
        </a:p>
      </dgm:t>
    </dgm:pt>
    <dgm:pt modelId="{7801F223-B250-4995-BEFA-C9010E007CA0}">
      <dgm:prSet/>
      <dgm:spPr/>
      <dgm:t>
        <a:bodyPr/>
        <a:lstStyle/>
        <a:p>
          <a:r>
            <a:rPr lang="en-US" b="1" dirty="0"/>
            <a:t>Data Collection</a:t>
          </a:r>
          <a:br>
            <a:rPr lang="en-US" b="1" dirty="0"/>
          </a:br>
          <a:r>
            <a:rPr lang="en-US" b="1" dirty="0"/>
            <a:t>(Image Datasets)</a:t>
          </a:r>
          <a:endParaRPr lang="en-IN" dirty="0"/>
        </a:p>
      </dgm:t>
    </dgm:pt>
    <dgm:pt modelId="{DAB886E9-00B5-4881-97AD-F53EC10984A7}" type="sibTrans" cxnId="{078A3A1B-5E8F-486D-95E3-D27072F81007}">
      <dgm:prSet/>
      <dgm:spPr/>
      <dgm:t>
        <a:bodyPr/>
        <a:lstStyle/>
        <a:p>
          <a:endParaRPr lang="en-IN"/>
        </a:p>
      </dgm:t>
    </dgm:pt>
    <dgm:pt modelId="{595DE4E0-3FA4-46A0-8BD7-C3386E89300E}" type="parTrans" cxnId="{078A3A1B-5E8F-486D-95E3-D27072F81007}">
      <dgm:prSet/>
      <dgm:spPr/>
      <dgm:t>
        <a:bodyPr/>
        <a:lstStyle/>
        <a:p>
          <a:endParaRPr lang="en-IN"/>
        </a:p>
      </dgm:t>
    </dgm:pt>
    <dgm:pt modelId="{C330C367-B7E2-4AD9-A5C3-256B3DBD4866}" type="pres">
      <dgm:prSet presAssocID="{D0D5E78D-EFED-448F-940E-63A9F3F70B70}" presName="Name0" presStyleCnt="0">
        <dgm:presLayoutVars>
          <dgm:dir/>
          <dgm:resizeHandles val="exact"/>
        </dgm:presLayoutVars>
      </dgm:prSet>
      <dgm:spPr/>
    </dgm:pt>
    <dgm:pt modelId="{C72B2BD2-8E22-444B-93F8-06818D12DA7F}" type="pres">
      <dgm:prSet presAssocID="{7801F223-B250-4995-BEFA-C9010E007CA0}" presName="node" presStyleLbl="node1" presStyleIdx="0" presStyleCnt="2">
        <dgm:presLayoutVars>
          <dgm:bulletEnabled val="1"/>
        </dgm:presLayoutVars>
      </dgm:prSet>
      <dgm:spPr/>
    </dgm:pt>
    <dgm:pt modelId="{F2DF13EE-3F4E-45C9-8F2C-14B3D7000A93}" type="pres">
      <dgm:prSet presAssocID="{DAB886E9-00B5-4881-97AD-F53EC10984A7}" presName="sibTrans" presStyleLbl="sibTrans2D1" presStyleIdx="0" presStyleCnt="1"/>
      <dgm:spPr/>
    </dgm:pt>
    <dgm:pt modelId="{CC5241B6-C88B-4892-B46C-52312E671DDF}" type="pres">
      <dgm:prSet presAssocID="{DAB886E9-00B5-4881-97AD-F53EC10984A7}" presName="connectorText" presStyleLbl="sibTrans2D1" presStyleIdx="0" presStyleCnt="1"/>
      <dgm:spPr/>
    </dgm:pt>
    <dgm:pt modelId="{A47549FD-96C5-4137-B223-F40A2B964FEC}" type="pres">
      <dgm:prSet presAssocID="{999DCFDD-0AC2-4D3A-92F4-9CC51AA69AFE}" presName="node" presStyleLbl="node1" presStyleIdx="1" presStyleCnt="2">
        <dgm:presLayoutVars>
          <dgm:bulletEnabled val="1"/>
        </dgm:presLayoutVars>
      </dgm:prSet>
      <dgm:spPr/>
    </dgm:pt>
  </dgm:ptLst>
  <dgm:cxnLst>
    <dgm:cxn modelId="{63C92216-599C-4F76-B740-3E6C4F1FDF5C}" type="presOf" srcId="{DAB886E9-00B5-4881-97AD-F53EC10984A7}" destId="{F2DF13EE-3F4E-45C9-8F2C-14B3D7000A93}" srcOrd="0" destOrd="0" presId="urn:microsoft.com/office/officeart/2005/8/layout/process1"/>
    <dgm:cxn modelId="{078A3A1B-5E8F-486D-95E3-D27072F81007}" srcId="{D0D5E78D-EFED-448F-940E-63A9F3F70B70}" destId="{7801F223-B250-4995-BEFA-C9010E007CA0}" srcOrd="0" destOrd="0" parTransId="{595DE4E0-3FA4-46A0-8BD7-C3386E89300E}" sibTransId="{DAB886E9-00B5-4881-97AD-F53EC10984A7}"/>
    <dgm:cxn modelId="{F0CBEF31-1770-47D9-98B1-4CEB0A8ABD4B}" type="presOf" srcId="{7801F223-B250-4995-BEFA-C9010E007CA0}" destId="{C72B2BD2-8E22-444B-93F8-06818D12DA7F}" srcOrd="0" destOrd="0" presId="urn:microsoft.com/office/officeart/2005/8/layout/process1"/>
    <dgm:cxn modelId="{F4F0AD56-ECEE-4612-A37C-6A1B001B2786}" srcId="{D0D5E78D-EFED-448F-940E-63A9F3F70B70}" destId="{999DCFDD-0AC2-4D3A-92F4-9CC51AA69AFE}" srcOrd="1" destOrd="0" parTransId="{9CCCA682-CE68-4473-8540-B98E4E5A0489}" sibTransId="{B66C656C-88B5-4E7F-BA1B-511CF58366ED}"/>
    <dgm:cxn modelId="{18A45C81-645E-4966-B5A3-67C1817E8783}" type="presOf" srcId="{999DCFDD-0AC2-4D3A-92F4-9CC51AA69AFE}" destId="{A47549FD-96C5-4137-B223-F40A2B964FEC}" srcOrd="0" destOrd="0" presId="urn:microsoft.com/office/officeart/2005/8/layout/process1"/>
    <dgm:cxn modelId="{E23DBEA2-1367-4977-80F7-5387400A4A65}" type="presOf" srcId="{D0D5E78D-EFED-448F-940E-63A9F3F70B70}" destId="{C330C367-B7E2-4AD9-A5C3-256B3DBD4866}" srcOrd="0" destOrd="0" presId="urn:microsoft.com/office/officeart/2005/8/layout/process1"/>
    <dgm:cxn modelId="{2A6FE3A7-CB89-4366-AB3A-F7539A36056F}" type="presOf" srcId="{DAB886E9-00B5-4881-97AD-F53EC10984A7}" destId="{CC5241B6-C88B-4892-B46C-52312E671DDF}" srcOrd="1" destOrd="0" presId="urn:microsoft.com/office/officeart/2005/8/layout/process1"/>
    <dgm:cxn modelId="{DA98EA4F-846F-474A-86E0-2E00BC301224}" type="presParOf" srcId="{C330C367-B7E2-4AD9-A5C3-256B3DBD4866}" destId="{C72B2BD2-8E22-444B-93F8-06818D12DA7F}" srcOrd="0" destOrd="0" presId="urn:microsoft.com/office/officeart/2005/8/layout/process1"/>
    <dgm:cxn modelId="{3127EA07-3D57-4D66-8E49-2F3747807260}" type="presParOf" srcId="{C330C367-B7E2-4AD9-A5C3-256B3DBD4866}" destId="{F2DF13EE-3F4E-45C9-8F2C-14B3D7000A93}" srcOrd="1" destOrd="0" presId="urn:microsoft.com/office/officeart/2005/8/layout/process1"/>
    <dgm:cxn modelId="{CA219EE1-3D5A-4D06-81E4-676CE7328B23}" type="presParOf" srcId="{F2DF13EE-3F4E-45C9-8F2C-14B3D7000A93}" destId="{CC5241B6-C88B-4892-B46C-52312E671DDF}" srcOrd="0" destOrd="0" presId="urn:microsoft.com/office/officeart/2005/8/layout/process1"/>
    <dgm:cxn modelId="{0819E3B6-D30C-43C3-8ED9-85F3367B1F2A}" type="presParOf" srcId="{C330C367-B7E2-4AD9-A5C3-256B3DBD4866}" destId="{A47549FD-96C5-4137-B223-F40A2B964FEC}"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83D2E2-A676-48B7-828D-C59525D5DAB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1FC68A44-49C0-4F6A-8984-25EDD1645E8C}">
      <dgm:prSet/>
      <dgm:spPr/>
      <dgm:t>
        <a:bodyPr/>
        <a:lstStyle/>
        <a:p>
          <a:r>
            <a:rPr lang="en-US" b="1" dirty="0"/>
            <a:t>Pre-processed Image</a:t>
          </a:r>
          <a:endParaRPr lang="en-IN" dirty="0"/>
        </a:p>
      </dgm:t>
    </dgm:pt>
    <dgm:pt modelId="{8B0AF182-9B8C-4E7E-A396-D8B9975F75F6}" type="parTrans" cxnId="{A98728AD-AF75-451A-ADB9-01259848A2C8}">
      <dgm:prSet/>
      <dgm:spPr/>
      <dgm:t>
        <a:bodyPr/>
        <a:lstStyle/>
        <a:p>
          <a:endParaRPr lang="en-IN"/>
        </a:p>
      </dgm:t>
    </dgm:pt>
    <dgm:pt modelId="{CD57D513-5A47-45FB-986E-90C9A8625A2F}" type="sibTrans" cxnId="{A98728AD-AF75-451A-ADB9-01259848A2C8}">
      <dgm:prSet/>
      <dgm:spPr/>
      <dgm:t>
        <a:bodyPr/>
        <a:lstStyle/>
        <a:p>
          <a:endParaRPr lang="en-IN"/>
        </a:p>
      </dgm:t>
    </dgm:pt>
    <dgm:pt modelId="{19D2CC9C-3B65-41CB-AD80-B3CE3ACD8797}">
      <dgm:prSet/>
      <dgm:spPr/>
      <dgm:t>
        <a:bodyPr/>
        <a:lstStyle/>
        <a:p>
          <a:r>
            <a:rPr lang="en-US" b="1" dirty="0"/>
            <a:t>Edge Detection</a:t>
          </a:r>
          <a:endParaRPr lang="en-IN" dirty="0"/>
        </a:p>
      </dgm:t>
    </dgm:pt>
    <dgm:pt modelId="{FE4E455E-D782-49DD-940E-68E79FF4E984}" type="parTrans" cxnId="{B7C0CA03-5506-4A6E-B17F-9498B50936C7}">
      <dgm:prSet/>
      <dgm:spPr/>
      <dgm:t>
        <a:bodyPr/>
        <a:lstStyle/>
        <a:p>
          <a:endParaRPr lang="en-IN"/>
        </a:p>
      </dgm:t>
    </dgm:pt>
    <dgm:pt modelId="{9AA85220-42EF-4B44-8C78-69B0FE9788C5}" type="sibTrans" cxnId="{B7C0CA03-5506-4A6E-B17F-9498B50936C7}">
      <dgm:prSet/>
      <dgm:spPr/>
      <dgm:t>
        <a:bodyPr/>
        <a:lstStyle/>
        <a:p>
          <a:endParaRPr lang="en-IN"/>
        </a:p>
      </dgm:t>
    </dgm:pt>
    <dgm:pt modelId="{54BBD2AE-98B1-4156-948A-1757CA594982}">
      <dgm:prSet/>
      <dgm:spPr/>
      <dgm:t>
        <a:bodyPr/>
        <a:lstStyle/>
        <a:p>
          <a:r>
            <a:rPr lang="en-US" b="1" dirty="0"/>
            <a:t>Noise Reduction</a:t>
          </a:r>
          <a:endParaRPr lang="en-IN" dirty="0"/>
        </a:p>
      </dgm:t>
    </dgm:pt>
    <dgm:pt modelId="{797F1632-9B6B-4ED9-A139-D1C02B088D68}" type="parTrans" cxnId="{55AC68A8-9E7F-4FDB-9335-800FDE69FF7B}">
      <dgm:prSet/>
      <dgm:spPr/>
      <dgm:t>
        <a:bodyPr/>
        <a:lstStyle/>
        <a:p>
          <a:endParaRPr lang="en-IN"/>
        </a:p>
      </dgm:t>
    </dgm:pt>
    <dgm:pt modelId="{7A9E3930-F382-45AE-ABB9-3AB4CCCA2C2E}" type="sibTrans" cxnId="{55AC68A8-9E7F-4FDB-9335-800FDE69FF7B}">
      <dgm:prSet/>
      <dgm:spPr/>
      <dgm:t>
        <a:bodyPr/>
        <a:lstStyle/>
        <a:p>
          <a:endParaRPr lang="en-IN"/>
        </a:p>
      </dgm:t>
    </dgm:pt>
    <dgm:pt modelId="{550E3539-9EB2-4714-8FE2-9B1134E03A85}">
      <dgm:prSet/>
      <dgm:spPr/>
      <dgm:t>
        <a:bodyPr/>
        <a:lstStyle/>
        <a:p>
          <a:r>
            <a:rPr lang="en-US" dirty="0"/>
            <a:t>Feature Enhancement</a:t>
          </a:r>
          <a:endParaRPr lang="en-IN" dirty="0"/>
        </a:p>
      </dgm:t>
    </dgm:pt>
    <dgm:pt modelId="{39A73068-949C-4FF0-ABC0-6209EC90B55E}" type="parTrans" cxnId="{E22299A6-BE8E-4919-9311-50269DF04CCE}">
      <dgm:prSet/>
      <dgm:spPr/>
      <dgm:t>
        <a:bodyPr/>
        <a:lstStyle/>
        <a:p>
          <a:endParaRPr lang="en-IN"/>
        </a:p>
      </dgm:t>
    </dgm:pt>
    <dgm:pt modelId="{34E1B23A-E3DE-4DAB-99DC-CCF071DA901A}" type="sibTrans" cxnId="{E22299A6-BE8E-4919-9311-50269DF04CCE}">
      <dgm:prSet/>
      <dgm:spPr/>
      <dgm:t>
        <a:bodyPr/>
        <a:lstStyle/>
        <a:p>
          <a:endParaRPr lang="en-IN"/>
        </a:p>
      </dgm:t>
    </dgm:pt>
    <dgm:pt modelId="{A0172506-73C7-41E9-805A-1D105169D017}" type="pres">
      <dgm:prSet presAssocID="{7283D2E2-A676-48B7-828D-C59525D5DAB9}" presName="CompostProcess" presStyleCnt="0">
        <dgm:presLayoutVars>
          <dgm:dir/>
          <dgm:resizeHandles val="exact"/>
        </dgm:presLayoutVars>
      </dgm:prSet>
      <dgm:spPr/>
    </dgm:pt>
    <dgm:pt modelId="{CDBFE3BD-6E64-467E-9BD6-20BD0A1AD75F}" type="pres">
      <dgm:prSet presAssocID="{7283D2E2-A676-48B7-828D-C59525D5DAB9}" presName="arrow" presStyleLbl="bgShp" presStyleIdx="0" presStyleCnt="1"/>
      <dgm:spPr/>
    </dgm:pt>
    <dgm:pt modelId="{13C39B1A-446D-4D24-BF22-CDBDA6253640}" type="pres">
      <dgm:prSet presAssocID="{7283D2E2-A676-48B7-828D-C59525D5DAB9}" presName="linearProcess" presStyleCnt="0"/>
      <dgm:spPr/>
    </dgm:pt>
    <dgm:pt modelId="{5913093D-8979-4A88-B603-EC9DB9C44E4D}" type="pres">
      <dgm:prSet presAssocID="{1FC68A44-49C0-4F6A-8984-25EDD1645E8C}" presName="textNode" presStyleLbl="node1" presStyleIdx="0" presStyleCnt="4">
        <dgm:presLayoutVars>
          <dgm:bulletEnabled val="1"/>
        </dgm:presLayoutVars>
      </dgm:prSet>
      <dgm:spPr/>
    </dgm:pt>
    <dgm:pt modelId="{85CE96FE-0B9F-4A13-B819-6B169C3EEA4B}" type="pres">
      <dgm:prSet presAssocID="{CD57D513-5A47-45FB-986E-90C9A8625A2F}" presName="sibTrans" presStyleCnt="0"/>
      <dgm:spPr/>
    </dgm:pt>
    <dgm:pt modelId="{1A8A419C-4BBB-4B44-98CD-2188E8604B9D}" type="pres">
      <dgm:prSet presAssocID="{19D2CC9C-3B65-41CB-AD80-B3CE3ACD8797}" presName="textNode" presStyleLbl="node1" presStyleIdx="1" presStyleCnt="4">
        <dgm:presLayoutVars>
          <dgm:bulletEnabled val="1"/>
        </dgm:presLayoutVars>
      </dgm:prSet>
      <dgm:spPr/>
    </dgm:pt>
    <dgm:pt modelId="{D21979BD-BE16-4C31-B19D-C6EAC76F321E}" type="pres">
      <dgm:prSet presAssocID="{9AA85220-42EF-4B44-8C78-69B0FE9788C5}" presName="sibTrans" presStyleCnt="0"/>
      <dgm:spPr/>
    </dgm:pt>
    <dgm:pt modelId="{EB17F732-65F2-41B1-99BC-52CD0DEFCBFA}" type="pres">
      <dgm:prSet presAssocID="{54BBD2AE-98B1-4156-948A-1757CA594982}" presName="textNode" presStyleLbl="node1" presStyleIdx="2" presStyleCnt="4">
        <dgm:presLayoutVars>
          <dgm:bulletEnabled val="1"/>
        </dgm:presLayoutVars>
      </dgm:prSet>
      <dgm:spPr/>
    </dgm:pt>
    <dgm:pt modelId="{72325253-3706-4889-AA1D-D3E9EED8C291}" type="pres">
      <dgm:prSet presAssocID="{7A9E3930-F382-45AE-ABB9-3AB4CCCA2C2E}" presName="sibTrans" presStyleCnt="0"/>
      <dgm:spPr/>
    </dgm:pt>
    <dgm:pt modelId="{29DF6570-3AAD-47B2-A59D-0409FA2E49A5}" type="pres">
      <dgm:prSet presAssocID="{550E3539-9EB2-4714-8FE2-9B1134E03A85}" presName="textNode" presStyleLbl="node1" presStyleIdx="3" presStyleCnt="4">
        <dgm:presLayoutVars>
          <dgm:bulletEnabled val="1"/>
        </dgm:presLayoutVars>
      </dgm:prSet>
      <dgm:spPr/>
    </dgm:pt>
  </dgm:ptLst>
  <dgm:cxnLst>
    <dgm:cxn modelId="{B7C0CA03-5506-4A6E-B17F-9498B50936C7}" srcId="{7283D2E2-A676-48B7-828D-C59525D5DAB9}" destId="{19D2CC9C-3B65-41CB-AD80-B3CE3ACD8797}" srcOrd="1" destOrd="0" parTransId="{FE4E455E-D782-49DD-940E-68E79FF4E984}" sibTransId="{9AA85220-42EF-4B44-8C78-69B0FE9788C5}"/>
    <dgm:cxn modelId="{6F3EED06-0CC9-4C23-93D8-A7AFB1242D34}" type="presOf" srcId="{19D2CC9C-3B65-41CB-AD80-B3CE3ACD8797}" destId="{1A8A419C-4BBB-4B44-98CD-2188E8604B9D}" srcOrd="0" destOrd="0" presId="urn:microsoft.com/office/officeart/2005/8/layout/hProcess9"/>
    <dgm:cxn modelId="{22876572-5208-4C50-AC2C-D4FA78BA3C4E}" type="presOf" srcId="{7283D2E2-A676-48B7-828D-C59525D5DAB9}" destId="{A0172506-73C7-41E9-805A-1D105169D017}" srcOrd="0" destOrd="0" presId="urn:microsoft.com/office/officeart/2005/8/layout/hProcess9"/>
    <dgm:cxn modelId="{1D2A1B73-F24F-44C4-A703-5E3A6E8B996A}" type="presOf" srcId="{1FC68A44-49C0-4F6A-8984-25EDD1645E8C}" destId="{5913093D-8979-4A88-B603-EC9DB9C44E4D}" srcOrd="0" destOrd="0" presId="urn:microsoft.com/office/officeart/2005/8/layout/hProcess9"/>
    <dgm:cxn modelId="{A8C1A77B-04B8-4D75-B08C-D60ECF8E5B73}" type="presOf" srcId="{54BBD2AE-98B1-4156-948A-1757CA594982}" destId="{EB17F732-65F2-41B1-99BC-52CD0DEFCBFA}" srcOrd="0" destOrd="0" presId="urn:microsoft.com/office/officeart/2005/8/layout/hProcess9"/>
    <dgm:cxn modelId="{E22299A6-BE8E-4919-9311-50269DF04CCE}" srcId="{7283D2E2-A676-48B7-828D-C59525D5DAB9}" destId="{550E3539-9EB2-4714-8FE2-9B1134E03A85}" srcOrd="3" destOrd="0" parTransId="{39A73068-949C-4FF0-ABC0-6209EC90B55E}" sibTransId="{34E1B23A-E3DE-4DAB-99DC-CCF071DA901A}"/>
    <dgm:cxn modelId="{55AC68A8-9E7F-4FDB-9335-800FDE69FF7B}" srcId="{7283D2E2-A676-48B7-828D-C59525D5DAB9}" destId="{54BBD2AE-98B1-4156-948A-1757CA594982}" srcOrd="2" destOrd="0" parTransId="{797F1632-9B6B-4ED9-A139-D1C02B088D68}" sibTransId="{7A9E3930-F382-45AE-ABB9-3AB4CCCA2C2E}"/>
    <dgm:cxn modelId="{A98728AD-AF75-451A-ADB9-01259848A2C8}" srcId="{7283D2E2-A676-48B7-828D-C59525D5DAB9}" destId="{1FC68A44-49C0-4F6A-8984-25EDD1645E8C}" srcOrd="0" destOrd="0" parTransId="{8B0AF182-9B8C-4E7E-A396-D8B9975F75F6}" sibTransId="{CD57D513-5A47-45FB-986E-90C9A8625A2F}"/>
    <dgm:cxn modelId="{306CC7BB-C387-46F3-A88A-5201EFF84EB0}" type="presOf" srcId="{550E3539-9EB2-4714-8FE2-9B1134E03A85}" destId="{29DF6570-3AAD-47B2-A59D-0409FA2E49A5}" srcOrd="0" destOrd="0" presId="urn:microsoft.com/office/officeart/2005/8/layout/hProcess9"/>
    <dgm:cxn modelId="{C5160B16-C2AC-4369-B923-2D9B2A91DD9D}" type="presParOf" srcId="{A0172506-73C7-41E9-805A-1D105169D017}" destId="{CDBFE3BD-6E64-467E-9BD6-20BD0A1AD75F}" srcOrd="0" destOrd="0" presId="urn:microsoft.com/office/officeart/2005/8/layout/hProcess9"/>
    <dgm:cxn modelId="{2DB29F94-F1D5-4AB2-B408-49A2C3AFAEA7}" type="presParOf" srcId="{A0172506-73C7-41E9-805A-1D105169D017}" destId="{13C39B1A-446D-4D24-BF22-CDBDA6253640}" srcOrd="1" destOrd="0" presId="urn:microsoft.com/office/officeart/2005/8/layout/hProcess9"/>
    <dgm:cxn modelId="{6C273657-F6A5-47F0-894E-08333AD957AB}" type="presParOf" srcId="{13C39B1A-446D-4D24-BF22-CDBDA6253640}" destId="{5913093D-8979-4A88-B603-EC9DB9C44E4D}" srcOrd="0" destOrd="0" presId="urn:microsoft.com/office/officeart/2005/8/layout/hProcess9"/>
    <dgm:cxn modelId="{CB30A2BA-DE99-4973-8A43-3AAA0F4CF422}" type="presParOf" srcId="{13C39B1A-446D-4D24-BF22-CDBDA6253640}" destId="{85CE96FE-0B9F-4A13-B819-6B169C3EEA4B}" srcOrd="1" destOrd="0" presId="urn:microsoft.com/office/officeart/2005/8/layout/hProcess9"/>
    <dgm:cxn modelId="{A16EC690-4C22-49BE-B8E2-A6FC5ACA7F19}" type="presParOf" srcId="{13C39B1A-446D-4D24-BF22-CDBDA6253640}" destId="{1A8A419C-4BBB-4B44-98CD-2188E8604B9D}" srcOrd="2" destOrd="0" presId="urn:microsoft.com/office/officeart/2005/8/layout/hProcess9"/>
    <dgm:cxn modelId="{40C8C0CE-733E-4BB3-9408-DF021A6784FD}" type="presParOf" srcId="{13C39B1A-446D-4D24-BF22-CDBDA6253640}" destId="{D21979BD-BE16-4C31-B19D-C6EAC76F321E}" srcOrd="3" destOrd="0" presId="urn:microsoft.com/office/officeart/2005/8/layout/hProcess9"/>
    <dgm:cxn modelId="{9DF762C9-B84A-483C-8F5A-D406951F2A4B}" type="presParOf" srcId="{13C39B1A-446D-4D24-BF22-CDBDA6253640}" destId="{EB17F732-65F2-41B1-99BC-52CD0DEFCBFA}" srcOrd="4" destOrd="0" presId="urn:microsoft.com/office/officeart/2005/8/layout/hProcess9"/>
    <dgm:cxn modelId="{2C6788F4-4657-4598-BC82-62CD8DEB19BE}" type="presParOf" srcId="{13C39B1A-446D-4D24-BF22-CDBDA6253640}" destId="{72325253-3706-4889-AA1D-D3E9EED8C291}" srcOrd="5" destOrd="0" presId="urn:microsoft.com/office/officeart/2005/8/layout/hProcess9"/>
    <dgm:cxn modelId="{57D2C6AB-1719-401C-AFF8-12C00E19460E}" type="presParOf" srcId="{13C39B1A-446D-4D24-BF22-CDBDA6253640}" destId="{29DF6570-3AAD-47B2-A59D-0409FA2E49A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04BC2B-658A-4E0D-8FF0-D58DFD980C21}"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IN"/>
        </a:p>
      </dgm:t>
    </dgm:pt>
    <dgm:pt modelId="{097229C7-0244-4149-B6E4-148F4E23E654}">
      <dgm:prSet/>
      <dgm:spPr/>
      <dgm:t>
        <a:bodyPr/>
        <a:lstStyle/>
        <a:p>
          <a:r>
            <a:rPr lang="en-IN" dirty="0"/>
            <a:t>Feature-Enhanced Images</a:t>
          </a:r>
        </a:p>
      </dgm:t>
    </dgm:pt>
    <dgm:pt modelId="{CD80077B-7EC3-4688-A839-DB84DAD3A9B1}" type="parTrans" cxnId="{295C2CD3-5C79-44FF-8D09-14FD989FF64B}">
      <dgm:prSet/>
      <dgm:spPr/>
      <dgm:t>
        <a:bodyPr/>
        <a:lstStyle/>
        <a:p>
          <a:endParaRPr lang="en-IN"/>
        </a:p>
      </dgm:t>
    </dgm:pt>
    <dgm:pt modelId="{48FE987F-A18C-4AD2-96F1-EB20C552998C}" type="sibTrans" cxnId="{295C2CD3-5C79-44FF-8D09-14FD989FF64B}">
      <dgm:prSet/>
      <dgm:spPr/>
      <dgm:t>
        <a:bodyPr/>
        <a:lstStyle/>
        <a:p>
          <a:endParaRPr lang="en-IN"/>
        </a:p>
      </dgm:t>
    </dgm:pt>
    <dgm:pt modelId="{B0B964F4-D103-480B-9A96-10017FAC5E11}">
      <dgm:prSet/>
      <dgm:spPr/>
      <dgm:t>
        <a:bodyPr/>
        <a:lstStyle/>
        <a:p>
          <a:r>
            <a:rPr lang="en-IN" dirty="0"/>
            <a:t>CNN Architecture </a:t>
          </a:r>
          <a:br>
            <a:rPr lang="en-IN" dirty="0"/>
          </a:br>
          <a:r>
            <a:rPr lang="en-IN" dirty="0"/>
            <a:t>- Convolutional Layers </a:t>
          </a:r>
          <a:br>
            <a:rPr lang="en-IN" dirty="0"/>
          </a:br>
          <a:r>
            <a:rPr lang="en-IN" dirty="0"/>
            <a:t>- Pooling Layers </a:t>
          </a:r>
          <a:br>
            <a:rPr lang="en-IN" dirty="0"/>
          </a:br>
          <a:r>
            <a:rPr lang="en-IN" dirty="0"/>
            <a:t>- Fully Connected Layers</a:t>
          </a:r>
        </a:p>
      </dgm:t>
    </dgm:pt>
    <dgm:pt modelId="{C17F416A-71AB-4EFB-9979-5807E5D13570}" type="parTrans" cxnId="{A9927C13-56BC-4D0E-AB66-6EEB3B84E19A}">
      <dgm:prSet/>
      <dgm:spPr/>
      <dgm:t>
        <a:bodyPr/>
        <a:lstStyle/>
        <a:p>
          <a:endParaRPr lang="en-IN"/>
        </a:p>
      </dgm:t>
    </dgm:pt>
    <dgm:pt modelId="{F709D5CF-D9D3-45C4-BC95-7587F4850BA2}" type="sibTrans" cxnId="{A9927C13-56BC-4D0E-AB66-6EEB3B84E19A}">
      <dgm:prSet/>
      <dgm:spPr/>
      <dgm:t>
        <a:bodyPr/>
        <a:lstStyle/>
        <a:p>
          <a:endParaRPr lang="en-IN"/>
        </a:p>
      </dgm:t>
    </dgm:pt>
    <dgm:pt modelId="{1F6AE10E-B06B-461B-AC1A-ABDDE7D01F98}">
      <dgm:prSet/>
      <dgm:spPr/>
      <dgm:t>
        <a:bodyPr/>
        <a:lstStyle/>
        <a:p>
          <a:r>
            <a:rPr lang="en-IN" dirty="0"/>
            <a:t>Model Training </a:t>
          </a:r>
          <a:br>
            <a:rPr lang="en-IN" dirty="0"/>
          </a:br>
          <a:r>
            <a:rPr lang="en-IN" dirty="0"/>
            <a:t>- Loss Calculation</a:t>
          </a:r>
          <a:br>
            <a:rPr lang="en-IN" dirty="0"/>
          </a:br>
          <a:r>
            <a:rPr lang="en-IN" dirty="0"/>
            <a:t>- Optimization</a:t>
          </a:r>
          <a:br>
            <a:rPr lang="en-IN" dirty="0"/>
          </a:br>
          <a:r>
            <a:rPr lang="en-IN" dirty="0"/>
            <a:t>- Adversarial Training (if applicable) </a:t>
          </a:r>
        </a:p>
      </dgm:t>
    </dgm:pt>
    <dgm:pt modelId="{7D4A28B9-58E2-4AED-B8B7-4F44F66F8C69}" type="parTrans" cxnId="{7CD80C41-B221-4029-9DE7-9FAB1A4B7B7F}">
      <dgm:prSet/>
      <dgm:spPr/>
      <dgm:t>
        <a:bodyPr/>
        <a:lstStyle/>
        <a:p>
          <a:endParaRPr lang="en-IN"/>
        </a:p>
      </dgm:t>
    </dgm:pt>
    <dgm:pt modelId="{7DEF5101-AC02-4FC8-8E76-97FF8A87B495}" type="sibTrans" cxnId="{7CD80C41-B221-4029-9DE7-9FAB1A4B7B7F}">
      <dgm:prSet/>
      <dgm:spPr/>
      <dgm:t>
        <a:bodyPr/>
        <a:lstStyle/>
        <a:p>
          <a:endParaRPr lang="en-IN"/>
        </a:p>
      </dgm:t>
    </dgm:pt>
    <dgm:pt modelId="{566CF549-0E44-4AB0-B48D-381899E37893}" type="pres">
      <dgm:prSet presAssocID="{7804BC2B-658A-4E0D-8FF0-D58DFD980C21}" presName="Name0" presStyleCnt="0">
        <dgm:presLayoutVars>
          <dgm:dir/>
          <dgm:resizeHandles val="exact"/>
        </dgm:presLayoutVars>
      </dgm:prSet>
      <dgm:spPr/>
    </dgm:pt>
    <dgm:pt modelId="{803E4463-A48D-4FC0-AE0A-E231DE8FD1F7}" type="pres">
      <dgm:prSet presAssocID="{097229C7-0244-4149-B6E4-148F4E23E654}" presName="node" presStyleLbl="node1" presStyleIdx="0" presStyleCnt="3">
        <dgm:presLayoutVars>
          <dgm:bulletEnabled val="1"/>
        </dgm:presLayoutVars>
      </dgm:prSet>
      <dgm:spPr/>
    </dgm:pt>
    <dgm:pt modelId="{99976D78-438E-43B8-B9C6-FDCD9DEE91B8}" type="pres">
      <dgm:prSet presAssocID="{48FE987F-A18C-4AD2-96F1-EB20C552998C}" presName="sibTrans" presStyleLbl="sibTrans2D1" presStyleIdx="0" presStyleCnt="2"/>
      <dgm:spPr/>
    </dgm:pt>
    <dgm:pt modelId="{80F813A3-587F-4978-B795-DAEF9BBBE115}" type="pres">
      <dgm:prSet presAssocID="{48FE987F-A18C-4AD2-96F1-EB20C552998C}" presName="connectorText" presStyleLbl="sibTrans2D1" presStyleIdx="0" presStyleCnt="2"/>
      <dgm:spPr/>
    </dgm:pt>
    <dgm:pt modelId="{C65004C9-1A95-43E4-BD18-D3A18B2DAB25}" type="pres">
      <dgm:prSet presAssocID="{B0B964F4-D103-480B-9A96-10017FAC5E11}" presName="node" presStyleLbl="node1" presStyleIdx="1" presStyleCnt="3">
        <dgm:presLayoutVars>
          <dgm:bulletEnabled val="1"/>
        </dgm:presLayoutVars>
      </dgm:prSet>
      <dgm:spPr/>
    </dgm:pt>
    <dgm:pt modelId="{0410CD88-DD9B-43FF-BE2C-8FFCFFEE8A35}" type="pres">
      <dgm:prSet presAssocID="{F709D5CF-D9D3-45C4-BC95-7587F4850BA2}" presName="sibTrans" presStyleLbl="sibTrans2D1" presStyleIdx="1" presStyleCnt="2"/>
      <dgm:spPr/>
    </dgm:pt>
    <dgm:pt modelId="{BFC28DAD-619B-4A6E-B9B4-51B8165BF971}" type="pres">
      <dgm:prSet presAssocID="{F709D5CF-D9D3-45C4-BC95-7587F4850BA2}" presName="connectorText" presStyleLbl="sibTrans2D1" presStyleIdx="1" presStyleCnt="2"/>
      <dgm:spPr/>
    </dgm:pt>
    <dgm:pt modelId="{DF0C5E20-6D8F-46BB-8F76-D4B2732DD5D9}" type="pres">
      <dgm:prSet presAssocID="{1F6AE10E-B06B-461B-AC1A-ABDDE7D01F98}" presName="node" presStyleLbl="node1" presStyleIdx="2" presStyleCnt="3">
        <dgm:presLayoutVars>
          <dgm:bulletEnabled val="1"/>
        </dgm:presLayoutVars>
      </dgm:prSet>
      <dgm:spPr/>
    </dgm:pt>
  </dgm:ptLst>
  <dgm:cxnLst>
    <dgm:cxn modelId="{A9927C13-56BC-4D0E-AB66-6EEB3B84E19A}" srcId="{7804BC2B-658A-4E0D-8FF0-D58DFD980C21}" destId="{B0B964F4-D103-480B-9A96-10017FAC5E11}" srcOrd="1" destOrd="0" parTransId="{C17F416A-71AB-4EFB-9979-5807E5D13570}" sibTransId="{F709D5CF-D9D3-45C4-BC95-7587F4850BA2}"/>
    <dgm:cxn modelId="{D74FCD28-50CF-4193-AE84-3AF21F51E310}" type="presOf" srcId="{F709D5CF-D9D3-45C4-BC95-7587F4850BA2}" destId="{0410CD88-DD9B-43FF-BE2C-8FFCFFEE8A35}" srcOrd="0" destOrd="0" presId="urn:microsoft.com/office/officeart/2005/8/layout/process1"/>
    <dgm:cxn modelId="{3C9BF528-8FEF-4C89-AF34-0AB23C2AF337}" type="presOf" srcId="{48FE987F-A18C-4AD2-96F1-EB20C552998C}" destId="{99976D78-438E-43B8-B9C6-FDCD9DEE91B8}" srcOrd="0" destOrd="0" presId="urn:microsoft.com/office/officeart/2005/8/layout/process1"/>
    <dgm:cxn modelId="{7CD80C41-B221-4029-9DE7-9FAB1A4B7B7F}" srcId="{7804BC2B-658A-4E0D-8FF0-D58DFD980C21}" destId="{1F6AE10E-B06B-461B-AC1A-ABDDE7D01F98}" srcOrd="2" destOrd="0" parTransId="{7D4A28B9-58E2-4AED-B8B7-4F44F66F8C69}" sibTransId="{7DEF5101-AC02-4FC8-8E76-97FF8A87B495}"/>
    <dgm:cxn modelId="{187FA17B-ABB5-4CBB-B85D-BD4DD332C7A4}" type="presOf" srcId="{B0B964F4-D103-480B-9A96-10017FAC5E11}" destId="{C65004C9-1A95-43E4-BD18-D3A18B2DAB25}" srcOrd="0" destOrd="0" presId="urn:microsoft.com/office/officeart/2005/8/layout/process1"/>
    <dgm:cxn modelId="{6817609E-F5BF-4D26-A9EF-332B53751694}" type="presOf" srcId="{7804BC2B-658A-4E0D-8FF0-D58DFD980C21}" destId="{566CF549-0E44-4AB0-B48D-381899E37893}" srcOrd="0" destOrd="0" presId="urn:microsoft.com/office/officeart/2005/8/layout/process1"/>
    <dgm:cxn modelId="{9B44BFB0-B860-4159-AEDD-BE0478C03AAD}" type="presOf" srcId="{1F6AE10E-B06B-461B-AC1A-ABDDE7D01F98}" destId="{DF0C5E20-6D8F-46BB-8F76-D4B2732DD5D9}" srcOrd="0" destOrd="0" presId="urn:microsoft.com/office/officeart/2005/8/layout/process1"/>
    <dgm:cxn modelId="{69E9D3B1-4E54-4C73-9E3A-B294551A1097}" type="presOf" srcId="{F709D5CF-D9D3-45C4-BC95-7587F4850BA2}" destId="{BFC28DAD-619B-4A6E-B9B4-51B8165BF971}" srcOrd="1" destOrd="0" presId="urn:microsoft.com/office/officeart/2005/8/layout/process1"/>
    <dgm:cxn modelId="{6279EFCB-03A9-429E-AD1E-9DE7F5A96337}" type="presOf" srcId="{097229C7-0244-4149-B6E4-148F4E23E654}" destId="{803E4463-A48D-4FC0-AE0A-E231DE8FD1F7}" srcOrd="0" destOrd="0" presId="urn:microsoft.com/office/officeart/2005/8/layout/process1"/>
    <dgm:cxn modelId="{56A56ACE-DBBB-4535-9837-70CC87BED4B4}" type="presOf" srcId="{48FE987F-A18C-4AD2-96F1-EB20C552998C}" destId="{80F813A3-587F-4978-B795-DAEF9BBBE115}" srcOrd="1" destOrd="0" presId="urn:microsoft.com/office/officeart/2005/8/layout/process1"/>
    <dgm:cxn modelId="{295C2CD3-5C79-44FF-8D09-14FD989FF64B}" srcId="{7804BC2B-658A-4E0D-8FF0-D58DFD980C21}" destId="{097229C7-0244-4149-B6E4-148F4E23E654}" srcOrd="0" destOrd="0" parTransId="{CD80077B-7EC3-4688-A839-DB84DAD3A9B1}" sibTransId="{48FE987F-A18C-4AD2-96F1-EB20C552998C}"/>
    <dgm:cxn modelId="{7D071831-597D-4D7E-A0C5-C47F4A5C6479}" type="presParOf" srcId="{566CF549-0E44-4AB0-B48D-381899E37893}" destId="{803E4463-A48D-4FC0-AE0A-E231DE8FD1F7}" srcOrd="0" destOrd="0" presId="urn:microsoft.com/office/officeart/2005/8/layout/process1"/>
    <dgm:cxn modelId="{1383AE50-A157-4CE8-B0F1-B6900C813DA1}" type="presParOf" srcId="{566CF549-0E44-4AB0-B48D-381899E37893}" destId="{99976D78-438E-43B8-B9C6-FDCD9DEE91B8}" srcOrd="1" destOrd="0" presId="urn:microsoft.com/office/officeart/2005/8/layout/process1"/>
    <dgm:cxn modelId="{099631FE-0D64-4F5E-A27B-EDC7FB1316C7}" type="presParOf" srcId="{99976D78-438E-43B8-B9C6-FDCD9DEE91B8}" destId="{80F813A3-587F-4978-B795-DAEF9BBBE115}" srcOrd="0" destOrd="0" presId="urn:microsoft.com/office/officeart/2005/8/layout/process1"/>
    <dgm:cxn modelId="{AE55DDD9-01EB-4111-9DFC-95E067F91C60}" type="presParOf" srcId="{566CF549-0E44-4AB0-B48D-381899E37893}" destId="{C65004C9-1A95-43E4-BD18-D3A18B2DAB25}" srcOrd="2" destOrd="0" presId="urn:microsoft.com/office/officeart/2005/8/layout/process1"/>
    <dgm:cxn modelId="{AE22E9E0-5A8C-4C56-9789-55F7447BE5BA}" type="presParOf" srcId="{566CF549-0E44-4AB0-B48D-381899E37893}" destId="{0410CD88-DD9B-43FF-BE2C-8FFCFFEE8A35}" srcOrd="3" destOrd="0" presId="urn:microsoft.com/office/officeart/2005/8/layout/process1"/>
    <dgm:cxn modelId="{79E08571-B8A1-4AFC-82A7-F70E0571DECD}" type="presParOf" srcId="{0410CD88-DD9B-43FF-BE2C-8FFCFFEE8A35}" destId="{BFC28DAD-619B-4A6E-B9B4-51B8165BF971}" srcOrd="0" destOrd="0" presId="urn:microsoft.com/office/officeart/2005/8/layout/process1"/>
    <dgm:cxn modelId="{59582B6A-A707-4822-8019-78812BA5B8A4}" type="presParOf" srcId="{566CF549-0E44-4AB0-B48D-381899E37893}" destId="{DF0C5E20-6D8F-46BB-8F76-D4B2732DD5D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2441E2-8FEE-42BF-898D-9D49B8A5629C}" type="doc">
      <dgm:prSet loTypeId="urn:microsoft.com/office/officeart/2005/8/layout/hProcess9" loCatId="process" qsTypeId="urn:microsoft.com/office/officeart/2005/8/quickstyle/simple3" qsCatId="simple" csTypeId="urn:microsoft.com/office/officeart/2005/8/colors/colorful3" csCatId="colorful" phldr="1"/>
      <dgm:spPr/>
      <dgm:t>
        <a:bodyPr/>
        <a:lstStyle/>
        <a:p>
          <a:endParaRPr lang="en-IN"/>
        </a:p>
      </dgm:t>
    </dgm:pt>
    <dgm:pt modelId="{A46377EC-8774-4256-B836-5DE49E1A28B6}">
      <dgm:prSet/>
      <dgm:spPr/>
      <dgm:t>
        <a:bodyPr/>
        <a:lstStyle/>
        <a:p>
          <a:r>
            <a:rPr lang="en-IN" dirty="0"/>
            <a:t>Processed Image</a:t>
          </a:r>
          <a:br>
            <a:rPr lang="en-IN" dirty="0"/>
          </a:br>
          <a:r>
            <a:rPr lang="en-IN" dirty="0"/>
            <a:t> (Post Image Processing)</a:t>
          </a:r>
        </a:p>
      </dgm:t>
    </dgm:pt>
    <dgm:pt modelId="{13F4BD80-346B-405D-9134-0931B45F7802}" type="parTrans" cxnId="{464507BF-DBC1-46BF-AB62-3F3F4D45A0FA}">
      <dgm:prSet/>
      <dgm:spPr/>
      <dgm:t>
        <a:bodyPr/>
        <a:lstStyle/>
        <a:p>
          <a:endParaRPr lang="en-IN"/>
        </a:p>
      </dgm:t>
    </dgm:pt>
    <dgm:pt modelId="{09AA866B-F470-4A3C-A109-A1C4749BFB1B}" type="sibTrans" cxnId="{464507BF-DBC1-46BF-AB62-3F3F4D45A0FA}">
      <dgm:prSet/>
      <dgm:spPr/>
      <dgm:t>
        <a:bodyPr/>
        <a:lstStyle/>
        <a:p>
          <a:endParaRPr lang="en-IN"/>
        </a:p>
      </dgm:t>
    </dgm:pt>
    <dgm:pt modelId="{097B9E55-EAA3-4B2D-A309-CF448215C1FA}">
      <dgm:prSet/>
      <dgm:spPr/>
      <dgm:t>
        <a:bodyPr/>
        <a:lstStyle/>
        <a:p>
          <a:r>
            <a:rPr lang="en-IN" dirty="0"/>
            <a:t> CNN Model</a:t>
          </a:r>
          <a:br>
            <a:rPr lang="en-IN" dirty="0"/>
          </a:br>
          <a:r>
            <a:rPr lang="en-IN" dirty="0"/>
            <a:t>(Pretrained/Custom)</a:t>
          </a:r>
        </a:p>
      </dgm:t>
    </dgm:pt>
    <dgm:pt modelId="{861BEEB6-1D7D-44E3-9A2C-B9CA9AAE6AC5}" type="parTrans" cxnId="{9D99557B-A746-499B-B61A-599C8B532E9C}">
      <dgm:prSet/>
      <dgm:spPr/>
      <dgm:t>
        <a:bodyPr/>
        <a:lstStyle/>
        <a:p>
          <a:endParaRPr lang="en-IN"/>
        </a:p>
      </dgm:t>
    </dgm:pt>
    <dgm:pt modelId="{FA2C1A15-FC97-4DE3-B198-722ACF5C1FB1}" type="sibTrans" cxnId="{9D99557B-A746-499B-B61A-599C8B532E9C}">
      <dgm:prSet/>
      <dgm:spPr/>
      <dgm:t>
        <a:bodyPr/>
        <a:lstStyle/>
        <a:p>
          <a:endParaRPr lang="en-IN"/>
        </a:p>
      </dgm:t>
    </dgm:pt>
    <dgm:pt modelId="{A342E9C8-37F1-4DC5-9CD8-C42B51F92068}">
      <dgm:prSet/>
      <dgm:spPr/>
      <dgm:t>
        <a:bodyPr/>
        <a:lstStyle/>
        <a:p>
          <a:r>
            <a:rPr lang="en-IN" dirty="0"/>
            <a:t>Security Decision </a:t>
          </a:r>
          <a:br>
            <a:rPr lang="en-IN" dirty="0"/>
          </a:br>
          <a:r>
            <a:rPr lang="en-IN" dirty="0"/>
            <a:t>(Classification Result)</a:t>
          </a:r>
        </a:p>
      </dgm:t>
    </dgm:pt>
    <dgm:pt modelId="{1CD29DE3-1F4E-4A9A-997C-2A31631E0878}" type="parTrans" cxnId="{4F5D5287-0629-47B3-B617-62678C7D8F54}">
      <dgm:prSet/>
      <dgm:spPr/>
      <dgm:t>
        <a:bodyPr/>
        <a:lstStyle/>
        <a:p>
          <a:endParaRPr lang="en-IN"/>
        </a:p>
      </dgm:t>
    </dgm:pt>
    <dgm:pt modelId="{BCDDB2DC-C1EC-49F3-82B0-963659819512}" type="sibTrans" cxnId="{4F5D5287-0629-47B3-B617-62678C7D8F54}">
      <dgm:prSet/>
      <dgm:spPr/>
      <dgm:t>
        <a:bodyPr/>
        <a:lstStyle/>
        <a:p>
          <a:endParaRPr lang="en-IN"/>
        </a:p>
      </dgm:t>
    </dgm:pt>
    <dgm:pt modelId="{4FC3BF9E-A1A9-4DAE-9134-8FBFB6985C85}" type="pres">
      <dgm:prSet presAssocID="{A92441E2-8FEE-42BF-898D-9D49B8A5629C}" presName="CompostProcess" presStyleCnt="0">
        <dgm:presLayoutVars>
          <dgm:dir/>
          <dgm:resizeHandles val="exact"/>
        </dgm:presLayoutVars>
      </dgm:prSet>
      <dgm:spPr/>
    </dgm:pt>
    <dgm:pt modelId="{8264A0A0-4A8F-4B8A-98D4-0E0168111D9F}" type="pres">
      <dgm:prSet presAssocID="{A92441E2-8FEE-42BF-898D-9D49B8A5629C}" presName="arrow" presStyleLbl="bgShp" presStyleIdx="0" presStyleCnt="1"/>
      <dgm:spPr/>
    </dgm:pt>
    <dgm:pt modelId="{70CD7F86-975B-4C55-A402-9B6A32EC7032}" type="pres">
      <dgm:prSet presAssocID="{A92441E2-8FEE-42BF-898D-9D49B8A5629C}" presName="linearProcess" presStyleCnt="0"/>
      <dgm:spPr/>
    </dgm:pt>
    <dgm:pt modelId="{71162514-8CD4-43AC-BB45-88BF9782A970}" type="pres">
      <dgm:prSet presAssocID="{A46377EC-8774-4256-B836-5DE49E1A28B6}" presName="textNode" presStyleLbl="node1" presStyleIdx="0" presStyleCnt="3">
        <dgm:presLayoutVars>
          <dgm:bulletEnabled val="1"/>
        </dgm:presLayoutVars>
      </dgm:prSet>
      <dgm:spPr/>
    </dgm:pt>
    <dgm:pt modelId="{BC83D8F3-F860-48A1-9687-D5BC94C01395}" type="pres">
      <dgm:prSet presAssocID="{09AA866B-F470-4A3C-A109-A1C4749BFB1B}" presName="sibTrans" presStyleCnt="0"/>
      <dgm:spPr/>
    </dgm:pt>
    <dgm:pt modelId="{3F6BFC69-8A21-49E7-BA3E-EE5BFDBE3F59}" type="pres">
      <dgm:prSet presAssocID="{097B9E55-EAA3-4B2D-A309-CF448215C1FA}" presName="textNode" presStyleLbl="node1" presStyleIdx="1" presStyleCnt="3">
        <dgm:presLayoutVars>
          <dgm:bulletEnabled val="1"/>
        </dgm:presLayoutVars>
      </dgm:prSet>
      <dgm:spPr/>
    </dgm:pt>
    <dgm:pt modelId="{64669A6E-2519-4847-9CAB-0B129B676B6E}" type="pres">
      <dgm:prSet presAssocID="{FA2C1A15-FC97-4DE3-B198-722ACF5C1FB1}" presName="sibTrans" presStyleCnt="0"/>
      <dgm:spPr/>
    </dgm:pt>
    <dgm:pt modelId="{0E6243D1-49EC-4523-B9C7-CA3C82E3BB9E}" type="pres">
      <dgm:prSet presAssocID="{A342E9C8-37F1-4DC5-9CD8-C42B51F92068}" presName="textNode" presStyleLbl="node1" presStyleIdx="2" presStyleCnt="3">
        <dgm:presLayoutVars>
          <dgm:bulletEnabled val="1"/>
        </dgm:presLayoutVars>
      </dgm:prSet>
      <dgm:spPr/>
    </dgm:pt>
  </dgm:ptLst>
  <dgm:cxnLst>
    <dgm:cxn modelId="{409B0B6F-66FB-404E-93DF-B9FE4D836DDE}" type="presOf" srcId="{A342E9C8-37F1-4DC5-9CD8-C42B51F92068}" destId="{0E6243D1-49EC-4523-B9C7-CA3C82E3BB9E}" srcOrd="0" destOrd="0" presId="urn:microsoft.com/office/officeart/2005/8/layout/hProcess9"/>
    <dgm:cxn modelId="{9D99557B-A746-499B-B61A-599C8B532E9C}" srcId="{A92441E2-8FEE-42BF-898D-9D49B8A5629C}" destId="{097B9E55-EAA3-4B2D-A309-CF448215C1FA}" srcOrd="1" destOrd="0" parTransId="{861BEEB6-1D7D-44E3-9A2C-B9CA9AAE6AC5}" sibTransId="{FA2C1A15-FC97-4DE3-B198-722ACF5C1FB1}"/>
    <dgm:cxn modelId="{4F5D5287-0629-47B3-B617-62678C7D8F54}" srcId="{A92441E2-8FEE-42BF-898D-9D49B8A5629C}" destId="{A342E9C8-37F1-4DC5-9CD8-C42B51F92068}" srcOrd="2" destOrd="0" parTransId="{1CD29DE3-1F4E-4A9A-997C-2A31631E0878}" sibTransId="{BCDDB2DC-C1EC-49F3-82B0-963659819512}"/>
    <dgm:cxn modelId="{C420E99C-A632-4984-AB45-77F801D73F4E}" type="presOf" srcId="{097B9E55-EAA3-4B2D-A309-CF448215C1FA}" destId="{3F6BFC69-8A21-49E7-BA3E-EE5BFDBE3F59}" srcOrd="0" destOrd="0" presId="urn:microsoft.com/office/officeart/2005/8/layout/hProcess9"/>
    <dgm:cxn modelId="{4B35A9B1-9823-48AB-A3F6-1733966CEF83}" type="presOf" srcId="{A92441E2-8FEE-42BF-898D-9D49B8A5629C}" destId="{4FC3BF9E-A1A9-4DAE-9134-8FBFB6985C85}" srcOrd="0" destOrd="0" presId="urn:microsoft.com/office/officeart/2005/8/layout/hProcess9"/>
    <dgm:cxn modelId="{464507BF-DBC1-46BF-AB62-3F3F4D45A0FA}" srcId="{A92441E2-8FEE-42BF-898D-9D49B8A5629C}" destId="{A46377EC-8774-4256-B836-5DE49E1A28B6}" srcOrd="0" destOrd="0" parTransId="{13F4BD80-346B-405D-9134-0931B45F7802}" sibTransId="{09AA866B-F470-4A3C-A109-A1C4749BFB1B}"/>
    <dgm:cxn modelId="{91DBE7E3-0486-4AAF-9E71-DC44D639CDA0}" type="presOf" srcId="{A46377EC-8774-4256-B836-5DE49E1A28B6}" destId="{71162514-8CD4-43AC-BB45-88BF9782A970}" srcOrd="0" destOrd="0" presId="urn:microsoft.com/office/officeart/2005/8/layout/hProcess9"/>
    <dgm:cxn modelId="{031488CE-F0CE-4ADE-8217-56B2A78DBEE0}" type="presParOf" srcId="{4FC3BF9E-A1A9-4DAE-9134-8FBFB6985C85}" destId="{8264A0A0-4A8F-4B8A-98D4-0E0168111D9F}" srcOrd="0" destOrd="0" presId="urn:microsoft.com/office/officeart/2005/8/layout/hProcess9"/>
    <dgm:cxn modelId="{FFDF598A-3C92-497C-B2CD-1A7C1EB10F8C}" type="presParOf" srcId="{4FC3BF9E-A1A9-4DAE-9134-8FBFB6985C85}" destId="{70CD7F86-975B-4C55-A402-9B6A32EC7032}" srcOrd="1" destOrd="0" presId="urn:microsoft.com/office/officeart/2005/8/layout/hProcess9"/>
    <dgm:cxn modelId="{C1E7C13D-734A-4621-A085-55EBD43771DF}" type="presParOf" srcId="{70CD7F86-975B-4C55-A402-9B6A32EC7032}" destId="{71162514-8CD4-43AC-BB45-88BF9782A970}" srcOrd="0" destOrd="0" presId="urn:microsoft.com/office/officeart/2005/8/layout/hProcess9"/>
    <dgm:cxn modelId="{ED43BB54-8E31-452F-A91D-D8D32204AB7A}" type="presParOf" srcId="{70CD7F86-975B-4C55-A402-9B6A32EC7032}" destId="{BC83D8F3-F860-48A1-9687-D5BC94C01395}" srcOrd="1" destOrd="0" presId="urn:microsoft.com/office/officeart/2005/8/layout/hProcess9"/>
    <dgm:cxn modelId="{6FED90CE-056C-46A6-B025-001C934DB3B2}" type="presParOf" srcId="{70CD7F86-975B-4C55-A402-9B6A32EC7032}" destId="{3F6BFC69-8A21-49E7-BA3E-EE5BFDBE3F59}" srcOrd="2" destOrd="0" presId="urn:microsoft.com/office/officeart/2005/8/layout/hProcess9"/>
    <dgm:cxn modelId="{12636792-25AD-4B5C-8B2E-559D55A2BEE8}" type="presParOf" srcId="{70CD7F86-975B-4C55-A402-9B6A32EC7032}" destId="{64669A6E-2519-4847-9CAB-0B129B676B6E}" srcOrd="3" destOrd="0" presId="urn:microsoft.com/office/officeart/2005/8/layout/hProcess9"/>
    <dgm:cxn modelId="{164AB705-6CC2-4ED7-BB29-DA63AAA53B01}" type="presParOf" srcId="{70CD7F86-975B-4C55-A402-9B6A32EC7032}" destId="{0E6243D1-49EC-4523-B9C7-CA3C82E3BB9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4AB9D3-6086-44D8-9FCA-FB8667DD6EB2}"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IN"/>
        </a:p>
      </dgm:t>
    </dgm:pt>
    <dgm:pt modelId="{FBA2F0E7-9C1E-4A6E-8BE3-67C4E0E50026}">
      <dgm:prSet/>
      <dgm:spPr/>
      <dgm:t>
        <a:bodyPr/>
        <a:lstStyle/>
        <a:p>
          <a:r>
            <a:rPr lang="en-IN" dirty="0"/>
            <a:t> Trained CNN Model</a:t>
          </a:r>
        </a:p>
      </dgm:t>
    </dgm:pt>
    <dgm:pt modelId="{0B84BEF0-2870-4A6F-8150-91194EB41407}" type="parTrans" cxnId="{0836E905-BA09-4C0B-9D2D-851CC3EB360E}">
      <dgm:prSet/>
      <dgm:spPr/>
      <dgm:t>
        <a:bodyPr/>
        <a:lstStyle/>
        <a:p>
          <a:endParaRPr lang="en-IN"/>
        </a:p>
      </dgm:t>
    </dgm:pt>
    <dgm:pt modelId="{B7E85E95-7863-40C6-BE26-D3C2671BE329}" type="sibTrans" cxnId="{0836E905-BA09-4C0B-9D2D-851CC3EB360E}">
      <dgm:prSet/>
      <dgm:spPr/>
      <dgm:t>
        <a:bodyPr/>
        <a:lstStyle/>
        <a:p>
          <a:endParaRPr lang="en-IN"/>
        </a:p>
      </dgm:t>
    </dgm:pt>
    <dgm:pt modelId="{57A528C1-F4B4-4747-B95C-0A17412ABFA6}">
      <dgm:prSet/>
      <dgm:spPr/>
      <dgm:t>
        <a:bodyPr/>
        <a:lstStyle/>
        <a:p>
          <a:r>
            <a:rPr lang="en-IN" dirty="0"/>
            <a:t>Performance Evaluation </a:t>
          </a:r>
          <a:br>
            <a:rPr lang="en-IN" dirty="0"/>
          </a:br>
          <a:r>
            <a:rPr lang="en-IN" dirty="0"/>
            <a:t>- Accuracy</a:t>
          </a:r>
          <a:br>
            <a:rPr lang="en-IN" dirty="0"/>
          </a:br>
          <a:r>
            <a:rPr lang="en-IN" dirty="0"/>
            <a:t>- Recall</a:t>
          </a:r>
          <a:br>
            <a:rPr lang="en-IN" dirty="0"/>
          </a:br>
          <a:r>
            <a:rPr lang="en-IN" dirty="0"/>
            <a:t>- F1-score           </a:t>
          </a:r>
        </a:p>
      </dgm:t>
    </dgm:pt>
    <dgm:pt modelId="{C5387330-15DA-496D-8EA7-52A58861D770}" type="parTrans" cxnId="{E033FC5F-C780-47F2-8CA3-75D0992455E5}">
      <dgm:prSet/>
      <dgm:spPr/>
      <dgm:t>
        <a:bodyPr/>
        <a:lstStyle/>
        <a:p>
          <a:endParaRPr lang="en-IN"/>
        </a:p>
      </dgm:t>
    </dgm:pt>
    <dgm:pt modelId="{DC611193-F270-4073-ADDD-44C459F81FF7}" type="sibTrans" cxnId="{E033FC5F-C780-47F2-8CA3-75D0992455E5}">
      <dgm:prSet/>
      <dgm:spPr/>
      <dgm:t>
        <a:bodyPr/>
        <a:lstStyle/>
        <a:p>
          <a:endParaRPr lang="en-IN"/>
        </a:p>
      </dgm:t>
    </dgm:pt>
    <dgm:pt modelId="{69FD72C5-289B-4131-899D-5BB97AD76957}">
      <dgm:prSet/>
      <dgm:spPr/>
      <dgm:t>
        <a:bodyPr/>
        <a:lstStyle/>
        <a:p>
          <a:r>
            <a:rPr lang="en-IN" dirty="0"/>
            <a:t>Test Datasets        </a:t>
          </a:r>
          <a:br>
            <a:rPr lang="en-IN" dirty="0"/>
          </a:br>
          <a:r>
            <a:rPr lang="en-IN" dirty="0"/>
            <a:t>- Dataset 1</a:t>
          </a:r>
          <a:br>
            <a:rPr lang="en-IN" dirty="0"/>
          </a:br>
          <a:r>
            <a:rPr lang="en-IN" dirty="0"/>
            <a:t>- Dataset 2</a:t>
          </a:r>
          <a:br>
            <a:rPr lang="en-IN" dirty="0"/>
          </a:br>
          <a:r>
            <a:rPr lang="en-IN" dirty="0"/>
            <a:t>- etc.</a:t>
          </a:r>
        </a:p>
      </dgm:t>
    </dgm:pt>
    <dgm:pt modelId="{BB7E8678-1136-43E5-9350-6BFCA0CB3C6A}" type="parTrans" cxnId="{C0EB1E1D-B87E-4F34-A79A-11F76CDE6BD9}">
      <dgm:prSet/>
      <dgm:spPr/>
      <dgm:t>
        <a:bodyPr/>
        <a:lstStyle/>
        <a:p>
          <a:endParaRPr lang="en-IN"/>
        </a:p>
      </dgm:t>
    </dgm:pt>
    <dgm:pt modelId="{C9E2F381-E6E8-4523-991A-3E6F45918DCB}" type="sibTrans" cxnId="{C0EB1E1D-B87E-4F34-A79A-11F76CDE6BD9}">
      <dgm:prSet/>
      <dgm:spPr/>
      <dgm:t>
        <a:bodyPr/>
        <a:lstStyle/>
        <a:p>
          <a:endParaRPr lang="en-IN"/>
        </a:p>
      </dgm:t>
    </dgm:pt>
    <dgm:pt modelId="{E1462E30-A63F-47BF-BCCB-353E4A27ADC7}" type="pres">
      <dgm:prSet presAssocID="{5E4AB9D3-6086-44D8-9FCA-FB8667DD6EB2}" presName="Name0" presStyleCnt="0">
        <dgm:presLayoutVars>
          <dgm:dir/>
          <dgm:resizeHandles val="exact"/>
        </dgm:presLayoutVars>
      </dgm:prSet>
      <dgm:spPr/>
    </dgm:pt>
    <dgm:pt modelId="{6C5E5EDE-E5FA-40D1-833B-D0D9B6691B05}" type="pres">
      <dgm:prSet presAssocID="{FBA2F0E7-9C1E-4A6E-8BE3-67C4E0E50026}" presName="node" presStyleLbl="node1" presStyleIdx="0" presStyleCnt="3">
        <dgm:presLayoutVars>
          <dgm:bulletEnabled val="1"/>
        </dgm:presLayoutVars>
      </dgm:prSet>
      <dgm:spPr/>
    </dgm:pt>
    <dgm:pt modelId="{A4A5FA11-52A2-4E9E-8B2F-5C3AEE0E6262}" type="pres">
      <dgm:prSet presAssocID="{B7E85E95-7863-40C6-BE26-D3C2671BE329}" presName="sibTrans" presStyleLbl="sibTrans2D1" presStyleIdx="0" presStyleCnt="2"/>
      <dgm:spPr/>
    </dgm:pt>
    <dgm:pt modelId="{C2B0F411-107C-434A-9D93-7A7BE127712C}" type="pres">
      <dgm:prSet presAssocID="{B7E85E95-7863-40C6-BE26-D3C2671BE329}" presName="connectorText" presStyleLbl="sibTrans2D1" presStyleIdx="0" presStyleCnt="2"/>
      <dgm:spPr/>
    </dgm:pt>
    <dgm:pt modelId="{D8A99EBC-AB07-4D58-8B4A-660C6885268A}" type="pres">
      <dgm:prSet presAssocID="{69FD72C5-289B-4131-899D-5BB97AD76957}" presName="node" presStyleLbl="node1" presStyleIdx="1" presStyleCnt="3">
        <dgm:presLayoutVars>
          <dgm:bulletEnabled val="1"/>
        </dgm:presLayoutVars>
      </dgm:prSet>
      <dgm:spPr/>
    </dgm:pt>
    <dgm:pt modelId="{EC56284F-2EC9-4B76-BE19-EB2E03522662}" type="pres">
      <dgm:prSet presAssocID="{C9E2F381-E6E8-4523-991A-3E6F45918DCB}" presName="sibTrans" presStyleLbl="sibTrans2D1" presStyleIdx="1" presStyleCnt="2"/>
      <dgm:spPr/>
    </dgm:pt>
    <dgm:pt modelId="{362BB23C-2FB2-4C82-A64D-40B09C251442}" type="pres">
      <dgm:prSet presAssocID="{C9E2F381-E6E8-4523-991A-3E6F45918DCB}" presName="connectorText" presStyleLbl="sibTrans2D1" presStyleIdx="1" presStyleCnt="2"/>
      <dgm:spPr/>
    </dgm:pt>
    <dgm:pt modelId="{6AB64B50-C191-4E6E-9EEB-797C90D65F4C}" type="pres">
      <dgm:prSet presAssocID="{57A528C1-F4B4-4747-B95C-0A17412ABFA6}" presName="node" presStyleLbl="node1" presStyleIdx="2" presStyleCnt="3">
        <dgm:presLayoutVars>
          <dgm:bulletEnabled val="1"/>
        </dgm:presLayoutVars>
      </dgm:prSet>
      <dgm:spPr/>
    </dgm:pt>
  </dgm:ptLst>
  <dgm:cxnLst>
    <dgm:cxn modelId="{0836E905-BA09-4C0B-9D2D-851CC3EB360E}" srcId="{5E4AB9D3-6086-44D8-9FCA-FB8667DD6EB2}" destId="{FBA2F0E7-9C1E-4A6E-8BE3-67C4E0E50026}" srcOrd="0" destOrd="0" parTransId="{0B84BEF0-2870-4A6F-8150-91194EB41407}" sibTransId="{B7E85E95-7863-40C6-BE26-D3C2671BE329}"/>
    <dgm:cxn modelId="{F7FC9006-F4AB-40A0-89F9-30531D233295}" type="presOf" srcId="{B7E85E95-7863-40C6-BE26-D3C2671BE329}" destId="{A4A5FA11-52A2-4E9E-8B2F-5C3AEE0E6262}" srcOrd="0" destOrd="0" presId="urn:microsoft.com/office/officeart/2005/8/layout/process1"/>
    <dgm:cxn modelId="{C0EB1E1D-B87E-4F34-A79A-11F76CDE6BD9}" srcId="{5E4AB9D3-6086-44D8-9FCA-FB8667DD6EB2}" destId="{69FD72C5-289B-4131-899D-5BB97AD76957}" srcOrd="1" destOrd="0" parTransId="{BB7E8678-1136-43E5-9350-6BFCA0CB3C6A}" sibTransId="{C9E2F381-E6E8-4523-991A-3E6F45918DCB}"/>
    <dgm:cxn modelId="{5343BB24-6F5F-408D-9560-C3EDFF98BC70}" type="presOf" srcId="{FBA2F0E7-9C1E-4A6E-8BE3-67C4E0E50026}" destId="{6C5E5EDE-E5FA-40D1-833B-D0D9B6691B05}" srcOrd="0" destOrd="0" presId="urn:microsoft.com/office/officeart/2005/8/layout/process1"/>
    <dgm:cxn modelId="{E033FC5F-C780-47F2-8CA3-75D0992455E5}" srcId="{5E4AB9D3-6086-44D8-9FCA-FB8667DD6EB2}" destId="{57A528C1-F4B4-4747-B95C-0A17412ABFA6}" srcOrd="2" destOrd="0" parTransId="{C5387330-15DA-496D-8EA7-52A58861D770}" sibTransId="{DC611193-F270-4073-ADDD-44C459F81FF7}"/>
    <dgm:cxn modelId="{337F6666-3326-48B0-AA8B-F754BE6148B8}" type="presOf" srcId="{C9E2F381-E6E8-4523-991A-3E6F45918DCB}" destId="{362BB23C-2FB2-4C82-A64D-40B09C251442}" srcOrd="1" destOrd="0" presId="urn:microsoft.com/office/officeart/2005/8/layout/process1"/>
    <dgm:cxn modelId="{5BF1E582-9E5E-4EB6-A0F1-CDCF360D756A}" type="presOf" srcId="{B7E85E95-7863-40C6-BE26-D3C2671BE329}" destId="{C2B0F411-107C-434A-9D93-7A7BE127712C}" srcOrd="1" destOrd="0" presId="urn:microsoft.com/office/officeart/2005/8/layout/process1"/>
    <dgm:cxn modelId="{1454CAA7-3427-407B-9EE6-37B7F767F6A1}" type="presOf" srcId="{57A528C1-F4B4-4747-B95C-0A17412ABFA6}" destId="{6AB64B50-C191-4E6E-9EEB-797C90D65F4C}" srcOrd="0" destOrd="0" presId="urn:microsoft.com/office/officeart/2005/8/layout/process1"/>
    <dgm:cxn modelId="{4F639DCB-FA56-4F93-918D-19544EAE8DAC}" type="presOf" srcId="{C9E2F381-E6E8-4523-991A-3E6F45918DCB}" destId="{EC56284F-2EC9-4B76-BE19-EB2E03522662}" srcOrd="0" destOrd="0" presId="urn:microsoft.com/office/officeart/2005/8/layout/process1"/>
    <dgm:cxn modelId="{5C6413D4-FE4B-43AC-B91D-DAFB9A1B7850}" type="presOf" srcId="{5E4AB9D3-6086-44D8-9FCA-FB8667DD6EB2}" destId="{E1462E30-A63F-47BF-BCCB-353E4A27ADC7}" srcOrd="0" destOrd="0" presId="urn:microsoft.com/office/officeart/2005/8/layout/process1"/>
    <dgm:cxn modelId="{AFD1F8F7-037F-4A33-B824-99DFDE680385}" type="presOf" srcId="{69FD72C5-289B-4131-899D-5BB97AD76957}" destId="{D8A99EBC-AB07-4D58-8B4A-660C6885268A}" srcOrd="0" destOrd="0" presId="urn:microsoft.com/office/officeart/2005/8/layout/process1"/>
    <dgm:cxn modelId="{F4C52AC3-B193-4932-8899-C3CC170FCBF9}" type="presParOf" srcId="{E1462E30-A63F-47BF-BCCB-353E4A27ADC7}" destId="{6C5E5EDE-E5FA-40D1-833B-D0D9B6691B05}" srcOrd="0" destOrd="0" presId="urn:microsoft.com/office/officeart/2005/8/layout/process1"/>
    <dgm:cxn modelId="{95C1BE3A-9C7B-4996-8D71-479232190794}" type="presParOf" srcId="{E1462E30-A63F-47BF-BCCB-353E4A27ADC7}" destId="{A4A5FA11-52A2-4E9E-8B2F-5C3AEE0E6262}" srcOrd="1" destOrd="0" presId="urn:microsoft.com/office/officeart/2005/8/layout/process1"/>
    <dgm:cxn modelId="{47E60C22-0C76-4339-8188-5E3FDD0B1D95}" type="presParOf" srcId="{A4A5FA11-52A2-4E9E-8B2F-5C3AEE0E6262}" destId="{C2B0F411-107C-434A-9D93-7A7BE127712C}" srcOrd="0" destOrd="0" presId="urn:microsoft.com/office/officeart/2005/8/layout/process1"/>
    <dgm:cxn modelId="{4BC54E44-FDF2-4AAD-84B5-C4CF8F2342B7}" type="presParOf" srcId="{E1462E30-A63F-47BF-BCCB-353E4A27ADC7}" destId="{D8A99EBC-AB07-4D58-8B4A-660C6885268A}" srcOrd="2" destOrd="0" presId="urn:microsoft.com/office/officeart/2005/8/layout/process1"/>
    <dgm:cxn modelId="{11BE5C2A-875E-4CBF-B47D-D42E9760E12F}" type="presParOf" srcId="{E1462E30-A63F-47BF-BCCB-353E4A27ADC7}" destId="{EC56284F-2EC9-4B76-BE19-EB2E03522662}" srcOrd="3" destOrd="0" presId="urn:microsoft.com/office/officeart/2005/8/layout/process1"/>
    <dgm:cxn modelId="{6B5B5F59-07C9-4EEC-83CC-FAF54C297961}" type="presParOf" srcId="{EC56284F-2EC9-4B76-BE19-EB2E03522662}" destId="{362BB23C-2FB2-4C82-A64D-40B09C251442}" srcOrd="0" destOrd="0" presId="urn:microsoft.com/office/officeart/2005/8/layout/process1"/>
    <dgm:cxn modelId="{95EEC6DB-55F8-49FB-A928-A0E5519C89CB}" type="presParOf" srcId="{E1462E30-A63F-47BF-BCCB-353E4A27ADC7}" destId="{6AB64B50-C191-4E6E-9EEB-797C90D65F4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329A4-000C-462D-BBFF-CC4506418EC6}">
      <dsp:nvSpPr>
        <dsp:cNvPr id="0" name=""/>
        <dsp:cNvSpPr/>
      </dsp:nvSpPr>
      <dsp:spPr>
        <a:xfrm>
          <a:off x="0" y="0"/>
          <a:ext cx="3570208" cy="357020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E71FD-645C-4AF3-8262-1C8AA7E474D9}">
      <dsp:nvSpPr>
        <dsp:cNvPr id="0" name=""/>
        <dsp:cNvSpPr/>
      </dsp:nvSpPr>
      <dsp:spPr>
        <a:xfrm>
          <a:off x="1785104" y="0"/>
          <a:ext cx="9082741" cy="35702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Background</a:t>
          </a:r>
          <a:endParaRPr lang="en-IN" sz="2400" kern="1200" dirty="0"/>
        </a:p>
      </dsp:txBody>
      <dsp:txXfrm>
        <a:off x="1785104" y="0"/>
        <a:ext cx="9082741" cy="758669"/>
      </dsp:txXfrm>
    </dsp:sp>
    <dsp:sp modelId="{F1C0EC9A-496F-43F3-9628-222F5F837509}">
      <dsp:nvSpPr>
        <dsp:cNvPr id="0" name=""/>
        <dsp:cNvSpPr/>
      </dsp:nvSpPr>
      <dsp:spPr>
        <a:xfrm>
          <a:off x="468589" y="758669"/>
          <a:ext cx="2633028" cy="263302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344FE-EDF0-4A92-BC42-ADB18AEEB103}">
      <dsp:nvSpPr>
        <dsp:cNvPr id="0" name=""/>
        <dsp:cNvSpPr/>
      </dsp:nvSpPr>
      <dsp:spPr>
        <a:xfrm>
          <a:off x="1785104" y="758669"/>
          <a:ext cx="9082741" cy="263302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Security Challenges</a:t>
          </a:r>
          <a:r>
            <a:rPr lang="en-US" sz="1500" kern="1200"/>
            <a:t>: In today’s digital age, security is a critical concern across various domains, such as online transactions, identity verification, and access control. Traditional security measures often fall short in handling sophisticated threats.</a:t>
          </a:r>
          <a:endParaRPr lang="en-IN" sz="1500" kern="1200"/>
        </a:p>
      </dsp:txBody>
      <dsp:txXfrm>
        <a:off x="1785104" y="758669"/>
        <a:ext cx="9082741" cy="758669"/>
      </dsp:txXfrm>
    </dsp:sp>
    <dsp:sp modelId="{28033603-5AA2-4843-AC11-3279BB59DE67}">
      <dsp:nvSpPr>
        <dsp:cNvPr id="0" name=""/>
        <dsp:cNvSpPr/>
      </dsp:nvSpPr>
      <dsp:spPr>
        <a:xfrm>
          <a:off x="937179" y="1517338"/>
          <a:ext cx="1695848" cy="169584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79CB82-0B87-4A85-BEEF-E28BE4A1EF52}">
      <dsp:nvSpPr>
        <dsp:cNvPr id="0" name=""/>
        <dsp:cNvSpPr/>
      </dsp:nvSpPr>
      <dsp:spPr>
        <a:xfrm>
          <a:off x="1785104" y="1517338"/>
          <a:ext cx="9082741" cy="169584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Role of Image Processing</a:t>
          </a:r>
          <a:r>
            <a:rPr lang="en-US" sz="1500" kern="1200"/>
            <a:t>: Image processing techniques have emerged as powerful tools in enhancing security systems, enabling more accurate detection of threats, verification of identities, and analysis of surveillance data.</a:t>
          </a:r>
          <a:endParaRPr lang="en-IN" sz="1500" kern="1200"/>
        </a:p>
      </dsp:txBody>
      <dsp:txXfrm>
        <a:off x="1785104" y="1517338"/>
        <a:ext cx="9082741" cy="758669"/>
      </dsp:txXfrm>
    </dsp:sp>
    <dsp:sp modelId="{2FAF7309-83D3-4C95-B48E-42A5E11E8A9D}">
      <dsp:nvSpPr>
        <dsp:cNvPr id="0" name=""/>
        <dsp:cNvSpPr/>
      </dsp:nvSpPr>
      <dsp:spPr>
        <a:xfrm>
          <a:off x="1405769" y="2276007"/>
          <a:ext cx="758669" cy="75866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711FE-33F8-4698-8F18-0DB7FE3D1B63}">
      <dsp:nvSpPr>
        <dsp:cNvPr id="0" name=""/>
        <dsp:cNvSpPr/>
      </dsp:nvSpPr>
      <dsp:spPr>
        <a:xfrm>
          <a:off x="1785104" y="2276007"/>
          <a:ext cx="9082741" cy="75866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Deep Convolutional Neural Networks (CNNs)</a:t>
          </a:r>
          <a:r>
            <a:rPr lang="en-US" sz="1500" kern="1200"/>
            <a:t>: Deep CNNs have revolutionized image analysis by automatically learning complex features from raw data, leading to significant improvements in tasks like object recognition, facial recognition, and anomaly detection.</a:t>
          </a:r>
          <a:endParaRPr lang="en-IN" sz="1500" kern="1200"/>
        </a:p>
      </dsp:txBody>
      <dsp:txXfrm>
        <a:off x="1785104" y="2276007"/>
        <a:ext cx="9082741" cy="758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2BD2-8E22-444B-93F8-06818D12DA7F}">
      <dsp:nvSpPr>
        <dsp:cNvPr id="0" name=""/>
        <dsp:cNvSpPr/>
      </dsp:nvSpPr>
      <dsp:spPr>
        <a:xfrm>
          <a:off x="1190" y="254139"/>
          <a:ext cx="2538408" cy="152304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Data Collection</a:t>
          </a:r>
          <a:br>
            <a:rPr lang="en-US" sz="2100" b="1" kern="1200" dirty="0"/>
          </a:br>
          <a:r>
            <a:rPr lang="en-US" sz="2100" b="1" kern="1200" dirty="0"/>
            <a:t>(Image Datasets)</a:t>
          </a:r>
          <a:endParaRPr lang="en-IN" sz="2100" kern="1200" dirty="0"/>
        </a:p>
      </dsp:txBody>
      <dsp:txXfrm>
        <a:off x="45798" y="298747"/>
        <a:ext cx="2449192" cy="1433829"/>
      </dsp:txXfrm>
    </dsp:sp>
    <dsp:sp modelId="{F2DF13EE-3F4E-45C9-8F2C-14B3D7000A93}">
      <dsp:nvSpPr>
        <dsp:cNvPr id="0" name=""/>
        <dsp:cNvSpPr/>
      </dsp:nvSpPr>
      <dsp:spPr>
        <a:xfrm>
          <a:off x="2793440" y="700899"/>
          <a:ext cx="538142" cy="629525"/>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793440" y="826804"/>
        <a:ext cx="376699" cy="377715"/>
      </dsp:txXfrm>
    </dsp:sp>
    <dsp:sp modelId="{A47549FD-96C5-4137-B223-F40A2B964FEC}">
      <dsp:nvSpPr>
        <dsp:cNvPr id="0" name=""/>
        <dsp:cNvSpPr/>
      </dsp:nvSpPr>
      <dsp:spPr>
        <a:xfrm>
          <a:off x="3554962" y="254139"/>
          <a:ext cx="2538408" cy="1523045"/>
        </a:xfrm>
        <a:prstGeom prst="roundRect">
          <a:avLst>
            <a:gd name="adj" fmla="val 10000"/>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Image Preprocessing</a:t>
          </a:r>
          <a:br>
            <a:rPr lang="en-US" sz="2100" kern="1200" dirty="0"/>
          </a:br>
          <a:r>
            <a:rPr lang="en-US" sz="2100" kern="1200" dirty="0"/>
            <a:t>- Resizing</a:t>
          </a:r>
          <a:br>
            <a:rPr lang="en-US" sz="2100" kern="1200" dirty="0"/>
          </a:br>
          <a:r>
            <a:rPr lang="en-US" sz="2100" kern="1200" dirty="0"/>
            <a:t>- Normalization</a:t>
          </a:r>
          <a:br>
            <a:rPr lang="en-US" sz="2100" kern="1200" dirty="0"/>
          </a:br>
          <a:r>
            <a:rPr lang="en-US" sz="2100" kern="1200" dirty="0"/>
            <a:t>- Augmentation</a:t>
          </a:r>
          <a:endParaRPr lang="en-IN" sz="2100" kern="1200" dirty="0"/>
        </a:p>
      </dsp:txBody>
      <dsp:txXfrm>
        <a:off x="3599570" y="298747"/>
        <a:ext cx="2449192" cy="1433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FE3BD-6E64-467E-9BD6-20BD0A1AD75F}">
      <dsp:nvSpPr>
        <dsp:cNvPr id="0" name=""/>
        <dsp:cNvSpPr/>
      </dsp:nvSpPr>
      <dsp:spPr>
        <a:xfrm>
          <a:off x="457092" y="0"/>
          <a:ext cx="5180377" cy="23083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3093D-8979-4A88-B603-EC9DB9C44E4D}">
      <dsp:nvSpPr>
        <dsp:cNvPr id="0" name=""/>
        <dsp:cNvSpPr/>
      </dsp:nvSpPr>
      <dsp:spPr>
        <a:xfrm>
          <a:off x="3050" y="692497"/>
          <a:ext cx="1467099" cy="923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Pre-processed Image</a:t>
          </a:r>
          <a:endParaRPr lang="en-IN" sz="1600" kern="1200" dirty="0"/>
        </a:p>
      </dsp:txBody>
      <dsp:txXfrm>
        <a:off x="48123" y="737570"/>
        <a:ext cx="1376953" cy="833183"/>
      </dsp:txXfrm>
    </dsp:sp>
    <dsp:sp modelId="{1A8A419C-4BBB-4B44-98CD-2188E8604B9D}">
      <dsp:nvSpPr>
        <dsp:cNvPr id="0" name=""/>
        <dsp:cNvSpPr/>
      </dsp:nvSpPr>
      <dsp:spPr>
        <a:xfrm>
          <a:off x="1543504" y="692497"/>
          <a:ext cx="1467099" cy="923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Edge Detection</a:t>
          </a:r>
          <a:endParaRPr lang="en-IN" sz="1600" kern="1200" dirty="0"/>
        </a:p>
      </dsp:txBody>
      <dsp:txXfrm>
        <a:off x="1588577" y="737570"/>
        <a:ext cx="1376953" cy="833183"/>
      </dsp:txXfrm>
    </dsp:sp>
    <dsp:sp modelId="{EB17F732-65F2-41B1-99BC-52CD0DEFCBFA}">
      <dsp:nvSpPr>
        <dsp:cNvPr id="0" name=""/>
        <dsp:cNvSpPr/>
      </dsp:nvSpPr>
      <dsp:spPr>
        <a:xfrm>
          <a:off x="3083958" y="692497"/>
          <a:ext cx="1467099" cy="923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Noise Reduction</a:t>
          </a:r>
          <a:endParaRPr lang="en-IN" sz="1600" kern="1200" dirty="0"/>
        </a:p>
      </dsp:txBody>
      <dsp:txXfrm>
        <a:off x="3129031" y="737570"/>
        <a:ext cx="1376953" cy="833183"/>
      </dsp:txXfrm>
    </dsp:sp>
    <dsp:sp modelId="{29DF6570-3AAD-47B2-A59D-0409FA2E49A5}">
      <dsp:nvSpPr>
        <dsp:cNvPr id="0" name=""/>
        <dsp:cNvSpPr/>
      </dsp:nvSpPr>
      <dsp:spPr>
        <a:xfrm>
          <a:off x="4624412" y="692497"/>
          <a:ext cx="1467099" cy="923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Feature Enhancement</a:t>
          </a:r>
          <a:endParaRPr lang="en-IN" sz="1600" kern="1200" dirty="0"/>
        </a:p>
      </dsp:txBody>
      <dsp:txXfrm>
        <a:off x="4669485" y="737570"/>
        <a:ext cx="1376953" cy="833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E4463-A48D-4FC0-AE0A-E231DE8FD1F7}">
      <dsp:nvSpPr>
        <dsp:cNvPr id="0" name=""/>
        <dsp:cNvSpPr/>
      </dsp:nvSpPr>
      <dsp:spPr>
        <a:xfrm>
          <a:off x="5356" y="149202"/>
          <a:ext cx="1601012" cy="14559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Feature-Enhanced Images</a:t>
          </a:r>
        </a:p>
      </dsp:txBody>
      <dsp:txXfrm>
        <a:off x="47998" y="191844"/>
        <a:ext cx="1515728" cy="1370637"/>
      </dsp:txXfrm>
    </dsp:sp>
    <dsp:sp modelId="{99976D78-438E-43B8-B9C6-FDCD9DEE91B8}">
      <dsp:nvSpPr>
        <dsp:cNvPr id="0" name=""/>
        <dsp:cNvSpPr/>
      </dsp:nvSpPr>
      <dsp:spPr>
        <a:xfrm>
          <a:off x="1766470" y="678637"/>
          <a:ext cx="339414" cy="39705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766470" y="758047"/>
        <a:ext cx="237590" cy="238231"/>
      </dsp:txXfrm>
    </dsp:sp>
    <dsp:sp modelId="{C65004C9-1A95-43E4-BD18-D3A18B2DAB25}">
      <dsp:nvSpPr>
        <dsp:cNvPr id="0" name=""/>
        <dsp:cNvSpPr/>
      </dsp:nvSpPr>
      <dsp:spPr>
        <a:xfrm>
          <a:off x="2246774" y="149202"/>
          <a:ext cx="1601012" cy="14559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CNN Architecture </a:t>
          </a:r>
          <a:br>
            <a:rPr lang="en-IN" sz="1500" kern="1200" dirty="0"/>
          </a:br>
          <a:r>
            <a:rPr lang="en-IN" sz="1500" kern="1200" dirty="0"/>
            <a:t>- Convolutional Layers </a:t>
          </a:r>
          <a:br>
            <a:rPr lang="en-IN" sz="1500" kern="1200" dirty="0"/>
          </a:br>
          <a:r>
            <a:rPr lang="en-IN" sz="1500" kern="1200" dirty="0"/>
            <a:t>- Pooling Layers </a:t>
          </a:r>
          <a:br>
            <a:rPr lang="en-IN" sz="1500" kern="1200" dirty="0"/>
          </a:br>
          <a:r>
            <a:rPr lang="en-IN" sz="1500" kern="1200" dirty="0"/>
            <a:t>- Fully Connected Layers</a:t>
          </a:r>
        </a:p>
      </dsp:txBody>
      <dsp:txXfrm>
        <a:off x="2289416" y="191844"/>
        <a:ext cx="1515728" cy="1370637"/>
      </dsp:txXfrm>
    </dsp:sp>
    <dsp:sp modelId="{0410CD88-DD9B-43FF-BE2C-8FFCFFEE8A35}">
      <dsp:nvSpPr>
        <dsp:cNvPr id="0" name=""/>
        <dsp:cNvSpPr/>
      </dsp:nvSpPr>
      <dsp:spPr>
        <a:xfrm>
          <a:off x="4007888" y="678637"/>
          <a:ext cx="339414" cy="397051"/>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007888" y="758047"/>
        <a:ext cx="237590" cy="238231"/>
      </dsp:txXfrm>
    </dsp:sp>
    <dsp:sp modelId="{DF0C5E20-6D8F-46BB-8F76-D4B2732DD5D9}">
      <dsp:nvSpPr>
        <dsp:cNvPr id="0" name=""/>
        <dsp:cNvSpPr/>
      </dsp:nvSpPr>
      <dsp:spPr>
        <a:xfrm>
          <a:off x="4488192" y="149202"/>
          <a:ext cx="1601012" cy="14559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Model Training </a:t>
          </a:r>
          <a:br>
            <a:rPr lang="en-IN" sz="1500" kern="1200" dirty="0"/>
          </a:br>
          <a:r>
            <a:rPr lang="en-IN" sz="1500" kern="1200" dirty="0"/>
            <a:t>- Loss Calculation</a:t>
          </a:r>
          <a:br>
            <a:rPr lang="en-IN" sz="1500" kern="1200" dirty="0"/>
          </a:br>
          <a:r>
            <a:rPr lang="en-IN" sz="1500" kern="1200" dirty="0"/>
            <a:t>- Optimization</a:t>
          </a:r>
          <a:br>
            <a:rPr lang="en-IN" sz="1500" kern="1200" dirty="0"/>
          </a:br>
          <a:r>
            <a:rPr lang="en-IN" sz="1500" kern="1200" dirty="0"/>
            <a:t>- Adversarial Training (if applicable) </a:t>
          </a:r>
        </a:p>
      </dsp:txBody>
      <dsp:txXfrm>
        <a:off x="4530834" y="191844"/>
        <a:ext cx="1515728" cy="13706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4A0A0-4A8F-4B8A-98D4-0E0168111D9F}">
      <dsp:nvSpPr>
        <dsp:cNvPr id="0" name=""/>
        <dsp:cNvSpPr/>
      </dsp:nvSpPr>
      <dsp:spPr>
        <a:xfrm>
          <a:off x="457092" y="0"/>
          <a:ext cx="5180377" cy="147732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1162514-8CD4-43AC-BB45-88BF9782A970}">
      <dsp:nvSpPr>
        <dsp:cNvPr id="0" name=""/>
        <dsp:cNvSpPr/>
      </dsp:nvSpPr>
      <dsp:spPr>
        <a:xfrm>
          <a:off x="6546" y="443198"/>
          <a:ext cx="1961687" cy="59093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Processed Image</a:t>
          </a:r>
          <a:br>
            <a:rPr lang="en-IN" sz="1400" kern="1200" dirty="0"/>
          </a:br>
          <a:r>
            <a:rPr lang="en-IN" sz="1400" kern="1200" dirty="0"/>
            <a:t> (Post Image Processing)</a:t>
          </a:r>
        </a:p>
      </dsp:txBody>
      <dsp:txXfrm>
        <a:off x="35393" y="472045"/>
        <a:ext cx="1903993" cy="533237"/>
      </dsp:txXfrm>
    </dsp:sp>
    <dsp:sp modelId="{3F6BFC69-8A21-49E7-BA3E-EE5BFDBE3F59}">
      <dsp:nvSpPr>
        <dsp:cNvPr id="0" name=""/>
        <dsp:cNvSpPr/>
      </dsp:nvSpPr>
      <dsp:spPr>
        <a:xfrm>
          <a:off x="2066437" y="443198"/>
          <a:ext cx="1961687" cy="590931"/>
        </a:xfrm>
        <a:prstGeom prst="roundRect">
          <a:avLst/>
        </a:prstGeom>
        <a:gradFill rotWithShape="0">
          <a:gsLst>
            <a:gs pos="0">
              <a:schemeClr val="accent3">
                <a:hueOff val="1355300"/>
                <a:satOff val="50000"/>
                <a:lumOff val="-7353"/>
                <a:alphaOff val="0"/>
                <a:lumMod val="110000"/>
                <a:satMod val="105000"/>
                <a:tint val="67000"/>
              </a:schemeClr>
            </a:gs>
            <a:gs pos="50000">
              <a:schemeClr val="accent3">
                <a:hueOff val="1355300"/>
                <a:satOff val="50000"/>
                <a:lumOff val="-7353"/>
                <a:alphaOff val="0"/>
                <a:lumMod val="105000"/>
                <a:satMod val="103000"/>
                <a:tint val="73000"/>
              </a:schemeClr>
            </a:gs>
            <a:gs pos="100000">
              <a:schemeClr val="accent3">
                <a:hueOff val="1355300"/>
                <a:satOff val="50000"/>
                <a:lumOff val="-7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 CNN Model</a:t>
          </a:r>
          <a:br>
            <a:rPr lang="en-IN" sz="1400" kern="1200" dirty="0"/>
          </a:br>
          <a:r>
            <a:rPr lang="en-IN" sz="1400" kern="1200" dirty="0"/>
            <a:t>(Pretrained/Custom)</a:t>
          </a:r>
        </a:p>
      </dsp:txBody>
      <dsp:txXfrm>
        <a:off x="2095284" y="472045"/>
        <a:ext cx="1903993" cy="533237"/>
      </dsp:txXfrm>
    </dsp:sp>
    <dsp:sp modelId="{0E6243D1-49EC-4523-B9C7-CA3C82E3BB9E}">
      <dsp:nvSpPr>
        <dsp:cNvPr id="0" name=""/>
        <dsp:cNvSpPr/>
      </dsp:nvSpPr>
      <dsp:spPr>
        <a:xfrm>
          <a:off x="4126327" y="443198"/>
          <a:ext cx="1961687" cy="590931"/>
        </a:xfrm>
        <a:prstGeom prst="round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Security Decision </a:t>
          </a:r>
          <a:br>
            <a:rPr lang="en-IN" sz="1400" kern="1200" dirty="0"/>
          </a:br>
          <a:r>
            <a:rPr lang="en-IN" sz="1400" kern="1200" dirty="0"/>
            <a:t>(Classification Result)</a:t>
          </a:r>
        </a:p>
      </dsp:txBody>
      <dsp:txXfrm>
        <a:off x="4155174" y="472045"/>
        <a:ext cx="1903993" cy="5332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E5EDE-E5FA-40D1-833B-D0D9B6691B05}">
      <dsp:nvSpPr>
        <dsp:cNvPr id="0" name=""/>
        <dsp:cNvSpPr/>
      </dsp:nvSpPr>
      <dsp:spPr>
        <a:xfrm>
          <a:off x="5356" y="1241719"/>
          <a:ext cx="1601012" cy="14868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 Trained CNN Model</a:t>
          </a:r>
        </a:p>
      </dsp:txBody>
      <dsp:txXfrm>
        <a:off x="48905" y="1285268"/>
        <a:ext cx="1513914" cy="1399780"/>
      </dsp:txXfrm>
    </dsp:sp>
    <dsp:sp modelId="{A4A5FA11-52A2-4E9E-8B2F-5C3AEE0E6262}">
      <dsp:nvSpPr>
        <dsp:cNvPr id="0" name=""/>
        <dsp:cNvSpPr/>
      </dsp:nvSpPr>
      <dsp:spPr>
        <a:xfrm>
          <a:off x="1766470" y="1786633"/>
          <a:ext cx="339414" cy="39705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766470" y="1866043"/>
        <a:ext cx="237590" cy="238231"/>
      </dsp:txXfrm>
    </dsp:sp>
    <dsp:sp modelId="{D8A99EBC-AB07-4D58-8B4A-660C6885268A}">
      <dsp:nvSpPr>
        <dsp:cNvPr id="0" name=""/>
        <dsp:cNvSpPr/>
      </dsp:nvSpPr>
      <dsp:spPr>
        <a:xfrm>
          <a:off x="2246774" y="1241719"/>
          <a:ext cx="1601012" cy="1486878"/>
        </a:xfrm>
        <a:prstGeom prst="roundRect">
          <a:avLst>
            <a:gd name="adj" fmla="val 1000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Test Datasets        </a:t>
          </a:r>
          <a:br>
            <a:rPr lang="en-IN" sz="1800" kern="1200" dirty="0"/>
          </a:br>
          <a:r>
            <a:rPr lang="en-IN" sz="1800" kern="1200" dirty="0"/>
            <a:t>- Dataset 1</a:t>
          </a:r>
          <a:br>
            <a:rPr lang="en-IN" sz="1800" kern="1200" dirty="0"/>
          </a:br>
          <a:r>
            <a:rPr lang="en-IN" sz="1800" kern="1200" dirty="0"/>
            <a:t>- Dataset 2</a:t>
          </a:r>
          <a:br>
            <a:rPr lang="en-IN" sz="1800" kern="1200" dirty="0"/>
          </a:br>
          <a:r>
            <a:rPr lang="en-IN" sz="1800" kern="1200" dirty="0"/>
            <a:t>- etc.</a:t>
          </a:r>
        </a:p>
      </dsp:txBody>
      <dsp:txXfrm>
        <a:off x="2290323" y="1285268"/>
        <a:ext cx="1513914" cy="1399780"/>
      </dsp:txXfrm>
    </dsp:sp>
    <dsp:sp modelId="{EC56284F-2EC9-4B76-BE19-EB2E03522662}">
      <dsp:nvSpPr>
        <dsp:cNvPr id="0" name=""/>
        <dsp:cNvSpPr/>
      </dsp:nvSpPr>
      <dsp:spPr>
        <a:xfrm>
          <a:off x="4007888" y="1786633"/>
          <a:ext cx="339414" cy="397051"/>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007888" y="1866043"/>
        <a:ext cx="237590" cy="238231"/>
      </dsp:txXfrm>
    </dsp:sp>
    <dsp:sp modelId="{6AB64B50-C191-4E6E-9EEB-797C90D65F4C}">
      <dsp:nvSpPr>
        <dsp:cNvPr id="0" name=""/>
        <dsp:cNvSpPr/>
      </dsp:nvSpPr>
      <dsp:spPr>
        <a:xfrm>
          <a:off x="4488192" y="1241719"/>
          <a:ext cx="1601012" cy="1486878"/>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Performance Evaluation </a:t>
          </a:r>
          <a:br>
            <a:rPr lang="en-IN" sz="1800" kern="1200" dirty="0"/>
          </a:br>
          <a:r>
            <a:rPr lang="en-IN" sz="1800" kern="1200" dirty="0"/>
            <a:t>- Accuracy</a:t>
          </a:r>
          <a:br>
            <a:rPr lang="en-IN" sz="1800" kern="1200" dirty="0"/>
          </a:br>
          <a:r>
            <a:rPr lang="en-IN" sz="1800" kern="1200" dirty="0"/>
            <a:t>- Recall</a:t>
          </a:r>
          <a:br>
            <a:rPr lang="en-IN" sz="1800" kern="1200" dirty="0"/>
          </a:br>
          <a:r>
            <a:rPr lang="en-IN" sz="1800" kern="1200" dirty="0"/>
            <a:t>- F1-score           </a:t>
          </a:r>
        </a:p>
      </dsp:txBody>
      <dsp:txXfrm>
        <a:off x="4531741" y="1285268"/>
        <a:ext cx="1513914" cy="139978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transition spd="med">
    <p:pull/>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med">
    <p:pull/>
  </p:transition>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AND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itchFamily="34" charset="0"/>
              </a:rPr>
              <a:t>Advanced Security Mechanisms Using Image Processing and Deep Convolutional Neural Networks: An Enhanced Approach</a:t>
            </a:r>
            <a:endParaRPr lang="en-US" sz="24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1805751" cy="1015663"/>
          </a:xfrm>
          <a:prstGeom prst="rect">
            <a:avLst/>
          </a:prstGeom>
          <a:noFill/>
        </p:spPr>
        <p:txBody>
          <a:bodyPr wrap="none" rtlCol="0">
            <a:spAutoFit/>
          </a:bodyPr>
          <a:lstStyle/>
          <a:p>
            <a:r>
              <a:rPr lang="en-US" sz="2000" b="1" dirty="0"/>
              <a:t>Submitted by: </a:t>
            </a:r>
          </a:p>
          <a:p>
            <a:r>
              <a:rPr lang="en-US" sz="2000" dirty="0"/>
              <a:t>Arshdeep Singh</a:t>
            </a:r>
          </a:p>
          <a:p>
            <a:r>
              <a:rPr lang="en-US" sz="2000" dirty="0"/>
              <a:t>   21BCS5512</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a:t>Dr. Preet </a:t>
            </a:r>
            <a:r>
              <a:rPr lang="en-US" sz="2000" dirty="0"/>
              <a:t>Kamal</a:t>
            </a:r>
          </a:p>
          <a:p>
            <a:endParaRPr lang="en-US" sz="2000" dirty="0"/>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31A14-FBD1-C3BF-4F3A-C8BC56ADD3B2}"/>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8" name="TextBox 7">
            <a:extLst>
              <a:ext uri="{FF2B5EF4-FFF2-40B4-BE49-F238E27FC236}">
                <a16:creationId xmlns:a16="http://schemas.microsoft.com/office/drawing/2014/main" id="{1874BED6-8C34-A5CA-1754-8551DEB7B542}"/>
              </a:ext>
            </a:extLst>
          </p:cNvPr>
          <p:cNvSpPr txBox="1"/>
          <p:nvPr/>
        </p:nvSpPr>
        <p:spPr>
          <a:xfrm>
            <a:off x="961127" y="454665"/>
            <a:ext cx="7993092" cy="3293209"/>
          </a:xfrm>
          <a:prstGeom prst="rect">
            <a:avLst/>
          </a:prstGeom>
          <a:noFill/>
        </p:spPr>
        <p:txBody>
          <a:bodyPr wrap="square">
            <a:spAutoFit/>
          </a:bodyPr>
          <a:lstStyle/>
          <a:p>
            <a:r>
              <a:rPr lang="en-US" sz="2800" b="1" dirty="0">
                <a:solidFill>
                  <a:schemeClr val="accent5">
                    <a:lumMod val="50000"/>
                  </a:schemeClr>
                </a:solidFill>
              </a:rPr>
              <a:t>Deep CNN Model Design</a:t>
            </a:r>
            <a:endParaRPr lang="en-US" sz="2800" dirty="0">
              <a:solidFill>
                <a:schemeClr val="accent5">
                  <a:lumMod val="50000"/>
                </a:schemeClr>
              </a:solidFill>
            </a:endParaRPr>
          </a:p>
          <a:p>
            <a:pPr>
              <a:buFont typeface="Arial" panose="020B0604020202020204" pitchFamily="34" charset="0"/>
              <a:buChar char="•"/>
            </a:pPr>
            <a:endParaRPr lang="en-US" b="1" dirty="0"/>
          </a:p>
          <a:p>
            <a:pPr marL="285750" indent="-285750">
              <a:buFont typeface="Arial" panose="020B0604020202020204" pitchFamily="34" charset="0"/>
              <a:buChar char="•"/>
            </a:pPr>
            <a:r>
              <a:rPr lang="en-US" b="1" dirty="0"/>
              <a:t>Model Architecture</a:t>
            </a:r>
            <a:r>
              <a:rPr lang="en-US" dirty="0"/>
              <a:t>: Design a CNN with multiple layers including convolutional, pooling, and fully connected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Training the Model</a:t>
            </a:r>
            <a:r>
              <a:rPr lang="en-US" dirty="0"/>
              <a:t>: Train the CNN using labeled datasets, with the loss function and optimizer chosen based on the application (e.g., cross-entropy loss with Adam optimizer).</a:t>
            </a:r>
          </a:p>
          <a:p>
            <a:endParaRPr lang="en-US" dirty="0"/>
          </a:p>
          <a:p>
            <a:pPr marL="285750" indent="-285750">
              <a:buFont typeface="Arial" panose="020B0604020202020204" pitchFamily="34" charset="0"/>
              <a:buChar char="•"/>
            </a:pPr>
            <a:r>
              <a:rPr lang="en-US" b="1" dirty="0"/>
              <a:t>Adversarial Training</a:t>
            </a:r>
            <a:r>
              <a:rPr lang="en-US" dirty="0"/>
              <a:t>: Incorporate adversarial examples during training to increase model robustness.</a:t>
            </a:r>
          </a:p>
        </p:txBody>
      </p:sp>
      <p:graphicFrame>
        <p:nvGraphicFramePr>
          <p:cNvPr id="11" name="Diagram 10">
            <a:extLst>
              <a:ext uri="{FF2B5EF4-FFF2-40B4-BE49-F238E27FC236}">
                <a16:creationId xmlns:a16="http://schemas.microsoft.com/office/drawing/2014/main" id="{FBFB251A-5248-7E79-9B4B-2F034D6563E3}"/>
              </a:ext>
            </a:extLst>
          </p:cNvPr>
          <p:cNvGraphicFramePr/>
          <p:nvPr>
            <p:extLst>
              <p:ext uri="{D42A27DB-BD31-4B8C-83A1-F6EECF244321}">
                <p14:modId xmlns:p14="http://schemas.microsoft.com/office/powerpoint/2010/main" val="4208079621"/>
              </p:ext>
            </p:extLst>
          </p:nvPr>
        </p:nvGraphicFramePr>
        <p:xfrm>
          <a:off x="5563319" y="4174949"/>
          <a:ext cx="6094562"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39645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7DF267-1955-5A94-70E9-6D31A64DE77E}"/>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6" name="TextBox 5">
            <a:extLst>
              <a:ext uri="{FF2B5EF4-FFF2-40B4-BE49-F238E27FC236}">
                <a16:creationId xmlns:a16="http://schemas.microsoft.com/office/drawing/2014/main" id="{A611B46A-E85F-F1D9-37EE-0646FC580A3B}"/>
              </a:ext>
            </a:extLst>
          </p:cNvPr>
          <p:cNvSpPr txBox="1"/>
          <p:nvPr/>
        </p:nvSpPr>
        <p:spPr>
          <a:xfrm>
            <a:off x="985568" y="472395"/>
            <a:ext cx="6094562" cy="2677656"/>
          </a:xfrm>
          <a:prstGeom prst="rect">
            <a:avLst/>
          </a:prstGeom>
          <a:noFill/>
        </p:spPr>
        <p:txBody>
          <a:bodyPr wrap="square">
            <a:spAutoFit/>
          </a:bodyPr>
          <a:lstStyle/>
          <a:p>
            <a:r>
              <a:rPr lang="en-US" sz="2400" b="1" dirty="0">
                <a:solidFill>
                  <a:schemeClr val="accent5">
                    <a:lumMod val="50000"/>
                  </a:schemeClr>
                </a:solidFill>
              </a:rPr>
              <a:t>Integration of Image Processing and CNN</a:t>
            </a:r>
          </a:p>
          <a:p>
            <a:endParaRPr lang="en-US" b="1" dirty="0"/>
          </a:p>
          <a:p>
            <a:pPr marL="285750" indent="-285750">
              <a:buFont typeface="Arial" panose="020B0604020202020204" pitchFamily="34" charset="0"/>
              <a:buChar char="•"/>
            </a:pPr>
            <a:r>
              <a:rPr lang="en-US" b="1" dirty="0"/>
              <a:t>Pipeline Integration</a:t>
            </a:r>
            <a:r>
              <a:rPr lang="en-US" dirty="0"/>
              <a:t>: Combine the image processing techniques with the CNN model to form a unified security system.</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Prediction and Classification</a:t>
            </a:r>
            <a:r>
              <a:rPr lang="en-US" dirty="0"/>
              <a:t>: Use the trained CNN to classify inputs, producing security decisions based on the processed images.</a:t>
            </a:r>
          </a:p>
        </p:txBody>
      </p:sp>
      <p:graphicFrame>
        <p:nvGraphicFramePr>
          <p:cNvPr id="9" name="Diagram 8">
            <a:extLst>
              <a:ext uri="{FF2B5EF4-FFF2-40B4-BE49-F238E27FC236}">
                <a16:creationId xmlns:a16="http://schemas.microsoft.com/office/drawing/2014/main" id="{7E3CDEAD-BF15-C937-4523-25235779A5FA}"/>
              </a:ext>
            </a:extLst>
          </p:cNvPr>
          <p:cNvGraphicFramePr/>
          <p:nvPr>
            <p:extLst>
              <p:ext uri="{D42A27DB-BD31-4B8C-83A1-F6EECF244321}">
                <p14:modId xmlns:p14="http://schemas.microsoft.com/office/powerpoint/2010/main" val="3008875812"/>
              </p:ext>
            </p:extLst>
          </p:nvPr>
        </p:nvGraphicFramePr>
        <p:xfrm>
          <a:off x="985568" y="3707950"/>
          <a:ext cx="6094562" cy="14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17595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811F8C-FEEF-D4F0-A7BD-CF79FFA59810}"/>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6" name="TextBox 5">
            <a:extLst>
              <a:ext uri="{FF2B5EF4-FFF2-40B4-BE49-F238E27FC236}">
                <a16:creationId xmlns:a16="http://schemas.microsoft.com/office/drawing/2014/main" id="{710D7CD7-2711-7CEB-95D6-3F3068E7AA1E}"/>
              </a:ext>
            </a:extLst>
          </p:cNvPr>
          <p:cNvSpPr txBox="1"/>
          <p:nvPr/>
        </p:nvSpPr>
        <p:spPr>
          <a:xfrm>
            <a:off x="925183" y="490124"/>
            <a:ext cx="6094562" cy="2462213"/>
          </a:xfrm>
          <a:prstGeom prst="rect">
            <a:avLst/>
          </a:prstGeom>
          <a:noFill/>
        </p:spPr>
        <p:txBody>
          <a:bodyPr wrap="square">
            <a:spAutoFit/>
          </a:bodyPr>
          <a:lstStyle/>
          <a:p>
            <a:r>
              <a:rPr lang="en-US" sz="2800" b="1" dirty="0">
                <a:solidFill>
                  <a:schemeClr val="accent5">
                    <a:lumMod val="50000"/>
                  </a:schemeClr>
                </a:solidFill>
              </a:rPr>
              <a:t>System Testing and Validation</a:t>
            </a:r>
            <a:endParaRPr lang="en-US" sz="2800" dirty="0">
              <a:solidFill>
                <a:schemeClr val="accent5">
                  <a:lumMod val="50000"/>
                </a:schemeClr>
              </a:solidFill>
            </a:endParaRPr>
          </a:p>
          <a:p>
            <a:endParaRPr lang="en-US" b="1" dirty="0"/>
          </a:p>
          <a:p>
            <a:pPr marL="285750" indent="-285750">
              <a:buFont typeface="Arial" panose="020B0604020202020204" pitchFamily="34" charset="0"/>
              <a:buChar char="•"/>
            </a:pPr>
            <a:r>
              <a:rPr lang="en-US" b="1" dirty="0"/>
              <a:t>Testing on Diverse Datasets</a:t>
            </a:r>
            <a:r>
              <a:rPr lang="en-US" dirty="0"/>
              <a:t>: Evaluate the system on various datasets to test its accuracy, robustness, and efficiency.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Performance Metrics</a:t>
            </a:r>
            <a:r>
              <a:rPr lang="en-US" dirty="0"/>
              <a:t>: Measure performance using metrics such as accuracy, precision, recall, F1-score, and computational time.</a:t>
            </a:r>
          </a:p>
        </p:txBody>
      </p:sp>
      <p:graphicFrame>
        <p:nvGraphicFramePr>
          <p:cNvPr id="9" name="Diagram 8">
            <a:extLst>
              <a:ext uri="{FF2B5EF4-FFF2-40B4-BE49-F238E27FC236}">
                <a16:creationId xmlns:a16="http://schemas.microsoft.com/office/drawing/2014/main" id="{D393F92D-C91C-A713-5914-A61DF97227D4}"/>
              </a:ext>
            </a:extLst>
          </p:cNvPr>
          <p:cNvGraphicFramePr/>
          <p:nvPr>
            <p:extLst>
              <p:ext uri="{D42A27DB-BD31-4B8C-83A1-F6EECF244321}">
                <p14:modId xmlns:p14="http://schemas.microsoft.com/office/powerpoint/2010/main" val="3266571148"/>
              </p:ext>
            </p:extLst>
          </p:nvPr>
        </p:nvGraphicFramePr>
        <p:xfrm>
          <a:off x="838200" y="2386032"/>
          <a:ext cx="6094562"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101821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476615"/>
            <a:ext cx="10515600" cy="5244860"/>
          </a:xfrm>
        </p:spPr>
        <p:txBody>
          <a:bodyPr>
            <a:normAutofit fontScale="62500" lnSpcReduction="20000"/>
          </a:bodyPr>
          <a:lstStyle/>
          <a:p>
            <a:pPr marL="0" indent="0">
              <a:buNone/>
            </a:pPr>
            <a:r>
              <a:rPr lang="en-US" sz="3400" b="1" dirty="0">
                <a:solidFill>
                  <a:schemeClr val="accent5">
                    <a:lumMod val="50000"/>
                  </a:schemeClr>
                </a:solidFill>
              </a:rPr>
              <a:t>Summary of Key Findings</a:t>
            </a:r>
          </a:p>
          <a:p>
            <a:pPr>
              <a:buFont typeface="Arial" panose="020B0604020202020204" pitchFamily="34" charset="0"/>
              <a:buChar char="•"/>
            </a:pPr>
            <a:r>
              <a:rPr lang="en-US" b="1" dirty="0"/>
              <a:t>Enhanced Security</a:t>
            </a:r>
            <a:r>
              <a:rPr lang="en-US" dirty="0"/>
              <a:t>: The integration of advanced image processing techniques with deep convolutional neural networks (CNNs) significantly improves security systems by enhancing accuracy and robustness.</a:t>
            </a:r>
          </a:p>
          <a:p>
            <a:pPr>
              <a:buFont typeface="Arial" panose="020B0604020202020204" pitchFamily="34" charset="0"/>
              <a:buChar char="•"/>
            </a:pPr>
            <a:r>
              <a:rPr lang="en-US" b="1" dirty="0"/>
              <a:t>Computational Efficiency</a:t>
            </a:r>
            <a:r>
              <a:rPr lang="en-US" dirty="0"/>
              <a:t>: Optimization of the CNN architecture and preprocessing techniques has led to reduced computational overhead, enabling more efficient real-time performance.</a:t>
            </a:r>
          </a:p>
          <a:p>
            <a:pPr>
              <a:buFont typeface="Arial" panose="020B0604020202020204" pitchFamily="34" charset="0"/>
              <a:buChar char="•"/>
            </a:pPr>
            <a:r>
              <a:rPr lang="en-US" b="1" dirty="0"/>
              <a:t>Robustness Against Adversarial Attacks</a:t>
            </a:r>
            <a:r>
              <a:rPr lang="en-US" dirty="0"/>
              <a:t>: The implementation of adversarial training and robustness-oriented modifications has strengthened the system's defense against sophisticated security threats.</a:t>
            </a:r>
          </a:p>
          <a:p>
            <a:pPr marL="0" indent="0">
              <a:buNone/>
            </a:pPr>
            <a:r>
              <a:rPr lang="en-US" b="1" dirty="0">
                <a:solidFill>
                  <a:schemeClr val="accent5">
                    <a:lumMod val="50000"/>
                  </a:schemeClr>
                </a:solidFill>
              </a:rPr>
              <a:t>Contributions</a:t>
            </a:r>
          </a:p>
          <a:p>
            <a:pPr>
              <a:buFont typeface="Arial" panose="020B0604020202020204" pitchFamily="34" charset="0"/>
              <a:buChar char="•"/>
            </a:pPr>
            <a:r>
              <a:rPr lang="en-US" b="1" dirty="0"/>
              <a:t>Novel Approach</a:t>
            </a:r>
            <a:r>
              <a:rPr lang="en-US" dirty="0"/>
              <a:t>: This research presents a novel approach to combining image processing with deep CNNs, addressing key limitations of existing security systems.</a:t>
            </a:r>
          </a:p>
          <a:p>
            <a:pPr>
              <a:buFont typeface="Arial" panose="020B0604020202020204" pitchFamily="34" charset="0"/>
              <a:buChar char="•"/>
            </a:pPr>
            <a:r>
              <a:rPr lang="en-US" b="1" dirty="0"/>
              <a:t>Performance Improvement</a:t>
            </a:r>
            <a:r>
              <a:rPr lang="en-US" dirty="0"/>
              <a:t>: Demonstrated improvements in system performance metrics (accuracy, precision, recall) compared to baseline models and previous methods.</a:t>
            </a:r>
          </a:p>
          <a:p>
            <a:pPr>
              <a:buFont typeface="Arial" panose="020B0604020202020204" pitchFamily="34" charset="0"/>
              <a:buChar char="•"/>
            </a:pPr>
            <a:r>
              <a:rPr lang="en-US" b="1" dirty="0"/>
              <a:t>Data Efficiency</a:t>
            </a:r>
            <a:r>
              <a:rPr lang="en-US" dirty="0"/>
              <a:t>: Achieved high performance even with limited labeled datasets, leveraging techniques such as transfer learning and data augmentation.</a:t>
            </a:r>
          </a:p>
          <a:p>
            <a:pPr marL="0" indent="0">
              <a:buNone/>
            </a:pPr>
            <a:r>
              <a:rPr lang="en-US" b="1" dirty="0">
                <a:solidFill>
                  <a:schemeClr val="accent5">
                    <a:lumMod val="50000"/>
                  </a:schemeClr>
                </a:solidFill>
              </a:rPr>
              <a:t>Impact</a:t>
            </a:r>
          </a:p>
          <a:p>
            <a:pPr>
              <a:buFont typeface="Arial" panose="020B0604020202020204" pitchFamily="34" charset="0"/>
              <a:buChar char="•"/>
            </a:pPr>
            <a:r>
              <a:rPr lang="en-US" b="1" dirty="0"/>
              <a:t>Advancement of Security Technologies</a:t>
            </a:r>
            <a:r>
              <a:rPr lang="en-US" dirty="0"/>
              <a:t>: The proposed system contributes to the advancement of security technologies by providing a more robust, efficient, and scalable solution for real-time applications.</a:t>
            </a:r>
          </a:p>
          <a:p>
            <a:pPr>
              <a:buFont typeface="Arial" panose="020B0604020202020204" pitchFamily="34" charset="0"/>
              <a:buChar char="•"/>
            </a:pPr>
            <a:r>
              <a:rPr lang="en-US" b="1" dirty="0"/>
              <a:t>Broader Applications</a:t>
            </a:r>
            <a:r>
              <a:rPr lang="en-US" dirty="0"/>
              <a:t>: The methods and findings have potential applications in various security domains, including biometric authentication, surveillance systems, and access control.</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1" dirty="0"/>
              <a:t>Further Optimization:</a:t>
            </a:r>
            <a:r>
              <a:rPr lang="en-US" dirty="0"/>
              <a:t> Explore additional optimization techniques to further reduce computational demands and improve real-time performance.</a:t>
            </a:r>
          </a:p>
          <a:p>
            <a:pPr marL="0" indent="0">
              <a:buNone/>
            </a:pPr>
            <a:endParaRPr lang="en-US" dirty="0"/>
          </a:p>
          <a:p>
            <a:pPr>
              <a:buFont typeface="Wingdings" panose="05000000000000000000" pitchFamily="2" charset="2"/>
              <a:buChar char="Ø"/>
            </a:pPr>
            <a:r>
              <a:rPr lang="en-US" b="1" dirty="0"/>
              <a:t>Enhanced Robustness:</a:t>
            </a:r>
            <a:r>
              <a:rPr lang="en-US" dirty="0"/>
              <a:t> Investigate additional methods to enhance robustness against emerging threats and adversarial attacks.</a:t>
            </a:r>
          </a:p>
          <a:p>
            <a:pPr marL="0" indent="0">
              <a:buNone/>
            </a:pPr>
            <a:endParaRPr lang="en-US" dirty="0"/>
          </a:p>
          <a:p>
            <a:pPr>
              <a:buFont typeface="Wingdings" panose="05000000000000000000" pitchFamily="2" charset="2"/>
              <a:buChar char="Ø"/>
            </a:pPr>
            <a:r>
              <a:rPr lang="en-US" b="1" dirty="0"/>
              <a:t>Expanded Datasets: </a:t>
            </a:r>
            <a:r>
              <a:rPr lang="en-US" dirty="0"/>
              <a:t>Incorporate more diverse datasets to further validate and improve the system’s performance across different scenarios and applications.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195242837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12" name="TextBox 11">
            <a:extLst>
              <a:ext uri="{FF2B5EF4-FFF2-40B4-BE49-F238E27FC236}">
                <a16:creationId xmlns:a16="http://schemas.microsoft.com/office/drawing/2014/main" id="{8166334F-0F68-13E9-CCEA-CF1BF10207DE}"/>
              </a:ext>
            </a:extLst>
          </p:cNvPr>
          <p:cNvSpPr txBox="1"/>
          <p:nvPr/>
        </p:nvSpPr>
        <p:spPr>
          <a:xfrm>
            <a:off x="0" y="1164134"/>
            <a:ext cx="11887201" cy="5693866"/>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Lawrence, Steve, C. Lee Giles, Ah Chung Tsoi, and Andrew D. Back. 1997. “Face Recognition: A Convolutional Neural Network Approach.” IEEE Transactions on Neural Networks, Volume 8; Issue 1. http://ieeexplore.ieee.org/xpl/login.jsp?tp=&amp;arnumber=554195C. Gomez and </a:t>
            </a:r>
            <a:r>
              <a:rPr lang="en-IN" sz="1400" dirty="0" err="1">
                <a:latin typeface="Times New Roman" panose="02020603050405020304" pitchFamily="18" charset="0"/>
                <a:cs typeface="Times New Roman" panose="02020603050405020304" pitchFamily="18" charset="0"/>
              </a:rPr>
              <a:t>J.Paradlls</a:t>
            </a:r>
            <a:r>
              <a:rPr lang="en-IN" sz="1400" dirty="0">
                <a:latin typeface="Times New Roman" panose="02020603050405020304" pitchFamily="18" charset="0"/>
                <a:cs typeface="Times New Roman" panose="02020603050405020304" pitchFamily="18" charset="0"/>
              </a:rPr>
              <a:t>, “Wireless home automation networks: A survey of architectures and technologies”, IEEE Communications Magazine, Vol.48, No.6, pp.92-101, 2010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a:t>
            </a:r>
            <a:r>
              <a:rPr lang="en-IN" sz="1400" dirty="0">
                <a:latin typeface="Times New Roman" panose="02020603050405020304" pitchFamily="18" charset="0"/>
                <a:cs typeface="Times New Roman" panose="02020603050405020304" pitchFamily="18" charset="0"/>
              </a:rPr>
              <a:t> J. </a:t>
            </a:r>
            <a:r>
              <a:rPr lang="en-IN" sz="1400" dirty="0" err="1">
                <a:latin typeface="Times New Roman" panose="02020603050405020304" pitchFamily="18" charset="0"/>
                <a:cs typeface="Times New Roman" panose="02020603050405020304" pitchFamily="18" charset="0"/>
              </a:rPr>
              <a:t>Bangali</a:t>
            </a:r>
            <a:r>
              <a:rPr lang="en-IN" sz="1400" dirty="0">
                <a:latin typeface="Times New Roman" panose="02020603050405020304" pitchFamily="18" charset="0"/>
                <a:cs typeface="Times New Roman" panose="02020603050405020304" pitchFamily="18" charset="0"/>
              </a:rPr>
              <a:t> and A. Shaligram, “Design and Implementation of Security Systems for Smart Home based on GSM technology”, International Journal of Smart Home Vol.7, No.6, pp.201-208, 2013.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[3]</a:t>
            </a:r>
            <a:r>
              <a:rPr lang="en-IN" sz="1400" dirty="0">
                <a:latin typeface="Times New Roman" panose="02020603050405020304" pitchFamily="18" charset="0"/>
                <a:cs typeface="Times New Roman" panose="02020603050405020304" pitchFamily="18" charset="0"/>
              </a:rPr>
              <a:t> Marcin </a:t>
            </a:r>
            <a:r>
              <a:rPr lang="en-IN" sz="1400" dirty="0" err="1">
                <a:latin typeface="Times New Roman" panose="02020603050405020304" pitchFamily="18" charset="0"/>
                <a:cs typeface="Times New Roman" panose="02020603050405020304" pitchFamily="18" charset="0"/>
              </a:rPr>
              <a:t>Andrychowicz</a:t>
            </a:r>
            <a:r>
              <a:rPr lang="en-IN" sz="1400" dirty="0">
                <a:latin typeface="Times New Roman" panose="02020603050405020304" pitchFamily="18" charset="0"/>
                <a:cs typeface="Times New Roman" panose="02020603050405020304" pitchFamily="18" charset="0"/>
              </a:rPr>
              <a:t>, Misha </a:t>
            </a:r>
            <a:r>
              <a:rPr lang="en-IN" sz="1400" dirty="0" err="1">
                <a:latin typeface="Times New Roman" panose="02020603050405020304" pitchFamily="18" charset="0"/>
                <a:cs typeface="Times New Roman" panose="02020603050405020304" pitchFamily="18" charset="0"/>
              </a:rPr>
              <a:t>Denil</a:t>
            </a:r>
            <a:r>
              <a:rPr lang="en-IN" sz="1400" dirty="0">
                <a:latin typeface="Times New Roman" panose="02020603050405020304" pitchFamily="18" charset="0"/>
                <a:cs typeface="Times New Roman" panose="02020603050405020304" pitchFamily="18" charset="0"/>
              </a:rPr>
              <a:t>, et al., “Learning to learn by gradient descent by gradient descent”, </a:t>
            </a:r>
            <a:r>
              <a:rPr lang="en-IN" sz="1400" dirty="0" err="1">
                <a:latin typeface="Times New Roman" panose="02020603050405020304" pitchFamily="18" charset="0"/>
                <a:cs typeface="Times New Roman" panose="02020603050405020304" pitchFamily="18" charset="0"/>
              </a:rPr>
              <a:t>arXiv</a:t>
            </a:r>
            <a:r>
              <a:rPr lang="en-IN" sz="1400" dirty="0">
                <a:latin typeface="Times New Roman" panose="02020603050405020304" pitchFamily="18" charset="0"/>
                <a:cs typeface="Times New Roman" panose="02020603050405020304" pitchFamily="18" charset="0"/>
              </a:rPr>
              <a:t> preprint arXiv:1606.04474v2 [cs.NE] 30 Nov 2016.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[4]</a:t>
            </a:r>
            <a:r>
              <a:rPr lang="en-IN" sz="1400" dirty="0">
                <a:latin typeface="Times New Roman" panose="02020603050405020304" pitchFamily="18" charset="0"/>
                <a:cs typeface="Times New Roman" panose="02020603050405020304" pitchFamily="18" charset="0"/>
              </a:rPr>
              <a:t> A. Antony and Prof. G. R. </a:t>
            </a:r>
            <a:r>
              <a:rPr lang="en-IN" sz="1400" dirty="0" err="1">
                <a:latin typeface="Times New Roman" panose="02020603050405020304" pitchFamily="18" charset="0"/>
                <a:cs typeface="Times New Roman" panose="02020603050405020304" pitchFamily="18" charset="0"/>
              </a:rPr>
              <a:t>Gidveer</a:t>
            </a:r>
            <a:r>
              <a:rPr lang="en-IN" sz="1400" dirty="0">
                <a:latin typeface="Times New Roman" panose="02020603050405020304" pitchFamily="18" charset="0"/>
                <a:cs typeface="Times New Roman" panose="02020603050405020304" pitchFamily="18" charset="0"/>
              </a:rPr>
              <a:t>, “Live Streaming Motion Detection Camera Security System with Email Notification using Raspberry Pi”, IOSR Journal of Electronics and Communication Engineering (IOSRJECE), Special Issue - AETM, pp.142-147, 2016.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[5]</a:t>
            </a:r>
            <a:r>
              <a:rPr lang="en-IN" sz="1400" dirty="0">
                <a:latin typeface="Times New Roman" panose="02020603050405020304" pitchFamily="18" charset="0"/>
                <a:cs typeface="Times New Roman" panose="02020603050405020304" pitchFamily="18" charset="0"/>
              </a:rPr>
              <a:t> M. W. Ren, J. Y. Yang, and H. Sun, "Tracing boundary contours in a binary image[j]," Image and Vision Computing, vol. 20, pp125-131, 2002. </a:t>
            </a:r>
          </a:p>
          <a:p>
            <a:br>
              <a:rPr lang="en-IN" sz="1400"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[6]</a:t>
            </a:r>
            <a:r>
              <a:rPr lang="en-IN" sz="1400" dirty="0">
                <a:latin typeface="Times New Roman" panose="02020603050405020304" pitchFamily="18" charset="0"/>
                <a:cs typeface="Times New Roman" panose="02020603050405020304" pitchFamily="18" charset="0"/>
              </a:rPr>
              <a:t> J. Rao, J. Lin, S. Xu, and S. J. Lin, “A new intelligent contour tracking algorithm in binary image,” in Proc. 4th International Conference on Digital Home, 2012, pp 18-22.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[7]</a:t>
            </a:r>
            <a:r>
              <a:rPr lang="en-IN" sz="1400" dirty="0">
                <a:latin typeface="Times New Roman" panose="02020603050405020304" pitchFamily="18" charset="0"/>
                <a:cs typeface="Times New Roman" panose="02020603050405020304" pitchFamily="18" charset="0"/>
              </a:rPr>
              <a:t> G. Pradeep, B. S. Chandra and M. </a:t>
            </a:r>
            <a:r>
              <a:rPr lang="en-IN" sz="1400" dirty="0" err="1">
                <a:latin typeface="Times New Roman" panose="02020603050405020304" pitchFamily="18" charset="0"/>
                <a:cs typeface="Times New Roman" panose="02020603050405020304" pitchFamily="18" charset="0"/>
              </a:rPr>
              <a:t>Venkateswarao</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AdHoc</a:t>
            </a:r>
            <a:r>
              <a:rPr lang="en-IN" sz="1400" dirty="0">
                <a:latin typeface="Times New Roman" panose="02020603050405020304" pitchFamily="18" charset="0"/>
                <a:cs typeface="Times New Roman" panose="02020603050405020304" pitchFamily="18" charset="0"/>
              </a:rPr>
              <a:t> Low Powered 802.15.1 Protocol Based Automation System for Residence using Mobile Devices”, IJCST </a:t>
            </a:r>
            <a:r>
              <a:rPr lang="en-IN" sz="1400" dirty="0" err="1">
                <a:latin typeface="Times New Roman" panose="02020603050405020304" pitchFamily="18" charset="0"/>
                <a:cs typeface="Times New Roman" panose="02020603050405020304" pitchFamily="18" charset="0"/>
              </a:rPr>
              <a:t>Vol.l</a:t>
            </a:r>
            <a:r>
              <a:rPr lang="en-IN" sz="1400" dirty="0">
                <a:latin typeface="Times New Roman" panose="02020603050405020304" pitchFamily="18" charset="0"/>
                <a:cs typeface="Times New Roman" panose="02020603050405020304" pitchFamily="18" charset="0"/>
              </a:rPr>
              <a:t>. 2, No.1, pp.93-96, December 2011.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[8]</a:t>
            </a:r>
            <a:r>
              <a:rPr lang="en-IN" sz="1400" dirty="0">
                <a:latin typeface="Times New Roman" panose="02020603050405020304" pitchFamily="18" charset="0"/>
                <a:cs typeface="Times New Roman" panose="02020603050405020304" pitchFamily="18" charset="0"/>
              </a:rPr>
              <a:t> Live streaming DIY system [Online] Availablehttp://www.networkworld.com/article/2925722/security0/homesecurity-demystified-how-to-build-a-smart-diy-system.html </a:t>
            </a: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[9]</a:t>
            </a:r>
            <a:r>
              <a:rPr lang="en-IN" sz="1400" dirty="0">
                <a:latin typeface="Times New Roman" panose="02020603050405020304" pitchFamily="18" charset="0"/>
                <a:cs typeface="Times New Roman" panose="02020603050405020304" pitchFamily="18" charset="0"/>
              </a:rPr>
              <a:t> Angela Antony, Prof. G. R. </a:t>
            </a:r>
            <a:r>
              <a:rPr lang="en-IN" sz="1400" dirty="0" err="1">
                <a:latin typeface="Times New Roman" panose="02020603050405020304" pitchFamily="18" charset="0"/>
                <a:cs typeface="Times New Roman" panose="02020603050405020304" pitchFamily="18" charset="0"/>
              </a:rPr>
              <a:t>Gidveer</a:t>
            </a:r>
            <a:r>
              <a:rPr lang="en-IN" sz="1400" dirty="0">
                <a:latin typeface="Times New Roman" panose="02020603050405020304" pitchFamily="18" charset="0"/>
                <a:cs typeface="Times New Roman" panose="02020603050405020304" pitchFamily="18" charset="0"/>
              </a:rPr>
              <a:t>, “Live Streaming Motion Detection Camera Security System with Email Notification using Raspberry Pi” IOSR Journal of Electronics and Communication Engineering (IOSRJECE), Special Issue - AETM'16, pp.142-147. </a:t>
            </a:r>
          </a:p>
        </p:txBody>
      </p:sp>
    </p:spTree>
    <p:extLst>
      <p:ext uri="{BB962C8B-B14F-4D97-AF65-F5344CB8AC3E}">
        <p14:creationId xmlns:p14="http://schemas.microsoft.com/office/powerpoint/2010/main" val="19122585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graphicFrame>
        <p:nvGraphicFramePr>
          <p:cNvPr id="9" name="Diagram 8">
            <a:extLst>
              <a:ext uri="{FF2B5EF4-FFF2-40B4-BE49-F238E27FC236}">
                <a16:creationId xmlns:a16="http://schemas.microsoft.com/office/drawing/2014/main" id="{5B08B7A9-A7F7-7BF4-1544-174D07CEBB0F}"/>
              </a:ext>
            </a:extLst>
          </p:cNvPr>
          <p:cNvGraphicFramePr/>
          <p:nvPr>
            <p:extLst>
              <p:ext uri="{D42A27DB-BD31-4B8C-83A1-F6EECF244321}">
                <p14:modId xmlns:p14="http://schemas.microsoft.com/office/powerpoint/2010/main" val="1306988008"/>
              </p:ext>
            </p:extLst>
          </p:nvPr>
        </p:nvGraphicFramePr>
        <p:xfrm>
          <a:off x="337867" y="2101245"/>
          <a:ext cx="10867845" cy="3570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10127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34CCBD-287D-7069-46A9-17181173E95D}"/>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4" name="TextBox 3">
            <a:extLst>
              <a:ext uri="{FF2B5EF4-FFF2-40B4-BE49-F238E27FC236}">
                <a16:creationId xmlns:a16="http://schemas.microsoft.com/office/drawing/2014/main" id="{2205F646-7B4B-6A74-F7EA-504F438C955E}"/>
              </a:ext>
            </a:extLst>
          </p:cNvPr>
          <p:cNvSpPr txBox="1"/>
          <p:nvPr/>
        </p:nvSpPr>
        <p:spPr>
          <a:xfrm>
            <a:off x="943874" y="1120676"/>
            <a:ext cx="10409926" cy="2492990"/>
          </a:xfrm>
          <a:prstGeom prst="rect">
            <a:avLst/>
          </a:prstGeom>
          <a:noFill/>
        </p:spPr>
        <p:txBody>
          <a:bodyPr wrap="square">
            <a:spAutoFit/>
          </a:bodyPr>
          <a:lstStyle/>
          <a:p>
            <a:r>
              <a:rPr lang="en-US" sz="2400" b="1" dirty="0">
                <a:solidFill>
                  <a:schemeClr val="accent5">
                    <a:lumMod val="50000"/>
                  </a:schemeClr>
                </a:solidFill>
              </a:rPr>
              <a:t>Problem Statement</a:t>
            </a:r>
          </a:p>
          <a:p>
            <a:endParaRPr lang="en-US" sz="2400" b="1" dirty="0"/>
          </a:p>
          <a:p>
            <a:pPr marL="285750" indent="-285750">
              <a:buFont typeface="Arial" panose="020B0604020202020204" pitchFamily="34" charset="0"/>
              <a:buChar char="•"/>
            </a:pPr>
            <a:r>
              <a:rPr lang="en-US" dirty="0"/>
              <a:t>Despite advances, existing security systems leveraging image processing and CNNs often struggle with issues like high computational demands, vulnerability to adversarial attacks, and the need for large labeled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challenge lies in developing a robust and efficient system that can accurately detect and mitigate security threats using image processing and deep CNNs.</a:t>
            </a:r>
          </a:p>
        </p:txBody>
      </p:sp>
      <p:sp>
        <p:nvSpPr>
          <p:cNvPr id="6" name="TextBox 5">
            <a:extLst>
              <a:ext uri="{FF2B5EF4-FFF2-40B4-BE49-F238E27FC236}">
                <a16:creationId xmlns:a16="http://schemas.microsoft.com/office/drawing/2014/main" id="{5F2D16F5-D1D3-2724-341E-BD4F485F196F}"/>
              </a:ext>
            </a:extLst>
          </p:cNvPr>
          <p:cNvSpPr txBox="1"/>
          <p:nvPr/>
        </p:nvSpPr>
        <p:spPr>
          <a:xfrm>
            <a:off x="891037" y="3754964"/>
            <a:ext cx="10409925" cy="2492990"/>
          </a:xfrm>
          <a:prstGeom prst="rect">
            <a:avLst/>
          </a:prstGeom>
          <a:noFill/>
        </p:spPr>
        <p:txBody>
          <a:bodyPr wrap="square">
            <a:spAutoFit/>
          </a:bodyPr>
          <a:lstStyle/>
          <a:p>
            <a:r>
              <a:rPr lang="en-US" sz="2400" b="1" dirty="0">
                <a:solidFill>
                  <a:schemeClr val="accent5">
                    <a:lumMod val="50000"/>
                  </a:schemeClr>
                </a:solidFill>
              </a:rPr>
              <a:t>Objective</a:t>
            </a:r>
          </a:p>
          <a:p>
            <a:endParaRPr lang="en-US" sz="2400" b="1" dirty="0"/>
          </a:p>
          <a:p>
            <a:pPr marL="285750" indent="-285750">
              <a:buFont typeface="Arial" panose="020B0604020202020204" pitchFamily="34" charset="0"/>
              <a:buChar char="•"/>
            </a:pPr>
            <a:r>
              <a:rPr lang="en-US" dirty="0"/>
              <a:t>The primary objective of this research is to design and implement an advanced security mechanism that combines state-of-the-art image processing techniques with deep CNNs to enhance security in digital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research aims to improve accuracy, efficiency, and robustness of security systems by addressing the challenges in current approaches.</a:t>
            </a:r>
          </a:p>
        </p:txBody>
      </p:sp>
    </p:spTree>
    <p:extLst>
      <p:ext uri="{BB962C8B-B14F-4D97-AF65-F5344CB8AC3E}">
        <p14:creationId xmlns:p14="http://schemas.microsoft.com/office/powerpoint/2010/main" val="31949039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6" name="TextBox 5">
            <a:extLst>
              <a:ext uri="{FF2B5EF4-FFF2-40B4-BE49-F238E27FC236}">
                <a16:creationId xmlns:a16="http://schemas.microsoft.com/office/drawing/2014/main" id="{CE95FF65-6E3C-6828-A4C7-CB1112F32239}"/>
              </a:ext>
            </a:extLst>
          </p:cNvPr>
          <p:cNvSpPr txBox="1"/>
          <p:nvPr/>
        </p:nvSpPr>
        <p:spPr>
          <a:xfrm>
            <a:off x="838200" y="1690688"/>
            <a:ext cx="9831957" cy="4431983"/>
          </a:xfrm>
          <a:prstGeom prst="rect">
            <a:avLst/>
          </a:prstGeom>
          <a:noFill/>
        </p:spPr>
        <p:txBody>
          <a:bodyPr wrap="square">
            <a:spAutoFit/>
          </a:bodyPr>
          <a:lstStyle/>
          <a:p>
            <a:r>
              <a:rPr lang="en-US" sz="2400" b="1" dirty="0">
                <a:solidFill>
                  <a:schemeClr val="accent5">
                    <a:lumMod val="50000"/>
                  </a:schemeClr>
                </a:solidFill>
              </a:rPr>
              <a:t>Challenges in Current Security Systems</a:t>
            </a:r>
          </a:p>
          <a:p>
            <a:endParaRPr lang="en-US" sz="2400" b="1" dirty="0">
              <a:solidFill>
                <a:schemeClr val="accent5">
                  <a:lumMod val="50000"/>
                </a:schemeClr>
              </a:solidFill>
            </a:endParaRPr>
          </a:p>
          <a:p>
            <a:pPr>
              <a:buFont typeface="+mj-lt"/>
              <a:buAutoNum type="arabicPeriod"/>
            </a:pPr>
            <a:r>
              <a:rPr lang="en-US" b="1" dirty="0"/>
              <a:t> Complex Threat Landscape</a:t>
            </a:r>
            <a:r>
              <a:rPr lang="en-US" dirty="0"/>
              <a:t>:</a:t>
            </a:r>
          </a:p>
          <a:p>
            <a:pPr marL="742950" lvl="1" indent="-285750">
              <a:buFont typeface="+mj-lt"/>
              <a:buAutoNum type="arabicPeriod"/>
            </a:pPr>
            <a:r>
              <a:rPr lang="en-US" dirty="0"/>
              <a:t>Modern security threats are increasingly sophisticated, involving techniques like adversarial attacks, spoofing, and data manipulation, which can bypass traditional security measures.</a:t>
            </a:r>
          </a:p>
          <a:p>
            <a:pPr lvl="1"/>
            <a:endParaRPr lang="en-US" dirty="0"/>
          </a:p>
          <a:p>
            <a:pPr>
              <a:buFont typeface="+mj-lt"/>
              <a:buAutoNum type="arabicPeriod"/>
            </a:pPr>
            <a:r>
              <a:rPr lang="en-US" b="1" dirty="0"/>
              <a:t> Limitations of Existing Techniques</a:t>
            </a:r>
            <a:r>
              <a:rPr lang="en-US" dirty="0"/>
              <a:t>:</a:t>
            </a:r>
          </a:p>
          <a:p>
            <a:pPr marL="742950" lvl="1" indent="-285750">
              <a:buFont typeface="+mj-lt"/>
              <a:buAutoNum type="arabicPeriod"/>
            </a:pPr>
            <a:r>
              <a:rPr lang="en-US" b="1" dirty="0"/>
              <a:t>High Computational Costs</a:t>
            </a:r>
            <a:r>
              <a:rPr lang="en-US" dirty="0"/>
              <a:t>: Deep CNNs require significant computational resources, which can be a barrier to their deployment in real-time security applications.</a:t>
            </a:r>
          </a:p>
          <a:p>
            <a:pPr marL="742950" lvl="1" indent="-285750">
              <a:buFont typeface="+mj-lt"/>
              <a:buAutoNum type="arabicPeriod"/>
            </a:pPr>
            <a:endParaRPr lang="en-US" dirty="0"/>
          </a:p>
          <a:p>
            <a:pPr marL="742950" lvl="1" indent="-285750">
              <a:buFont typeface="+mj-lt"/>
              <a:buAutoNum type="arabicPeriod"/>
            </a:pPr>
            <a:r>
              <a:rPr lang="en-US" b="1" dirty="0"/>
              <a:t>Vulnerability to Adversarial Attacks</a:t>
            </a:r>
            <a:r>
              <a:rPr lang="en-US" dirty="0"/>
              <a:t>: CNNs, while powerful, can be vulnerable to adversarial examples—specially crafted inputs that deceive the model into making incorrect predictions.</a:t>
            </a:r>
          </a:p>
          <a:p>
            <a:pPr marL="742950" lvl="1" indent="-285750">
              <a:buFont typeface="+mj-lt"/>
              <a:buAutoNum type="arabicPeriod"/>
            </a:pPr>
            <a:endParaRPr lang="en-US" dirty="0"/>
          </a:p>
          <a:p>
            <a:pPr marL="742950" lvl="1" indent="-285750">
              <a:buFont typeface="+mj-lt"/>
              <a:buAutoNum type="arabicPeriod"/>
            </a:pPr>
            <a:r>
              <a:rPr lang="en-US" b="1" dirty="0"/>
              <a:t>Dependence on Large Labeled Datasets</a:t>
            </a:r>
            <a:r>
              <a:rPr lang="en-US" dirty="0"/>
              <a:t>: Training CNNs effectively often requires large datasets with labeled data, which can be difficult and expensive to obtain, especially in security contexts.</a:t>
            </a:r>
          </a:p>
        </p:txBody>
      </p:sp>
    </p:spTree>
    <p:extLst>
      <p:ext uri="{BB962C8B-B14F-4D97-AF65-F5344CB8AC3E}">
        <p14:creationId xmlns:p14="http://schemas.microsoft.com/office/powerpoint/2010/main" val="409303454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D2F760-9B34-A23D-3147-639C07649B4E}"/>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6" name="TextBox 5">
            <a:extLst>
              <a:ext uri="{FF2B5EF4-FFF2-40B4-BE49-F238E27FC236}">
                <a16:creationId xmlns:a16="http://schemas.microsoft.com/office/drawing/2014/main" id="{D0EB62F1-C277-A807-5B47-B7209095D22F}"/>
              </a:ext>
            </a:extLst>
          </p:cNvPr>
          <p:cNvSpPr txBox="1"/>
          <p:nvPr/>
        </p:nvSpPr>
        <p:spPr>
          <a:xfrm>
            <a:off x="959687" y="1359962"/>
            <a:ext cx="6536668" cy="3724096"/>
          </a:xfrm>
          <a:prstGeom prst="rect">
            <a:avLst/>
          </a:prstGeom>
          <a:noFill/>
        </p:spPr>
        <p:txBody>
          <a:bodyPr wrap="square">
            <a:spAutoFit/>
          </a:bodyPr>
          <a:lstStyle/>
          <a:p>
            <a:r>
              <a:rPr lang="en-US" sz="2800" b="1" dirty="0">
                <a:solidFill>
                  <a:schemeClr val="accent5">
                    <a:lumMod val="50000"/>
                  </a:schemeClr>
                </a:solidFill>
              </a:rPr>
              <a:t>Research Gap</a:t>
            </a:r>
          </a:p>
          <a:p>
            <a:endParaRPr lang="en-US" sz="2800" b="1" dirty="0">
              <a:solidFill>
                <a:schemeClr val="accent5">
                  <a:lumMod val="50000"/>
                </a:schemeClr>
              </a:solidFill>
            </a:endParaRPr>
          </a:p>
          <a:p>
            <a:pPr marL="285750" indent="-285750">
              <a:buFont typeface="Wingdings" panose="05000000000000000000" pitchFamily="2" charset="2"/>
              <a:buChar char="Ø"/>
            </a:pPr>
            <a:r>
              <a:rPr lang="en-US" b="1" dirty="0"/>
              <a:t>Inefficiency in Real-Time Applications</a:t>
            </a:r>
            <a:r>
              <a:rPr lang="en-US" dirty="0"/>
              <a:t>: Existing security systems often fail to deliver real-time performance due to the high computational demands of CNNs.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Lack of Robustness</a:t>
            </a:r>
            <a:r>
              <a:rPr lang="en-US" dirty="0"/>
              <a:t>: Current models are not sufficiently robust to adversarial attacks, making them unreliable in high-stakes security scenarios.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 Scarcity</a:t>
            </a:r>
            <a:r>
              <a:rPr lang="en-US" dirty="0"/>
              <a:t>: Many security applications suffer from a lack of large, labeled datasets, limiting the effectiveness of CNNs.</a:t>
            </a:r>
          </a:p>
        </p:txBody>
      </p:sp>
    </p:spTree>
    <p:extLst>
      <p:ext uri="{BB962C8B-B14F-4D97-AF65-F5344CB8AC3E}">
        <p14:creationId xmlns:p14="http://schemas.microsoft.com/office/powerpoint/2010/main" val="16728486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a:xfrm>
            <a:off x="838200" y="1690688"/>
            <a:ext cx="10515600" cy="5167312"/>
          </a:xfrm>
        </p:spPr>
        <p:txBody>
          <a:bodyPr>
            <a:normAutofit/>
          </a:bodyPr>
          <a:lstStyle/>
          <a:p>
            <a:pPr marL="0" indent="0">
              <a:buNone/>
            </a:pPr>
            <a:r>
              <a:rPr lang="en-US" sz="2400" b="1" dirty="0">
                <a:solidFill>
                  <a:schemeClr val="accent5">
                    <a:lumMod val="50000"/>
                  </a:schemeClr>
                </a:solidFill>
              </a:rPr>
              <a:t>Primary Objective</a:t>
            </a:r>
            <a:endParaRPr lang="en-US" sz="1600" b="1" dirty="0">
              <a:solidFill>
                <a:schemeClr val="accent5">
                  <a:lumMod val="50000"/>
                </a:schemeClr>
              </a:solidFill>
            </a:endParaRPr>
          </a:p>
          <a:p>
            <a:pPr>
              <a:buFont typeface="Arial" panose="020B0604020202020204" pitchFamily="34" charset="0"/>
              <a:buChar char="•"/>
            </a:pPr>
            <a:r>
              <a:rPr lang="en-US" sz="1800" b="1" dirty="0"/>
              <a:t>Develop a Robust Security Mechanism</a:t>
            </a:r>
            <a:r>
              <a:rPr lang="en-US" sz="1800" dirty="0"/>
              <a:t>: The main goal of this research is to design and implement an advanced security system that integrates image processing techniques with deep convolutional neural networks (CNNs) to enhance the detection and prevention of security threats.</a:t>
            </a:r>
          </a:p>
          <a:p>
            <a:pPr marL="0" indent="0">
              <a:buNone/>
            </a:pPr>
            <a:endParaRPr lang="en-US" sz="2300" b="1" dirty="0">
              <a:solidFill>
                <a:schemeClr val="accent5">
                  <a:lumMod val="50000"/>
                </a:schemeClr>
              </a:solidFill>
            </a:endParaRPr>
          </a:p>
          <a:p>
            <a:pPr marL="0" indent="0">
              <a:buNone/>
            </a:pPr>
            <a:r>
              <a:rPr lang="en-US" sz="2300" b="1" dirty="0">
                <a:solidFill>
                  <a:schemeClr val="accent5">
                    <a:lumMod val="50000"/>
                  </a:schemeClr>
                </a:solidFill>
              </a:rPr>
              <a:t>Specific Objectives</a:t>
            </a:r>
          </a:p>
          <a:p>
            <a:pPr marL="342900" indent="-342900">
              <a:buFont typeface="+mj-lt"/>
              <a:buAutoNum type="arabicParenR"/>
            </a:pPr>
            <a:r>
              <a:rPr lang="en-US" sz="1800" b="1" dirty="0"/>
              <a:t>Optimize Computational Efficiency</a:t>
            </a:r>
            <a:endParaRPr lang="en-US" sz="1800" dirty="0"/>
          </a:p>
          <a:p>
            <a:pPr marL="342900" indent="-342900">
              <a:buFont typeface="+mj-lt"/>
              <a:buAutoNum type="arabicParenR"/>
            </a:pPr>
            <a:r>
              <a:rPr lang="en-US" sz="1800" b="1" dirty="0"/>
              <a:t>Enhance System Robustness</a:t>
            </a:r>
            <a:endParaRPr lang="en-US" sz="1800" dirty="0"/>
          </a:p>
          <a:p>
            <a:pPr marL="342900" indent="-342900">
              <a:buFont typeface="+mj-lt"/>
              <a:buAutoNum type="arabicParenR"/>
            </a:pPr>
            <a:r>
              <a:rPr lang="en-US" sz="1800" b="1" dirty="0"/>
              <a:t>Improve Data Efficiency</a:t>
            </a:r>
            <a:endParaRPr lang="en-US" sz="1800" dirty="0"/>
          </a:p>
          <a:p>
            <a:pPr marL="342900" indent="-342900">
              <a:buFont typeface="+mj-lt"/>
              <a:buAutoNum type="arabicParenR"/>
            </a:pPr>
            <a:r>
              <a:rPr lang="en-US" sz="1800" b="1" dirty="0"/>
              <a:t>Integrate Advanced Image Processing Techniques</a:t>
            </a:r>
            <a:endParaRPr lang="en-US" sz="1800" dirty="0"/>
          </a:p>
          <a:p>
            <a:pPr marL="342900" indent="-342900">
              <a:buFont typeface="+mj-lt"/>
              <a:buAutoNum type="arabicParenR"/>
            </a:pPr>
            <a:r>
              <a:rPr lang="en-US" sz="1800" b="1" dirty="0"/>
              <a:t>Validate and Test the System</a:t>
            </a:r>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1825625"/>
            <a:ext cx="7772400" cy="1849228"/>
          </a:xfrm>
        </p:spPr>
        <p:txBody>
          <a:bodyPr>
            <a:normAutofit fontScale="92500"/>
          </a:bodyPr>
          <a:lstStyle/>
          <a:p>
            <a:pPr marL="0" indent="0">
              <a:buNone/>
            </a:pPr>
            <a:r>
              <a:rPr lang="en-US" b="1" dirty="0">
                <a:solidFill>
                  <a:schemeClr val="accent5">
                    <a:lumMod val="50000"/>
                  </a:schemeClr>
                </a:solidFill>
              </a:rPr>
              <a:t>Data Collection and Preprocessing</a:t>
            </a:r>
            <a:endParaRPr lang="en-US" dirty="0">
              <a:solidFill>
                <a:schemeClr val="accent5">
                  <a:lumMod val="50000"/>
                </a:schemeClr>
              </a:solidFill>
            </a:endParaRPr>
          </a:p>
          <a:p>
            <a:pPr>
              <a:buFont typeface="Arial" panose="020B0604020202020204" pitchFamily="34" charset="0"/>
              <a:buChar char="•"/>
            </a:pPr>
            <a:r>
              <a:rPr lang="en-US" sz="2000" b="1" dirty="0"/>
              <a:t>Data Sources</a:t>
            </a:r>
            <a:r>
              <a:rPr lang="en-US" sz="2000" dirty="0"/>
              <a:t>: Collect images from various datasets relevant to the security domain (e.g., facial recognition datasets, object detection datasets).</a:t>
            </a:r>
          </a:p>
          <a:p>
            <a:pPr>
              <a:buFont typeface="Arial" panose="020B0604020202020204" pitchFamily="34" charset="0"/>
              <a:buChar char="•"/>
            </a:pPr>
            <a:r>
              <a:rPr lang="en-US" sz="2000" b="1" dirty="0"/>
              <a:t>Preprocessing</a:t>
            </a:r>
            <a:r>
              <a:rPr lang="en-US" sz="2000" dirty="0"/>
              <a:t>: Apply image processing techniques such as resizing, normalization, and augmentation to prepare the images for CNN input.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graphicFrame>
        <p:nvGraphicFramePr>
          <p:cNvPr id="7" name="Diagram 6">
            <a:extLst>
              <a:ext uri="{FF2B5EF4-FFF2-40B4-BE49-F238E27FC236}">
                <a16:creationId xmlns:a16="http://schemas.microsoft.com/office/drawing/2014/main" id="{A2E74346-40CC-BECB-52DF-EF73A00AEF03}"/>
              </a:ext>
            </a:extLst>
          </p:cNvPr>
          <p:cNvGraphicFramePr/>
          <p:nvPr>
            <p:extLst>
              <p:ext uri="{D42A27DB-BD31-4B8C-83A1-F6EECF244321}">
                <p14:modId xmlns:p14="http://schemas.microsoft.com/office/powerpoint/2010/main" val="1540751497"/>
              </p:ext>
            </p:extLst>
          </p:nvPr>
        </p:nvGraphicFramePr>
        <p:xfrm>
          <a:off x="1045953" y="3904680"/>
          <a:ext cx="6094562"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24012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BB7A4A-1155-EDB3-28A3-2238A4AAA821}"/>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6" name="TextBox 5">
            <a:extLst>
              <a:ext uri="{FF2B5EF4-FFF2-40B4-BE49-F238E27FC236}">
                <a16:creationId xmlns:a16="http://schemas.microsoft.com/office/drawing/2014/main" id="{654AE465-FD05-FAAD-FB6C-EE44EB9C5865}"/>
              </a:ext>
            </a:extLst>
          </p:cNvPr>
          <p:cNvSpPr txBox="1"/>
          <p:nvPr/>
        </p:nvSpPr>
        <p:spPr>
          <a:xfrm>
            <a:off x="709522" y="751344"/>
            <a:ext cx="8184312" cy="3170099"/>
          </a:xfrm>
          <a:prstGeom prst="rect">
            <a:avLst/>
          </a:prstGeom>
          <a:noFill/>
        </p:spPr>
        <p:txBody>
          <a:bodyPr wrap="square">
            <a:spAutoFit/>
          </a:bodyPr>
          <a:lstStyle/>
          <a:p>
            <a:r>
              <a:rPr lang="en-US" sz="2800" b="1" dirty="0">
                <a:solidFill>
                  <a:schemeClr val="accent5">
                    <a:lumMod val="50000"/>
                  </a:schemeClr>
                </a:solidFill>
              </a:rPr>
              <a:t>Feature Extraction using Image Processing Techniques</a:t>
            </a:r>
          </a:p>
          <a:p>
            <a:endParaRPr lang="en-US" sz="2800" dirty="0">
              <a:solidFill>
                <a:schemeClr val="accent5">
                  <a:lumMod val="50000"/>
                </a:schemeClr>
              </a:solidFill>
            </a:endParaRPr>
          </a:p>
          <a:p>
            <a:pPr marL="285750" indent="-285750">
              <a:buFont typeface="Arial" panose="020B0604020202020204" pitchFamily="34" charset="0"/>
              <a:buChar char="•"/>
            </a:pPr>
            <a:r>
              <a:rPr lang="en-US" b="1" dirty="0"/>
              <a:t>Edge Detection</a:t>
            </a:r>
            <a:r>
              <a:rPr lang="en-US" dirty="0"/>
              <a:t>: Use edge detection algorithms (e.g., Sobel, Canny) to highlight important features in images.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Noise Reduction</a:t>
            </a:r>
            <a:r>
              <a:rPr lang="en-US" dirty="0"/>
              <a:t>: Apply filters to reduce noise, enhancing the quality of the extracted features.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Enhancement</a:t>
            </a:r>
            <a:r>
              <a:rPr lang="en-US" dirty="0"/>
              <a:t>: Utilize techniques like histogram equalization to improve image contrast.</a:t>
            </a:r>
          </a:p>
        </p:txBody>
      </p:sp>
      <p:graphicFrame>
        <p:nvGraphicFramePr>
          <p:cNvPr id="28" name="Diagram 27">
            <a:extLst>
              <a:ext uri="{FF2B5EF4-FFF2-40B4-BE49-F238E27FC236}">
                <a16:creationId xmlns:a16="http://schemas.microsoft.com/office/drawing/2014/main" id="{F1CE97AD-E9CE-16E1-0A93-C4196CB7C2EB}"/>
              </a:ext>
            </a:extLst>
          </p:cNvPr>
          <p:cNvGraphicFramePr/>
          <p:nvPr>
            <p:extLst>
              <p:ext uri="{D42A27DB-BD31-4B8C-83A1-F6EECF244321}">
                <p14:modId xmlns:p14="http://schemas.microsoft.com/office/powerpoint/2010/main" val="3190265337"/>
              </p:ext>
            </p:extLst>
          </p:nvPr>
        </p:nvGraphicFramePr>
        <p:xfrm>
          <a:off x="1291087" y="3798332"/>
          <a:ext cx="6094562"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294859"/>
      </p:ext>
    </p:extLst>
  </p:cSld>
  <p:clrMapOvr>
    <a:masterClrMapping/>
  </p:clrMapOvr>
  <p:transition spd="med">
    <p:pull/>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6564</TotalTime>
  <Words>1701</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Methodology used</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Arshdeep Singh</cp:lastModifiedBy>
  <cp:revision>496</cp:revision>
  <dcterms:created xsi:type="dcterms:W3CDTF">2019-01-09T10:33:58Z</dcterms:created>
  <dcterms:modified xsi:type="dcterms:W3CDTF">2024-08-21T14:17:17Z</dcterms:modified>
</cp:coreProperties>
</file>