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14" r:id="rId7"/>
    <p:sldId id="415" r:id="rId8"/>
    <p:sldId id="416" r:id="rId9"/>
    <p:sldId id="417" r:id="rId10"/>
    <p:sldId id="418" r:id="rId11"/>
    <p:sldId id="419" r:id="rId12"/>
    <p:sldId id="420" r:id="rId13"/>
    <p:sldId id="424" r:id="rId14"/>
    <p:sldId id="421" r:id="rId15"/>
    <p:sldId id="422"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111" d="100"/>
          <a:sy n="111" d="100"/>
        </p:scale>
        <p:origin x="87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D78BE-5438-4678-8D20-84D9987FFD9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A1FE8B88-A755-4AA9-BB2D-03B4750C7511}">
      <dgm:prSet phldrT="[Text]"/>
      <dgm:spPr/>
      <dgm:t>
        <a:bodyPr/>
        <a:lstStyle/>
        <a:p>
          <a:r>
            <a:rPr lang="en-US" dirty="0"/>
            <a:t>Image Input (Raw Data)</a:t>
          </a:r>
          <a:endParaRPr lang="en-IN" dirty="0"/>
        </a:p>
      </dgm:t>
    </dgm:pt>
    <dgm:pt modelId="{1CAF8DB6-394A-468E-9FFE-5C4912E263C9}" type="parTrans" cxnId="{CB1B2FA7-70BA-4AFD-A320-FB1EC07D09F1}">
      <dgm:prSet/>
      <dgm:spPr/>
      <dgm:t>
        <a:bodyPr/>
        <a:lstStyle/>
        <a:p>
          <a:endParaRPr lang="en-IN"/>
        </a:p>
      </dgm:t>
    </dgm:pt>
    <dgm:pt modelId="{9B8E6C64-09F5-4A9D-B45F-1A3E3E5A5357}" type="sibTrans" cxnId="{CB1B2FA7-70BA-4AFD-A320-FB1EC07D09F1}">
      <dgm:prSet/>
      <dgm:spPr/>
      <dgm:t>
        <a:bodyPr/>
        <a:lstStyle/>
        <a:p>
          <a:endParaRPr lang="en-IN"/>
        </a:p>
      </dgm:t>
    </dgm:pt>
    <dgm:pt modelId="{E8CA8650-B141-44EA-9C8D-AB34D2CD2627}">
      <dgm:prSet phldrT="[Text]" custT="1"/>
      <dgm:spPr/>
      <dgm:t>
        <a:bodyPr/>
        <a:lstStyle/>
        <a:p>
          <a:r>
            <a:rPr lang="en-US" sz="900" dirty="0"/>
            <a:t>Images from security cameras, biometric scans, etc. </a:t>
          </a:r>
          <a:endParaRPr lang="en-IN" sz="900" dirty="0"/>
        </a:p>
      </dgm:t>
    </dgm:pt>
    <dgm:pt modelId="{81F10D85-FEB9-4263-B642-0F74A03A3D3A}" type="parTrans" cxnId="{205C551D-BF9B-4CE4-865B-B90EE6DD5711}">
      <dgm:prSet/>
      <dgm:spPr/>
      <dgm:t>
        <a:bodyPr/>
        <a:lstStyle/>
        <a:p>
          <a:endParaRPr lang="en-IN"/>
        </a:p>
      </dgm:t>
    </dgm:pt>
    <dgm:pt modelId="{49E80B84-1A01-4E87-B3E0-18902C7EBA49}" type="sibTrans" cxnId="{205C551D-BF9B-4CE4-865B-B90EE6DD5711}">
      <dgm:prSet/>
      <dgm:spPr/>
      <dgm:t>
        <a:bodyPr/>
        <a:lstStyle/>
        <a:p>
          <a:endParaRPr lang="en-IN"/>
        </a:p>
      </dgm:t>
    </dgm:pt>
    <dgm:pt modelId="{F89F8BF4-F4DD-4985-BB84-028470905D8C}">
      <dgm:prSet phldrT="[Text]"/>
      <dgm:spPr/>
      <dgm:t>
        <a:bodyPr/>
        <a:lstStyle/>
        <a:p>
          <a:r>
            <a:rPr lang="en-US" dirty="0"/>
            <a:t>Image Preprocessing</a:t>
          </a:r>
          <a:endParaRPr lang="en-IN" dirty="0"/>
        </a:p>
      </dgm:t>
    </dgm:pt>
    <dgm:pt modelId="{15880D44-6E36-43CA-BAA5-170F97ADFB8E}" type="parTrans" cxnId="{420CC7A7-49CA-4EF0-961E-19F893506C4B}">
      <dgm:prSet/>
      <dgm:spPr/>
      <dgm:t>
        <a:bodyPr/>
        <a:lstStyle/>
        <a:p>
          <a:endParaRPr lang="en-IN"/>
        </a:p>
      </dgm:t>
    </dgm:pt>
    <dgm:pt modelId="{9A58683C-72EA-41B2-A160-BF70FF9287A6}" type="sibTrans" cxnId="{420CC7A7-49CA-4EF0-961E-19F893506C4B}">
      <dgm:prSet/>
      <dgm:spPr/>
      <dgm:t>
        <a:bodyPr/>
        <a:lstStyle/>
        <a:p>
          <a:endParaRPr lang="en-IN"/>
        </a:p>
      </dgm:t>
    </dgm:pt>
    <dgm:pt modelId="{B983B085-D939-45CC-972A-CB718AECBACC}">
      <dgm:prSet phldrT="[Text]" custT="1"/>
      <dgm:spPr/>
      <dgm:t>
        <a:bodyPr/>
        <a:lstStyle/>
        <a:p>
          <a:r>
            <a:rPr lang="en-US" sz="800" dirty="0"/>
            <a:t>Noise Reduction</a:t>
          </a:r>
          <a:endParaRPr lang="en-IN" sz="800" dirty="0"/>
        </a:p>
      </dgm:t>
    </dgm:pt>
    <dgm:pt modelId="{371005DB-9A87-418C-8064-C0A071A32306}" type="parTrans" cxnId="{7C7E4D53-D3D4-42E4-B2F1-D5BFFB9215EA}">
      <dgm:prSet/>
      <dgm:spPr/>
      <dgm:t>
        <a:bodyPr/>
        <a:lstStyle/>
        <a:p>
          <a:endParaRPr lang="en-IN"/>
        </a:p>
      </dgm:t>
    </dgm:pt>
    <dgm:pt modelId="{8FA6295D-4F7B-4278-8B1C-32172038EC18}" type="sibTrans" cxnId="{7C7E4D53-D3D4-42E4-B2F1-D5BFFB9215EA}">
      <dgm:prSet/>
      <dgm:spPr/>
      <dgm:t>
        <a:bodyPr/>
        <a:lstStyle/>
        <a:p>
          <a:endParaRPr lang="en-IN"/>
        </a:p>
      </dgm:t>
    </dgm:pt>
    <dgm:pt modelId="{35564EC6-2812-41C2-91E5-36AB7008096D}">
      <dgm:prSet phldrT="[Text]"/>
      <dgm:spPr/>
      <dgm:t>
        <a:bodyPr/>
        <a:lstStyle/>
        <a:p>
          <a:r>
            <a:rPr lang="en-US" dirty="0"/>
            <a:t>Feature Extraction (Processed Images fed to CNN)</a:t>
          </a:r>
        </a:p>
      </dgm:t>
    </dgm:pt>
    <dgm:pt modelId="{DFEB650D-F51D-4C1B-86E5-8BD4A5D58A4A}" type="parTrans" cxnId="{4E5EC977-A96D-47C4-8CED-611D2C4CBA22}">
      <dgm:prSet/>
      <dgm:spPr/>
      <dgm:t>
        <a:bodyPr/>
        <a:lstStyle/>
        <a:p>
          <a:endParaRPr lang="en-IN"/>
        </a:p>
      </dgm:t>
    </dgm:pt>
    <dgm:pt modelId="{BB1DFE2D-1F65-4193-BF50-9D3F25880391}" type="sibTrans" cxnId="{4E5EC977-A96D-47C4-8CED-611D2C4CBA22}">
      <dgm:prSet/>
      <dgm:spPr/>
      <dgm:t>
        <a:bodyPr/>
        <a:lstStyle/>
        <a:p>
          <a:endParaRPr lang="en-IN"/>
        </a:p>
      </dgm:t>
    </dgm:pt>
    <dgm:pt modelId="{5B9829B7-2C83-490D-ADEE-324D3A6BB6BF}">
      <dgm:prSet phldrT="[Text]" custT="1"/>
      <dgm:spPr/>
      <dgm:t>
        <a:bodyPr/>
        <a:lstStyle/>
        <a:p>
          <a:r>
            <a:rPr lang="en-US" sz="800" dirty="0"/>
            <a:t>Identifying key features for recognition  (edges, textures, patterns)</a:t>
          </a:r>
          <a:endParaRPr lang="en-IN" sz="800" dirty="0"/>
        </a:p>
      </dgm:t>
    </dgm:pt>
    <dgm:pt modelId="{A1A77147-9B81-4B5E-8BAB-4E658384450D}" type="parTrans" cxnId="{6E615578-72DD-4334-A678-656801F889E0}">
      <dgm:prSet/>
      <dgm:spPr/>
      <dgm:t>
        <a:bodyPr/>
        <a:lstStyle/>
        <a:p>
          <a:endParaRPr lang="en-IN"/>
        </a:p>
      </dgm:t>
    </dgm:pt>
    <dgm:pt modelId="{B2A2829D-A850-4885-876E-54929063A94D}" type="sibTrans" cxnId="{6E615578-72DD-4334-A678-656801F889E0}">
      <dgm:prSet/>
      <dgm:spPr/>
      <dgm:t>
        <a:bodyPr/>
        <a:lstStyle/>
        <a:p>
          <a:endParaRPr lang="en-IN"/>
        </a:p>
      </dgm:t>
    </dgm:pt>
    <dgm:pt modelId="{A473D807-366B-4B4E-B75A-5DA77AC977B2}">
      <dgm:prSet phldrT="[Text]" custT="1"/>
      <dgm:spPr/>
      <dgm:t>
        <a:bodyPr/>
        <a:lstStyle/>
        <a:p>
          <a:r>
            <a:rPr lang="en-US" sz="800" dirty="0"/>
            <a:t>Edge Detection</a:t>
          </a:r>
          <a:endParaRPr lang="en-IN" sz="800" dirty="0"/>
        </a:p>
      </dgm:t>
    </dgm:pt>
    <dgm:pt modelId="{96549984-6071-4EC3-BC6D-00C4F76CE5F5}" type="parTrans" cxnId="{F7F6FC47-3EA7-4C32-BB14-0FEA8EAE4F24}">
      <dgm:prSet/>
      <dgm:spPr/>
      <dgm:t>
        <a:bodyPr/>
        <a:lstStyle/>
        <a:p>
          <a:endParaRPr lang="en-IN"/>
        </a:p>
      </dgm:t>
    </dgm:pt>
    <dgm:pt modelId="{FDF06F35-323E-4953-8B8A-631B8D53C8C5}" type="sibTrans" cxnId="{F7F6FC47-3EA7-4C32-BB14-0FEA8EAE4F24}">
      <dgm:prSet/>
      <dgm:spPr/>
      <dgm:t>
        <a:bodyPr/>
        <a:lstStyle/>
        <a:p>
          <a:endParaRPr lang="en-IN"/>
        </a:p>
      </dgm:t>
    </dgm:pt>
    <dgm:pt modelId="{773F09F6-F813-4A47-BC22-599E1DD4F1F2}">
      <dgm:prSet phldrT="[Text]" custT="1"/>
      <dgm:spPr/>
      <dgm:t>
        <a:bodyPr/>
        <a:lstStyle/>
        <a:p>
          <a:r>
            <a:rPr lang="en-US" sz="800" dirty="0"/>
            <a:t>Image Enhancement</a:t>
          </a:r>
          <a:endParaRPr lang="en-IN" sz="800" dirty="0"/>
        </a:p>
      </dgm:t>
    </dgm:pt>
    <dgm:pt modelId="{927F9B1D-E021-468E-91C4-95DFBDACF897}" type="parTrans" cxnId="{DA3FD36C-00A9-471C-A5CD-58D6D900F8CA}">
      <dgm:prSet/>
      <dgm:spPr/>
      <dgm:t>
        <a:bodyPr/>
        <a:lstStyle/>
        <a:p>
          <a:endParaRPr lang="en-IN"/>
        </a:p>
      </dgm:t>
    </dgm:pt>
    <dgm:pt modelId="{C5F53CBE-A1AE-4EE6-93A9-F1D5C25F88D0}" type="sibTrans" cxnId="{DA3FD36C-00A9-471C-A5CD-58D6D900F8CA}">
      <dgm:prSet/>
      <dgm:spPr/>
      <dgm:t>
        <a:bodyPr/>
        <a:lstStyle/>
        <a:p>
          <a:endParaRPr lang="en-IN"/>
        </a:p>
      </dgm:t>
    </dgm:pt>
    <dgm:pt modelId="{07DF4882-C421-4FD2-BD88-9AD741A8D768}">
      <dgm:prSet/>
      <dgm:spPr/>
      <dgm:t>
        <a:bodyPr/>
        <a:lstStyle/>
        <a:p>
          <a:r>
            <a:rPr lang="en-US" dirty="0"/>
            <a:t>Deep Convolutional Neural Network</a:t>
          </a:r>
          <a:endParaRPr lang="en-IN" dirty="0"/>
        </a:p>
      </dgm:t>
    </dgm:pt>
    <dgm:pt modelId="{B37EA39D-FD7C-46C8-85B1-13F536537E06}" type="parTrans" cxnId="{D7AA8640-E3B2-4CA9-9AD0-9FC0E4B99726}">
      <dgm:prSet/>
      <dgm:spPr/>
      <dgm:t>
        <a:bodyPr/>
        <a:lstStyle/>
        <a:p>
          <a:endParaRPr lang="en-IN"/>
        </a:p>
      </dgm:t>
    </dgm:pt>
    <dgm:pt modelId="{65C64D8E-632C-4D84-8E28-9C5AA7DC1AC0}" type="sibTrans" cxnId="{D7AA8640-E3B2-4CA9-9AD0-9FC0E4B99726}">
      <dgm:prSet/>
      <dgm:spPr/>
      <dgm:t>
        <a:bodyPr/>
        <a:lstStyle/>
        <a:p>
          <a:endParaRPr lang="en-IN"/>
        </a:p>
      </dgm:t>
    </dgm:pt>
    <dgm:pt modelId="{522F16FD-2D51-41C5-97D8-5855C825B33D}">
      <dgm:prSet/>
      <dgm:spPr/>
      <dgm:t>
        <a:bodyPr/>
        <a:lstStyle/>
        <a:p>
          <a:r>
            <a:rPr lang="en-US" dirty="0"/>
            <a:t>Classification</a:t>
          </a:r>
          <a:endParaRPr lang="en-IN" dirty="0"/>
        </a:p>
      </dgm:t>
    </dgm:pt>
    <dgm:pt modelId="{EE502F23-5579-4FBE-9499-79760E2C3C21}" type="parTrans" cxnId="{434CEE82-ECC5-409D-B2B0-15EE3E7AF912}">
      <dgm:prSet/>
      <dgm:spPr/>
      <dgm:t>
        <a:bodyPr/>
        <a:lstStyle/>
        <a:p>
          <a:endParaRPr lang="en-IN"/>
        </a:p>
      </dgm:t>
    </dgm:pt>
    <dgm:pt modelId="{203029FB-8A83-43AB-9926-787DD60D775D}" type="sibTrans" cxnId="{434CEE82-ECC5-409D-B2B0-15EE3E7AF912}">
      <dgm:prSet/>
      <dgm:spPr/>
      <dgm:t>
        <a:bodyPr/>
        <a:lstStyle/>
        <a:p>
          <a:endParaRPr lang="en-IN"/>
        </a:p>
      </dgm:t>
    </dgm:pt>
    <dgm:pt modelId="{0D0BC5D4-0097-4040-ACB0-4E50CE1931BF}">
      <dgm:prSet custT="1"/>
      <dgm:spPr/>
      <dgm:t>
        <a:bodyPr/>
        <a:lstStyle/>
        <a:p>
          <a:r>
            <a:rPr lang="en-US" sz="800" dirty="0"/>
            <a:t>Multiple Layers (Convolution, Pooling, Fully Connected Layers)</a:t>
          </a:r>
          <a:endParaRPr lang="en-IN" sz="800" dirty="0"/>
        </a:p>
      </dgm:t>
    </dgm:pt>
    <dgm:pt modelId="{428AE51F-C43F-4C51-9432-E34038499965}" type="parTrans" cxnId="{98529F50-69AD-45D2-B39E-4C0E1097F22B}">
      <dgm:prSet/>
      <dgm:spPr/>
      <dgm:t>
        <a:bodyPr/>
        <a:lstStyle/>
        <a:p>
          <a:endParaRPr lang="en-IN"/>
        </a:p>
      </dgm:t>
    </dgm:pt>
    <dgm:pt modelId="{F2F805C6-298D-414F-8B69-746C26211B68}" type="sibTrans" cxnId="{98529F50-69AD-45D2-B39E-4C0E1097F22B}">
      <dgm:prSet/>
      <dgm:spPr/>
      <dgm:t>
        <a:bodyPr/>
        <a:lstStyle/>
        <a:p>
          <a:endParaRPr lang="en-IN"/>
        </a:p>
      </dgm:t>
    </dgm:pt>
    <dgm:pt modelId="{8C07F657-D495-47E5-A3E6-355AAC617551}">
      <dgm:prSet custT="1"/>
      <dgm:spPr/>
      <dgm:t>
        <a:bodyPr/>
        <a:lstStyle/>
        <a:p>
          <a:r>
            <a:rPr lang="en-US" sz="800" dirty="0"/>
            <a:t>Output: Feature Maps</a:t>
          </a:r>
          <a:endParaRPr lang="en-IN" sz="800" dirty="0"/>
        </a:p>
      </dgm:t>
    </dgm:pt>
    <dgm:pt modelId="{EE7020F7-77B2-4521-A4A0-88BE2E52C4BA}" type="parTrans" cxnId="{47F5E463-C895-4817-88C0-E5460613E904}">
      <dgm:prSet/>
      <dgm:spPr/>
      <dgm:t>
        <a:bodyPr/>
        <a:lstStyle/>
        <a:p>
          <a:endParaRPr lang="en-IN"/>
        </a:p>
      </dgm:t>
    </dgm:pt>
    <dgm:pt modelId="{895C06F4-B457-452A-9A1F-C3A37DC016D1}" type="sibTrans" cxnId="{47F5E463-C895-4817-88C0-E5460613E904}">
      <dgm:prSet/>
      <dgm:spPr/>
      <dgm:t>
        <a:bodyPr/>
        <a:lstStyle/>
        <a:p>
          <a:endParaRPr lang="en-IN"/>
        </a:p>
      </dgm:t>
    </dgm:pt>
    <dgm:pt modelId="{94839E77-06E6-4CB3-A9C8-9F4C8CD966EF}">
      <dgm:prSet custT="1"/>
      <dgm:spPr/>
      <dgm:t>
        <a:bodyPr/>
        <a:lstStyle/>
        <a:p>
          <a:r>
            <a:rPr lang="en-US" sz="800" dirty="0"/>
            <a:t>Training on Labeled Datasets</a:t>
          </a:r>
          <a:endParaRPr lang="en-IN" sz="800" dirty="0"/>
        </a:p>
      </dgm:t>
    </dgm:pt>
    <dgm:pt modelId="{A8C55473-A325-42E2-84B5-03935A92BBC0}" type="parTrans" cxnId="{0696D61E-CC2C-48C3-9CC4-43B22DE765F1}">
      <dgm:prSet/>
      <dgm:spPr/>
      <dgm:t>
        <a:bodyPr/>
        <a:lstStyle/>
        <a:p>
          <a:endParaRPr lang="en-IN"/>
        </a:p>
      </dgm:t>
    </dgm:pt>
    <dgm:pt modelId="{700E0E58-4F49-47BD-9FAC-591EA3873303}" type="sibTrans" cxnId="{0696D61E-CC2C-48C3-9CC4-43B22DE765F1}">
      <dgm:prSet/>
      <dgm:spPr/>
      <dgm:t>
        <a:bodyPr/>
        <a:lstStyle/>
        <a:p>
          <a:endParaRPr lang="en-IN"/>
        </a:p>
      </dgm:t>
    </dgm:pt>
    <dgm:pt modelId="{0158DB2C-FE10-403A-85F4-3453E9C68DB2}">
      <dgm:prSet custT="1"/>
      <dgm:spPr/>
      <dgm:t>
        <a:bodyPr/>
        <a:lstStyle/>
        <a:p>
          <a:r>
            <a:rPr lang="en-US" sz="900" dirty="0"/>
            <a:t>Final Security Decision: </a:t>
          </a:r>
          <a:endParaRPr lang="en-IN" sz="900" dirty="0"/>
        </a:p>
      </dgm:t>
    </dgm:pt>
    <dgm:pt modelId="{D21DDDED-BCDB-4D6E-BFB0-BEC5620EF5C5}" type="parTrans" cxnId="{4BAB90E9-532F-454D-956C-CD3C63ECBC93}">
      <dgm:prSet/>
      <dgm:spPr/>
      <dgm:t>
        <a:bodyPr/>
        <a:lstStyle/>
        <a:p>
          <a:endParaRPr lang="en-IN"/>
        </a:p>
      </dgm:t>
    </dgm:pt>
    <dgm:pt modelId="{695801BE-12A7-4136-BEDF-A19275B72D12}" type="sibTrans" cxnId="{4BAB90E9-532F-454D-956C-CD3C63ECBC93}">
      <dgm:prSet/>
      <dgm:spPr/>
      <dgm:t>
        <a:bodyPr/>
        <a:lstStyle/>
        <a:p>
          <a:endParaRPr lang="en-IN"/>
        </a:p>
      </dgm:t>
    </dgm:pt>
    <dgm:pt modelId="{EA5C7E1D-3B00-4E12-8A06-3DCFBC5EEC70}">
      <dgm:prSet custT="1"/>
      <dgm:spPr/>
      <dgm:t>
        <a:bodyPr/>
        <a:lstStyle/>
        <a:p>
          <a:r>
            <a:rPr lang="en-US" sz="900" dirty="0"/>
            <a:t>Threads Detected</a:t>
          </a:r>
          <a:endParaRPr lang="en-IN" sz="900" dirty="0"/>
        </a:p>
      </dgm:t>
    </dgm:pt>
    <dgm:pt modelId="{07371515-9551-480B-AD6B-3C9740270F22}" type="parTrans" cxnId="{F6CEBC35-0E8C-4A9C-BE3F-A697E7C36C86}">
      <dgm:prSet/>
      <dgm:spPr/>
      <dgm:t>
        <a:bodyPr/>
        <a:lstStyle/>
        <a:p>
          <a:endParaRPr lang="en-IN"/>
        </a:p>
      </dgm:t>
    </dgm:pt>
    <dgm:pt modelId="{4729C9C4-292D-445E-9878-66081B4634C7}" type="sibTrans" cxnId="{F6CEBC35-0E8C-4A9C-BE3F-A697E7C36C86}">
      <dgm:prSet/>
      <dgm:spPr/>
      <dgm:t>
        <a:bodyPr/>
        <a:lstStyle/>
        <a:p>
          <a:endParaRPr lang="en-IN"/>
        </a:p>
      </dgm:t>
    </dgm:pt>
    <dgm:pt modelId="{C25EF202-9C8C-402F-B089-9F9CFC11709B}">
      <dgm:prSet custT="1"/>
      <dgm:spPr/>
      <dgm:t>
        <a:bodyPr/>
        <a:lstStyle/>
        <a:p>
          <a:r>
            <a:rPr lang="en-US" sz="900" dirty="0"/>
            <a:t>Access Allowed/Denied</a:t>
          </a:r>
          <a:endParaRPr lang="en-IN" sz="900" dirty="0"/>
        </a:p>
      </dgm:t>
    </dgm:pt>
    <dgm:pt modelId="{8DC9E827-A380-4CD6-ADFF-B16B989C0A9B}" type="parTrans" cxnId="{B2B99831-59B0-4C94-A1A3-F46427A6E419}">
      <dgm:prSet/>
      <dgm:spPr/>
      <dgm:t>
        <a:bodyPr/>
        <a:lstStyle/>
        <a:p>
          <a:endParaRPr lang="en-IN"/>
        </a:p>
      </dgm:t>
    </dgm:pt>
    <dgm:pt modelId="{2C15F9EA-6345-4EDD-9499-A77AAF359E75}" type="sibTrans" cxnId="{B2B99831-59B0-4C94-A1A3-F46427A6E419}">
      <dgm:prSet/>
      <dgm:spPr/>
      <dgm:t>
        <a:bodyPr/>
        <a:lstStyle/>
        <a:p>
          <a:endParaRPr lang="en-IN"/>
        </a:p>
      </dgm:t>
    </dgm:pt>
    <dgm:pt modelId="{DDF5B51F-BBCE-45C9-A0EB-184DB37BD299}">
      <dgm:prSet/>
      <dgm:spPr/>
      <dgm:t>
        <a:bodyPr/>
        <a:lstStyle/>
        <a:p>
          <a:r>
            <a:rPr lang="en-US" dirty="0"/>
            <a:t>Security System Response</a:t>
          </a:r>
          <a:endParaRPr lang="en-IN" dirty="0"/>
        </a:p>
      </dgm:t>
    </dgm:pt>
    <dgm:pt modelId="{293E84A6-5D13-43DE-BA6F-93D44E67E693}" type="parTrans" cxnId="{F817268C-ED5F-4F32-93D8-61F4B864D08F}">
      <dgm:prSet/>
      <dgm:spPr/>
      <dgm:t>
        <a:bodyPr/>
        <a:lstStyle/>
        <a:p>
          <a:endParaRPr lang="en-IN"/>
        </a:p>
      </dgm:t>
    </dgm:pt>
    <dgm:pt modelId="{F72F4958-7A0D-4D28-AB60-D96BAE020E24}" type="sibTrans" cxnId="{F817268C-ED5F-4F32-93D8-61F4B864D08F}">
      <dgm:prSet/>
      <dgm:spPr/>
      <dgm:t>
        <a:bodyPr/>
        <a:lstStyle/>
        <a:p>
          <a:endParaRPr lang="en-IN"/>
        </a:p>
      </dgm:t>
    </dgm:pt>
    <dgm:pt modelId="{7F8F71A7-77DF-4BE5-B2D9-8D48F6E0DE41}">
      <dgm:prSet custT="1"/>
      <dgm:spPr/>
      <dgm:t>
        <a:bodyPr/>
        <a:lstStyle/>
        <a:p>
          <a:r>
            <a:rPr lang="en-US" sz="800" dirty="0"/>
            <a:t>Alert Generation</a:t>
          </a:r>
          <a:endParaRPr lang="en-IN" sz="800" dirty="0"/>
        </a:p>
      </dgm:t>
    </dgm:pt>
    <dgm:pt modelId="{1CFC0F93-9A03-42F3-A5ED-84E800B9D6D6}" type="parTrans" cxnId="{7D08AF99-5FC4-428D-91A9-0F558C31B4F3}">
      <dgm:prSet/>
      <dgm:spPr/>
      <dgm:t>
        <a:bodyPr/>
        <a:lstStyle/>
        <a:p>
          <a:endParaRPr lang="en-IN"/>
        </a:p>
      </dgm:t>
    </dgm:pt>
    <dgm:pt modelId="{17C24FFD-2DE8-4892-B263-26BFC5321BAD}" type="sibTrans" cxnId="{7D08AF99-5FC4-428D-91A9-0F558C31B4F3}">
      <dgm:prSet/>
      <dgm:spPr/>
      <dgm:t>
        <a:bodyPr/>
        <a:lstStyle/>
        <a:p>
          <a:endParaRPr lang="en-IN"/>
        </a:p>
      </dgm:t>
    </dgm:pt>
    <dgm:pt modelId="{2F76086A-E5C2-476B-860F-3859CB137514}">
      <dgm:prSet custT="1"/>
      <dgm:spPr/>
      <dgm:t>
        <a:bodyPr/>
        <a:lstStyle/>
        <a:p>
          <a:r>
            <a:rPr lang="en-US" sz="800" dirty="0"/>
            <a:t>Logging of security events</a:t>
          </a:r>
          <a:endParaRPr lang="en-IN" sz="800" dirty="0"/>
        </a:p>
      </dgm:t>
    </dgm:pt>
    <dgm:pt modelId="{2A44228D-C98F-4E70-B7AA-93CF9D451CC6}" type="parTrans" cxnId="{DEB32755-6A6B-41CE-A2A2-AF36038EDF35}">
      <dgm:prSet/>
      <dgm:spPr/>
      <dgm:t>
        <a:bodyPr/>
        <a:lstStyle/>
        <a:p>
          <a:endParaRPr lang="en-IN"/>
        </a:p>
      </dgm:t>
    </dgm:pt>
    <dgm:pt modelId="{CA7E05A8-DA81-4826-B1C0-AE46028DCDF9}" type="sibTrans" cxnId="{DEB32755-6A6B-41CE-A2A2-AF36038EDF35}">
      <dgm:prSet/>
      <dgm:spPr/>
      <dgm:t>
        <a:bodyPr/>
        <a:lstStyle/>
        <a:p>
          <a:endParaRPr lang="en-IN"/>
        </a:p>
      </dgm:t>
    </dgm:pt>
    <dgm:pt modelId="{BDDD0735-C94E-4F77-BFAB-EBF3DFAD7960}">
      <dgm:prSet custT="1"/>
      <dgm:spPr/>
      <dgm:t>
        <a:bodyPr/>
        <a:lstStyle/>
        <a:p>
          <a:r>
            <a:rPr lang="en-US" sz="800" dirty="0"/>
            <a:t>Real-time actions (e.g.: locking access, alerting authorities)</a:t>
          </a:r>
          <a:endParaRPr lang="en-IN" sz="800" dirty="0"/>
        </a:p>
      </dgm:t>
    </dgm:pt>
    <dgm:pt modelId="{197E6BFC-6610-48DE-A767-0EAFF40DEDA5}" type="parTrans" cxnId="{FAE2B7CF-33D3-448E-A953-B230B3C37F42}">
      <dgm:prSet/>
      <dgm:spPr/>
      <dgm:t>
        <a:bodyPr/>
        <a:lstStyle/>
        <a:p>
          <a:endParaRPr lang="en-IN"/>
        </a:p>
      </dgm:t>
    </dgm:pt>
    <dgm:pt modelId="{E0EFC343-530C-4174-85AE-DF8A263A839B}" type="sibTrans" cxnId="{FAE2B7CF-33D3-448E-A953-B230B3C37F42}">
      <dgm:prSet/>
      <dgm:spPr/>
      <dgm:t>
        <a:bodyPr/>
        <a:lstStyle/>
        <a:p>
          <a:endParaRPr lang="en-IN"/>
        </a:p>
      </dgm:t>
    </dgm:pt>
    <dgm:pt modelId="{7B06D3DC-2719-4CC4-A7F7-54ECD7AECF09}" type="pres">
      <dgm:prSet presAssocID="{60CD78BE-5438-4678-8D20-84D9987FFD97}" presName="rootnode" presStyleCnt="0">
        <dgm:presLayoutVars>
          <dgm:chMax/>
          <dgm:chPref/>
          <dgm:dir/>
          <dgm:animLvl val="lvl"/>
        </dgm:presLayoutVars>
      </dgm:prSet>
      <dgm:spPr/>
    </dgm:pt>
    <dgm:pt modelId="{9240B1CF-2067-4382-B153-9E7BFFC9A346}" type="pres">
      <dgm:prSet presAssocID="{A1FE8B88-A755-4AA9-BB2D-03B4750C7511}" presName="composite" presStyleCnt="0"/>
      <dgm:spPr/>
    </dgm:pt>
    <dgm:pt modelId="{58C0AEAD-E528-4132-B7EB-1CB90ECA6B52}" type="pres">
      <dgm:prSet presAssocID="{A1FE8B88-A755-4AA9-BB2D-03B4750C7511}" presName="bentUpArrow1" presStyleLbl="alignImgPlace1" presStyleIdx="0" presStyleCnt="5"/>
      <dgm:spPr/>
    </dgm:pt>
    <dgm:pt modelId="{04A09AE0-D833-47F9-8C8A-269E08BE975D}" type="pres">
      <dgm:prSet presAssocID="{A1FE8B88-A755-4AA9-BB2D-03B4750C7511}" presName="ParentText" presStyleLbl="node1" presStyleIdx="0" presStyleCnt="6">
        <dgm:presLayoutVars>
          <dgm:chMax val="1"/>
          <dgm:chPref val="1"/>
          <dgm:bulletEnabled val="1"/>
        </dgm:presLayoutVars>
      </dgm:prSet>
      <dgm:spPr/>
    </dgm:pt>
    <dgm:pt modelId="{EA1C9469-2C89-481B-B91B-57463FD44CEE}" type="pres">
      <dgm:prSet presAssocID="{A1FE8B88-A755-4AA9-BB2D-03B4750C7511}" presName="ChildText" presStyleLbl="revTx" presStyleIdx="0" presStyleCnt="6" custScaleX="203645" custLinFactNeighborX="53431" custLinFactNeighborY="-2143">
        <dgm:presLayoutVars>
          <dgm:chMax val="0"/>
          <dgm:chPref val="0"/>
          <dgm:bulletEnabled val="1"/>
        </dgm:presLayoutVars>
      </dgm:prSet>
      <dgm:spPr/>
    </dgm:pt>
    <dgm:pt modelId="{AEC15780-CB7F-4A3B-9569-ADB1D2C76649}" type="pres">
      <dgm:prSet presAssocID="{9B8E6C64-09F5-4A9D-B45F-1A3E3E5A5357}" presName="sibTrans" presStyleCnt="0"/>
      <dgm:spPr/>
    </dgm:pt>
    <dgm:pt modelId="{7D5D9CD6-18A4-4DB2-8D42-A180E762C9DC}" type="pres">
      <dgm:prSet presAssocID="{F89F8BF4-F4DD-4985-BB84-028470905D8C}" presName="composite" presStyleCnt="0"/>
      <dgm:spPr/>
    </dgm:pt>
    <dgm:pt modelId="{D60DFDD6-33C6-42C0-84AC-59126A759533}" type="pres">
      <dgm:prSet presAssocID="{F89F8BF4-F4DD-4985-BB84-028470905D8C}" presName="bentUpArrow1" presStyleLbl="alignImgPlace1" presStyleIdx="1" presStyleCnt="5"/>
      <dgm:spPr/>
    </dgm:pt>
    <dgm:pt modelId="{636D6C8D-D06D-468E-AE5B-35B51BCC99A8}" type="pres">
      <dgm:prSet presAssocID="{F89F8BF4-F4DD-4985-BB84-028470905D8C}" presName="ParentText" presStyleLbl="node1" presStyleIdx="1" presStyleCnt="6">
        <dgm:presLayoutVars>
          <dgm:chMax val="1"/>
          <dgm:chPref val="1"/>
          <dgm:bulletEnabled val="1"/>
        </dgm:presLayoutVars>
      </dgm:prSet>
      <dgm:spPr/>
    </dgm:pt>
    <dgm:pt modelId="{BF32949C-4C01-4E47-8AB6-D42CF730CFE6}" type="pres">
      <dgm:prSet presAssocID="{F89F8BF4-F4DD-4985-BB84-028470905D8C}" presName="ChildText" presStyleLbl="revTx" presStyleIdx="1" presStyleCnt="6" custScaleX="195601" custLinFactNeighborX="50288">
        <dgm:presLayoutVars>
          <dgm:chMax val="0"/>
          <dgm:chPref val="0"/>
          <dgm:bulletEnabled val="1"/>
        </dgm:presLayoutVars>
      </dgm:prSet>
      <dgm:spPr/>
    </dgm:pt>
    <dgm:pt modelId="{0B23EE5B-A9CC-4505-9601-3C33174F1DF3}" type="pres">
      <dgm:prSet presAssocID="{9A58683C-72EA-41B2-A160-BF70FF9287A6}" presName="sibTrans" presStyleCnt="0"/>
      <dgm:spPr/>
    </dgm:pt>
    <dgm:pt modelId="{980E0620-CE71-434A-9D08-C0055A39D660}" type="pres">
      <dgm:prSet presAssocID="{35564EC6-2812-41C2-91E5-36AB7008096D}" presName="composite" presStyleCnt="0"/>
      <dgm:spPr/>
    </dgm:pt>
    <dgm:pt modelId="{85C6271B-F4FD-469E-9ABD-9456DAF156F1}" type="pres">
      <dgm:prSet presAssocID="{35564EC6-2812-41C2-91E5-36AB7008096D}" presName="bentUpArrow1" presStyleLbl="alignImgPlace1" presStyleIdx="2" presStyleCnt="5"/>
      <dgm:spPr/>
    </dgm:pt>
    <dgm:pt modelId="{3F129AE7-E820-4653-94C0-D53A521EE47F}" type="pres">
      <dgm:prSet presAssocID="{35564EC6-2812-41C2-91E5-36AB7008096D}" presName="ParentText" presStyleLbl="node1" presStyleIdx="2" presStyleCnt="6">
        <dgm:presLayoutVars>
          <dgm:chMax val="1"/>
          <dgm:chPref val="1"/>
          <dgm:bulletEnabled val="1"/>
        </dgm:presLayoutVars>
      </dgm:prSet>
      <dgm:spPr/>
    </dgm:pt>
    <dgm:pt modelId="{9DC884EA-E1E5-4929-9CF5-81D903F35F93}" type="pres">
      <dgm:prSet presAssocID="{35564EC6-2812-41C2-91E5-36AB7008096D}" presName="ChildText" presStyleLbl="revTx" presStyleIdx="2" presStyleCnt="6" custScaleX="145649" custLinFactNeighborX="25144" custLinFactNeighborY="2694">
        <dgm:presLayoutVars>
          <dgm:chMax val="0"/>
          <dgm:chPref val="0"/>
          <dgm:bulletEnabled val="1"/>
        </dgm:presLayoutVars>
      </dgm:prSet>
      <dgm:spPr/>
    </dgm:pt>
    <dgm:pt modelId="{25674473-0FA9-4EE9-BBC0-BD1A743C2B62}" type="pres">
      <dgm:prSet presAssocID="{BB1DFE2D-1F65-4193-BF50-9D3F25880391}" presName="sibTrans" presStyleCnt="0"/>
      <dgm:spPr/>
    </dgm:pt>
    <dgm:pt modelId="{E8F9DC0F-50AB-4F9E-B65E-4471BF8C71B0}" type="pres">
      <dgm:prSet presAssocID="{07DF4882-C421-4FD2-BD88-9AD741A8D768}" presName="composite" presStyleCnt="0"/>
      <dgm:spPr/>
    </dgm:pt>
    <dgm:pt modelId="{34929ED7-EEB9-4154-A8ED-7E6CB6280980}" type="pres">
      <dgm:prSet presAssocID="{07DF4882-C421-4FD2-BD88-9AD741A8D768}" presName="bentUpArrow1" presStyleLbl="alignImgPlace1" presStyleIdx="3" presStyleCnt="5"/>
      <dgm:spPr/>
    </dgm:pt>
    <dgm:pt modelId="{344A49DF-0E50-4122-A4A8-EFD097FEA249}" type="pres">
      <dgm:prSet presAssocID="{07DF4882-C421-4FD2-BD88-9AD741A8D768}" presName="ParentText" presStyleLbl="node1" presStyleIdx="3" presStyleCnt="6" custLinFactNeighborX="3904" custLinFactNeighborY="-3033">
        <dgm:presLayoutVars>
          <dgm:chMax val="1"/>
          <dgm:chPref val="1"/>
          <dgm:bulletEnabled val="1"/>
        </dgm:presLayoutVars>
      </dgm:prSet>
      <dgm:spPr/>
    </dgm:pt>
    <dgm:pt modelId="{F9A22B0D-B032-4779-94B2-37DB86414881}" type="pres">
      <dgm:prSet presAssocID="{07DF4882-C421-4FD2-BD88-9AD741A8D768}" presName="ChildText" presStyleLbl="revTx" presStyleIdx="3" presStyleCnt="6" custScaleX="204656" custLinFactNeighborX="60764" custLinFactNeighborY="-2694">
        <dgm:presLayoutVars>
          <dgm:chMax val="0"/>
          <dgm:chPref val="0"/>
          <dgm:bulletEnabled val="1"/>
        </dgm:presLayoutVars>
      </dgm:prSet>
      <dgm:spPr/>
    </dgm:pt>
    <dgm:pt modelId="{CD6CD886-90E1-4538-9C51-9E59420C75A0}" type="pres">
      <dgm:prSet presAssocID="{65C64D8E-632C-4D84-8E28-9C5AA7DC1AC0}" presName="sibTrans" presStyleCnt="0"/>
      <dgm:spPr/>
    </dgm:pt>
    <dgm:pt modelId="{F4DF35F2-30B1-416A-AF03-0B3E360ACD68}" type="pres">
      <dgm:prSet presAssocID="{522F16FD-2D51-41C5-97D8-5855C825B33D}" presName="composite" presStyleCnt="0"/>
      <dgm:spPr/>
    </dgm:pt>
    <dgm:pt modelId="{E42FCA52-EE3F-4425-BFF3-5EBB28A9882B}" type="pres">
      <dgm:prSet presAssocID="{522F16FD-2D51-41C5-97D8-5855C825B33D}" presName="bentUpArrow1" presStyleLbl="alignImgPlace1" presStyleIdx="4" presStyleCnt="5"/>
      <dgm:spPr/>
    </dgm:pt>
    <dgm:pt modelId="{1589854F-7B6A-4C99-B339-222223E4D165}" type="pres">
      <dgm:prSet presAssocID="{522F16FD-2D51-41C5-97D8-5855C825B33D}" presName="ParentText" presStyleLbl="node1" presStyleIdx="4" presStyleCnt="6">
        <dgm:presLayoutVars>
          <dgm:chMax val="1"/>
          <dgm:chPref val="1"/>
          <dgm:bulletEnabled val="1"/>
        </dgm:presLayoutVars>
      </dgm:prSet>
      <dgm:spPr/>
    </dgm:pt>
    <dgm:pt modelId="{E80CE89A-A634-4BD0-92F7-5180FCE32190}" type="pres">
      <dgm:prSet presAssocID="{522F16FD-2D51-41C5-97D8-5855C825B33D}" presName="ChildText" presStyleLbl="revTx" presStyleIdx="4" presStyleCnt="6" custScaleX="197860" custLinFactNeighborX="47507">
        <dgm:presLayoutVars>
          <dgm:chMax val="0"/>
          <dgm:chPref val="0"/>
          <dgm:bulletEnabled val="1"/>
        </dgm:presLayoutVars>
      </dgm:prSet>
      <dgm:spPr/>
    </dgm:pt>
    <dgm:pt modelId="{790083E7-2DB3-4A48-9B4F-13E6E47AF053}" type="pres">
      <dgm:prSet presAssocID="{203029FB-8A83-43AB-9926-787DD60D775D}" presName="sibTrans" presStyleCnt="0"/>
      <dgm:spPr/>
    </dgm:pt>
    <dgm:pt modelId="{3A312F85-24B3-4340-A712-DB55FE3EB374}" type="pres">
      <dgm:prSet presAssocID="{DDF5B51F-BBCE-45C9-A0EB-184DB37BD299}" presName="composite" presStyleCnt="0"/>
      <dgm:spPr/>
    </dgm:pt>
    <dgm:pt modelId="{0C99E2C0-E053-4B97-8B08-D0AECFB38D93}" type="pres">
      <dgm:prSet presAssocID="{DDF5B51F-BBCE-45C9-A0EB-184DB37BD299}" presName="ParentText" presStyleLbl="node1" presStyleIdx="5" presStyleCnt="6">
        <dgm:presLayoutVars>
          <dgm:chMax val="1"/>
          <dgm:chPref val="1"/>
          <dgm:bulletEnabled val="1"/>
        </dgm:presLayoutVars>
      </dgm:prSet>
      <dgm:spPr/>
    </dgm:pt>
    <dgm:pt modelId="{5E65642E-B594-4597-B534-85B8C0AA11AF}" type="pres">
      <dgm:prSet presAssocID="{DDF5B51F-BBCE-45C9-A0EB-184DB37BD299}" presName="FinalChildText" presStyleLbl="revTx" presStyleIdx="5" presStyleCnt="6" custScaleX="185685" custLinFactNeighborX="41735">
        <dgm:presLayoutVars>
          <dgm:chMax val="0"/>
          <dgm:chPref val="0"/>
          <dgm:bulletEnabled val="1"/>
        </dgm:presLayoutVars>
      </dgm:prSet>
      <dgm:spPr/>
    </dgm:pt>
  </dgm:ptLst>
  <dgm:cxnLst>
    <dgm:cxn modelId="{48C7C701-F1A5-4F9B-89B5-A40B528C8F4B}" type="presOf" srcId="{F89F8BF4-F4DD-4985-BB84-028470905D8C}" destId="{636D6C8D-D06D-468E-AE5B-35B51BCC99A8}" srcOrd="0" destOrd="0" presId="urn:microsoft.com/office/officeart/2005/8/layout/StepDownProcess"/>
    <dgm:cxn modelId="{34E08302-AAB3-428F-9C4B-8F3303C335FC}" type="presOf" srcId="{0158DB2C-FE10-403A-85F4-3453E9C68DB2}" destId="{E80CE89A-A634-4BD0-92F7-5180FCE32190}" srcOrd="0" destOrd="0" presId="urn:microsoft.com/office/officeart/2005/8/layout/StepDownProcess"/>
    <dgm:cxn modelId="{70FAC603-05B4-433D-9773-58B338B477CA}" type="presOf" srcId="{60CD78BE-5438-4678-8D20-84D9987FFD97}" destId="{7B06D3DC-2719-4CC4-A7F7-54ECD7AECF09}" srcOrd="0" destOrd="0" presId="urn:microsoft.com/office/officeart/2005/8/layout/StepDownProcess"/>
    <dgm:cxn modelId="{205C551D-BF9B-4CE4-865B-B90EE6DD5711}" srcId="{A1FE8B88-A755-4AA9-BB2D-03B4750C7511}" destId="{E8CA8650-B141-44EA-9C8D-AB34D2CD2627}" srcOrd="0" destOrd="0" parTransId="{81F10D85-FEB9-4263-B642-0F74A03A3D3A}" sibTransId="{49E80B84-1A01-4E87-B3E0-18902C7EBA49}"/>
    <dgm:cxn modelId="{0696D61E-CC2C-48C3-9CC4-43B22DE765F1}" srcId="{07DF4882-C421-4FD2-BD88-9AD741A8D768}" destId="{94839E77-06E6-4CB3-A9C8-9F4C8CD966EF}" srcOrd="2" destOrd="0" parTransId="{A8C55473-A325-42E2-84B5-03935A92BBC0}" sibTransId="{700E0E58-4F49-47BD-9FAC-591EA3873303}"/>
    <dgm:cxn modelId="{B2B99831-59B0-4C94-A1A3-F46427A6E419}" srcId="{522F16FD-2D51-41C5-97D8-5855C825B33D}" destId="{C25EF202-9C8C-402F-B089-9F9CFC11709B}" srcOrd="2" destOrd="0" parTransId="{8DC9E827-A380-4CD6-ADFF-B16B989C0A9B}" sibTransId="{2C15F9EA-6345-4EDD-9499-A77AAF359E75}"/>
    <dgm:cxn modelId="{F6CEBC35-0E8C-4A9C-BE3F-A697E7C36C86}" srcId="{522F16FD-2D51-41C5-97D8-5855C825B33D}" destId="{EA5C7E1D-3B00-4E12-8A06-3DCFBC5EEC70}" srcOrd="1" destOrd="0" parTransId="{07371515-9551-480B-AD6B-3C9740270F22}" sibTransId="{4729C9C4-292D-445E-9878-66081B4634C7}"/>
    <dgm:cxn modelId="{D7AA8640-E3B2-4CA9-9AD0-9FC0E4B99726}" srcId="{60CD78BE-5438-4678-8D20-84D9987FFD97}" destId="{07DF4882-C421-4FD2-BD88-9AD741A8D768}" srcOrd="3" destOrd="0" parTransId="{B37EA39D-FD7C-46C8-85B1-13F536537E06}" sibTransId="{65C64D8E-632C-4D84-8E28-9C5AA7DC1AC0}"/>
    <dgm:cxn modelId="{BBAFC95D-FEE4-4476-A8A9-2DFBAF133532}" type="presOf" srcId="{A473D807-366B-4B4E-B75A-5DA77AC977B2}" destId="{BF32949C-4C01-4E47-8AB6-D42CF730CFE6}" srcOrd="0" destOrd="1" presId="urn:microsoft.com/office/officeart/2005/8/layout/StepDownProcess"/>
    <dgm:cxn modelId="{E57B6D63-9100-47EC-81E1-C90DF1E5373E}" type="presOf" srcId="{A1FE8B88-A755-4AA9-BB2D-03B4750C7511}" destId="{04A09AE0-D833-47F9-8C8A-269E08BE975D}" srcOrd="0" destOrd="0" presId="urn:microsoft.com/office/officeart/2005/8/layout/StepDownProcess"/>
    <dgm:cxn modelId="{47F5E463-C895-4817-88C0-E5460613E904}" srcId="{07DF4882-C421-4FD2-BD88-9AD741A8D768}" destId="{8C07F657-D495-47E5-A3E6-355AAC617551}" srcOrd="1" destOrd="0" parTransId="{EE7020F7-77B2-4521-A4A0-88BE2E52C4BA}" sibTransId="{895C06F4-B457-452A-9A1F-C3A37DC016D1}"/>
    <dgm:cxn modelId="{F7F6FC47-3EA7-4C32-BB14-0FEA8EAE4F24}" srcId="{F89F8BF4-F4DD-4985-BB84-028470905D8C}" destId="{A473D807-366B-4B4E-B75A-5DA77AC977B2}" srcOrd="1" destOrd="0" parTransId="{96549984-6071-4EC3-BC6D-00C4F76CE5F5}" sibTransId="{FDF06F35-323E-4953-8B8A-631B8D53C8C5}"/>
    <dgm:cxn modelId="{3778D249-0072-4B07-84D4-0E3E800E30E8}" type="presOf" srcId="{EA5C7E1D-3B00-4E12-8A06-3DCFBC5EEC70}" destId="{E80CE89A-A634-4BD0-92F7-5180FCE32190}" srcOrd="0" destOrd="1" presId="urn:microsoft.com/office/officeart/2005/8/layout/StepDownProcess"/>
    <dgm:cxn modelId="{DA3FD36C-00A9-471C-A5CD-58D6D900F8CA}" srcId="{F89F8BF4-F4DD-4985-BB84-028470905D8C}" destId="{773F09F6-F813-4A47-BC22-599E1DD4F1F2}" srcOrd="2" destOrd="0" parTransId="{927F9B1D-E021-468E-91C4-95DFBDACF897}" sibTransId="{C5F53CBE-A1AE-4EE6-93A9-F1D5C25F88D0}"/>
    <dgm:cxn modelId="{98529F50-69AD-45D2-B39E-4C0E1097F22B}" srcId="{07DF4882-C421-4FD2-BD88-9AD741A8D768}" destId="{0D0BC5D4-0097-4040-ACB0-4E50CE1931BF}" srcOrd="0" destOrd="0" parTransId="{428AE51F-C43F-4C51-9432-E34038499965}" sibTransId="{F2F805C6-298D-414F-8B69-746C26211B68}"/>
    <dgm:cxn modelId="{7C7E4D53-D3D4-42E4-B2F1-D5BFFB9215EA}" srcId="{F89F8BF4-F4DD-4985-BB84-028470905D8C}" destId="{B983B085-D939-45CC-972A-CB718AECBACC}" srcOrd="0" destOrd="0" parTransId="{371005DB-9A87-418C-8064-C0A071A32306}" sibTransId="{8FA6295D-4F7B-4278-8B1C-32172038EC18}"/>
    <dgm:cxn modelId="{549D8473-340B-4153-BFB4-0931F8CC241D}" type="presOf" srcId="{B983B085-D939-45CC-972A-CB718AECBACC}" destId="{BF32949C-4C01-4E47-8AB6-D42CF730CFE6}" srcOrd="0" destOrd="0" presId="urn:microsoft.com/office/officeart/2005/8/layout/StepDownProcess"/>
    <dgm:cxn modelId="{3810F854-3157-4F35-94D6-67D08A8A389D}" type="presOf" srcId="{94839E77-06E6-4CB3-A9C8-9F4C8CD966EF}" destId="{F9A22B0D-B032-4779-94B2-37DB86414881}" srcOrd="0" destOrd="2" presId="urn:microsoft.com/office/officeart/2005/8/layout/StepDownProcess"/>
    <dgm:cxn modelId="{DEB32755-6A6B-41CE-A2A2-AF36038EDF35}" srcId="{DDF5B51F-BBCE-45C9-A0EB-184DB37BD299}" destId="{2F76086A-E5C2-476B-860F-3859CB137514}" srcOrd="1" destOrd="0" parTransId="{2A44228D-C98F-4E70-B7AA-93CF9D451CC6}" sibTransId="{CA7E05A8-DA81-4826-B1C0-AE46028DCDF9}"/>
    <dgm:cxn modelId="{32822056-67A8-4971-A6F8-09A9F4F7BB3F}" type="presOf" srcId="{DDF5B51F-BBCE-45C9-A0EB-184DB37BD299}" destId="{0C99E2C0-E053-4B97-8B08-D0AECFB38D93}" srcOrd="0" destOrd="0" presId="urn:microsoft.com/office/officeart/2005/8/layout/StepDownProcess"/>
    <dgm:cxn modelId="{E9457D76-BBC7-4266-AE4B-EDFD44217F86}" type="presOf" srcId="{773F09F6-F813-4A47-BC22-599E1DD4F1F2}" destId="{BF32949C-4C01-4E47-8AB6-D42CF730CFE6}" srcOrd="0" destOrd="2" presId="urn:microsoft.com/office/officeart/2005/8/layout/StepDownProcess"/>
    <dgm:cxn modelId="{4E5EC977-A96D-47C4-8CED-611D2C4CBA22}" srcId="{60CD78BE-5438-4678-8D20-84D9987FFD97}" destId="{35564EC6-2812-41C2-91E5-36AB7008096D}" srcOrd="2" destOrd="0" parTransId="{DFEB650D-F51D-4C1B-86E5-8BD4A5D58A4A}" sibTransId="{BB1DFE2D-1F65-4193-BF50-9D3F25880391}"/>
    <dgm:cxn modelId="{6E615578-72DD-4334-A678-656801F889E0}" srcId="{35564EC6-2812-41C2-91E5-36AB7008096D}" destId="{5B9829B7-2C83-490D-ADEE-324D3A6BB6BF}" srcOrd="0" destOrd="0" parTransId="{A1A77147-9B81-4B5E-8BAB-4E658384450D}" sibTransId="{B2A2829D-A850-4885-876E-54929063A94D}"/>
    <dgm:cxn modelId="{97EA8779-9A1D-4952-B213-DC243B52135B}" type="presOf" srcId="{07DF4882-C421-4FD2-BD88-9AD741A8D768}" destId="{344A49DF-0E50-4122-A4A8-EFD097FEA249}" srcOrd="0" destOrd="0" presId="urn:microsoft.com/office/officeart/2005/8/layout/StepDownProcess"/>
    <dgm:cxn modelId="{434D757F-1D58-4074-ABA1-898674442DC0}" type="presOf" srcId="{7F8F71A7-77DF-4BE5-B2D9-8D48F6E0DE41}" destId="{5E65642E-B594-4597-B534-85B8C0AA11AF}" srcOrd="0" destOrd="0" presId="urn:microsoft.com/office/officeart/2005/8/layout/StepDownProcess"/>
    <dgm:cxn modelId="{DA1B4681-4010-43BB-8185-41B2BA567F24}" type="presOf" srcId="{C25EF202-9C8C-402F-B089-9F9CFC11709B}" destId="{E80CE89A-A634-4BD0-92F7-5180FCE32190}" srcOrd="0" destOrd="2" presId="urn:microsoft.com/office/officeart/2005/8/layout/StepDownProcess"/>
    <dgm:cxn modelId="{E6CA7A81-A84F-4BC6-97A9-2CFA9256E56C}" type="presOf" srcId="{2F76086A-E5C2-476B-860F-3859CB137514}" destId="{5E65642E-B594-4597-B534-85B8C0AA11AF}" srcOrd="0" destOrd="1" presId="urn:microsoft.com/office/officeart/2005/8/layout/StepDownProcess"/>
    <dgm:cxn modelId="{434CEE82-ECC5-409D-B2B0-15EE3E7AF912}" srcId="{60CD78BE-5438-4678-8D20-84D9987FFD97}" destId="{522F16FD-2D51-41C5-97D8-5855C825B33D}" srcOrd="4" destOrd="0" parTransId="{EE502F23-5579-4FBE-9499-79760E2C3C21}" sibTransId="{203029FB-8A83-43AB-9926-787DD60D775D}"/>
    <dgm:cxn modelId="{CBB10085-706F-4C35-8829-194F739AB8F2}" type="presOf" srcId="{0D0BC5D4-0097-4040-ACB0-4E50CE1931BF}" destId="{F9A22B0D-B032-4779-94B2-37DB86414881}" srcOrd="0" destOrd="0" presId="urn:microsoft.com/office/officeart/2005/8/layout/StepDownProcess"/>
    <dgm:cxn modelId="{1591708B-A8ED-46B2-B135-FEC140E9693E}" type="presOf" srcId="{522F16FD-2D51-41C5-97D8-5855C825B33D}" destId="{1589854F-7B6A-4C99-B339-222223E4D165}" srcOrd="0" destOrd="0" presId="urn:microsoft.com/office/officeart/2005/8/layout/StepDownProcess"/>
    <dgm:cxn modelId="{F817268C-ED5F-4F32-93D8-61F4B864D08F}" srcId="{60CD78BE-5438-4678-8D20-84D9987FFD97}" destId="{DDF5B51F-BBCE-45C9-A0EB-184DB37BD299}" srcOrd="5" destOrd="0" parTransId="{293E84A6-5D13-43DE-BA6F-93D44E67E693}" sibTransId="{F72F4958-7A0D-4D28-AB60-D96BAE020E24}"/>
    <dgm:cxn modelId="{7D08AF99-5FC4-428D-91A9-0F558C31B4F3}" srcId="{DDF5B51F-BBCE-45C9-A0EB-184DB37BD299}" destId="{7F8F71A7-77DF-4BE5-B2D9-8D48F6E0DE41}" srcOrd="0" destOrd="0" parTransId="{1CFC0F93-9A03-42F3-A5ED-84E800B9D6D6}" sibTransId="{17C24FFD-2DE8-4892-B263-26BFC5321BAD}"/>
    <dgm:cxn modelId="{C1F6609B-E07D-4B3C-B7CD-607FA982F733}" type="presOf" srcId="{BDDD0735-C94E-4F77-BFAB-EBF3DFAD7960}" destId="{5E65642E-B594-4597-B534-85B8C0AA11AF}" srcOrd="0" destOrd="2" presId="urn:microsoft.com/office/officeart/2005/8/layout/StepDownProcess"/>
    <dgm:cxn modelId="{E3ED3F9F-5AB5-4DD9-B493-119F0034B7F9}" type="presOf" srcId="{35564EC6-2812-41C2-91E5-36AB7008096D}" destId="{3F129AE7-E820-4653-94C0-D53A521EE47F}" srcOrd="0" destOrd="0" presId="urn:microsoft.com/office/officeart/2005/8/layout/StepDownProcess"/>
    <dgm:cxn modelId="{ABFF3EA1-1C43-47A9-BC07-BEBD32BE7559}" type="presOf" srcId="{8C07F657-D495-47E5-A3E6-355AAC617551}" destId="{F9A22B0D-B032-4779-94B2-37DB86414881}" srcOrd="0" destOrd="1" presId="urn:microsoft.com/office/officeart/2005/8/layout/StepDownProcess"/>
    <dgm:cxn modelId="{CB1B2FA7-70BA-4AFD-A320-FB1EC07D09F1}" srcId="{60CD78BE-5438-4678-8D20-84D9987FFD97}" destId="{A1FE8B88-A755-4AA9-BB2D-03B4750C7511}" srcOrd="0" destOrd="0" parTransId="{1CAF8DB6-394A-468E-9FFE-5C4912E263C9}" sibTransId="{9B8E6C64-09F5-4A9D-B45F-1A3E3E5A5357}"/>
    <dgm:cxn modelId="{420CC7A7-49CA-4EF0-961E-19F893506C4B}" srcId="{60CD78BE-5438-4678-8D20-84D9987FFD97}" destId="{F89F8BF4-F4DD-4985-BB84-028470905D8C}" srcOrd="1" destOrd="0" parTransId="{15880D44-6E36-43CA-BAA5-170F97ADFB8E}" sibTransId="{9A58683C-72EA-41B2-A160-BF70FF9287A6}"/>
    <dgm:cxn modelId="{9BFB06B7-2C8F-4162-AA4E-3F45B832E143}" type="presOf" srcId="{5B9829B7-2C83-490D-ADEE-324D3A6BB6BF}" destId="{9DC884EA-E1E5-4929-9CF5-81D903F35F93}" srcOrd="0" destOrd="0" presId="urn:microsoft.com/office/officeart/2005/8/layout/StepDownProcess"/>
    <dgm:cxn modelId="{FAE2B7CF-33D3-448E-A953-B230B3C37F42}" srcId="{DDF5B51F-BBCE-45C9-A0EB-184DB37BD299}" destId="{BDDD0735-C94E-4F77-BFAB-EBF3DFAD7960}" srcOrd="2" destOrd="0" parTransId="{197E6BFC-6610-48DE-A767-0EAFF40DEDA5}" sibTransId="{E0EFC343-530C-4174-85AE-DF8A263A839B}"/>
    <dgm:cxn modelId="{4BAB90E9-532F-454D-956C-CD3C63ECBC93}" srcId="{522F16FD-2D51-41C5-97D8-5855C825B33D}" destId="{0158DB2C-FE10-403A-85F4-3453E9C68DB2}" srcOrd="0" destOrd="0" parTransId="{D21DDDED-BCDB-4D6E-BFB0-BEC5620EF5C5}" sibTransId="{695801BE-12A7-4136-BEDF-A19275B72D12}"/>
    <dgm:cxn modelId="{B24420F8-D235-43DB-A4A6-A9262B9A7FC0}" type="presOf" srcId="{E8CA8650-B141-44EA-9C8D-AB34D2CD2627}" destId="{EA1C9469-2C89-481B-B91B-57463FD44CEE}" srcOrd="0" destOrd="0" presId="urn:microsoft.com/office/officeart/2005/8/layout/StepDownProcess"/>
    <dgm:cxn modelId="{022284EC-6733-4CB5-BFF7-385564DC9A68}" type="presParOf" srcId="{7B06D3DC-2719-4CC4-A7F7-54ECD7AECF09}" destId="{9240B1CF-2067-4382-B153-9E7BFFC9A346}" srcOrd="0" destOrd="0" presId="urn:microsoft.com/office/officeart/2005/8/layout/StepDownProcess"/>
    <dgm:cxn modelId="{02BBFD75-B211-41F7-8330-4280A5206565}" type="presParOf" srcId="{9240B1CF-2067-4382-B153-9E7BFFC9A346}" destId="{58C0AEAD-E528-4132-B7EB-1CB90ECA6B52}" srcOrd="0" destOrd="0" presId="urn:microsoft.com/office/officeart/2005/8/layout/StepDownProcess"/>
    <dgm:cxn modelId="{0D1C34A6-2234-4670-9FEE-9E22CF91C8E0}" type="presParOf" srcId="{9240B1CF-2067-4382-B153-9E7BFFC9A346}" destId="{04A09AE0-D833-47F9-8C8A-269E08BE975D}" srcOrd="1" destOrd="0" presId="urn:microsoft.com/office/officeart/2005/8/layout/StepDownProcess"/>
    <dgm:cxn modelId="{9920CABA-8217-4F52-83AB-22469D402D17}" type="presParOf" srcId="{9240B1CF-2067-4382-B153-9E7BFFC9A346}" destId="{EA1C9469-2C89-481B-B91B-57463FD44CEE}" srcOrd="2" destOrd="0" presId="urn:microsoft.com/office/officeart/2005/8/layout/StepDownProcess"/>
    <dgm:cxn modelId="{CC11BD2D-A562-41C6-88E8-C8599F4604FD}" type="presParOf" srcId="{7B06D3DC-2719-4CC4-A7F7-54ECD7AECF09}" destId="{AEC15780-CB7F-4A3B-9569-ADB1D2C76649}" srcOrd="1" destOrd="0" presId="urn:microsoft.com/office/officeart/2005/8/layout/StepDownProcess"/>
    <dgm:cxn modelId="{8F416D55-90CE-430E-BD6F-620B66A0BF74}" type="presParOf" srcId="{7B06D3DC-2719-4CC4-A7F7-54ECD7AECF09}" destId="{7D5D9CD6-18A4-4DB2-8D42-A180E762C9DC}" srcOrd="2" destOrd="0" presId="urn:microsoft.com/office/officeart/2005/8/layout/StepDownProcess"/>
    <dgm:cxn modelId="{C5E5F84B-D762-4DBB-8174-27D252CDEFF3}" type="presParOf" srcId="{7D5D9CD6-18A4-4DB2-8D42-A180E762C9DC}" destId="{D60DFDD6-33C6-42C0-84AC-59126A759533}" srcOrd="0" destOrd="0" presId="urn:microsoft.com/office/officeart/2005/8/layout/StepDownProcess"/>
    <dgm:cxn modelId="{31DC70B1-2522-43E5-8DFF-138D0E01DF51}" type="presParOf" srcId="{7D5D9CD6-18A4-4DB2-8D42-A180E762C9DC}" destId="{636D6C8D-D06D-468E-AE5B-35B51BCC99A8}" srcOrd="1" destOrd="0" presId="urn:microsoft.com/office/officeart/2005/8/layout/StepDownProcess"/>
    <dgm:cxn modelId="{4ED2475B-F092-445F-8BF1-E41E124A5108}" type="presParOf" srcId="{7D5D9CD6-18A4-4DB2-8D42-A180E762C9DC}" destId="{BF32949C-4C01-4E47-8AB6-D42CF730CFE6}" srcOrd="2" destOrd="0" presId="urn:microsoft.com/office/officeart/2005/8/layout/StepDownProcess"/>
    <dgm:cxn modelId="{645A0002-8F3A-4567-B0D3-1506E5C815E4}" type="presParOf" srcId="{7B06D3DC-2719-4CC4-A7F7-54ECD7AECF09}" destId="{0B23EE5B-A9CC-4505-9601-3C33174F1DF3}" srcOrd="3" destOrd="0" presId="urn:microsoft.com/office/officeart/2005/8/layout/StepDownProcess"/>
    <dgm:cxn modelId="{DFE765CE-7FEA-4522-8DAF-AAFB17C99AAF}" type="presParOf" srcId="{7B06D3DC-2719-4CC4-A7F7-54ECD7AECF09}" destId="{980E0620-CE71-434A-9D08-C0055A39D660}" srcOrd="4" destOrd="0" presId="urn:microsoft.com/office/officeart/2005/8/layout/StepDownProcess"/>
    <dgm:cxn modelId="{53F25973-2F2E-4470-9A6E-712B7659C62C}" type="presParOf" srcId="{980E0620-CE71-434A-9D08-C0055A39D660}" destId="{85C6271B-F4FD-469E-9ABD-9456DAF156F1}" srcOrd="0" destOrd="0" presId="urn:microsoft.com/office/officeart/2005/8/layout/StepDownProcess"/>
    <dgm:cxn modelId="{1B68B6C1-310C-4AAC-89FE-DA91DDAB613E}" type="presParOf" srcId="{980E0620-CE71-434A-9D08-C0055A39D660}" destId="{3F129AE7-E820-4653-94C0-D53A521EE47F}" srcOrd="1" destOrd="0" presId="urn:microsoft.com/office/officeart/2005/8/layout/StepDownProcess"/>
    <dgm:cxn modelId="{9A4BA822-4D9E-475F-915E-D00FD67EA8A7}" type="presParOf" srcId="{980E0620-CE71-434A-9D08-C0055A39D660}" destId="{9DC884EA-E1E5-4929-9CF5-81D903F35F93}" srcOrd="2" destOrd="0" presId="urn:microsoft.com/office/officeart/2005/8/layout/StepDownProcess"/>
    <dgm:cxn modelId="{88AD00C1-8D9B-453A-BF06-000889448F46}" type="presParOf" srcId="{7B06D3DC-2719-4CC4-A7F7-54ECD7AECF09}" destId="{25674473-0FA9-4EE9-BBC0-BD1A743C2B62}" srcOrd="5" destOrd="0" presId="urn:microsoft.com/office/officeart/2005/8/layout/StepDownProcess"/>
    <dgm:cxn modelId="{37E78240-4BDE-43A4-99A8-9B012ED2F419}" type="presParOf" srcId="{7B06D3DC-2719-4CC4-A7F7-54ECD7AECF09}" destId="{E8F9DC0F-50AB-4F9E-B65E-4471BF8C71B0}" srcOrd="6" destOrd="0" presId="urn:microsoft.com/office/officeart/2005/8/layout/StepDownProcess"/>
    <dgm:cxn modelId="{109AE821-937D-43EE-9234-A1D7B4E97371}" type="presParOf" srcId="{E8F9DC0F-50AB-4F9E-B65E-4471BF8C71B0}" destId="{34929ED7-EEB9-4154-A8ED-7E6CB6280980}" srcOrd="0" destOrd="0" presId="urn:microsoft.com/office/officeart/2005/8/layout/StepDownProcess"/>
    <dgm:cxn modelId="{84465B0C-27E9-4B9B-B896-00399EF83A87}" type="presParOf" srcId="{E8F9DC0F-50AB-4F9E-B65E-4471BF8C71B0}" destId="{344A49DF-0E50-4122-A4A8-EFD097FEA249}" srcOrd="1" destOrd="0" presId="urn:microsoft.com/office/officeart/2005/8/layout/StepDownProcess"/>
    <dgm:cxn modelId="{980DD1AC-3E19-4A28-803A-BAAC11BDFC4E}" type="presParOf" srcId="{E8F9DC0F-50AB-4F9E-B65E-4471BF8C71B0}" destId="{F9A22B0D-B032-4779-94B2-37DB86414881}" srcOrd="2" destOrd="0" presId="urn:microsoft.com/office/officeart/2005/8/layout/StepDownProcess"/>
    <dgm:cxn modelId="{3A11EC2B-167B-47BB-8BA8-9AED100E94B7}" type="presParOf" srcId="{7B06D3DC-2719-4CC4-A7F7-54ECD7AECF09}" destId="{CD6CD886-90E1-4538-9C51-9E59420C75A0}" srcOrd="7" destOrd="0" presId="urn:microsoft.com/office/officeart/2005/8/layout/StepDownProcess"/>
    <dgm:cxn modelId="{E4292B20-1CE3-4536-8133-5D972D3B12E5}" type="presParOf" srcId="{7B06D3DC-2719-4CC4-A7F7-54ECD7AECF09}" destId="{F4DF35F2-30B1-416A-AF03-0B3E360ACD68}" srcOrd="8" destOrd="0" presId="urn:microsoft.com/office/officeart/2005/8/layout/StepDownProcess"/>
    <dgm:cxn modelId="{C6C80977-470A-4CB0-AA12-8655DB2514AF}" type="presParOf" srcId="{F4DF35F2-30B1-416A-AF03-0B3E360ACD68}" destId="{E42FCA52-EE3F-4425-BFF3-5EBB28A9882B}" srcOrd="0" destOrd="0" presId="urn:microsoft.com/office/officeart/2005/8/layout/StepDownProcess"/>
    <dgm:cxn modelId="{0382F98B-0144-4BB7-9AFE-5A31CA756A53}" type="presParOf" srcId="{F4DF35F2-30B1-416A-AF03-0B3E360ACD68}" destId="{1589854F-7B6A-4C99-B339-222223E4D165}" srcOrd="1" destOrd="0" presId="urn:microsoft.com/office/officeart/2005/8/layout/StepDownProcess"/>
    <dgm:cxn modelId="{F70F05E2-C538-41A3-B770-2525272DF5BC}" type="presParOf" srcId="{F4DF35F2-30B1-416A-AF03-0B3E360ACD68}" destId="{E80CE89A-A634-4BD0-92F7-5180FCE32190}" srcOrd="2" destOrd="0" presId="urn:microsoft.com/office/officeart/2005/8/layout/StepDownProcess"/>
    <dgm:cxn modelId="{BFFE82D8-B03A-43D1-8D66-792AD805F1AB}" type="presParOf" srcId="{7B06D3DC-2719-4CC4-A7F7-54ECD7AECF09}" destId="{790083E7-2DB3-4A48-9B4F-13E6E47AF053}" srcOrd="9" destOrd="0" presId="urn:microsoft.com/office/officeart/2005/8/layout/StepDownProcess"/>
    <dgm:cxn modelId="{12D7D972-3D15-40A9-BA5B-98106D8774D4}" type="presParOf" srcId="{7B06D3DC-2719-4CC4-A7F7-54ECD7AECF09}" destId="{3A312F85-24B3-4340-A712-DB55FE3EB374}" srcOrd="10" destOrd="0" presId="urn:microsoft.com/office/officeart/2005/8/layout/StepDownProcess"/>
    <dgm:cxn modelId="{52C15E6F-49BD-40EE-8415-03DFA24B0EBA}" type="presParOf" srcId="{3A312F85-24B3-4340-A712-DB55FE3EB374}" destId="{0C99E2C0-E053-4B97-8B08-D0AECFB38D93}" srcOrd="0" destOrd="0" presId="urn:microsoft.com/office/officeart/2005/8/layout/StepDownProcess"/>
    <dgm:cxn modelId="{81458708-8ED7-443B-9F75-DF2A2C5C3F4A}" type="presParOf" srcId="{3A312F85-24B3-4340-A712-DB55FE3EB374}" destId="{5E65642E-B594-4597-B534-85B8C0AA11A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0AEAD-E528-4132-B7EB-1CB90ECA6B52}">
      <dsp:nvSpPr>
        <dsp:cNvPr id="0" name=""/>
        <dsp:cNvSpPr/>
      </dsp:nvSpPr>
      <dsp:spPr>
        <a:xfrm rot="5400000">
          <a:off x="3368890" y="804044"/>
          <a:ext cx="692101" cy="7879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A09AE0-D833-47F9-8C8A-269E08BE975D}">
      <dsp:nvSpPr>
        <dsp:cNvPr id="0" name=""/>
        <dsp:cNvSpPr/>
      </dsp:nvSpPr>
      <dsp:spPr>
        <a:xfrm>
          <a:off x="3185525" y="36835"/>
          <a:ext cx="1165092" cy="8155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Image Input (Raw Data)</a:t>
          </a:r>
          <a:endParaRPr lang="en-IN" sz="1000" kern="1200" dirty="0"/>
        </a:p>
      </dsp:txBody>
      <dsp:txXfrm>
        <a:off x="3225343" y="76653"/>
        <a:ext cx="1085456" cy="735890"/>
      </dsp:txXfrm>
    </dsp:sp>
    <dsp:sp modelId="{EA1C9469-2C89-481B-B91B-57463FD44CEE}">
      <dsp:nvSpPr>
        <dsp:cNvPr id="0" name=""/>
        <dsp:cNvSpPr/>
      </dsp:nvSpPr>
      <dsp:spPr>
        <a:xfrm>
          <a:off x="4364247" y="100488"/>
          <a:ext cx="1725640" cy="65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Images from security cameras, biometric scans, etc. </a:t>
          </a:r>
          <a:endParaRPr lang="en-IN" sz="900" kern="1200" dirty="0"/>
        </a:p>
      </dsp:txBody>
      <dsp:txXfrm>
        <a:off x="4364247" y="100488"/>
        <a:ext cx="1725640" cy="659144"/>
      </dsp:txXfrm>
    </dsp:sp>
    <dsp:sp modelId="{D60DFDD6-33C6-42C0-84AC-59126A759533}">
      <dsp:nvSpPr>
        <dsp:cNvPr id="0" name=""/>
        <dsp:cNvSpPr/>
      </dsp:nvSpPr>
      <dsp:spPr>
        <a:xfrm rot="5400000">
          <a:off x="4545659" y="1720149"/>
          <a:ext cx="692101" cy="7879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D6C8D-D06D-468E-AE5B-35B51BCC99A8}">
      <dsp:nvSpPr>
        <dsp:cNvPr id="0" name=""/>
        <dsp:cNvSpPr/>
      </dsp:nvSpPr>
      <dsp:spPr>
        <a:xfrm>
          <a:off x="4362294" y="952940"/>
          <a:ext cx="1165092" cy="8155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Image Preprocessing</a:t>
          </a:r>
          <a:endParaRPr lang="en-IN" sz="1000" kern="1200" dirty="0"/>
        </a:p>
      </dsp:txBody>
      <dsp:txXfrm>
        <a:off x="4402112" y="992758"/>
        <a:ext cx="1085456" cy="735890"/>
      </dsp:txXfrm>
    </dsp:sp>
    <dsp:sp modelId="{BF32949C-4C01-4E47-8AB6-D42CF730CFE6}">
      <dsp:nvSpPr>
        <dsp:cNvPr id="0" name=""/>
        <dsp:cNvSpPr/>
      </dsp:nvSpPr>
      <dsp:spPr>
        <a:xfrm>
          <a:off x="5548464" y="1030719"/>
          <a:ext cx="1657477" cy="65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US" sz="800" kern="1200" dirty="0"/>
            <a:t>Noise Reduction</a:t>
          </a:r>
          <a:endParaRPr lang="en-IN" sz="800" kern="1200" dirty="0"/>
        </a:p>
        <a:p>
          <a:pPr marL="57150" lvl="1" indent="-57150" algn="l" defTabSz="355600">
            <a:lnSpc>
              <a:spcPct val="90000"/>
            </a:lnSpc>
            <a:spcBef>
              <a:spcPct val="0"/>
            </a:spcBef>
            <a:spcAft>
              <a:spcPct val="15000"/>
            </a:spcAft>
            <a:buChar char="•"/>
          </a:pPr>
          <a:r>
            <a:rPr lang="en-US" sz="800" kern="1200" dirty="0"/>
            <a:t>Edge Detection</a:t>
          </a:r>
          <a:endParaRPr lang="en-IN" sz="800" kern="1200" dirty="0"/>
        </a:p>
        <a:p>
          <a:pPr marL="57150" lvl="1" indent="-57150" algn="l" defTabSz="355600">
            <a:lnSpc>
              <a:spcPct val="90000"/>
            </a:lnSpc>
            <a:spcBef>
              <a:spcPct val="0"/>
            </a:spcBef>
            <a:spcAft>
              <a:spcPct val="15000"/>
            </a:spcAft>
            <a:buChar char="•"/>
          </a:pPr>
          <a:r>
            <a:rPr lang="en-US" sz="800" kern="1200" dirty="0"/>
            <a:t>Image Enhancement</a:t>
          </a:r>
          <a:endParaRPr lang="en-IN" sz="800" kern="1200" dirty="0"/>
        </a:p>
      </dsp:txBody>
      <dsp:txXfrm>
        <a:off x="5548464" y="1030719"/>
        <a:ext cx="1657477" cy="659144"/>
      </dsp:txXfrm>
    </dsp:sp>
    <dsp:sp modelId="{85C6271B-F4FD-469E-9ABD-9456DAF156F1}">
      <dsp:nvSpPr>
        <dsp:cNvPr id="0" name=""/>
        <dsp:cNvSpPr/>
      </dsp:nvSpPr>
      <dsp:spPr>
        <a:xfrm rot="5400000">
          <a:off x="5722427" y="2636255"/>
          <a:ext cx="692101" cy="7879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129AE7-E820-4653-94C0-D53A521EE47F}">
      <dsp:nvSpPr>
        <dsp:cNvPr id="0" name=""/>
        <dsp:cNvSpPr/>
      </dsp:nvSpPr>
      <dsp:spPr>
        <a:xfrm>
          <a:off x="5539062" y="1869046"/>
          <a:ext cx="1165092" cy="8155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Feature Extraction (Processed Images fed to CNN)</a:t>
          </a:r>
        </a:p>
      </dsp:txBody>
      <dsp:txXfrm>
        <a:off x="5578880" y="1908864"/>
        <a:ext cx="1085456" cy="735890"/>
      </dsp:txXfrm>
    </dsp:sp>
    <dsp:sp modelId="{9DC884EA-E1E5-4929-9CF5-81D903F35F93}">
      <dsp:nvSpPr>
        <dsp:cNvPr id="0" name=""/>
        <dsp:cNvSpPr/>
      </dsp:nvSpPr>
      <dsp:spPr>
        <a:xfrm>
          <a:off x="6723809" y="1964582"/>
          <a:ext cx="1234196" cy="65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US" sz="800" kern="1200" dirty="0"/>
            <a:t>Identifying key features for recognition  (edges, textures, patterns)</a:t>
          </a:r>
          <a:endParaRPr lang="en-IN" sz="800" kern="1200" dirty="0"/>
        </a:p>
      </dsp:txBody>
      <dsp:txXfrm>
        <a:off x="6723809" y="1964582"/>
        <a:ext cx="1234196" cy="659144"/>
      </dsp:txXfrm>
    </dsp:sp>
    <dsp:sp modelId="{34929ED7-EEB9-4154-A8ED-7E6CB6280980}">
      <dsp:nvSpPr>
        <dsp:cNvPr id="0" name=""/>
        <dsp:cNvSpPr/>
      </dsp:nvSpPr>
      <dsp:spPr>
        <a:xfrm rot="5400000">
          <a:off x="6899195" y="3552360"/>
          <a:ext cx="692101" cy="7879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4A49DF-0E50-4122-A4A8-EFD097FEA249}">
      <dsp:nvSpPr>
        <dsp:cNvPr id="0" name=""/>
        <dsp:cNvSpPr/>
      </dsp:nvSpPr>
      <dsp:spPr>
        <a:xfrm>
          <a:off x="6761316" y="2760417"/>
          <a:ext cx="1165092" cy="8155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Deep Convolutional Neural Network</a:t>
          </a:r>
          <a:endParaRPr lang="en-IN" sz="1000" kern="1200" dirty="0"/>
        </a:p>
      </dsp:txBody>
      <dsp:txXfrm>
        <a:off x="6801134" y="2800235"/>
        <a:ext cx="1085456" cy="735890"/>
      </dsp:txXfrm>
    </dsp:sp>
    <dsp:sp modelId="{F9A22B0D-B032-4779-94B2-37DB86414881}">
      <dsp:nvSpPr>
        <dsp:cNvPr id="0" name=""/>
        <dsp:cNvSpPr/>
      </dsp:nvSpPr>
      <dsp:spPr>
        <a:xfrm>
          <a:off x="7952407" y="2845173"/>
          <a:ext cx="1734207" cy="65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US" sz="800" kern="1200" dirty="0"/>
            <a:t>Multiple Layers (Convolution, Pooling, Fully Connected Layers)</a:t>
          </a:r>
          <a:endParaRPr lang="en-IN" sz="800" kern="1200" dirty="0"/>
        </a:p>
        <a:p>
          <a:pPr marL="57150" lvl="1" indent="-57150" algn="l" defTabSz="355600">
            <a:lnSpc>
              <a:spcPct val="90000"/>
            </a:lnSpc>
            <a:spcBef>
              <a:spcPct val="0"/>
            </a:spcBef>
            <a:spcAft>
              <a:spcPct val="15000"/>
            </a:spcAft>
            <a:buChar char="•"/>
          </a:pPr>
          <a:r>
            <a:rPr lang="en-US" sz="800" kern="1200" dirty="0"/>
            <a:t>Output: Feature Maps</a:t>
          </a:r>
          <a:endParaRPr lang="en-IN" sz="800" kern="1200" dirty="0"/>
        </a:p>
        <a:p>
          <a:pPr marL="57150" lvl="1" indent="-57150" algn="l" defTabSz="355600">
            <a:lnSpc>
              <a:spcPct val="90000"/>
            </a:lnSpc>
            <a:spcBef>
              <a:spcPct val="0"/>
            </a:spcBef>
            <a:spcAft>
              <a:spcPct val="15000"/>
            </a:spcAft>
            <a:buChar char="•"/>
          </a:pPr>
          <a:r>
            <a:rPr lang="en-US" sz="800" kern="1200" dirty="0"/>
            <a:t>Training on Labeled Datasets</a:t>
          </a:r>
          <a:endParaRPr lang="en-IN" sz="800" kern="1200" dirty="0"/>
        </a:p>
      </dsp:txBody>
      <dsp:txXfrm>
        <a:off x="7952407" y="2845173"/>
        <a:ext cx="1734207" cy="659144"/>
      </dsp:txXfrm>
    </dsp:sp>
    <dsp:sp modelId="{E42FCA52-EE3F-4425-BFF3-5EBB28A9882B}">
      <dsp:nvSpPr>
        <dsp:cNvPr id="0" name=""/>
        <dsp:cNvSpPr/>
      </dsp:nvSpPr>
      <dsp:spPr>
        <a:xfrm rot="5400000">
          <a:off x="8075964" y="4468466"/>
          <a:ext cx="692101" cy="7879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89854F-7B6A-4C99-B339-222223E4D165}">
      <dsp:nvSpPr>
        <dsp:cNvPr id="0" name=""/>
        <dsp:cNvSpPr/>
      </dsp:nvSpPr>
      <dsp:spPr>
        <a:xfrm>
          <a:off x="7892599" y="3701257"/>
          <a:ext cx="1165092" cy="8155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Classification</a:t>
          </a:r>
          <a:endParaRPr lang="en-IN" sz="1000" kern="1200" dirty="0"/>
        </a:p>
      </dsp:txBody>
      <dsp:txXfrm>
        <a:off x="7932417" y="3741075"/>
        <a:ext cx="1085456" cy="735890"/>
      </dsp:txXfrm>
    </dsp:sp>
    <dsp:sp modelId="{E80CE89A-A634-4BD0-92F7-5180FCE32190}">
      <dsp:nvSpPr>
        <dsp:cNvPr id="0" name=""/>
        <dsp:cNvSpPr/>
      </dsp:nvSpPr>
      <dsp:spPr>
        <a:xfrm>
          <a:off x="9045633" y="3779036"/>
          <a:ext cx="1676620" cy="65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Final Security Decision: </a:t>
          </a:r>
          <a:endParaRPr lang="en-IN" sz="900" kern="1200" dirty="0"/>
        </a:p>
        <a:p>
          <a:pPr marL="57150" lvl="1" indent="-57150" algn="l" defTabSz="400050">
            <a:lnSpc>
              <a:spcPct val="90000"/>
            </a:lnSpc>
            <a:spcBef>
              <a:spcPct val="0"/>
            </a:spcBef>
            <a:spcAft>
              <a:spcPct val="15000"/>
            </a:spcAft>
            <a:buChar char="•"/>
          </a:pPr>
          <a:r>
            <a:rPr lang="en-US" sz="900" kern="1200" dirty="0"/>
            <a:t>Threads Detected</a:t>
          </a:r>
          <a:endParaRPr lang="en-IN" sz="900" kern="1200" dirty="0"/>
        </a:p>
        <a:p>
          <a:pPr marL="57150" lvl="1" indent="-57150" algn="l" defTabSz="400050">
            <a:lnSpc>
              <a:spcPct val="90000"/>
            </a:lnSpc>
            <a:spcBef>
              <a:spcPct val="0"/>
            </a:spcBef>
            <a:spcAft>
              <a:spcPct val="15000"/>
            </a:spcAft>
            <a:buChar char="•"/>
          </a:pPr>
          <a:r>
            <a:rPr lang="en-US" sz="900" kern="1200" dirty="0"/>
            <a:t>Access Allowed/Denied</a:t>
          </a:r>
          <a:endParaRPr lang="en-IN" sz="900" kern="1200" dirty="0"/>
        </a:p>
      </dsp:txBody>
      <dsp:txXfrm>
        <a:off x="9045633" y="3779036"/>
        <a:ext cx="1676620" cy="659144"/>
      </dsp:txXfrm>
    </dsp:sp>
    <dsp:sp modelId="{0C99E2C0-E053-4B97-8B08-D0AECFB38D93}">
      <dsp:nvSpPr>
        <dsp:cNvPr id="0" name=""/>
        <dsp:cNvSpPr/>
      </dsp:nvSpPr>
      <dsp:spPr>
        <a:xfrm>
          <a:off x="9069367" y="4617362"/>
          <a:ext cx="1165092" cy="8155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Security System Response</a:t>
          </a:r>
          <a:endParaRPr lang="en-IN" sz="1000" kern="1200" dirty="0"/>
        </a:p>
      </dsp:txBody>
      <dsp:txXfrm>
        <a:off x="9109185" y="4657180"/>
        <a:ext cx="1085456" cy="735890"/>
      </dsp:txXfrm>
    </dsp:sp>
    <dsp:sp modelId="{5E65642E-B594-4597-B534-85B8C0AA11AF}">
      <dsp:nvSpPr>
        <dsp:cNvPr id="0" name=""/>
        <dsp:cNvSpPr/>
      </dsp:nvSpPr>
      <dsp:spPr>
        <a:xfrm>
          <a:off x="10225075" y="4695142"/>
          <a:ext cx="1573451" cy="65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Alert Generation</a:t>
          </a:r>
          <a:endParaRPr lang="en-IN" sz="800" kern="1200" dirty="0"/>
        </a:p>
        <a:p>
          <a:pPr marL="57150" lvl="1" indent="-57150" algn="l" defTabSz="355600">
            <a:lnSpc>
              <a:spcPct val="90000"/>
            </a:lnSpc>
            <a:spcBef>
              <a:spcPct val="0"/>
            </a:spcBef>
            <a:spcAft>
              <a:spcPct val="15000"/>
            </a:spcAft>
            <a:buChar char="•"/>
          </a:pPr>
          <a:r>
            <a:rPr lang="en-US" sz="800" kern="1200" dirty="0"/>
            <a:t>Logging of security events</a:t>
          </a:r>
          <a:endParaRPr lang="en-IN" sz="800" kern="1200" dirty="0"/>
        </a:p>
        <a:p>
          <a:pPr marL="57150" lvl="1" indent="-57150" algn="l" defTabSz="355600">
            <a:lnSpc>
              <a:spcPct val="90000"/>
            </a:lnSpc>
            <a:spcBef>
              <a:spcPct val="0"/>
            </a:spcBef>
            <a:spcAft>
              <a:spcPct val="15000"/>
            </a:spcAft>
            <a:buChar char="•"/>
          </a:pPr>
          <a:r>
            <a:rPr lang="en-US" sz="800" kern="1200" dirty="0"/>
            <a:t>Real-time actions (e.g.: locking access, alerting authorities)</a:t>
          </a:r>
          <a:endParaRPr lang="en-IN" sz="800" kern="1200" dirty="0"/>
        </a:p>
      </dsp:txBody>
      <dsp:txXfrm>
        <a:off x="10225075" y="4695142"/>
        <a:ext cx="1573451" cy="65914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7T14:28:33.706"/>
    </inkml:context>
    <inkml:brush xml:id="br0">
      <inkml:brushProperty name="width" value="0.05" units="cm"/>
      <inkml:brushProperty name="height" value="0.05" units="cm"/>
      <inkml:brushProperty name="color" value="#AE198D"/>
      <inkml:brushProperty name="ignorePressure" value="1"/>
      <inkml:brushProperty name="inkEffects" value="galaxy"/>
      <inkml:brushProperty name="anchorX" value="-34981.59766"/>
      <inkml:brushProperty name="anchorY" value="-1270"/>
      <inkml:brushProperty name="scaleFactor" value="0.5"/>
    </inkml:brush>
  </inkml:definitions>
  <inkml:trace contextRef="#ctx0" brushRef="#br0">1 1,'0'0,"4"0,8 0,4 0,5 0,3 0,2 0,-5 0,1 0,1 0,0 0,1 0,0 0,2 0,5 0,1 0,0 0,5 0,-2 0,-1 0,-2 0,9 0,4 0,-2 0,4 0,6 0,-3 0,-5 0,-4 0,-1 0,-3 0,-3 0,-3 0,-2 0,4 0,-1 0,-1 0,5 0,4 0,9 0,5 0,1 0,-3 0,-1 0,-1 0,-4 0,-1 0,-4 0,1 0,7 0,8 0,2 0,7 0,-1 0,-2 0,-2 0,-3 0,-2 0,-1 0,-7 0,-1 0,-5 0,5 0,3 0,1 0,2 0,1 0,-1 0,1 0,5 0,0 0,-1 0,0 0,-2 0,-1 0,-1 0,4 0,1 0,-1 0,-1 0,-1 0,-1 0,-1 0,-1 0,0 0,-6 0,-5 0,0 0,1 0,-3 0,2 0,-3 0,3 0,1 0,4 0,1 0,3 0,2 0,0 0,-5 0,-6 0,1 0,-5 0,-3 0,2 0,-2 0,3 0,-2 0,-1 0,-3 0,3 0,-1 0,-1 0,-2 0,-1 0,3 0,-1 0,6 0,8 0,11 0,2 0,8 0,4 0,3 0,4 0,6 0,18 0,10 0,16 0,17 0,20 0,17 0,3 0,5 0,-1 0,-10 0,-7 0,-12 0,1 0,-2 0,-1 0,6 0,-6 0,6 0,4 0,-10 0,-7 0,-2 0,-10 0,-10 0,-3 0,-2 0,1 0,12 0,13 0,18 0,15 0,12 0,10 0,0 0,-7 0,-5 0,-4 0,-14 0,-6 0,-12 0,-4 0,-7 0,-5 0,7 0,2 0,-1 0,2 0,-3 0,1 0,-9 0,-13 0,-10 0,-12 0,-10 0,-7 0,-6 0,-3 0,4 0,10 0,17 0,20 0,15 0,14 0,12 0,13 0,11 0,3 0,0 0,3 0,2 0,4 0,6 0,8 0,23 0,20 0,31 0,21 0,17 0,-2 0,-10 0,-14 0,-20 0,-7 0,-8 0,0 0,-2 0,9 0,5 0,3 0,9 0,-4 0,5 0,0 0,0 0,-12 0,-8 0,-6 0,-4 0,-2 0,-2 0,-16 0,-17 0,-15 0,-24 0,-20 0,-11 0,-12 0,-14 0,-15 0,-14 0,-17 0,-13 0,-16 0,-13 0,-9 0,-7 0,1 0,15 0,15 0,27 0,22 0,6 0,-8 0,-18 0,-18 0,-17 0,-13 0,-10 0,0 0,-3 0,4 0,10 0,11 0,4 0,2 0,0 0,-7 0,-6 0,-8 0,0 0,-4 0,-2 0,2 0,-1 0,3 0,5 0,3 0,9 0,8 0,6 0,1 0,-2 0,-4 0,-8 0,-9 0,-12 0,-7 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transition spd="med">
    <p:pull/>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transition spd="med">
    <p:pull/>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transition spd="med">
    <p:pull/>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med">
    <p:pull/>
  </p:transition>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AND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itchFamily="34" charset="0"/>
              </a:rPr>
              <a:t>Advanced Security Mechanisms Using Image Processing and Deep Convolutional Neural Networks: An Enhanced Approach</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805751" cy="1015663"/>
          </a:xfrm>
          <a:prstGeom prst="rect">
            <a:avLst/>
          </a:prstGeom>
          <a:noFill/>
        </p:spPr>
        <p:txBody>
          <a:bodyPr wrap="none" rtlCol="0">
            <a:spAutoFit/>
          </a:bodyPr>
          <a:lstStyle/>
          <a:p>
            <a:r>
              <a:rPr lang="en-US" sz="2000" b="1" dirty="0"/>
              <a:t>Submitted by: </a:t>
            </a:r>
          </a:p>
          <a:p>
            <a:r>
              <a:rPr lang="en-US" sz="2000" dirty="0"/>
              <a:t>Arshdeep Singh</a:t>
            </a:r>
          </a:p>
          <a:p>
            <a:r>
              <a:rPr lang="en-US" sz="2000" dirty="0"/>
              <a:t>   21BCS5512</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a:t>Dr. Preet </a:t>
            </a:r>
            <a:r>
              <a:rPr lang="en-US" sz="2000" dirty="0"/>
              <a:t>Kamal</a:t>
            </a:r>
          </a:p>
          <a:p>
            <a:endParaRPr lang="en-US" sz="2000" dirty="0"/>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F82F34-D1DA-D18F-46B2-2E83F8991508}"/>
              </a:ext>
            </a:extLst>
          </p:cNvPr>
          <p:cNvSpPr>
            <a:spLocks noGrp="1"/>
          </p:cNvSpPr>
          <p:nvPr>
            <p:ph type="sldNum" sz="quarter" idx="12"/>
          </p:nvPr>
        </p:nvSpPr>
        <p:spPr>
          <a:xfrm>
            <a:off x="8610600" y="6257191"/>
            <a:ext cx="2743200" cy="365125"/>
          </a:xfrm>
        </p:spPr>
        <p:txBody>
          <a:bodyPr/>
          <a:lstStyle/>
          <a:p>
            <a:fld id="{BDCDBBEF-AA6C-4BA6-85B2-A17D7F280E38}" type="slidenum">
              <a:rPr lang="en-US" smtClean="0"/>
              <a:pPr/>
              <a:t>10</a:t>
            </a:fld>
            <a:endParaRPr lang="en-US"/>
          </a:p>
        </p:txBody>
      </p:sp>
      <p:sp>
        <p:nvSpPr>
          <p:cNvPr id="6" name="TextBox 5">
            <a:extLst>
              <a:ext uri="{FF2B5EF4-FFF2-40B4-BE49-F238E27FC236}">
                <a16:creationId xmlns:a16="http://schemas.microsoft.com/office/drawing/2014/main" id="{AA973F16-A004-CD0C-A3F5-1F863001FE93}"/>
              </a:ext>
            </a:extLst>
          </p:cNvPr>
          <p:cNvSpPr txBox="1"/>
          <p:nvPr/>
        </p:nvSpPr>
        <p:spPr>
          <a:xfrm>
            <a:off x="1003300" y="712689"/>
            <a:ext cx="10115550" cy="1631216"/>
          </a:xfrm>
          <a:prstGeom prst="rect">
            <a:avLst/>
          </a:prstGeom>
          <a:noFill/>
        </p:spPr>
        <p:txBody>
          <a:bodyPr wrap="square">
            <a:spAutoFit/>
          </a:bodyPr>
          <a:lstStyle/>
          <a:p>
            <a:r>
              <a:rPr lang="en-US" sz="2800" b="1" dirty="0"/>
              <a:t>Research Objectives</a:t>
            </a:r>
          </a:p>
          <a:p>
            <a:pPr marL="285750" indent="-285750">
              <a:buFont typeface="Arial" panose="020B0604020202020204" pitchFamily="34" charset="0"/>
              <a:buChar char="•"/>
            </a:pPr>
            <a:r>
              <a:rPr lang="en-US" dirty="0"/>
              <a:t>Developing a security mechanism using advanced image processing techniques.</a:t>
            </a:r>
          </a:p>
          <a:p>
            <a:pPr marL="285750" indent="-285750">
              <a:buFont typeface="Arial" panose="020B0604020202020204" pitchFamily="34" charset="0"/>
              <a:buChar char="•"/>
            </a:pPr>
            <a:r>
              <a:rPr lang="en-US" dirty="0"/>
              <a:t>Designing a deep CNN model that improves accuracy and reduces false positives/negatives.</a:t>
            </a:r>
          </a:p>
          <a:p>
            <a:pPr marL="285750" indent="-285750">
              <a:buFont typeface="Arial" panose="020B0604020202020204" pitchFamily="34" charset="0"/>
              <a:buChar char="•"/>
            </a:pPr>
            <a:r>
              <a:rPr lang="en-US" dirty="0"/>
              <a:t>Evaluating the model's robustness against adversarial attacks and noisy input data.</a:t>
            </a:r>
          </a:p>
          <a:p>
            <a:pPr marL="285750" indent="-285750">
              <a:buFont typeface="Arial" panose="020B0604020202020204" pitchFamily="34" charset="0"/>
              <a:buChar char="•"/>
            </a:pPr>
            <a:r>
              <a:rPr lang="en-US" dirty="0"/>
              <a:t>Testing the real-time performance of the system in different security scenarios.</a:t>
            </a:r>
          </a:p>
        </p:txBody>
      </p:sp>
      <p:sp>
        <p:nvSpPr>
          <p:cNvPr id="8" name="TextBox 7">
            <a:extLst>
              <a:ext uri="{FF2B5EF4-FFF2-40B4-BE49-F238E27FC236}">
                <a16:creationId xmlns:a16="http://schemas.microsoft.com/office/drawing/2014/main" id="{268F9F24-7302-65C8-98CB-3150D8639FB0}"/>
              </a:ext>
            </a:extLst>
          </p:cNvPr>
          <p:cNvSpPr txBox="1"/>
          <p:nvPr/>
        </p:nvSpPr>
        <p:spPr>
          <a:xfrm>
            <a:off x="1073150" y="2515444"/>
            <a:ext cx="10045700" cy="3570208"/>
          </a:xfrm>
          <a:prstGeom prst="rect">
            <a:avLst/>
          </a:prstGeom>
          <a:noFill/>
        </p:spPr>
        <p:txBody>
          <a:bodyPr wrap="square">
            <a:spAutoFit/>
          </a:bodyPr>
          <a:lstStyle/>
          <a:p>
            <a:r>
              <a:rPr lang="en-US" sz="2800" b="1" dirty="0"/>
              <a:t>Model Training and Optimization</a:t>
            </a:r>
          </a:p>
          <a:p>
            <a:pPr marL="285750" indent="-285750">
              <a:buFont typeface="Wingdings" panose="05000000000000000000" pitchFamily="2" charset="2"/>
              <a:buChar char="q"/>
            </a:pPr>
            <a:r>
              <a:rPr lang="en-US" b="1" dirty="0"/>
              <a:t>Dataset Selection</a:t>
            </a:r>
            <a:r>
              <a:rPr lang="en-US" dirty="0"/>
              <a:t>: Publicly available datasets, such as LFW (for biometric recognition), COCO (for object detection), and MIT Surveillance Dataset, will be used for training and evaluation.</a:t>
            </a:r>
          </a:p>
          <a:p>
            <a:pPr marL="285750" indent="-285750">
              <a:buFont typeface="Wingdings" panose="05000000000000000000" pitchFamily="2" charset="2"/>
              <a:buChar char="q"/>
            </a:pPr>
            <a:r>
              <a:rPr lang="en-US" b="1" dirty="0"/>
              <a:t>Training Process</a:t>
            </a:r>
            <a:r>
              <a:rPr lang="en-US" dirty="0"/>
              <a:t>:</a:t>
            </a:r>
          </a:p>
          <a:p>
            <a:pPr marL="742950" lvl="1" indent="-285750">
              <a:buFont typeface="Wingdings" panose="05000000000000000000" pitchFamily="2" charset="2"/>
              <a:buChar char="§"/>
            </a:pPr>
            <a:r>
              <a:rPr lang="en-US" dirty="0"/>
              <a:t>Split the dataset into training, validation, and test sets (e.g., 70-20-10).</a:t>
            </a:r>
          </a:p>
          <a:p>
            <a:pPr marL="742950" lvl="1" indent="-285750">
              <a:buFont typeface="Wingdings" panose="05000000000000000000" pitchFamily="2" charset="2"/>
              <a:buChar char="§"/>
            </a:pPr>
            <a:r>
              <a:rPr lang="en-US" dirty="0"/>
              <a:t>Train the CNN using backpropagation and optimizers like Adam. Use loss functions (e.g., categorical cross-entropy) to minimize prediction errors.</a:t>
            </a:r>
          </a:p>
          <a:p>
            <a:pPr marL="742950" lvl="1" indent="-285750">
              <a:buFont typeface="Wingdings" panose="05000000000000000000" pitchFamily="2" charset="2"/>
              <a:buChar char="§"/>
            </a:pPr>
            <a:r>
              <a:rPr lang="en-US" dirty="0"/>
              <a:t>Regularize the model using dropout and batch normalization to prevent overfitting.</a:t>
            </a:r>
          </a:p>
          <a:p>
            <a:pPr marL="742950" lvl="1" indent="-285750">
              <a:buFont typeface="Wingdings" panose="05000000000000000000" pitchFamily="2" charset="2"/>
              <a:buChar char="§"/>
            </a:pPr>
            <a:r>
              <a:rPr lang="en-US" dirty="0"/>
              <a:t>Implement data augmentation (e.g., image flipping, rotation) to increase dataset variability and improve generalization.</a:t>
            </a:r>
          </a:p>
          <a:p>
            <a:pPr marL="285750" indent="-285750">
              <a:buFont typeface="Wingdings" panose="05000000000000000000" pitchFamily="2" charset="2"/>
              <a:buChar char="q"/>
            </a:pPr>
            <a:r>
              <a:rPr lang="en-US" b="1" dirty="0"/>
              <a:t>Optimization</a:t>
            </a:r>
            <a:r>
              <a:rPr lang="en-US" dirty="0"/>
              <a:t>: Fine-tune hyperparameters such as learning rate, number of layers, and kernel size. Perform grid search or random search to find optimal values.</a:t>
            </a:r>
          </a:p>
        </p:txBody>
      </p:sp>
    </p:spTree>
    <p:extLst>
      <p:ext uri="{BB962C8B-B14F-4D97-AF65-F5344CB8AC3E}">
        <p14:creationId xmlns:p14="http://schemas.microsoft.com/office/powerpoint/2010/main" val="155773273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2BAA-030B-5C52-AE8E-A46DF30969A5}"/>
              </a:ext>
            </a:extLst>
          </p:cNvPr>
          <p:cNvSpPr>
            <a:spLocks noGrp="1"/>
          </p:cNvSpPr>
          <p:nvPr>
            <p:ph type="title"/>
          </p:nvPr>
        </p:nvSpPr>
        <p:spPr/>
        <p:txBody>
          <a:bodyPr/>
          <a:lstStyle/>
          <a:p>
            <a:r>
              <a:rPr lang="en-US" dirty="0"/>
              <a:t>Innovative elements in the approach</a:t>
            </a:r>
            <a:endParaRPr lang="en-IN" dirty="0"/>
          </a:p>
        </p:txBody>
      </p:sp>
      <p:sp>
        <p:nvSpPr>
          <p:cNvPr id="3" name="Content Placeholder 2">
            <a:extLst>
              <a:ext uri="{FF2B5EF4-FFF2-40B4-BE49-F238E27FC236}">
                <a16:creationId xmlns:a16="http://schemas.microsoft.com/office/drawing/2014/main" id="{BDE46884-2138-4E50-8CA2-646CFE502230}"/>
              </a:ext>
            </a:extLst>
          </p:cNvPr>
          <p:cNvSpPr>
            <a:spLocks noGrp="1"/>
          </p:cNvSpPr>
          <p:nvPr>
            <p:ph idx="1"/>
          </p:nvPr>
        </p:nvSpPr>
        <p:spPr>
          <a:xfrm>
            <a:off x="838200" y="1530874"/>
            <a:ext cx="10515600" cy="5190601"/>
          </a:xfrm>
        </p:spPr>
        <p:txBody>
          <a:bodyPr>
            <a:normAutofit fontScale="92500" lnSpcReduction="10000"/>
          </a:bodyPr>
          <a:lstStyle/>
          <a:p>
            <a:pPr marL="0" indent="0">
              <a:buNone/>
            </a:pPr>
            <a:r>
              <a:rPr lang="en-US" sz="2400" dirty="0"/>
              <a:t>The proposed project introduces several innovative elements that enhance the effectiveness and robustness of security systems. These innovations leverage cutting-edge techniques in image processing, deep learning, and adversarial defense to create a more resilient and efficient security framework. The key innovative components of this approach include:</a:t>
            </a:r>
          </a:p>
          <a:p>
            <a:pPr>
              <a:buFont typeface="Wingdings" panose="05000000000000000000" pitchFamily="2" charset="2"/>
              <a:buChar char="Ø"/>
            </a:pPr>
            <a:r>
              <a:rPr lang="en-US" sz="2400" dirty="0"/>
              <a:t>Integration of Advanced CNN Architectures for Security Applications which includes Transfer Learning with Pretrained Networks.</a:t>
            </a:r>
          </a:p>
          <a:p>
            <a:pPr>
              <a:buFont typeface="Wingdings" panose="05000000000000000000" pitchFamily="2" charset="2"/>
              <a:buChar char="Ø"/>
            </a:pPr>
            <a:r>
              <a:rPr lang="en-IN" sz="2400" dirty="0"/>
              <a:t>Custom CNN Layer Optimization which includes </a:t>
            </a:r>
            <a:r>
              <a:rPr lang="en-US" sz="2400" dirty="0"/>
              <a:t>customized CNN layers fine-tuned for security-related image processing tasks.</a:t>
            </a:r>
          </a:p>
          <a:p>
            <a:pPr>
              <a:buFont typeface="Wingdings" panose="05000000000000000000" pitchFamily="2" charset="2"/>
              <a:buChar char="Ø"/>
            </a:pPr>
            <a:r>
              <a:rPr lang="en-IN" sz="2400" dirty="0"/>
              <a:t>Adversarial Training, Defensive Distillation, and Ensemble Models to increase robustness. </a:t>
            </a:r>
          </a:p>
          <a:p>
            <a:pPr>
              <a:buFont typeface="Wingdings" panose="05000000000000000000" pitchFamily="2" charset="2"/>
              <a:buChar char="Ø"/>
            </a:pPr>
            <a:r>
              <a:rPr lang="en-IN" sz="2400" dirty="0"/>
              <a:t>Ethical and Bias-Resistant Design, with Bias Mitigation and Ethical Guidelines for data usage.</a:t>
            </a:r>
          </a:p>
          <a:p>
            <a:endParaRPr lang="en-IN" sz="2400" dirty="0"/>
          </a:p>
          <a:p>
            <a:pPr marL="0" indent="0">
              <a:buNone/>
            </a:pPr>
            <a:r>
              <a:rPr lang="en-US" sz="2400" dirty="0"/>
              <a:t>By addressing bias and implementing privacy-preserving techniques, the project ensures that the system will not only be effective but also fair and ethical in its deployment.</a:t>
            </a:r>
            <a:endParaRPr lang="en-IN" sz="2400" dirty="0"/>
          </a:p>
        </p:txBody>
      </p:sp>
      <p:sp>
        <p:nvSpPr>
          <p:cNvPr id="4" name="Slide Number Placeholder 3">
            <a:extLst>
              <a:ext uri="{FF2B5EF4-FFF2-40B4-BE49-F238E27FC236}">
                <a16:creationId xmlns:a16="http://schemas.microsoft.com/office/drawing/2014/main" id="{0DB93214-A94D-2287-3AD2-7F73C4A5C16C}"/>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57380712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B3C5-8A1E-9760-49AC-DFBF7830C8D4}"/>
              </a:ext>
            </a:extLst>
          </p:cNvPr>
          <p:cNvSpPr>
            <a:spLocks noGrp="1"/>
          </p:cNvSpPr>
          <p:nvPr>
            <p:ph type="title"/>
          </p:nvPr>
        </p:nvSpPr>
        <p:spPr/>
        <p:txBody>
          <a:bodyPr/>
          <a:lstStyle/>
          <a:p>
            <a:r>
              <a:rPr lang="en-US" dirty="0"/>
              <a:t>Challenge: High Computational Requirements for Deep CNNs</a:t>
            </a:r>
            <a:endParaRPr lang="en-IN" dirty="0"/>
          </a:p>
        </p:txBody>
      </p:sp>
      <p:sp>
        <p:nvSpPr>
          <p:cNvPr id="3" name="Content Placeholder 2">
            <a:extLst>
              <a:ext uri="{FF2B5EF4-FFF2-40B4-BE49-F238E27FC236}">
                <a16:creationId xmlns:a16="http://schemas.microsoft.com/office/drawing/2014/main" id="{E7933D98-AA0B-8522-2408-80D35C834B7E}"/>
              </a:ext>
            </a:extLst>
          </p:cNvPr>
          <p:cNvSpPr>
            <a:spLocks noGrp="1"/>
          </p:cNvSpPr>
          <p:nvPr>
            <p:ph idx="1"/>
          </p:nvPr>
        </p:nvSpPr>
        <p:spPr/>
        <p:txBody>
          <a:bodyPr>
            <a:normAutofit/>
          </a:bodyPr>
          <a:lstStyle/>
          <a:p>
            <a:r>
              <a:rPr lang="en-US" dirty="0"/>
              <a:t>Deep convolutional neural networks (CNNs) typically require extensive computational resources, both in terms of GPU power and memory. This posed a challenge when designing a system for real-time security applications, as it was difficult to achieve high accuracy while maintaining fast processing times.</a:t>
            </a:r>
          </a:p>
          <a:p>
            <a:r>
              <a:rPr lang="en-US" dirty="0"/>
              <a:t>Solution to this can be:</a:t>
            </a:r>
          </a:p>
          <a:p>
            <a:pPr>
              <a:buFont typeface="Wingdings" panose="05000000000000000000" pitchFamily="2" charset="2"/>
              <a:buChar char="q"/>
            </a:pPr>
            <a:r>
              <a:rPr lang="en-US" sz="1800" b="1" dirty="0"/>
              <a:t>Lightweight CNN Architectures</a:t>
            </a:r>
            <a:r>
              <a:rPr lang="en-US" sz="1800" dirty="0"/>
              <a:t>: The team implemented lightweight models such as </a:t>
            </a:r>
            <a:r>
              <a:rPr lang="en-US" sz="1800" i="1" dirty="0" err="1"/>
              <a:t>MobileNet</a:t>
            </a:r>
            <a:r>
              <a:rPr lang="en-US" sz="1800" dirty="0"/>
              <a:t> and </a:t>
            </a:r>
            <a:r>
              <a:rPr lang="en-US" sz="1800" i="1" dirty="0" err="1"/>
              <a:t>EfficientNet</a:t>
            </a:r>
            <a:r>
              <a:rPr lang="en-US" sz="1800" dirty="0"/>
              <a:t> to reduce computational costs while maintaining sufficient accuracy. These models use fewer parameters and require less memory, making them suitable for real-time applications.</a:t>
            </a:r>
          </a:p>
          <a:p>
            <a:pPr>
              <a:buFont typeface="Wingdings" panose="05000000000000000000" pitchFamily="2" charset="2"/>
              <a:buChar char="q"/>
            </a:pPr>
            <a:r>
              <a:rPr lang="en-US" sz="1800" b="1" dirty="0"/>
              <a:t>Edge Computing</a:t>
            </a:r>
            <a:r>
              <a:rPr lang="en-US" sz="1800" dirty="0"/>
              <a:t>: A hybrid edge-cloud approach was adopted, where computationally intensive tasks are offloaded to cloud servers, while time-sensitive operations are processed locally on edge devices. This drastically reduced latency while maintaining high throughput.</a:t>
            </a:r>
            <a:endParaRPr lang="en-IN" dirty="0"/>
          </a:p>
        </p:txBody>
      </p:sp>
      <p:sp>
        <p:nvSpPr>
          <p:cNvPr id="4" name="Slide Number Placeholder 3">
            <a:extLst>
              <a:ext uri="{FF2B5EF4-FFF2-40B4-BE49-F238E27FC236}">
                <a16:creationId xmlns:a16="http://schemas.microsoft.com/office/drawing/2014/main" id="{9CC05D84-6108-8232-A50A-8266825C8864}"/>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76377559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8C79-D96C-EF14-4829-89A455C7A522}"/>
              </a:ext>
            </a:extLst>
          </p:cNvPr>
          <p:cNvSpPr>
            <a:spLocks noGrp="1"/>
          </p:cNvSpPr>
          <p:nvPr>
            <p:ph type="title"/>
          </p:nvPr>
        </p:nvSpPr>
        <p:spPr/>
        <p:txBody>
          <a:bodyPr/>
          <a:lstStyle/>
          <a:p>
            <a:r>
              <a:rPr lang="en-US" dirty="0"/>
              <a:t>Challenge: Limited Availability of Security-Specific Datasets</a:t>
            </a:r>
            <a:endParaRPr lang="en-IN" dirty="0"/>
          </a:p>
        </p:txBody>
      </p:sp>
      <p:sp>
        <p:nvSpPr>
          <p:cNvPr id="3" name="Content Placeholder 2">
            <a:extLst>
              <a:ext uri="{FF2B5EF4-FFF2-40B4-BE49-F238E27FC236}">
                <a16:creationId xmlns:a16="http://schemas.microsoft.com/office/drawing/2014/main" id="{7401C4B1-B228-BCC0-88EF-29B2B1DADE6B}"/>
              </a:ext>
            </a:extLst>
          </p:cNvPr>
          <p:cNvSpPr>
            <a:spLocks noGrp="1"/>
          </p:cNvSpPr>
          <p:nvPr>
            <p:ph idx="1"/>
          </p:nvPr>
        </p:nvSpPr>
        <p:spPr/>
        <p:txBody>
          <a:bodyPr>
            <a:normAutofit fontScale="92500"/>
          </a:bodyPr>
          <a:lstStyle/>
          <a:p>
            <a:r>
              <a:rPr lang="en-US" dirty="0"/>
              <a:t>Publicly available datasets for facial recognition and object detection are often limited in terms of their relevance to security-specific use cases, such as weapon detection, face occlusions, or surveillance scenarios. The lack of diverse and specialized data hindered initial model performance.</a:t>
            </a:r>
          </a:p>
          <a:p>
            <a:r>
              <a:rPr lang="en-US" dirty="0"/>
              <a:t>Solution to this can be:</a:t>
            </a:r>
          </a:p>
          <a:p>
            <a:pPr>
              <a:buFont typeface="Wingdings" panose="05000000000000000000" pitchFamily="2" charset="2"/>
              <a:buChar char="q"/>
            </a:pPr>
            <a:r>
              <a:rPr lang="en-US" sz="2200" dirty="0"/>
              <a:t>Data Augmentation: Extensive augmentation techniques were applied to existing datasets to simulate security scenarios such as various lighting conditions, occlusions, and different camera angles.</a:t>
            </a:r>
          </a:p>
          <a:p>
            <a:pPr>
              <a:buFont typeface="Wingdings" panose="05000000000000000000" pitchFamily="2" charset="2"/>
              <a:buChar char="q"/>
            </a:pPr>
            <a:r>
              <a:rPr lang="en-US" sz="2200" dirty="0"/>
              <a:t>Synthetic Data Generation: The team leveraged Generative Adversarial Networks (GANs) to generate synthetic images that represented rare security situations (e.g., concealed weapons, unauthorized access attempts). This expanded the diversity and scope of the training data.</a:t>
            </a:r>
            <a:endParaRPr lang="en-IN" sz="2200" dirty="0"/>
          </a:p>
        </p:txBody>
      </p:sp>
      <p:sp>
        <p:nvSpPr>
          <p:cNvPr id="4" name="Slide Number Placeholder 3">
            <a:extLst>
              <a:ext uri="{FF2B5EF4-FFF2-40B4-BE49-F238E27FC236}">
                <a16:creationId xmlns:a16="http://schemas.microsoft.com/office/drawing/2014/main" id="{6E5A1605-3762-ED7C-5C1A-014F57099245}"/>
              </a:ext>
            </a:extLst>
          </p:cNvPr>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233587388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12" name="TextBox 11">
            <a:extLst>
              <a:ext uri="{FF2B5EF4-FFF2-40B4-BE49-F238E27FC236}">
                <a16:creationId xmlns:a16="http://schemas.microsoft.com/office/drawing/2014/main" id="{8166334F-0F68-13E9-CCEA-CF1BF10207DE}"/>
              </a:ext>
            </a:extLst>
          </p:cNvPr>
          <p:cNvSpPr txBox="1"/>
          <p:nvPr/>
        </p:nvSpPr>
        <p:spPr>
          <a:xfrm>
            <a:off x="0" y="1164134"/>
            <a:ext cx="11887201" cy="5693866"/>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Lawrence, Steve, C. Lee Giles, Ah Chung Tsoi, and Andrew D. Back. 1997. “Face Recognition: A Convolutional Neural Network Approach.” IEEE Transactions on Neural Networks, Volume 8; Issue 1. http://ieeexplore.ieee.org/xpl/login.jsp?tp=&amp;arnumber=554195C. Gomez and </a:t>
            </a:r>
            <a:r>
              <a:rPr lang="en-IN" sz="1400" dirty="0" err="1">
                <a:latin typeface="Times New Roman" panose="02020603050405020304" pitchFamily="18" charset="0"/>
                <a:cs typeface="Times New Roman" panose="02020603050405020304" pitchFamily="18" charset="0"/>
              </a:rPr>
              <a:t>J.Paradlls</a:t>
            </a:r>
            <a:r>
              <a:rPr lang="en-IN" sz="1400" dirty="0">
                <a:latin typeface="Times New Roman" panose="02020603050405020304" pitchFamily="18" charset="0"/>
                <a:cs typeface="Times New Roman" panose="02020603050405020304" pitchFamily="18" charset="0"/>
              </a:rPr>
              <a:t>, “Wireless home automation networks: A survey of architectures and technologies”, IEEE Communications Magazine, Vol.48, No.6, pp.92-101, 2010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 J. </a:t>
            </a:r>
            <a:r>
              <a:rPr lang="en-IN" sz="1400" dirty="0" err="1">
                <a:latin typeface="Times New Roman" panose="02020603050405020304" pitchFamily="18" charset="0"/>
                <a:cs typeface="Times New Roman" panose="02020603050405020304" pitchFamily="18" charset="0"/>
              </a:rPr>
              <a:t>Bangali</a:t>
            </a:r>
            <a:r>
              <a:rPr lang="en-IN" sz="1400" dirty="0">
                <a:latin typeface="Times New Roman" panose="02020603050405020304" pitchFamily="18" charset="0"/>
                <a:cs typeface="Times New Roman" panose="02020603050405020304" pitchFamily="18" charset="0"/>
              </a:rPr>
              <a:t> and A. Shaligram, “Design and Implementation of Security Systems for Smart Home based on GSM technology”, International Journal of Smart Home Vol.7, No.6, pp.201-208, 2013.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Marcin </a:t>
            </a:r>
            <a:r>
              <a:rPr lang="en-IN" sz="1400" dirty="0" err="1">
                <a:latin typeface="Times New Roman" panose="02020603050405020304" pitchFamily="18" charset="0"/>
                <a:cs typeface="Times New Roman" panose="02020603050405020304" pitchFamily="18" charset="0"/>
              </a:rPr>
              <a:t>Andrychowicz</a:t>
            </a:r>
            <a:r>
              <a:rPr lang="en-IN" sz="1400" dirty="0">
                <a:latin typeface="Times New Roman" panose="02020603050405020304" pitchFamily="18" charset="0"/>
                <a:cs typeface="Times New Roman" panose="02020603050405020304" pitchFamily="18" charset="0"/>
              </a:rPr>
              <a:t>, Misha </a:t>
            </a:r>
            <a:r>
              <a:rPr lang="en-IN" sz="1400" dirty="0" err="1">
                <a:latin typeface="Times New Roman" panose="02020603050405020304" pitchFamily="18" charset="0"/>
                <a:cs typeface="Times New Roman" panose="02020603050405020304" pitchFamily="18" charset="0"/>
              </a:rPr>
              <a:t>Denil</a:t>
            </a:r>
            <a:r>
              <a:rPr lang="en-IN" sz="1400" dirty="0">
                <a:latin typeface="Times New Roman" panose="02020603050405020304" pitchFamily="18" charset="0"/>
                <a:cs typeface="Times New Roman" panose="02020603050405020304" pitchFamily="18" charset="0"/>
              </a:rPr>
              <a:t>, et al., “Learning to learn by gradient descent by gradient descent”, </a:t>
            </a:r>
            <a:r>
              <a:rPr lang="en-IN" sz="1400" dirty="0" err="1">
                <a:latin typeface="Times New Roman" panose="02020603050405020304" pitchFamily="18" charset="0"/>
                <a:cs typeface="Times New Roman" panose="02020603050405020304" pitchFamily="18" charset="0"/>
              </a:rPr>
              <a:t>arXiv</a:t>
            </a:r>
            <a:r>
              <a:rPr lang="en-IN" sz="1400" dirty="0">
                <a:latin typeface="Times New Roman" panose="02020603050405020304" pitchFamily="18" charset="0"/>
                <a:cs typeface="Times New Roman" panose="02020603050405020304" pitchFamily="18" charset="0"/>
              </a:rPr>
              <a:t> preprint arXiv:1606.04474v2 [cs.NE] 30 Nov 2016.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 A. Antony and Prof. G. R. </a:t>
            </a:r>
            <a:r>
              <a:rPr lang="en-IN" sz="1400" dirty="0" err="1">
                <a:latin typeface="Times New Roman" panose="02020603050405020304" pitchFamily="18" charset="0"/>
                <a:cs typeface="Times New Roman" panose="02020603050405020304" pitchFamily="18" charset="0"/>
              </a:rPr>
              <a:t>Gidveer</a:t>
            </a:r>
            <a:r>
              <a:rPr lang="en-IN" sz="1400" dirty="0">
                <a:latin typeface="Times New Roman" panose="02020603050405020304" pitchFamily="18" charset="0"/>
                <a:cs typeface="Times New Roman" panose="02020603050405020304" pitchFamily="18" charset="0"/>
              </a:rPr>
              <a:t>, “Live Streaming Motion Detection Camera Security System with Email Notification using Raspberry Pi”, IOSR Journal of Electronics and Communication Engineering (IOSRJECE), Special Issue - AETM, pp.142-147, 2016.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[5]</a:t>
            </a:r>
            <a:r>
              <a:rPr lang="en-IN" sz="1400" dirty="0">
                <a:latin typeface="Times New Roman" panose="02020603050405020304" pitchFamily="18" charset="0"/>
                <a:cs typeface="Times New Roman" panose="02020603050405020304" pitchFamily="18" charset="0"/>
              </a:rPr>
              <a:t> M. W. Ren, J. Y. Yang, and H. Sun, "Tracing boundary contours in a binary image[j]," Image and Vision Computing, vol. 20, pp125-131, 2002. </a:t>
            </a:r>
          </a:p>
          <a:p>
            <a:br>
              <a:rPr lang="en-IN" sz="14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J. Rao, J. Lin, S. Xu, and S. J. Lin, “A new intelligent contour tracking algorithm in binary image,” in Proc. 4th International Conference on Digital Home, 2012, pp 18-22.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 G. Pradeep, B. S. Chandra and M. </a:t>
            </a:r>
            <a:r>
              <a:rPr lang="en-IN" sz="1400" dirty="0" err="1">
                <a:latin typeface="Times New Roman" panose="02020603050405020304" pitchFamily="18" charset="0"/>
                <a:cs typeface="Times New Roman" panose="02020603050405020304" pitchFamily="18" charset="0"/>
              </a:rPr>
              <a:t>Venkateswarao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AdHoc</a:t>
            </a:r>
            <a:r>
              <a:rPr lang="en-IN" sz="1400" dirty="0">
                <a:latin typeface="Times New Roman" panose="02020603050405020304" pitchFamily="18" charset="0"/>
                <a:cs typeface="Times New Roman" panose="02020603050405020304" pitchFamily="18" charset="0"/>
              </a:rPr>
              <a:t> Low Powered 802.15.1 Protocol Based Automation System for Residence using Mobile Devices”, IJCST </a:t>
            </a:r>
            <a:r>
              <a:rPr lang="en-IN" sz="1400" dirty="0" err="1">
                <a:latin typeface="Times New Roman" panose="02020603050405020304" pitchFamily="18" charset="0"/>
                <a:cs typeface="Times New Roman" panose="02020603050405020304" pitchFamily="18" charset="0"/>
              </a:rPr>
              <a:t>Vol.l</a:t>
            </a:r>
            <a:r>
              <a:rPr lang="en-IN" sz="1400" dirty="0">
                <a:latin typeface="Times New Roman" panose="02020603050405020304" pitchFamily="18" charset="0"/>
                <a:cs typeface="Times New Roman" panose="02020603050405020304" pitchFamily="18" charset="0"/>
              </a:rPr>
              <a:t>. 2, No.1, pp.93-96, December 2011.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[8]</a:t>
            </a:r>
            <a:r>
              <a:rPr lang="en-IN" sz="1400" dirty="0">
                <a:latin typeface="Times New Roman" panose="02020603050405020304" pitchFamily="18" charset="0"/>
                <a:cs typeface="Times New Roman" panose="02020603050405020304" pitchFamily="18" charset="0"/>
              </a:rPr>
              <a:t> Live streaming DIY system [Online] Availablehttp://www.networkworld.com/article/2925722/security0/homesecurity-demystified-how-to-build-a-smart-diy-system.html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[9]</a:t>
            </a:r>
            <a:r>
              <a:rPr lang="en-IN" sz="1400" dirty="0">
                <a:latin typeface="Times New Roman" panose="02020603050405020304" pitchFamily="18" charset="0"/>
                <a:cs typeface="Times New Roman" panose="02020603050405020304" pitchFamily="18" charset="0"/>
              </a:rPr>
              <a:t> Angela Antony, Prof. G. R. </a:t>
            </a:r>
            <a:r>
              <a:rPr lang="en-IN" sz="1400" dirty="0" err="1">
                <a:latin typeface="Times New Roman" panose="02020603050405020304" pitchFamily="18" charset="0"/>
                <a:cs typeface="Times New Roman" panose="02020603050405020304" pitchFamily="18" charset="0"/>
              </a:rPr>
              <a:t>Gidveer</a:t>
            </a:r>
            <a:r>
              <a:rPr lang="en-IN" sz="1400" dirty="0">
                <a:latin typeface="Times New Roman" panose="02020603050405020304" pitchFamily="18" charset="0"/>
                <a:cs typeface="Times New Roman" panose="02020603050405020304" pitchFamily="18" charset="0"/>
              </a:rPr>
              <a:t>, “Live Streaming Motion Detection Camera Security System with Email Notification using Raspberry Pi” IOSR Journal of Electronics and Communication Engineering (IOSRJECE), Special Issue - AETM'16, pp.142-147. </a:t>
            </a:r>
          </a:p>
        </p:txBody>
      </p:sp>
    </p:spTree>
    <p:extLst>
      <p:ext uri="{BB962C8B-B14F-4D97-AF65-F5344CB8AC3E}">
        <p14:creationId xmlns:p14="http://schemas.microsoft.com/office/powerpoint/2010/main" val="19122585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i="0" dirty="0">
                <a:solidFill>
                  <a:srgbClr val="000000"/>
                </a:solidFill>
                <a:effectLst/>
                <a:latin typeface="Calibri" panose="020F0502020204030204" pitchFamily="34" charset="0"/>
              </a:rPr>
              <a:t>Block diagram / System architecture</a:t>
            </a:r>
          </a:p>
          <a:p>
            <a:r>
              <a:rPr lang="en-US" i="0" dirty="0">
                <a:solidFill>
                  <a:srgbClr val="000000"/>
                </a:solidFill>
                <a:effectLst/>
                <a:latin typeface="Calibri" panose="020F0502020204030204" pitchFamily="34" charset="0"/>
              </a:rPr>
              <a:t>Experimental setup design</a:t>
            </a:r>
            <a:endParaRPr lang="en-US" dirty="0">
              <a:solidFill>
                <a:srgbClr val="000000"/>
              </a:solidFill>
              <a:latin typeface="Calibri" panose="020F0502020204030204" pitchFamily="34" charset="0"/>
            </a:endParaRPr>
          </a:p>
          <a:p>
            <a:r>
              <a:rPr lang="en-US" i="0" dirty="0">
                <a:solidFill>
                  <a:srgbClr val="000000"/>
                </a:solidFill>
                <a:effectLst/>
                <a:latin typeface="Calibri" panose="020F0502020204030204" pitchFamily="34" charset="0"/>
              </a:rPr>
              <a:t>List of required equipment/software</a:t>
            </a:r>
            <a:endParaRPr lang="en-US" dirty="0">
              <a:solidFill>
                <a:srgbClr val="000000"/>
              </a:solidFill>
              <a:latin typeface="Calibri" panose="020F0502020204030204" pitchFamily="34" charset="0"/>
            </a:endParaRPr>
          </a:p>
          <a:p>
            <a:r>
              <a:rPr lang="en-US" i="0" dirty="0">
                <a:solidFill>
                  <a:srgbClr val="000000"/>
                </a:solidFill>
                <a:effectLst/>
                <a:latin typeface="Calibri" panose="020F0502020204030204" pitchFamily="34" charset="0"/>
              </a:rPr>
              <a:t>Research methodology</a:t>
            </a:r>
            <a:endParaRPr lang="en-US" dirty="0">
              <a:solidFill>
                <a:srgbClr val="000000"/>
              </a:solidFill>
              <a:latin typeface="Calibri" panose="020F0502020204030204" pitchFamily="34" charset="0"/>
            </a:endParaRPr>
          </a:p>
          <a:p>
            <a:r>
              <a:rPr lang="en-US" i="0" dirty="0">
                <a:solidFill>
                  <a:srgbClr val="000000"/>
                </a:solidFill>
                <a:effectLst/>
                <a:latin typeface="Calibri" panose="020F0502020204030204" pitchFamily="34" charset="0"/>
              </a:rPr>
              <a:t>Data collection plan</a:t>
            </a:r>
            <a:endParaRPr lang="en-US" dirty="0">
              <a:solidFill>
                <a:srgbClr val="000000"/>
              </a:solidFill>
              <a:latin typeface="Calibri" panose="020F0502020204030204" pitchFamily="34" charset="0"/>
            </a:endParaRPr>
          </a:p>
          <a:p>
            <a:r>
              <a:rPr lang="en-US" i="0" dirty="0">
                <a:solidFill>
                  <a:srgbClr val="000000"/>
                </a:solidFill>
                <a:effectLst/>
                <a:latin typeface="Calibri" panose="020F0502020204030204" pitchFamily="34" charset="0"/>
              </a:rPr>
              <a:t>Feasibility analysis</a:t>
            </a:r>
            <a:endParaRPr lang="en-US" dirty="0">
              <a:solidFill>
                <a:srgbClr val="000000"/>
              </a:solidFill>
              <a:latin typeface="Calibri" panose="020F0502020204030204" pitchFamily="34" charset="0"/>
            </a:endParaRPr>
          </a:p>
          <a:p>
            <a:r>
              <a:rPr lang="en-US" i="0" dirty="0">
                <a:solidFill>
                  <a:srgbClr val="000000"/>
                </a:solidFill>
                <a:effectLst/>
                <a:latin typeface="Calibri" panose="020F0502020204030204" pitchFamily="34" charset="0"/>
              </a:rPr>
              <a:t>Innovative elements in the approach</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3" name="Diagram 2">
            <a:extLst>
              <a:ext uri="{FF2B5EF4-FFF2-40B4-BE49-F238E27FC236}">
                <a16:creationId xmlns:a16="http://schemas.microsoft.com/office/drawing/2014/main" id="{ABA3D56D-8EA4-0697-B9B2-2E82C86DA951}"/>
              </a:ext>
            </a:extLst>
          </p:cNvPr>
          <p:cNvGraphicFramePr/>
          <p:nvPr>
            <p:extLst>
              <p:ext uri="{D42A27DB-BD31-4B8C-83A1-F6EECF244321}">
                <p14:modId xmlns:p14="http://schemas.microsoft.com/office/powerpoint/2010/main" val="2772822217"/>
              </p:ext>
            </p:extLst>
          </p:nvPr>
        </p:nvGraphicFramePr>
        <p:xfrm>
          <a:off x="-1129809" y="1388275"/>
          <a:ext cx="14630400" cy="546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EA9DC540-2546-2259-734B-403F4AF99A5B}"/>
                  </a:ext>
                </a:extLst>
              </p14:cNvPr>
              <p14:cNvContentPartPr/>
              <p14:nvPr/>
            </p14:nvContentPartPr>
            <p14:xfrm>
              <a:off x="913980" y="1343295"/>
              <a:ext cx="10406880" cy="360"/>
            </p14:xfrm>
          </p:contentPart>
        </mc:Choice>
        <mc:Fallback xmlns="">
          <p:pic>
            <p:nvPicPr>
              <p:cNvPr id="7" name="Ink 6">
                <a:extLst>
                  <a:ext uri="{FF2B5EF4-FFF2-40B4-BE49-F238E27FC236}">
                    <a16:creationId xmlns:a16="http://schemas.microsoft.com/office/drawing/2014/main" id="{EA9DC540-2546-2259-734B-403F4AF99A5B}"/>
                  </a:ext>
                </a:extLst>
              </p:cNvPr>
              <p:cNvPicPr/>
              <p:nvPr/>
            </p:nvPicPr>
            <p:blipFill>
              <a:blip r:embed="rId8"/>
              <a:stretch>
                <a:fillRect/>
              </a:stretch>
            </p:blipFill>
            <p:spPr>
              <a:xfrm>
                <a:off x="905340" y="1334655"/>
                <a:ext cx="10424520" cy="18000"/>
              </a:xfrm>
              <a:prstGeom prst="rect">
                <a:avLst/>
              </a:prstGeom>
            </p:spPr>
          </p:pic>
        </mc:Fallback>
      </mc:AlternateContent>
    </p:spTree>
    <p:extLst>
      <p:ext uri="{BB962C8B-B14F-4D97-AF65-F5344CB8AC3E}">
        <p14:creationId xmlns:p14="http://schemas.microsoft.com/office/powerpoint/2010/main" val="34010127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C16D-D529-D3A1-3CC9-DAF5B579F054}"/>
              </a:ext>
            </a:extLst>
          </p:cNvPr>
          <p:cNvSpPr>
            <a:spLocks noGrp="1"/>
          </p:cNvSpPr>
          <p:nvPr>
            <p:ph type="title"/>
          </p:nvPr>
        </p:nvSpPr>
        <p:spPr/>
        <p:txBody>
          <a:bodyPr/>
          <a:lstStyle/>
          <a:p>
            <a:r>
              <a:rPr lang="en-US" dirty="0"/>
              <a:t>System Architecture Breakdown</a:t>
            </a:r>
            <a:endParaRPr lang="en-IN" dirty="0"/>
          </a:p>
        </p:txBody>
      </p:sp>
      <p:sp>
        <p:nvSpPr>
          <p:cNvPr id="3" name="Content Placeholder 2">
            <a:extLst>
              <a:ext uri="{FF2B5EF4-FFF2-40B4-BE49-F238E27FC236}">
                <a16:creationId xmlns:a16="http://schemas.microsoft.com/office/drawing/2014/main" id="{0443B7DC-A55D-A2F2-AF4B-59E82C05318D}"/>
              </a:ext>
            </a:extLst>
          </p:cNvPr>
          <p:cNvSpPr>
            <a:spLocks noGrp="1"/>
          </p:cNvSpPr>
          <p:nvPr>
            <p:ph idx="1"/>
          </p:nvPr>
        </p:nvSpPr>
        <p:spPr>
          <a:xfrm>
            <a:off x="838200" y="1648468"/>
            <a:ext cx="9829801" cy="4707882"/>
          </a:xfrm>
        </p:spPr>
        <p:txBody>
          <a:bodyPr>
            <a:normAutofit lnSpcReduction="10000"/>
          </a:bodyPr>
          <a:lstStyle/>
          <a:p>
            <a:pPr>
              <a:buFont typeface="+mj-lt"/>
              <a:buAutoNum type="arabicPeriod"/>
            </a:pPr>
            <a:r>
              <a:rPr lang="en-US" sz="2400" b="1" dirty="0"/>
              <a:t> Image Input (Raw Data)</a:t>
            </a:r>
            <a:r>
              <a:rPr lang="en-US" sz="2400" dirty="0"/>
              <a:t>:</a:t>
            </a:r>
          </a:p>
          <a:p>
            <a:pPr lvl="1"/>
            <a:r>
              <a:rPr lang="en-US" sz="2000" b="1" dirty="0"/>
              <a:t>Source</a:t>
            </a:r>
            <a:r>
              <a:rPr lang="en-US" sz="2000" dirty="0"/>
              <a:t>: Security images (e.g., surveillance footage (openly available)).</a:t>
            </a:r>
          </a:p>
          <a:p>
            <a:pPr lvl="1"/>
            <a:r>
              <a:rPr lang="en-US" sz="2000" b="1" dirty="0"/>
              <a:t>Role</a:t>
            </a:r>
            <a:r>
              <a:rPr lang="en-US" sz="2000" dirty="0"/>
              <a:t>: Raw data fed into the system for security analysis.</a:t>
            </a:r>
          </a:p>
          <a:p>
            <a:pPr marL="457200" lvl="1" indent="0">
              <a:buNone/>
            </a:pPr>
            <a:endParaRPr lang="en-US" sz="2000" dirty="0"/>
          </a:p>
          <a:p>
            <a:pPr>
              <a:buFont typeface="+mj-lt"/>
              <a:buAutoNum type="arabicPeriod"/>
            </a:pPr>
            <a:r>
              <a:rPr lang="en-US" sz="2400" b="1" dirty="0"/>
              <a:t> Image Preprocessing</a:t>
            </a:r>
            <a:r>
              <a:rPr lang="en-US" sz="2400" dirty="0"/>
              <a:t>:</a:t>
            </a:r>
          </a:p>
          <a:p>
            <a:pPr lvl="1"/>
            <a:r>
              <a:rPr lang="en-US" sz="2000" b="1" dirty="0"/>
              <a:t>Components</a:t>
            </a:r>
            <a:r>
              <a:rPr lang="en-US" sz="2000" dirty="0"/>
              <a:t>: Image processing techniques like noise reduction, edge detection, and image enhancement are applied to clean and prepare the image for further analysis.</a:t>
            </a:r>
          </a:p>
          <a:p>
            <a:pPr lvl="1"/>
            <a:r>
              <a:rPr lang="en-US" sz="2000" b="1" dirty="0"/>
              <a:t>Purpose</a:t>
            </a:r>
            <a:r>
              <a:rPr lang="en-US" sz="2000" dirty="0"/>
              <a:t>: Improve image quality and extract essential features, making the images suitable for the CNN.</a:t>
            </a:r>
          </a:p>
          <a:p>
            <a:pPr marL="457200" lvl="1" indent="0">
              <a:buNone/>
            </a:pPr>
            <a:endParaRPr lang="en-US" sz="2000" dirty="0"/>
          </a:p>
          <a:p>
            <a:pPr>
              <a:buFont typeface="+mj-lt"/>
              <a:buAutoNum type="arabicPeriod"/>
            </a:pPr>
            <a:r>
              <a:rPr lang="en-US" sz="2400" b="1" dirty="0"/>
              <a:t> Feature Extraction</a:t>
            </a:r>
            <a:r>
              <a:rPr lang="en-US" sz="2400" dirty="0"/>
              <a:t>:</a:t>
            </a:r>
          </a:p>
          <a:p>
            <a:pPr lvl="1"/>
            <a:r>
              <a:rPr lang="en-US" sz="2000" b="1" dirty="0"/>
              <a:t>Method</a:t>
            </a:r>
            <a:r>
              <a:rPr lang="en-US" sz="2000" dirty="0"/>
              <a:t>: After preprocessing, key features such as edges, textures, and patterns are extracted from the image.</a:t>
            </a:r>
          </a:p>
          <a:p>
            <a:pPr lvl="1"/>
            <a:r>
              <a:rPr lang="en-US" sz="2000" b="1" dirty="0"/>
              <a:t>Output</a:t>
            </a:r>
            <a:r>
              <a:rPr lang="en-US" sz="2000" dirty="0"/>
              <a:t>: The refined image is fed into the CNN for feature mapping and recognition.</a:t>
            </a:r>
          </a:p>
        </p:txBody>
      </p:sp>
      <p:sp>
        <p:nvSpPr>
          <p:cNvPr id="4" name="Slide Number Placeholder 3">
            <a:extLst>
              <a:ext uri="{FF2B5EF4-FFF2-40B4-BE49-F238E27FC236}">
                <a16:creationId xmlns:a16="http://schemas.microsoft.com/office/drawing/2014/main" id="{94E88B94-52EE-E030-6A14-7F6CA3CEBCCE}"/>
              </a:ext>
            </a:extLst>
          </p:cNvPr>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345106031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9243FE-4DF5-D701-FB79-6CF28234213C}"/>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FAEDBE22-CF2F-094A-BD20-4143C883B822}"/>
              </a:ext>
            </a:extLst>
          </p:cNvPr>
          <p:cNvSpPr txBox="1"/>
          <p:nvPr/>
        </p:nvSpPr>
        <p:spPr>
          <a:xfrm>
            <a:off x="838200" y="598824"/>
            <a:ext cx="9459158" cy="5940088"/>
          </a:xfrm>
          <a:prstGeom prst="rect">
            <a:avLst/>
          </a:prstGeom>
          <a:noFill/>
        </p:spPr>
        <p:txBody>
          <a:bodyPr wrap="square">
            <a:spAutoFit/>
          </a:bodyPr>
          <a:lstStyle/>
          <a:p>
            <a:r>
              <a:rPr lang="en-US" sz="2400" b="1" dirty="0"/>
              <a:t>4. Deep Convolutional Neural Network (CNN)</a:t>
            </a:r>
            <a:r>
              <a:rPr lang="en-US" sz="2400" dirty="0"/>
              <a:t>:</a:t>
            </a:r>
          </a:p>
          <a:p>
            <a:pPr marL="742950" lvl="1" indent="-285750">
              <a:buFont typeface="Arial" panose="020B0604020202020204" pitchFamily="34" charset="0"/>
              <a:buChar char="•"/>
            </a:pPr>
            <a:r>
              <a:rPr lang="en-US" sz="2000" b="1" dirty="0"/>
              <a:t>Architecture</a:t>
            </a:r>
            <a:r>
              <a:rPr lang="en-US" sz="2000" dirty="0"/>
              <a:t>: The CNN processes the input images using convolutional and pooling layers to detect complex patterns and features.</a:t>
            </a:r>
          </a:p>
          <a:p>
            <a:pPr marL="742950" lvl="1" indent="-285750">
              <a:buFont typeface="Arial" panose="020B0604020202020204" pitchFamily="34" charset="0"/>
              <a:buChar char="•"/>
            </a:pPr>
            <a:r>
              <a:rPr lang="en-US" sz="2000" b="1" dirty="0"/>
              <a:t>Training</a:t>
            </a:r>
            <a:r>
              <a:rPr lang="en-US" sz="2000" dirty="0"/>
              <a:t>: The network is trained on a labeled dataset of security images to learn how to classify or recognize specific threats.</a:t>
            </a:r>
          </a:p>
          <a:p>
            <a:pPr marL="742950" lvl="1" indent="-285750">
              <a:buFont typeface="Arial" panose="020B0604020202020204" pitchFamily="34" charset="0"/>
              <a:buChar char="•"/>
            </a:pPr>
            <a:r>
              <a:rPr lang="en-US" sz="2000" b="1" dirty="0"/>
              <a:t>Output</a:t>
            </a:r>
            <a:r>
              <a:rPr lang="en-US" sz="2000" dirty="0"/>
              <a:t>: Feature maps are produced to identify objects or entities in the image relevant to security.</a:t>
            </a:r>
          </a:p>
          <a:p>
            <a:endParaRPr lang="en-US" sz="2400" b="1" dirty="0"/>
          </a:p>
          <a:p>
            <a:r>
              <a:rPr lang="en-US" sz="2400" b="1" dirty="0"/>
              <a:t>5. Classification</a:t>
            </a:r>
            <a:r>
              <a:rPr lang="en-US" sz="2400" dirty="0"/>
              <a:t>:</a:t>
            </a:r>
          </a:p>
          <a:p>
            <a:pPr marL="742950" lvl="1" indent="-285750">
              <a:buFont typeface="Arial" panose="020B0604020202020204" pitchFamily="34" charset="0"/>
              <a:buChar char="•"/>
            </a:pPr>
            <a:r>
              <a:rPr lang="en-US" sz="2000" b="1" dirty="0"/>
              <a:t>Process</a:t>
            </a:r>
            <a:r>
              <a:rPr lang="en-US" sz="2000" dirty="0"/>
              <a:t>: The CNN's output is processed to classify the image into different categories (e.g., threat detected, authorized user, etc.).</a:t>
            </a:r>
          </a:p>
          <a:p>
            <a:pPr marL="742950" lvl="1" indent="-285750">
              <a:buFont typeface="Arial" panose="020B0604020202020204" pitchFamily="34" charset="0"/>
              <a:buChar char="•"/>
            </a:pPr>
            <a:r>
              <a:rPr lang="en-US" sz="2000" b="1" dirty="0"/>
              <a:t>Decision</a:t>
            </a:r>
            <a:r>
              <a:rPr lang="en-US" sz="2000" dirty="0"/>
              <a:t>: Based on the classification, the system makes a security decision (e.g., grant access, raise an alert).</a:t>
            </a:r>
          </a:p>
          <a:p>
            <a:endParaRPr lang="en-US" sz="2400" b="1" dirty="0"/>
          </a:p>
          <a:p>
            <a:r>
              <a:rPr lang="en-US" sz="2400" b="1" dirty="0"/>
              <a:t>6. Security System Response</a:t>
            </a:r>
            <a:r>
              <a:rPr lang="en-US" sz="2400" dirty="0"/>
              <a:t>:</a:t>
            </a:r>
          </a:p>
          <a:p>
            <a:pPr marL="742950" lvl="1" indent="-285750">
              <a:buFont typeface="Arial" panose="020B0604020202020204" pitchFamily="34" charset="0"/>
              <a:buChar char="•"/>
            </a:pPr>
            <a:r>
              <a:rPr lang="en-US" sz="2000" b="1" dirty="0"/>
              <a:t>Actions</a:t>
            </a:r>
            <a:r>
              <a:rPr lang="en-US" sz="2000" dirty="0"/>
              <a:t>: Based on the classification result, the system can trigger actions such as sending alerts, logging the event, or taking real-time actions like locking access or alerting authorities.</a:t>
            </a:r>
          </a:p>
        </p:txBody>
      </p:sp>
    </p:spTree>
    <p:extLst>
      <p:ext uri="{BB962C8B-B14F-4D97-AF65-F5344CB8AC3E}">
        <p14:creationId xmlns:p14="http://schemas.microsoft.com/office/powerpoint/2010/main" val="31176760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6E4-9DEF-007D-4814-949250D7D148}"/>
              </a:ext>
            </a:extLst>
          </p:cNvPr>
          <p:cNvSpPr>
            <a:spLocks noGrp="1"/>
          </p:cNvSpPr>
          <p:nvPr>
            <p:ph type="title"/>
          </p:nvPr>
        </p:nvSpPr>
        <p:spPr/>
        <p:txBody>
          <a:bodyPr/>
          <a:lstStyle/>
          <a:p>
            <a:r>
              <a:rPr lang="en-US" dirty="0"/>
              <a:t>Experimental Setup Design</a:t>
            </a:r>
            <a:endParaRPr lang="en-IN" dirty="0"/>
          </a:p>
        </p:txBody>
      </p:sp>
      <p:sp>
        <p:nvSpPr>
          <p:cNvPr id="4" name="Slide Number Placeholder 3">
            <a:extLst>
              <a:ext uri="{FF2B5EF4-FFF2-40B4-BE49-F238E27FC236}">
                <a16:creationId xmlns:a16="http://schemas.microsoft.com/office/drawing/2014/main" id="{4CE7CEE4-50F1-7904-0133-C3BF3A82104B}"/>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24" name="TextBox 23">
            <a:extLst>
              <a:ext uri="{FF2B5EF4-FFF2-40B4-BE49-F238E27FC236}">
                <a16:creationId xmlns:a16="http://schemas.microsoft.com/office/drawing/2014/main" id="{8F379F1F-4464-FA7C-94E6-CC3F1DDDAAD9}"/>
              </a:ext>
            </a:extLst>
          </p:cNvPr>
          <p:cNvSpPr txBox="1"/>
          <p:nvPr/>
        </p:nvSpPr>
        <p:spPr>
          <a:xfrm>
            <a:off x="361950" y="1410355"/>
            <a:ext cx="11468100" cy="4985980"/>
          </a:xfrm>
          <a:prstGeom prst="rect">
            <a:avLst/>
          </a:prstGeom>
          <a:noFill/>
        </p:spPr>
        <p:txBody>
          <a:bodyPr wrap="square">
            <a:spAutoFit/>
          </a:bodyPr>
          <a:lstStyle/>
          <a:p>
            <a:r>
              <a:rPr lang="en-IN" sz="2400" b="1" dirty="0">
                <a:solidFill>
                  <a:schemeClr val="bg2">
                    <a:lumMod val="50000"/>
                  </a:schemeClr>
                </a:solidFill>
              </a:rPr>
              <a:t>Software Setup</a:t>
            </a:r>
            <a:endParaRPr lang="en-IN" b="1" dirty="0">
              <a:solidFill>
                <a:schemeClr val="bg2">
                  <a:lumMod val="50000"/>
                </a:schemeClr>
              </a:solidFill>
            </a:endParaRPr>
          </a:p>
          <a:p>
            <a:pPr marL="285750" indent="-285750">
              <a:buFont typeface="Arial" panose="020B0604020202020204" pitchFamily="34" charset="0"/>
              <a:buChar char="•"/>
            </a:pPr>
            <a:r>
              <a:rPr lang="en-IN" b="1" dirty="0"/>
              <a:t>Deep Learning Framework</a:t>
            </a:r>
            <a:r>
              <a:rPr lang="en-IN" dirty="0"/>
              <a:t>: TensorFlow or </a:t>
            </a:r>
            <a:r>
              <a:rPr lang="en-IN" dirty="0" err="1"/>
              <a:t>PyTorch</a:t>
            </a:r>
            <a:r>
              <a:rPr lang="en-IN" dirty="0"/>
              <a:t> for building, training, and evaluating the deep convolutional neural network (CNN) models.</a:t>
            </a:r>
          </a:p>
          <a:p>
            <a:pPr marL="285750" indent="-285750">
              <a:buFont typeface="Arial" panose="020B0604020202020204" pitchFamily="34" charset="0"/>
              <a:buChar char="•"/>
            </a:pPr>
            <a:r>
              <a:rPr lang="en-IN" b="1" dirty="0"/>
              <a:t>Image Processing Library</a:t>
            </a:r>
            <a:r>
              <a:rPr lang="en-IN" dirty="0"/>
              <a:t>: OpenCV for implementing preprocessing techniques such as noise reduction, edge detection, and image enhancement.</a:t>
            </a:r>
          </a:p>
          <a:p>
            <a:pPr marL="285750" indent="-285750">
              <a:buFont typeface="Arial" panose="020B0604020202020204" pitchFamily="34" charset="0"/>
              <a:buChar char="•"/>
            </a:pPr>
            <a:r>
              <a:rPr lang="en-IN" b="1" dirty="0"/>
              <a:t>IDE</a:t>
            </a:r>
            <a:r>
              <a:rPr lang="en-IN" dirty="0"/>
              <a:t>: Anaconda with </a:t>
            </a:r>
            <a:r>
              <a:rPr lang="en-IN" dirty="0" err="1"/>
              <a:t>Jupyter</a:t>
            </a:r>
            <a:r>
              <a:rPr lang="en-IN" dirty="0"/>
              <a:t> Notebooks for developing, testing, and documenting the experiments interactively.</a:t>
            </a:r>
          </a:p>
          <a:p>
            <a:pPr marL="285750" indent="-285750">
              <a:buFont typeface="Arial" panose="020B0604020202020204" pitchFamily="34" charset="0"/>
              <a:buChar char="•"/>
            </a:pPr>
            <a:r>
              <a:rPr lang="en-IN" b="1" dirty="0"/>
              <a:t>Operating System</a:t>
            </a:r>
            <a:r>
              <a:rPr lang="en-IN" dirty="0"/>
              <a:t>: Linux (Ubuntu) or Windows 10/11 for running the development environment.</a:t>
            </a:r>
          </a:p>
          <a:p>
            <a:endParaRPr lang="en-US" b="1" dirty="0"/>
          </a:p>
          <a:p>
            <a:r>
              <a:rPr lang="en-US" sz="2400" b="1" dirty="0">
                <a:solidFill>
                  <a:schemeClr val="bg2">
                    <a:lumMod val="50000"/>
                  </a:schemeClr>
                </a:solidFill>
              </a:rPr>
              <a:t>Dataset Selection for Training and Testing</a:t>
            </a:r>
            <a:r>
              <a:rPr lang="en-US" sz="2400" dirty="0">
                <a:solidFill>
                  <a:schemeClr val="bg2">
                    <a:lumMod val="50000"/>
                  </a:schemeClr>
                </a:solidFill>
              </a:rPr>
              <a:t>:</a:t>
            </a:r>
          </a:p>
          <a:p>
            <a:pPr marL="285750" indent="-285750">
              <a:buFont typeface="Arial" panose="020B0604020202020204" pitchFamily="34" charset="0"/>
              <a:buChar char="•"/>
            </a:pPr>
            <a:r>
              <a:rPr lang="en-US" b="1" dirty="0"/>
              <a:t>Facial Recognition Security Dataset</a:t>
            </a:r>
            <a:r>
              <a:rPr lang="en-US" dirty="0"/>
              <a:t>: Example: LFW (Labeled Faces in the Wild) for biometric access control systems.</a:t>
            </a:r>
          </a:p>
          <a:p>
            <a:pPr marL="285750" indent="-285750">
              <a:buFont typeface="Arial" panose="020B0604020202020204" pitchFamily="34" charset="0"/>
              <a:buChar char="•"/>
            </a:pPr>
            <a:r>
              <a:rPr lang="en-US" b="1" dirty="0"/>
              <a:t>Surveillance Footage Dataset</a:t>
            </a:r>
            <a:r>
              <a:rPr lang="en-US" dirty="0"/>
              <a:t>: Example: MIT Surveillance Dataset, which contains real-world video footage used for security applications.</a:t>
            </a:r>
          </a:p>
          <a:p>
            <a:pPr marL="285750" indent="-285750">
              <a:buFont typeface="Arial" panose="020B0604020202020204" pitchFamily="34" charset="0"/>
              <a:buChar char="•"/>
            </a:pPr>
            <a:r>
              <a:rPr lang="en-US" b="1" dirty="0"/>
              <a:t>Object Detection Dataset</a:t>
            </a:r>
            <a:r>
              <a:rPr lang="en-US" dirty="0"/>
              <a:t>: Example: COCO (Common Objects in Context) for detecting potential security threats (e.g., weapons) in an image.</a:t>
            </a:r>
          </a:p>
          <a:p>
            <a:pPr marL="285750" indent="-285750">
              <a:buFont typeface="Arial" panose="020B0604020202020204" pitchFamily="34" charset="0"/>
              <a:buChar char="•"/>
            </a:pPr>
            <a:r>
              <a:rPr lang="en-US" b="1" dirty="0"/>
              <a:t>Adversarial Dataset</a:t>
            </a:r>
            <a:r>
              <a:rPr lang="en-US" dirty="0"/>
              <a:t>: Use adversarial images (manipulated to confuse models) for testing the robustness of the CNN against attacks.</a:t>
            </a:r>
          </a:p>
          <a:p>
            <a:endParaRPr lang="en-IN" dirty="0"/>
          </a:p>
        </p:txBody>
      </p:sp>
    </p:spTree>
    <p:extLst>
      <p:ext uri="{BB962C8B-B14F-4D97-AF65-F5344CB8AC3E}">
        <p14:creationId xmlns:p14="http://schemas.microsoft.com/office/powerpoint/2010/main" val="132019641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6BF773-5010-C5A3-64E0-C4A5F6A89476}"/>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6" name="TextBox 5">
            <a:extLst>
              <a:ext uri="{FF2B5EF4-FFF2-40B4-BE49-F238E27FC236}">
                <a16:creationId xmlns:a16="http://schemas.microsoft.com/office/drawing/2014/main" id="{1BB32A66-B8F8-8928-A513-1F619C2A69D1}"/>
              </a:ext>
            </a:extLst>
          </p:cNvPr>
          <p:cNvSpPr txBox="1"/>
          <p:nvPr/>
        </p:nvSpPr>
        <p:spPr>
          <a:xfrm>
            <a:off x="762000" y="304443"/>
            <a:ext cx="10591800" cy="6186309"/>
          </a:xfrm>
          <a:prstGeom prst="rect">
            <a:avLst/>
          </a:prstGeom>
          <a:noFill/>
        </p:spPr>
        <p:txBody>
          <a:bodyPr wrap="square">
            <a:spAutoFit/>
          </a:bodyPr>
          <a:lstStyle/>
          <a:p>
            <a:r>
              <a:rPr lang="en-US" sz="3600" dirty="0"/>
              <a:t>Methodology</a:t>
            </a:r>
          </a:p>
          <a:p>
            <a:endParaRPr lang="en-US" sz="3600" b="1" dirty="0"/>
          </a:p>
          <a:p>
            <a:pPr>
              <a:buFont typeface="+mj-lt"/>
              <a:buAutoNum type="arabicPeriod"/>
            </a:pPr>
            <a:r>
              <a:rPr lang="en-US" b="1" dirty="0"/>
              <a:t> Data Preprocessing</a:t>
            </a:r>
            <a:r>
              <a:rPr lang="en-US" dirty="0"/>
              <a:t>:</a:t>
            </a:r>
          </a:p>
          <a:p>
            <a:pPr marL="742950" lvl="1" indent="-285750">
              <a:buFont typeface="Arial" panose="020B0604020202020204" pitchFamily="34" charset="0"/>
              <a:buChar char="•"/>
            </a:pPr>
            <a:r>
              <a:rPr lang="en-US" dirty="0"/>
              <a:t>Load datasets into the system and preprocess images using OpenCV (resizing, normalization, noise reduction).</a:t>
            </a:r>
          </a:p>
          <a:p>
            <a:pPr marL="742950" lvl="1" indent="-285750">
              <a:buFont typeface="Arial" panose="020B0604020202020204" pitchFamily="34" charset="0"/>
              <a:buChar char="•"/>
            </a:pPr>
            <a:r>
              <a:rPr lang="en-US" dirty="0"/>
              <a:t>Perform data augmentation (rotation, zooming, flipping) to increase the diversity of the training set and improve the generalizability of the model.</a:t>
            </a:r>
          </a:p>
          <a:p>
            <a:pPr>
              <a:buFont typeface="+mj-lt"/>
              <a:buAutoNum type="arabicPeriod"/>
            </a:pPr>
            <a:r>
              <a:rPr lang="en-US" b="1" dirty="0"/>
              <a:t> CNN Model Training</a:t>
            </a:r>
            <a:r>
              <a:rPr lang="en-US" dirty="0"/>
              <a:t>:</a:t>
            </a:r>
          </a:p>
          <a:p>
            <a:pPr marL="742950" lvl="1" indent="-285750">
              <a:buFont typeface="Arial" panose="020B0604020202020204" pitchFamily="34" charset="0"/>
              <a:buChar char="•"/>
            </a:pPr>
            <a:r>
              <a:rPr lang="en-US" b="1" dirty="0"/>
              <a:t>Model Architecture</a:t>
            </a:r>
            <a:r>
              <a:rPr lang="en-US" dirty="0"/>
              <a:t>: Develop a deep CNN architecture with convolutional, pooling, and fully connected layers.</a:t>
            </a:r>
          </a:p>
          <a:p>
            <a:pPr marL="742950" lvl="1" indent="-285750">
              <a:buFont typeface="Arial" panose="020B0604020202020204" pitchFamily="34" charset="0"/>
              <a:buChar char="•"/>
            </a:pPr>
            <a:r>
              <a:rPr lang="en-US" b="1" dirty="0"/>
              <a:t>Training</a:t>
            </a:r>
            <a:r>
              <a:rPr lang="en-US" dirty="0"/>
              <a:t>: Split the dataset into training, validation, and testing sets (e.g., 70-20-10 split). Train the model on the training set, validate performance during training using the validation set, and evaluate final performance on the test set.</a:t>
            </a:r>
          </a:p>
          <a:p>
            <a:pPr marL="742950" lvl="1" indent="-285750">
              <a:buFont typeface="Arial" panose="020B0604020202020204" pitchFamily="34" charset="0"/>
              <a:buChar char="•"/>
            </a:pPr>
            <a:r>
              <a:rPr lang="en-US" b="1" dirty="0"/>
              <a:t>Optimization</a:t>
            </a:r>
            <a:r>
              <a:rPr lang="en-US" dirty="0"/>
              <a:t>: Use an optimizer like Adam, with a learning rate tuning strategy (e.g., learning rate decay or grid search). Apply regularization techniques like dropout to avoid overfitting.</a:t>
            </a:r>
          </a:p>
          <a:p>
            <a:pPr>
              <a:buFont typeface="+mj-lt"/>
              <a:buAutoNum type="arabicPeriod"/>
            </a:pPr>
            <a:r>
              <a:rPr lang="en-US" b="1" dirty="0"/>
              <a:t> Security Threat Simulation</a:t>
            </a:r>
            <a:r>
              <a:rPr lang="en-US" dirty="0"/>
              <a:t>:</a:t>
            </a:r>
          </a:p>
          <a:p>
            <a:pPr marL="742950" lvl="1" indent="-285750">
              <a:buFont typeface="Arial" panose="020B0604020202020204" pitchFamily="34" charset="0"/>
              <a:buChar char="•"/>
            </a:pPr>
            <a:r>
              <a:rPr lang="en-US" dirty="0"/>
              <a:t>Test the system's real-time detection capabilities by feeding it live video from surveillance cameras (optional) or simulated threat scenarios using pre-recorded videos or images from datasets.</a:t>
            </a:r>
          </a:p>
          <a:p>
            <a:pPr marL="742950" lvl="1" indent="-285750">
              <a:buFont typeface="Arial" panose="020B0604020202020204" pitchFamily="34" charset="0"/>
              <a:buChar char="•"/>
            </a:pPr>
            <a:r>
              <a:rPr lang="en-US" dirty="0"/>
              <a:t>Use adversarial attacks (manipulated images) to test the robustness of the CNN and implement adversarial training if necessary.</a:t>
            </a:r>
          </a:p>
        </p:txBody>
      </p:sp>
    </p:spTree>
    <p:extLst>
      <p:ext uri="{BB962C8B-B14F-4D97-AF65-F5344CB8AC3E}">
        <p14:creationId xmlns:p14="http://schemas.microsoft.com/office/powerpoint/2010/main" val="330849203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C5C45-6AB7-8CFC-CF36-EB11CCD63BCA}"/>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4" name="TextBox 3">
            <a:extLst>
              <a:ext uri="{FF2B5EF4-FFF2-40B4-BE49-F238E27FC236}">
                <a16:creationId xmlns:a16="http://schemas.microsoft.com/office/drawing/2014/main" id="{FFA16D17-BDB3-7C3E-4786-C7EF6B088B04}"/>
              </a:ext>
            </a:extLst>
          </p:cNvPr>
          <p:cNvSpPr txBox="1"/>
          <p:nvPr/>
        </p:nvSpPr>
        <p:spPr>
          <a:xfrm>
            <a:off x="565150" y="1428452"/>
            <a:ext cx="11061700" cy="4001095"/>
          </a:xfrm>
          <a:prstGeom prst="rect">
            <a:avLst/>
          </a:prstGeom>
          <a:noFill/>
        </p:spPr>
        <p:txBody>
          <a:bodyPr wrap="square">
            <a:spAutoFit/>
          </a:bodyPr>
          <a:lstStyle/>
          <a:p>
            <a:r>
              <a:rPr lang="en-US" sz="4400" b="1" dirty="0"/>
              <a:t>Expected Outcomes</a:t>
            </a:r>
          </a:p>
          <a:p>
            <a:endParaRPr lang="en-US" dirty="0"/>
          </a:p>
          <a:p>
            <a:r>
              <a:rPr lang="en-US" sz="2400" dirty="0"/>
              <a:t>The experimental setup </a:t>
            </a:r>
            <a:r>
              <a:rPr lang="en-US" sz="2400" b="1" i="1" dirty="0"/>
              <a:t>can be</a:t>
            </a:r>
            <a:r>
              <a:rPr lang="en-US" sz="2400" dirty="0"/>
              <a:t> designed to demonstrate the effectiveness of combining image processing techniques with CNNs for enhanced security mechanisms.</a:t>
            </a:r>
          </a:p>
          <a:p>
            <a:r>
              <a:rPr lang="en-US" sz="2400" dirty="0"/>
              <a:t>The system is expected to:</a:t>
            </a:r>
          </a:p>
          <a:p>
            <a:endParaRPr lang="en-US" sz="2400" dirty="0"/>
          </a:p>
          <a:p>
            <a:pPr marL="285750" indent="-285750">
              <a:buFont typeface="Arial" panose="020B0604020202020204" pitchFamily="34" charset="0"/>
              <a:buChar char="•"/>
            </a:pPr>
            <a:r>
              <a:rPr lang="en-US" sz="2400" dirty="0"/>
              <a:t>Accurately detect threats in images and video feeds.</a:t>
            </a:r>
          </a:p>
          <a:p>
            <a:pPr marL="285750" indent="-285750">
              <a:buFont typeface="Arial" panose="020B0604020202020204" pitchFamily="34" charset="0"/>
              <a:buChar char="•"/>
            </a:pPr>
            <a:r>
              <a:rPr lang="en-US" sz="2400" dirty="0"/>
              <a:t>Perform efficiently in real-time applications.</a:t>
            </a:r>
          </a:p>
          <a:p>
            <a:pPr marL="285750" indent="-285750">
              <a:buFont typeface="Arial" panose="020B0604020202020204" pitchFamily="34" charset="0"/>
              <a:buChar char="•"/>
            </a:pPr>
            <a:r>
              <a:rPr lang="en-US" sz="2400" dirty="0"/>
              <a:t>Show robustness against adversarial attacks, minimizing the chance of security breaches due to manipulation or noise.</a:t>
            </a:r>
          </a:p>
        </p:txBody>
      </p:sp>
    </p:spTree>
    <p:extLst>
      <p:ext uri="{BB962C8B-B14F-4D97-AF65-F5344CB8AC3E}">
        <p14:creationId xmlns:p14="http://schemas.microsoft.com/office/powerpoint/2010/main" val="95574815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EE9D-8506-46CE-A844-2861A976F92D}"/>
              </a:ext>
            </a:extLst>
          </p:cNvPr>
          <p:cNvSpPr>
            <a:spLocks noGrp="1"/>
          </p:cNvSpPr>
          <p:nvPr>
            <p:ph type="title"/>
          </p:nvPr>
        </p:nvSpPr>
        <p:spPr>
          <a:xfrm>
            <a:off x="838200" y="403225"/>
            <a:ext cx="10515600" cy="1325563"/>
          </a:xfrm>
        </p:spPr>
        <p:txBody>
          <a:bodyPr/>
          <a:lstStyle/>
          <a:p>
            <a:r>
              <a:rPr lang="en-IN" dirty="0"/>
              <a:t>Research Methodology</a:t>
            </a:r>
          </a:p>
        </p:txBody>
      </p:sp>
      <p:sp>
        <p:nvSpPr>
          <p:cNvPr id="4" name="Slide Number Placeholder 3">
            <a:extLst>
              <a:ext uri="{FF2B5EF4-FFF2-40B4-BE49-F238E27FC236}">
                <a16:creationId xmlns:a16="http://schemas.microsoft.com/office/drawing/2014/main" id="{8E908B6B-74C8-F222-25B3-AABD24DC00A4}"/>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6" name="TextBox 5">
            <a:extLst>
              <a:ext uri="{FF2B5EF4-FFF2-40B4-BE49-F238E27FC236}">
                <a16:creationId xmlns:a16="http://schemas.microsoft.com/office/drawing/2014/main" id="{C91208A0-76DC-6EF4-4BF6-E58A7A9912D3}"/>
              </a:ext>
            </a:extLst>
          </p:cNvPr>
          <p:cNvSpPr txBox="1"/>
          <p:nvPr/>
        </p:nvSpPr>
        <p:spPr>
          <a:xfrm>
            <a:off x="838200" y="2305615"/>
            <a:ext cx="10515600" cy="2862322"/>
          </a:xfrm>
          <a:prstGeom prst="rect">
            <a:avLst/>
          </a:prstGeom>
          <a:noFill/>
        </p:spPr>
        <p:txBody>
          <a:bodyPr wrap="square">
            <a:spAutoFit/>
          </a:bodyPr>
          <a:lstStyle/>
          <a:p>
            <a:r>
              <a:rPr lang="en-US" sz="2000" dirty="0"/>
              <a:t>The research addresses security challenges in areas like biometric authentication, surveillance, and access control. Traditional security systems struggle with:</a:t>
            </a:r>
          </a:p>
          <a:p>
            <a:endParaRPr lang="en-US" sz="2000" dirty="0"/>
          </a:p>
          <a:p>
            <a:pPr marL="285750" indent="-285750">
              <a:buFont typeface="Arial" panose="020B0604020202020204" pitchFamily="34" charset="0"/>
              <a:buChar char="•"/>
            </a:pPr>
            <a:r>
              <a:rPr lang="en-US" sz="2000" dirty="0"/>
              <a:t>Low accuracy in identifying threats from images and video feeds.</a:t>
            </a:r>
          </a:p>
          <a:p>
            <a:pPr marL="285750" indent="-285750">
              <a:buFont typeface="Arial" panose="020B0604020202020204" pitchFamily="34" charset="0"/>
              <a:buChar char="•"/>
            </a:pPr>
            <a:r>
              <a:rPr lang="en-US" sz="2000" dirty="0"/>
              <a:t>Vulnerability to adversarial attacks and noisy environments.</a:t>
            </a:r>
          </a:p>
          <a:p>
            <a:pPr marL="285750" indent="-285750">
              <a:buFont typeface="Arial" panose="020B0604020202020204" pitchFamily="34" charset="0"/>
              <a:buChar char="•"/>
            </a:pPr>
            <a:r>
              <a:rPr lang="en-US" sz="2000" dirty="0"/>
              <a:t>Difficulty in real-time performance under large-scale operations.</a:t>
            </a:r>
          </a:p>
          <a:p>
            <a:endParaRPr lang="en-US" sz="2000" dirty="0"/>
          </a:p>
          <a:p>
            <a:r>
              <a:rPr lang="en-US" sz="2000" dirty="0"/>
              <a:t>This study aims to enhance security systems using image processing techniques and deep CNNs to improve robustness, accuracy, and real-time efficiency.</a:t>
            </a:r>
          </a:p>
        </p:txBody>
      </p:sp>
    </p:spTree>
    <p:extLst>
      <p:ext uri="{BB962C8B-B14F-4D97-AF65-F5344CB8AC3E}">
        <p14:creationId xmlns:p14="http://schemas.microsoft.com/office/powerpoint/2010/main" val="311432124"/>
      </p:ext>
    </p:extLst>
  </p:cSld>
  <p:clrMapOvr>
    <a:masterClrMapping/>
  </p:clrMapOvr>
  <p:transition spd="med">
    <p:pull/>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9804</TotalTime>
  <Words>2095</Words>
  <Application>Microsoft Office PowerPoint</Application>
  <PresentationFormat>Widescreen</PresentationFormat>
  <Paragraphs>166</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System architecture</vt:lpstr>
      <vt:lpstr>System Architecture Breakdown</vt:lpstr>
      <vt:lpstr>PowerPoint Presentation</vt:lpstr>
      <vt:lpstr>Experimental Setup Design</vt:lpstr>
      <vt:lpstr>PowerPoint Presentation</vt:lpstr>
      <vt:lpstr>PowerPoint Presentation</vt:lpstr>
      <vt:lpstr>Research Methodology</vt:lpstr>
      <vt:lpstr>PowerPoint Presentation</vt:lpstr>
      <vt:lpstr>Innovative elements in the approach</vt:lpstr>
      <vt:lpstr>Challenge: High Computational Requirements for Deep CNNs</vt:lpstr>
      <vt:lpstr>Challenge: Limited Availability of Security-Specific Datasets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Arshdeep Singh</cp:lastModifiedBy>
  <cp:revision>501</cp:revision>
  <dcterms:created xsi:type="dcterms:W3CDTF">2019-01-09T10:33:58Z</dcterms:created>
  <dcterms:modified xsi:type="dcterms:W3CDTF">2024-11-04T16:46:57Z</dcterms:modified>
</cp:coreProperties>
</file>