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matic SC"/>
      <p:regular r:id="rId16"/>
      <p:bold r:id="rId17"/>
    </p:embeddedFont>
    <p:embeddedFont>
      <p:font typeface="Source Code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SourceCodePr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bold.fntdata"/><Relationship Id="rId16" Type="http://schemas.openxmlformats.org/officeDocument/2006/relationships/font" Target="fonts/AmaticSC-regular.fntdata"/><Relationship Id="rId5" Type="http://schemas.openxmlformats.org/officeDocument/2006/relationships/notesMaster" Target="notesMasters/notesMaster1.xml"/><Relationship Id="rId19" Type="http://schemas.openxmlformats.org/officeDocument/2006/relationships/font" Target="fonts/SourceCodePro-bold.fntdata"/><Relationship Id="rId6" Type="http://schemas.openxmlformats.org/officeDocument/2006/relationships/slide" Target="slides/slide1.xml"/><Relationship Id="rId18"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bab68152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bab68152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bab6815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bab6815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bab68152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bab68152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bab68152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bab68152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bab68152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bab6815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bab68152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bab68152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bab68152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bab68152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bab68152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bab68152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bab68152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bab68152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GRANARY UG PROJECT</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BY ASINGURA K PHILIP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Uganda is an agriculturally-based country where a significant portion of the population relies on farming as a primary source of livelihood. Agriculture plays a central role in the national economy, food security, and rural development. However, despite the heavy reliance on farming, many smallholder farmers struggle with post-harvest losses due to limited access to modern processing and storage facilities. This report explores how Granary Ug can address these challenges by providing solutions for drying and storing produce, ultimately aiming to improve crop quality and farmer incomes.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Unpredictable weather conditions, lack of reliable drying systems, and insufficient storage infrastructure have led to significant post-harvest losses among Ugandan farmers. These losses result in reduced income, compromised food quality, and limited market competitiveness. Farmers lack access to modern solutions that can improve the shelf life and value of their produce. Without intervention, these challenges will continue to hinder agricultural productivity and economic advancement.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Objectives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Centralize farmer and produce records</a:t>
            </a:r>
            <a:br>
              <a:rPr lang="en"/>
            </a:br>
            <a:endParaRPr/>
          </a:p>
          <a:p>
            <a:pPr indent="0" lvl="0" marL="0" rtl="0" algn="l">
              <a:spcBef>
                <a:spcPts val="1200"/>
              </a:spcBef>
              <a:spcAft>
                <a:spcPts val="0"/>
              </a:spcAft>
              <a:buClr>
                <a:schemeClr val="dk1"/>
              </a:buClr>
              <a:buSzPct val="61111"/>
              <a:buFont typeface="Arial"/>
              <a:buNone/>
            </a:pPr>
            <a:r>
              <a:rPr lang="en"/>
              <a:t>Monitor environmental conditions</a:t>
            </a:r>
            <a:br>
              <a:rPr lang="en"/>
            </a:br>
            <a:endParaRPr/>
          </a:p>
          <a:p>
            <a:pPr indent="0" lvl="0" marL="0" rtl="0" algn="l">
              <a:spcBef>
                <a:spcPts val="1200"/>
              </a:spcBef>
              <a:spcAft>
                <a:spcPts val="0"/>
              </a:spcAft>
              <a:buClr>
                <a:schemeClr val="dk1"/>
              </a:buClr>
              <a:buSzPct val="61111"/>
              <a:buFont typeface="Arial"/>
              <a:buNone/>
            </a:pPr>
            <a:r>
              <a:rPr lang="en"/>
              <a:t>Ensure capacity limits</a:t>
            </a:r>
            <a:br>
              <a:rPr lang="en"/>
            </a:br>
            <a:endParaRPr/>
          </a:p>
          <a:p>
            <a:pPr indent="0" lvl="0" marL="0" rtl="0" algn="l">
              <a:spcBef>
                <a:spcPts val="1200"/>
              </a:spcBef>
              <a:spcAft>
                <a:spcPts val="0"/>
              </a:spcAft>
              <a:buClr>
                <a:schemeClr val="dk1"/>
              </a:buClr>
              <a:buSzPct val="61111"/>
              <a:buFont typeface="Arial"/>
              <a:buNone/>
            </a:pPr>
            <a:r>
              <a:rPr lang="en"/>
              <a:t>Automate tasks and enforce business rules</a:t>
            </a:r>
            <a:br>
              <a:rPr lang="en"/>
            </a:br>
            <a:endParaRPr/>
          </a:p>
          <a:p>
            <a:pPr indent="0" lvl="0" marL="0" rtl="0" algn="l">
              <a:spcBef>
                <a:spcPts val="1200"/>
              </a:spcBef>
              <a:spcAft>
                <a:spcPts val="0"/>
              </a:spcAft>
              <a:buClr>
                <a:schemeClr val="dk1"/>
              </a:buClr>
              <a:buSzPct val="61111"/>
              <a:buFont typeface="Arial"/>
              <a:buNone/>
            </a:pPr>
            <a:r>
              <a:rPr lang="en"/>
              <a:t>Generate invoices based on services used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Entities</a:t>
            </a:r>
            <a:endParaRPr/>
          </a:p>
        </p:txBody>
      </p:sp>
      <p:sp>
        <p:nvSpPr>
          <p:cNvPr id="81" name="Google Shape;81;p17"/>
          <p:cNvSpPr txBox="1"/>
          <p:nvPr>
            <p:ph idx="1" type="body"/>
          </p:nvPr>
        </p:nvSpPr>
        <p:spPr>
          <a:xfrm>
            <a:off x="311700" y="1152475"/>
            <a:ext cx="8520600" cy="366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263">
                <a:solidFill>
                  <a:schemeClr val="accent1"/>
                </a:solidFill>
              </a:rPr>
              <a:t>• Farmer: Can have multiple produce entries.</a:t>
            </a:r>
            <a:endParaRPr sz="5263">
              <a:solidFill>
                <a:schemeClr val="accent1"/>
              </a:solidFill>
            </a:endParaRPr>
          </a:p>
          <a:p>
            <a:pPr indent="0" lvl="0" marL="0" rtl="0" algn="l">
              <a:spcBef>
                <a:spcPts val="1200"/>
              </a:spcBef>
              <a:spcAft>
                <a:spcPts val="0"/>
              </a:spcAft>
              <a:buNone/>
            </a:pPr>
            <a:r>
              <a:rPr lang="en" sz="5263">
                <a:solidFill>
                  <a:schemeClr val="accent1"/>
                </a:solidFill>
              </a:rPr>
              <a:t>• Manager: Registers farmers and produce.</a:t>
            </a:r>
            <a:endParaRPr sz="5263">
              <a:solidFill>
                <a:schemeClr val="accent1"/>
              </a:solidFill>
            </a:endParaRPr>
          </a:p>
          <a:p>
            <a:pPr indent="0" lvl="0" marL="0" rtl="0" algn="l">
              <a:spcBef>
                <a:spcPts val="1200"/>
              </a:spcBef>
              <a:spcAft>
                <a:spcPts val="0"/>
              </a:spcAft>
              <a:buNone/>
            </a:pPr>
            <a:r>
              <a:rPr lang="en" sz="5263">
                <a:solidFill>
                  <a:schemeClr val="accent1"/>
                </a:solidFill>
              </a:rPr>
              <a:t>• Produce: Belongs to one farmer; may be stored, dried, or both.</a:t>
            </a:r>
            <a:endParaRPr sz="5263">
              <a:solidFill>
                <a:schemeClr val="accent1"/>
              </a:solidFill>
            </a:endParaRPr>
          </a:p>
          <a:p>
            <a:pPr indent="0" lvl="0" marL="0" rtl="0" algn="l">
              <a:spcBef>
                <a:spcPts val="1200"/>
              </a:spcBef>
              <a:spcAft>
                <a:spcPts val="0"/>
              </a:spcAft>
              <a:buNone/>
            </a:pPr>
            <a:r>
              <a:rPr lang="en" sz="5263">
                <a:solidFill>
                  <a:schemeClr val="accent1"/>
                </a:solidFill>
              </a:rPr>
              <a:t>• Storage Unit: Holds produce; tracks temperature/humidity; managed by a Storekeeper.</a:t>
            </a:r>
            <a:endParaRPr sz="5263">
              <a:solidFill>
                <a:schemeClr val="accent1"/>
              </a:solidFill>
            </a:endParaRPr>
          </a:p>
          <a:p>
            <a:pPr indent="0" lvl="0" marL="0" rtl="0" algn="l">
              <a:spcBef>
                <a:spcPts val="1200"/>
              </a:spcBef>
              <a:spcAft>
                <a:spcPts val="0"/>
              </a:spcAft>
              <a:buNone/>
            </a:pPr>
            <a:r>
              <a:rPr lang="en" sz="5263">
                <a:solidFill>
                  <a:schemeClr val="accent1"/>
                </a:solidFill>
              </a:rPr>
              <a:t>• Storekeeper: Manages one or more storage units.</a:t>
            </a:r>
            <a:endParaRPr sz="5263">
              <a:solidFill>
                <a:schemeClr val="accent1"/>
              </a:solidFill>
            </a:endParaRPr>
          </a:p>
          <a:p>
            <a:pPr indent="0" lvl="0" marL="0" rtl="0" algn="l">
              <a:spcBef>
                <a:spcPts val="1200"/>
              </a:spcBef>
              <a:spcAft>
                <a:spcPts val="0"/>
              </a:spcAft>
              <a:buNone/>
            </a:pPr>
            <a:r>
              <a:rPr lang="en" sz="5263">
                <a:solidFill>
                  <a:schemeClr val="accent1"/>
                </a:solidFill>
              </a:rPr>
              <a:t>• Drying Unit: Processes drying batches; managed by a Drying Expert.</a:t>
            </a:r>
            <a:endParaRPr sz="5263">
              <a:solidFill>
                <a:schemeClr val="accent1"/>
              </a:solidFill>
            </a:endParaRPr>
          </a:p>
          <a:p>
            <a:pPr indent="0" lvl="0" marL="0" rtl="0" algn="l">
              <a:spcBef>
                <a:spcPts val="1200"/>
              </a:spcBef>
              <a:spcAft>
                <a:spcPts val="0"/>
              </a:spcAft>
              <a:buNone/>
            </a:pPr>
            <a:r>
              <a:rPr lang="en" sz="5263">
                <a:solidFill>
                  <a:schemeClr val="accent1"/>
                </a:solidFill>
              </a:rPr>
              <a:t>• Drying Expert: Oversees one or more drying units.</a:t>
            </a:r>
            <a:endParaRPr sz="5263">
              <a:solidFill>
                <a:schemeClr val="accent1"/>
              </a:solidFill>
            </a:endParaRPr>
          </a:p>
          <a:p>
            <a:pPr indent="0" lvl="0" marL="0" rtl="0" algn="l">
              <a:spcBef>
                <a:spcPts val="1200"/>
              </a:spcBef>
              <a:spcAft>
                <a:spcPts val="0"/>
              </a:spcAft>
              <a:buNone/>
            </a:pPr>
            <a:r>
              <a:rPr lang="en" sz="5263">
                <a:solidFill>
                  <a:schemeClr val="accent1"/>
                </a:solidFill>
              </a:rPr>
              <a:t>• Drying Batch: Group of produce to be dried in a drying unit.</a:t>
            </a:r>
            <a:endParaRPr sz="5263">
              <a:solidFill>
                <a:schemeClr val="accent1"/>
              </a:solidFill>
            </a:endParaRPr>
          </a:p>
          <a:p>
            <a:pPr indent="0" lvl="0" marL="0" rtl="0" algn="l">
              <a:spcBef>
                <a:spcPts val="1200"/>
              </a:spcBef>
              <a:spcAft>
                <a:spcPts val="0"/>
              </a:spcAft>
              <a:buNone/>
            </a:pPr>
            <a:r>
              <a:rPr lang="en" sz="5263">
                <a:solidFill>
                  <a:schemeClr val="accent1"/>
                </a:solidFill>
              </a:rPr>
              <a:t>• Dryer Machine: Operates under a drying unit.</a:t>
            </a:r>
            <a:endParaRPr sz="5263">
              <a:solidFill>
                <a:schemeClr val="accent1"/>
              </a:solidFill>
            </a:endParaRPr>
          </a:p>
          <a:p>
            <a:pPr indent="0" lvl="0" marL="0" rtl="0" algn="l">
              <a:spcBef>
                <a:spcPts val="1200"/>
              </a:spcBef>
              <a:spcAft>
                <a:spcPts val="0"/>
              </a:spcAft>
              <a:buNone/>
            </a:pPr>
            <a:r>
              <a:rPr lang="en" sz="5263">
                <a:solidFill>
                  <a:schemeClr val="accent1"/>
                </a:solidFill>
              </a:rPr>
              <a:t>• Invoice: Generated based on services offered.</a:t>
            </a:r>
            <a:endParaRPr sz="5263">
              <a:solidFill>
                <a:schemeClr val="accent1"/>
              </a:solidFill>
            </a:endParaRPr>
          </a:p>
          <a:p>
            <a:pPr indent="0" lvl="0" marL="0" rtl="0" algn="l">
              <a:spcBef>
                <a:spcPts val="1200"/>
              </a:spcBef>
              <a:spcAft>
                <a:spcPts val="0"/>
              </a:spcAft>
              <a:buClr>
                <a:schemeClr val="dk1"/>
              </a:buClr>
              <a:buSzPct val="100000"/>
              <a:buFont typeface="Arial"/>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 Relationship</a:t>
            </a:r>
            <a:endParaRPr/>
          </a:p>
          <a:p>
            <a:pPr indent="0" lvl="0" marL="0" rtl="0" algn="l">
              <a:spcBef>
                <a:spcPts val="0"/>
              </a:spcBef>
              <a:spcAft>
                <a:spcPts val="0"/>
              </a:spcAft>
              <a:buNone/>
            </a:pPr>
            <a:r>
              <a:rPr lang="en"/>
              <a:t> Diagram (ERD)</a:t>
            </a:r>
            <a:endParaRPr/>
          </a:p>
        </p:txBody>
      </p:sp>
      <p:sp>
        <p:nvSpPr>
          <p:cNvPr id="87" name="Google Shape;87;p18"/>
          <p:cNvSpPr txBox="1"/>
          <p:nvPr>
            <p:ph idx="1" type="body"/>
          </p:nvPr>
        </p:nvSpPr>
        <p:spPr>
          <a:xfrm>
            <a:off x="3254425" y="3147675"/>
            <a:ext cx="3353700" cy="176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title="granary_ug.png"/>
          <p:cNvPicPr preferRelativeResize="0"/>
          <p:nvPr/>
        </p:nvPicPr>
        <p:blipFill>
          <a:blip r:embed="rId3">
            <a:alphaModFix/>
          </a:blip>
          <a:stretch>
            <a:fillRect/>
          </a:stretch>
        </p:blipFill>
        <p:spPr>
          <a:xfrm>
            <a:off x="3254425" y="0"/>
            <a:ext cx="5764199"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Roles and Access Control</a:t>
            </a:r>
            <a:endParaRPr/>
          </a:p>
        </p:txBody>
      </p:sp>
      <p:sp>
        <p:nvSpPr>
          <p:cNvPr id="94" name="Google Shape;94;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Defined user roles: Manager, Storekeeper, Drying Expert, Admin</a:t>
            </a:r>
            <a:br>
              <a:rPr lang="en"/>
            </a:br>
            <a:endParaRPr/>
          </a:p>
          <a:p>
            <a:pPr indent="0" lvl="0" marL="0" rtl="0" algn="l">
              <a:spcBef>
                <a:spcPts val="1200"/>
              </a:spcBef>
              <a:spcAft>
                <a:spcPts val="0"/>
              </a:spcAft>
              <a:buClr>
                <a:schemeClr val="dk1"/>
              </a:buClr>
              <a:buSzPts val="1100"/>
              <a:buFont typeface="Arial"/>
              <a:buNone/>
            </a:pPr>
            <a:r>
              <a:rPr lang="en"/>
              <a:t>Privileges and views assigned to each role</a:t>
            </a:r>
            <a:br>
              <a:rPr lang="en"/>
            </a:br>
            <a:endParaRPr/>
          </a:p>
          <a:p>
            <a:pPr indent="0" lvl="0" marL="0" rtl="0" algn="l">
              <a:spcBef>
                <a:spcPts val="1200"/>
              </a:spcBef>
              <a:spcAft>
                <a:spcPts val="0"/>
              </a:spcAft>
              <a:buClr>
                <a:schemeClr val="dk1"/>
              </a:buClr>
              <a:buSzPts val="1100"/>
              <a:buFont typeface="Arial"/>
              <a:buNone/>
            </a:pPr>
            <a:r>
              <a:rPr lang="en"/>
              <a:t>Enforces data security and workflow separation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Rules</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manager handles several farmers</a:t>
            </a:r>
            <a:endParaRPr/>
          </a:p>
          <a:p>
            <a:pPr indent="0" lvl="0" marL="0" rtl="0" algn="l">
              <a:spcBef>
                <a:spcPts val="1200"/>
              </a:spcBef>
              <a:spcAft>
                <a:spcPts val="0"/>
              </a:spcAft>
              <a:buClr>
                <a:schemeClr val="dk1"/>
              </a:buClr>
              <a:buSzPts val="1100"/>
              <a:buFont typeface="Arial"/>
              <a:buNone/>
            </a:pPr>
            <a:r>
              <a:rPr lang="en"/>
              <a:t>One farmer can have many produce</a:t>
            </a:r>
            <a:endParaRPr/>
          </a:p>
          <a:p>
            <a:pPr indent="0" lvl="0" marL="0" rtl="0" algn="l">
              <a:spcBef>
                <a:spcPts val="1200"/>
              </a:spcBef>
              <a:spcAft>
                <a:spcPts val="0"/>
              </a:spcAft>
              <a:buNone/>
            </a:pPr>
            <a:r>
              <a:rPr lang="en"/>
              <a:t>One produce belongs to one storage unit or one drying batch</a:t>
            </a:r>
            <a:br>
              <a:rPr lang="en"/>
            </a:br>
            <a:r>
              <a:rPr lang="en"/>
              <a:t>Storage/drying units have limited capacity</a:t>
            </a:r>
            <a:endParaRPr/>
          </a:p>
          <a:p>
            <a:pPr indent="0" lvl="0" marL="0" rtl="0" algn="l">
              <a:spcBef>
                <a:spcPts val="1200"/>
              </a:spcBef>
              <a:spcAft>
                <a:spcPts val="0"/>
              </a:spcAft>
              <a:buClr>
                <a:schemeClr val="dk1"/>
              </a:buClr>
              <a:buSzPts val="1100"/>
              <a:buFont typeface="Arial"/>
              <a:buNone/>
            </a:pPr>
            <a:r>
              <a:rPr lang="en"/>
              <a:t>Only designated users can perform certain operations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51425" y="425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this system</a:t>
            </a:r>
            <a:endParaRPr/>
          </a:p>
        </p:txBody>
      </p:sp>
      <p:sp>
        <p:nvSpPr>
          <p:cNvPr id="106" name="Google Shape;106;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Better traceability</a:t>
            </a:r>
            <a:br>
              <a:rPr lang="en"/>
            </a:br>
            <a:endParaRPr/>
          </a:p>
          <a:p>
            <a:pPr indent="0" lvl="0" marL="0" rtl="0" algn="l">
              <a:spcBef>
                <a:spcPts val="1200"/>
              </a:spcBef>
              <a:spcAft>
                <a:spcPts val="0"/>
              </a:spcAft>
              <a:buClr>
                <a:schemeClr val="dk1"/>
              </a:buClr>
              <a:buSzPct val="61111"/>
              <a:buFont typeface="Arial"/>
              <a:buNone/>
            </a:pPr>
            <a:r>
              <a:rPr lang="en"/>
              <a:t>Data consistency</a:t>
            </a:r>
            <a:br>
              <a:rPr lang="en"/>
            </a:br>
            <a:endParaRPr/>
          </a:p>
          <a:p>
            <a:pPr indent="0" lvl="0" marL="0" rtl="0" algn="l">
              <a:spcBef>
                <a:spcPts val="1200"/>
              </a:spcBef>
              <a:spcAft>
                <a:spcPts val="0"/>
              </a:spcAft>
              <a:buClr>
                <a:schemeClr val="dk1"/>
              </a:buClr>
              <a:buSzPct val="61111"/>
              <a:buFont typeface="Arial"/>
              <a:buNone/>
            </a:pPr>
            <a:r>
              <a:rPr lang="en"/>
              <a:t>Secure multi-role access</a:t>
            </a:r>
            <a:br>
              <a:rPr lang="en"/>
            </a:br>
            <a:endParaRPr/>
          </a:p>
          <a:p>
            <a:pPr indent="0" lvl="0" marL="0" rtl="0" algn="l">
              <a:spcBef>
                <a:spcPts val="1200"/>
              </a:spcBef>
              <a:spcAft>
                <a:spcPts val="0"/>
              </a:spcAft>
              <a:buClr>
                <a:schemeClr val="dk1"/>
              </a:buClr>
              <a:buSzPct val="61111"/>
              <a:buFont typeface="Arial"/>
              <a:buNone/>
            </a:pPr>
            <a:r>
              <a:rPr lang="en"/>
              <a:t>Easy invoicing</a:t>
            </a:r>
            <a:br>
              <a:rPr lang="en"/>
            </a:br>
            <a:endParaRPr/>
          </a:p>
          <a:p>
            <a:pPr indent="0" lvl="0" marL="0" rtl="0" algn="l">
              <a:spcBef>
                <a:spcPts val="1200"/>
              </a:spcBef>
              <a:spcAft>
                <a:spcPts val="0"/>
              </a:spcAft>
              <a:buClr>
                <a:schemeClr val="dk1"/>
              </a:buClr>
              <a:buSzPct val="61111"/>
              <a:buFont typeface="Arial"/>
              <a:buNone/>
            </a:pPr>
            <a:r>
              <a:rPr lang="en"/>
              <a:t>Ready for scalability (e.g. mobile app, SMS alerts)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