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Oswald Bold" charset="1" panose="00000800000000000000"/>
      <p:regular r:id="rId13"/>
    </p:embeddedFont>
    <p:embeddedFont>
      <p:font typeface="Montserrat Classic Bold" charset="1" panose="00000800000000000000"/>
      <p:regular r:id="rId14"/>
    </p:embeddedFont>
    <p:embeddedFont>
      <p:font typeface="DM Sans" charset="1" panose="00000000000000000000"/>
      <p:regular r:id="rId15"/>
    </p:embeddedFont>
    <p:embeddedFont>
      <p:font typeface="Canva Sans" charset="1" panose="020B0503030501040103"/>
      <p:regular r:id="rId16"/>
    </p:embeddedFont>
    <p:embeddedFont>
      <p:font typeface="Canva Sans Bold"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4" r="0" b="-44"/>
            </a:stretch>
          </a:blipFill>
        </p:spPr>
      </p:sp>
      <p:sp>
        <p:nvSpPr>
          <p:cNvPr name="Freeform 3" id="3"/>
          <p:cNvSpPr/>
          <p:nvPr/>
        </p:nvSpPr>
        <p:spPr>
          <a:xfrm flipH="false" flipV="false" rot="-1111642">
            <a:off x="14722550" y="-3671467"/>
            <a:ext cx="10443683" cy="8487866"/>
          </a:xfrm>
          <a:custGeom>
            <a:avLst/>
            <a:gdLst/>
            <a:ahLst/>
            <a:cxnLst/>
            <a:rect r="r" b="b" t="t" l="l"/>
            <a:pathLst>
              <a:path h="8487866" w="10443683">
                <a:moveTo>
                  <a:pt x="0" y="0"/>
                </a:moveTo>
                <a:lnTo>
                  <a:pt x="10443682" y="0"/>
                </a:lnTo>
                <a:lnTo>
                  <a:pt x="10443682" y="8487866"/>
                </a:lnTo>
                <a:lnTo>
                  <a:pt x="0" y="8487866"/>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13845" y="2876438"/>
            <a:ext cx="18915691" cy="1939349"/>
          </a:xfrm>
          <a:prstGeom prst="rect">
            <a:avLst/>
          </a:prstGeom>
        </p:spPr>
        <p:txBody>
          <a:bodyPr anchor="t" rtlCol="false" tIns="0" lIns="0" bIns="0" rIns="0">
            <a:spAutoFit/>
          </a:bodyPr>
          <a:lstStyle/>
          <a:p>
            <a:pPr algn="ctr">
              <a:lnSpc>
                <a:spcPts val="15751"/>
              </a:lnSpc>
            </a:pPr>
            <a:r>
              <a:rPr lang="en-US" sz="11414">
                <a:solidFill>
                  <a:srgbClr val="100F0D"/>
                </a:solidFill>
                <a:latin typeface="Oswald Bold"/>
                <a:ea typeface="Oswald Bold"/>
                <a:cs typeface="Oswald Bold"/>
                <a:sym typeface="Oswald Bold"/>
              </a:rPr>
              <a:t>Understanding DICOM</a:t>
            </a:r>
          </a:p>
        </p:txBody>
      </p:sp>
      <p:sp>
        <p:nvSpPr>
          <p:cNvPr name="TextBox 6" id="6"/>
          <p:cNvSpPr txBox="true"/>
          <p:nvPr/>
        </p:nvSpPr>
        <p:spPr>
          <a:xfrm rot="0">
            <a:off x="1028700" y="699135"/>
            <a:ext cx="5857662" cy="621030"/>
          </a:xfrm>
          <a:prstGeom prst="rect">
            <a:avLst/>
          </a:prstGeom>
        </p:spPr>
        <p:txBody>
          <a:bodyPr anchor="t" rtlCol="false" tIns="0" lIns="0" bIns="0" rIns="0">
            <a:spAutoFit/>
          </a:bodyPr>
          <a:lstStyle/>
          <a:p>
            <a:pPr algn="l">
              <a:lnSpc>
                <a:spcPts val="2520"/>
              </a:lnSpc>
            </a:pPr>
            <a:r>
              <a:rPr lang="en-US" sz="1800" spc="95">
                <a:solidFill>
                  <a:srgbClr val="100F0D"/>
                </a:solidFill>
                <a:latin typeface="Montserrat Classic Bold"/>
                <a:ea typeface="Montserrat Classic Bold"/>
                <a:cs typeface="Montserrat Classic Bold"/>
                <a:sym typeface="Montserrat Classic Bold"/>
              </a:rPr>
              <a:t>JAYAKODY J.A.A.U.</a:t>
            </a:r>
          </a:p>
          <a:p>
            <a:pPr algn="l">
              <a:lnSpc>
                <a:spcPts val="2520"/>
              </a:lnSpc>
            </a:pPr>
            <a:r>
              <a:rPr lang="en-US" sz="1800" spc="95">
                <a:solidFill>
                  <a:srgbClr val="100F0D"/>
                </a:solidFill>
                <a:latin typeface="Montserrat Classic Bold"/>
                <a:ea typeface="Montserrat Classic Bold"/>
                <a:cs typeface="Montserrat Classic Bold"/>
                <a:sym typeface="Montserrat Classic Bold"/>
              </a:rPr>
              <a:t>200242V</a:t>
            </a:r>
          </a:p>
        </p:txBody>
      </p:sp>
      <p:sp>
        <p:nvSpPr>
          <p:cNvPr name="TextBox 7" id="7"/>
          <p:cNvSpPr txBox="true"/>
          <p:nvPr/>
        </p:nvSpPr>
        <p:spPr>
          <a:xfrm rot="0">
            <a:off x="2572464" y="4565331"/>
            <a:ext cx="13143071" cy="870589"/>
          </a:xfrm>
          <a:prstGeom prst="rect">
            <a:avLst/>
          </a:prstGeom>
        </p:spPr>
        <p:txBody>
          <a:bodyPr anchor="t" rtlCol="false" tIns="0" lIns="0" bIns="0" rIns="0">
            <a:spAutoFit/>
          </a:bodyPr>
          <a:lstStyle/>
          <a:p>
            <a:pPr algn="ctr">
              <a:lnSpc>
                <a:spcPts val="7799"/>
              </a:lnSpc>
              <a:spcBef>
                <a:spcPct val="0"/>
              </a:spcBef>
            </a:pPr>
            <a:r>
              <a:rPr lang="en-US" sz="3899" spc="382">
                <a:solidFill>
                  <a:srgbClr val="000000"/>
                </a:solidFill>
                <a:latin typeface="DM Sans"/>
                <a:ea typeface="DM Sans"/>
                <a:cs typeface="DM Sans"/>
                <a:sym typeface="DM Sans"/>
              </a:rPr>
              <a:t>How to read, write and organize medical images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7F8"/>
        </a:solidFill>
      </p:bgPr>
    </p:bg>
    <p:spTree>
      <p:nvGrpSpPr>
        <p:cNvPr id="1" name=""/>
        <p:cNvGrpSpPr/>
        <p:nvPr/>
      </p:nvGrpSpPr>
      <p:grpSpPr>
        <a:xfrm>
          <a:off x="0" y="0"/>
          <a:ext cx="0" cy="0"/>
          <a:chOff x="0" y="0"/>
          <a:chExt cx="0" cy="0"/>
        </a:xfrm>
      </p:grpSpPr>
      <p:sp>
        <p:nvSpPr>
          <p:cNvPr name="Freeform 2" id="2"/>
          <p:cNvSpPr/>
          <p:nvPr/>
        </p:nvSpPr>
        <p:spPr>
          <a:xfrm flipH="false" flipV="false" rot="-1625759">
            <a:off x="9223779" y="1463071"/>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1053" y="9421957"/>
            <a:ext cx="1546947" cy="865043"/>
            <a:chOff x="0" y="0"/>
            <a:chExt cx="407426" cy="227830"/>
          </a:xfrm>
        </p:grpSpPr>
        <p:sp>
          <p:nvSpPr>
            <p:cNvPr name="Freeform 4" id="4"/>
            <p:cNvSpPr/>
            <p:nvPr/>
          </p:nvSpPr>
          <p:spPr>
            <a:xfrm flipH="false" flipV="false" rot="0">
              <a:off x="0" y="0"/>
              <a:ext cx="407426" cy="227830"/>
            </a:xfrm>
            <a:custGeom>
              <a:avLst/>
              <a:gdLst/>
              <a:ahLst/>
              <a:cxnLst/>
              <a:rect r="r" b="b" t="t" l="l"/>
              <a:pathLst>
                <a:path h="227830" w="407426">
                  <a:moveTo>
                    <a:pt x="113915" y="0"/>
                  </a:moveTo>
                  <a:lnTo>
                    <a:pt x="293511" y="0"/>
                  </a:lnTo>
                  <a:cubicBezTo>
                    <a:pt x="323723" y="0"/>
                    <a:pt x="352698" y="12002"/>
                    <a:pt x="374061" y="33365"/>
                  </a:cubicBezTo>
                  <a:cubicBezTo>
                    <a:pt x="395425" y="54728"/>
                    <a:pt x="407426" y="83703"/>
                    <a:pt x="407426" y="113915"/>
                  </a:cubicBezTo>
                  <a:lnTo>
                    <a:pt x="407426" y="113915"/>
                  </a:lnTo>
                  <a:cubicBezTo>
                    <a:pt x="407426" y="144127"/>
                    <a:pt x="395425" y="173102"/>
                    <a:pt x="374061" y="194465"/>
                  </a:cubicBezTo>
                  <a:cubicBezTo>
                    <a:pt x="352698" y="215829"/>
                    <a:pt x="323723" y="227830"/>
                    <a:pt x="293511" y="227830"/>
                  </a:cubicBezTo>
                  <a:lnTo>
                    <a:pt x="113915" y="227830"/>
                  </a:lnTo>
                  <a:cubicBezTo>
                    <a:pt x="83703" y="227830"/>
                    <a:pt x="54728" y="215829"/>
                    <a:pt x="33365" y="194465"/>
                  </a:cubicBezTo>
                  <a:cubicBezTo>
                    <a:pt x="12002" y="173102"/>
                    <a:pt x="0" y="144127"/>
                    <a:pt x="0" y="113915"/>
                  </a:cubicBezTo>
                  <a:lnTo>
                    <a:pt x="0" y="113915"/>
                  </a:lnTo>
                  <a:cubicBezTo>
                    <a:pt x="0" y="83703"/>
                    <a:pt x="12002" y="54728"/>
                    <a:pt x="33365" y="33365"/>
                  </a:cubicBezTo>
                  <a:cubicBezTo>
                    <a:pt x="54728" y="12002"/>
                    <a:pt x="83703" y="0"/>
                    <a:pt x="113915" y="0"/>
                  </a:cubicBezTo>
                  <a:close/>
                </a:path>
              </a:pathLst>
            </a:custGeom>
            <a:solidFill>
              <a:srgbClr val="100F0D"/>
            </a:solidFill>
          </p:spPr>
        </p:sp>
        <p:sp>
          <p:nvSpPr>
            <p:cNvPr name="TextBox 5" id="5"/>
            <p:cNvSpPr txBox="true"/>
            <p:nvPr/>
          </p:nvSpPr>
          <p:spPr>
            <a:xfrm>
              <a:off x="0" y="-161925"/>
              <a:ext cx="407426" cy="389755"/>
            </a:xfrm>
            <a:prstGeom prst="rect">
              <a:avLst/>
            </a:prstGeom>
          </p:spPr>
          <p:txBody>
            <a:bodyPr anchor="ctr" rtlCol="false" tIns="50800" lIns="50800" bIns="50800" rIns="50800"/>
            <a:lstStyle/>
            <a:p>
              <a:pPr algn="ctr">
                <a:lnSpc>
                  <a:spcPts val="4000"/>
                </a:lnSpc>
              </a:pPr>
              <a:r>
                <a:rPr lang="en-US" sz="2000" spc="196">
                  <a:solidFill>
                    <a:srgbClr val="FFFFFF"/>
                  </a:solidFill>
                  <a:latin typeface="DM Sans"/>
                  <a:ea typeface="DM Sans"/>
                  <a:cs typeface="DM Sans"/>
                  <a:sym typeface="DM Sans"/>
                </a:rPr>
                <a:t>4</a:t>
              </a:r>
            </a:p>
          </p:txBody>
        </p:sp>
      </p:grpSp>
      <p:sp>
        <p:nvSpPr>
          <p:cNvPr name="TextBox 6" id="6"/>
          <p:cNvSpPr txBox="true"/>
          <p:nvPr/>
        </p:nvSpPr>
        <p:spPr>
          <a:xfrm rot="0">
            <a:off x="1028700" y="1159073"/>
            <a:ext cx="16697455" cy="930285"/>
          </a:xfrm>
          <a:prstGeom prst="rect">
            <a:avLst/>
          </a:prstGeom>
        </p:spPr>
        <p:txBody>
          <a:bodyPr anchor="t" rtlCol="false" tIns="0" lIns="0" bIns="0" rIns="0">
            <a:spAutoFit/>
          </a:bodyPr>
          <a:lstStyle/>
          <a:p>
            <a:pPr algn="l">
              <a:lnSpc>
                <a:spcPts val="7000"/>
              </a:lnSpc>
            </a:pPr>
            <a:r>
              <a:rPr lang="en-US" sz="7000">
                <a:solidFill>
                  <a:srgbClr val="100F0D"/>
                </a:solidFill>
                <a:latin typeface="Oswald Bold"/>
                <a:ea typeface="Oswald Bold"/>
                <a:cs typeface="Oswald Bold"/>
                <a:sym typeface="Oswald Bold"/>
              </a:rPr>
              <a:t>Medical Imaging Formats</a:t>
            </a:r>
          </a:p>
        </p:txBody>
      </p:sp>
      <p:sp>
        <p:nvSpPr>
          <p:cNvPr name="TextBox 7" id="7"/>
          <p:cNvSpPr txBox="true"/>
          <p:nvPr/>
        </p:nvSpPr>
        <p:spPr>
          <a:xfrm rot="0">
            <a:off x="769602" y="2824332"/>
            <a:ext cx="15745748" cy="5763768"/>
          </a:xfrm>
          <a:prstGeom prst="rect">
            <a:avLst/>
          </a:prstGeom>
        </p:spPr>
        <p:txBody>
          <a:bodyPr anchor="t" rtlCol="false" tIns="0" lIns="0" bIns="0" rIns="0">
            <a:spAutoFit/>
          </a:bodyPr>
          <a:lstStyle/>
          <a:p>
            <a:pPr algn="l" marL="690881" indent="-345440" lvl="1">
              <a:lnSpc>
                <a:spcPts val="4608"/>
              </a:lnSpc>
              <a:buAutoNum type="arabicPeriod" startAt="1"/>
            </a:pPr>
            <a:r>
              <a:rPr lang="en-US" sz="3200">
                <a:solidFill>
                  <a:srgbClr val="100F0D"/>
                </a:solidFill>
                <a:latin typeface="Canva Sans"/>
                <a:ea typeface="Canva Sans"/>
                <a:cs typeface="Canva Sans"/>
                <a:sym typeface="Canva Sans"/>
              </a:rPr>
              <a:t> </a:t>
            </a:r>
            <a:r>
              <a:rPr lang="en-US" sz="3200">
                <a:solidFill>
                  <a:srgbClr val="100F0D"/>
                </a:solidFill>
                <a:latin typeface="Canva Sans Bold"/>
                <a:ea typeface="Canva Sans Bold"/>
                <a:cs typeface="Canva Sans Bold"/>
                <a:sym typeface="Canva Sans Bold"/>
              </a:rPr>
              <a:t>DICOM</a:t>
            </a:r>
            <a:r>
              <a:rPr lang="en-US" sz="3200">
                <a:solidFill>
                  <a:srgbClr val="100F0D"/>
                </a:solidFill>
                <a:latin typeface="Canva Sans"/>
                <a:ea typeface="Canva Sans"/>
                <a:cs typeface="Canva Sans"/>
                <a:sym typeface="Canva Sans"/>
              </a:rPr>
              <a:t> (Digital Imaging and Communications in Medicine)  - The most widely used standard for storing, transmitting, and exchanging medical images and related information. </a:t>
            </a:r>
          </a:p>
          <a:p>
            <a:pPr algn="l" marL="690881" indent="-345440" lvl="1">
              <a:lnSpc>
                <a:spcPts val="4672"/>
              </a:lnSpc>
              <a:buAutoNum type="arabicPeriod" startAt="1"/>
            </a:pPr>
            <a:r>
              <a:rPr lang="en-US" sz="3200">
                <a:solidFill>
                  <a:srgbClr val="100F0D"/>
                </a:solidFill>
                <a:latin typeface="Canva Sans Bold"/>
                <a:ea typeface="Canva Sans Bold"/>
                <a:cs typeface="Canva Sans Bold"/>
                <a:sym typeface="Canva Sans Bold"/>
              </a:rPr>
              <a:t>NRRD</a:t>
            </a:r>
            <a:r>
              <a:rPr lang="en-US" sz="3200">
                <a:solidFill>
                  <a:srgbClr val="100F0D"/>
                </a:solidFill>
                <a:latin typeface="Canva Sans"/>
                <a:ea typeface="Canva Sans"/>
                <a:cs typeface="Canva Sans"/>
                <a:sym typeface="Canva Sans"/>
              </a:rPr>
              <a:t> (Nearly Raw Raster Data) - A flexible file format for storing n-dimensional raster data</a:t>
            </a:r>
          </a:p>
          <a:p>
            <a:pPr algn="l" marL="690881" indent="-345440" lvl="1">
              <a:lnSpc>
                <a:spcPts val="4480"/>
              </a:lnSpc>
              <a:buAutoNum type="arabicPeriod" startAt="1"/>
            </a:pPr>
            <a:r>
              <a:rPr lang="en-US" sz="3200">
                <a:solidFill>
                  <a:srgbClr val="100F0D"/>
                </a:solidFill>
                <a:latin typeface="Canva Sans Bold"/>
                <a:ea typeface="Canva Sans Bold"/>
                <a:cs typeface="Canva Sans Bold"/>
                <a:sym typeface="Canva Sans Bold"/>
              </a:rPr>
              <a:t>NIfTI</a:t>
            </a:r>
            <a:r>
              <a:rPr lang="en-US" sz="3200">
                <a:solidFill>
                  <a:srgbClr val="100F0D"/>
                </a:solidFill>
                <a:latin typeface="Canva Sans"/>
                <a:ea typeface="Canva Sans"/>
                <a:cs typeface="Canva Sans"/>
                <a:sym typeface="Canva Sans"/>
              </a:rPr>
              <a:t> (Neuroimaging Informatics Technology Initiative) - A file format commonly used in neuroimaging for storing MRI, fMRI, and other brain imaging data.</a:t>
            </a:r>
          </a:p>
          <a:p>
            <a:pPr algn="l" marL="690881" indent="-345440" lvl="1">
              <a:lnSpc>
                <a:spcPts val="4704"/>
              </a:lnSpc>
              <a:buAutoNum type="arabicPeriod" startAt="1"/>
            </a:pPr>
            <a:r>
              <a:rPr lang="en-US" sz="3200">
                <a:solidFill>
                  <a:srgbClr val="100F0D"/>
                </a:solidFill>
                <a:latin typeface="Canva Sans Bold"/>
                <a:ea typeface="Canva Sans Bold"/>
                <a:cs typeface="Canva Sans Bold"/>
                <a:sym typeface="Canva Sans Bold"/>
              </a:rPr>
              <a:t>TIFF</a:t>
            </a:r>
            <a:r>
              <a:rPr lang="en-US" sz="3200">
                <a:solidFill>
                  <a:srgbClr val="100F0D"/>
                </a:solidFill>
                <a:latin typeface="Canva Sans"/>
                <a:ea typeface="Canva Sans"/>
                <a:cs typeface="Canva Sans"/>
                <a:sym typeface="Canva Sans"/>
              </a:rPr>
              <a:t> (Tagged Image File Format) - A general-purpose format used in medical imaging, particularly for storing 2D images like pathology slides.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7F8"/>
        </a:solidFill>
      </p:bgPr>
    </p:bg>
    <p:spTree>
      <p:nvGrpSpPr>
        <p:cNvPr id="1" name=""/>
        <p:cNvGrpSpPr/>
        <p:nvPr/>
      </p:nvGrpSpPr>
      <p:grpSpPr>
        <a:xfrm>
          <a:off x="0" y="0"/>
          <a:ext cx="0" cy="0"/>
          <a:chOff x="0" y="0"/>
          <a:chExt cx="0" cy="0"/>
        </a:xfrm>
      </p:grpSpPr>
      <p:sp>
        <p:nvSpPr>
          <p:cNvPr name="Freeform 2" id="2"/>
          <p:cNvSpPr/>
          <p:nvPr/>
        </p:nvSpPr>
        <p:spPr>
          <a:xfrm flipH="false" flipV="false" rot="-1625759">
            <a:off x="9223779" y="1463071"/>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1053" y="9421957"/>
            <a:ext cx="1546947" cy="865043"/>
            <a:chOff x="0" y="0"/>
            <a:chExt cx="407426" cy="227830"/>
          </a:xfrm>
        </p:grpSpPr>
        <p:sp>
          <p:nvSpPr>
            <p:cNvPr name="Freeform 4" id="4"/>
            <p:cNvSpPr/>
            <p:nvPr/>
          </p:nvSpPr>
          <p:spPr>
            <a:xfrm flipH="false" flipV="false" rot="0">
              <a:off x="0" y="0"/>
              <a:ext cx="407426" cy="227830"/>
            </a:xfrm>
            <a:custGeom>
              <a:avLst/>
              <a:gdLst/>
              <a:ahLst/>
              <a:cxnLst/>
              <a:rect r="r" b="b" t="t" l="l"/>
              <a:pathLst>
                <a:path h="227830" w="407426">
                  <a:moveTo>
                    <a:pt x="113915" y="0"/>
                  </a:moveTo>
                  <a:lnTo>
                    <a:pt x="293511" y="0"/>
                  </a:lnTo>
                  <a:cubicBezTo>
                    <a:pt x="323723" y="0"/>
                    <a:pt x="352698" y="12002"/>
                    <a:pt x="374061" y="33365"/>
                  </a:cubicBezTo>
                  <a:cubicBezTo>
                    <a:pt x="395425" y="54728"/>
                    <a:pt x="407426" y="83703"/>
                    <a:pt x="407426" y="113915"/>
                  </a:cubicBezTo>
                  <a:lnTo>
                    <a:pt x="407426" y="113915"/>
                  </a:lnTo>
                  <a:cubicBezTo>
                    <a:pt x="407426" y="144127"/>
                    <a:pt x="395425" y="173102"/>
                    <a:pt x="374061" y="194465"/>
                  </a:cubicBezTo>
                  <a:cubicBezTo>
                    <a:pt x="352698" y="215829"/>
                    <a:pt x="323723" y="227830"/>
                    <a:pt x="293511" y="227830"/>
                  </a:cubicBezTo>
                  <a:lnTo>
                    <a:pt x="113915" y="227830"/>
                  </a:lnTo>
                  <a:cubicBezTo>
                    <a:pt x="83703" y="227830"/>
                    <a:pt x="54728" y="215829"/>
                    <a:pt x="33365" y="194465"/>
                  </a:cubicBezTo>
                  <a:cubicBezTo>
                    <a:pt x="12002" y="173102"/>
                    <a:pt x="0" y="144127"/>
                    <a:pt x="0" y="113915"/>
                  </a:cubicBezTo>
                  <a:lnTo>
                    <a:pt x="0" y="113915"/>
                  </a:lnTo>
                  <a:cubicBezTo>
                    <a:pt x="0" y="83703"/>
                    <a:pt x="12002" y="54728"/>
                    <a:pt x="33365" y="33365"/>
                  </a:cubicBezTo>
                  <a:cubicBezTo>
                    <a:pt x="54728" y="12002"/>
                    <a:pt x="83703" y="0"/>
                    <a:pt x="113915" y="0"/>
                  </a:cubicBezTo>
                  <a:close/>
                </a:path>
              </a:pathLst>
            </a:custGeom>
            <a:solidFill>
              <a:srgbClr val="100F0D"/>
            </a:solidFill>
          </p:spPr>
        </p:sp>
        <p:sp>
          <p:nvSpPr>
            <p:cNvPr name="TextBox 5" id="5"/>
            <p:cNvSpPr txBox="true"/>
            <p:nvPr/>
          </p:nvSpPr>
          <p:spPr>
            <a:xfrm>
              <a:off x="0" y="-161925"/>
              <a:ext cx="407426" cy="389755"/>
            </a:xfrm>
            <a:prstGeom prst="rect">
              <a:avLst/>
            </a:prstGeom>
          </p:spPr>
          <p:txBody>
            <a:bodyPr anchor="ctr" rtlCol="false" tIns="50800" lIns="50800" bIns="50800" rIns="50800"/>
            <a:lstStyle/>
            <a:p>
              <a:pPr algn="ctr">
                <a:lnSpc>
                  <a:spcPts val="4000"/>
                </a:lnSpc>
              </a:pPr>
              <a:r>
                <a:rPr lang="en-US" sz="2000" spc="196">
                  <a:solidFill>
                    <a:srgbClr val="FFFFFF"/>
                  </a:solidFill>
                  <a:latin typeface="DM Sans"/>
                  <a:ea typeface="DM Sans"/>
                  <a:cs typeface="DM Sans"/>
                  <a:sym typeface="DM Sans"/>
                </a:rPr>
                <a:t>4</a:t>
              </a:r>
            </a:p>
          </p:txBody>
        </p:sp>
      </p:grpSp>
      <p:sp>
        <p:nvSpPr>
          <p:cNvPr name="Freeform 6" id="6"/>
          <p:cNvSpPr/>
          <p:nvPr/>
        </p:nvSpPr>
        <p:spPr>
          <a:xfrm flipH="false" flipV="false" rot="0">
            <a:off x="12538911" y="2826066"/>
            <a:ext cx="5187244" cy="5077267"/>
          </a:xfrm>
          <a:custGeom>
            <a:avLst/>
            <a:gdLst/>
            <a:ahLst/>
            <a:cxnLst/>
            <a:rect r="r" b="b" t="t" l="l"/>
            <a:pathLst>
              <a:path h="5077267" w="5187244">
                <a:moveTo>
                  <a:pt x="0" y="0"/>
                </a:moveTo>
                <a:lnTo>
                  <a:pt x="5187244" y="0"/>
                </a:lnTo>
                <a:lnTo>
                  <a:pt x="5187244" y="5077267"/>
                </a:lnTo>
                <a:lnTo>
                  <a:pt x="0" y="5077267"/>
                </a:lnTo>
                <a:lnTo>
                  <a:pt x="0" y="0"/>
                </a:lnTo>
                <a:close/>
              </a:path>
            </a:pathLst>
          </a:custGeom>
          <a:blipFill>
            <a:blip r:embed="rId4"/>
            <a:stretch>
              <a:fillRect l="0" t="0" r="0" b="0"/>
            </a:stretch>
          </a:blipFill>
        </p:spPr>
      </p:sp>
      <p:sp>
        <p:nvSpPr>
          <p:cNvPr name="TextBox 7" id="7"/>
          <p:cNvSpPr txBox="true"/>
          <p:nvPr/>
        </p:nvSpPr>
        <p:spPr>
          <a:xfrm rot="0">
            <a:off x="1028700" y="1159073"/>
            <a:ext cx="16697455" cy="930285"/>
          </a:xfrm>
          <a:prstGeom prst="rect">
            <a:avLst/>
          </a:prstGeom>
        </p:spPr>
        <p:txBody>
          <a:bodyPr anchor="t" rtlCol="false" tIns="0" lIns="0" bIns="0" rIns="0">
            <a:spAutoFit/>
          </a:bodyPr>
          <a:lstStyle/>
          <a:p>
            <a:pPr algn="l">
              <a:lnSpc>
                <a:spcPts val="7000"/>
              </a:lnSpc>
            </a:pPr>
            <a:r>
              <a:rPr lang="en-US" sz="7000">
                <a:solidFill>
                  <a:srgbClr val="100F0D"/>
                </a:solidFill>
                <a:latin typeface="Oswald Bold"/>
                <a:ea typeface="Oswald Bold"/>
                <a:cs typeface="Oswald Bold"/>
                <a:sym typeface="Oswald Bold"/>
              </a:rPr>
              <a:t>DICOM Images</a:t>
            </a:r>
          </a:p>
        </p:txBody>
      </p:sp>
      <p:sp>
        <p:nvSpPr>
          <p:cNvPr name="TextBox 8" id="8"/>
          <p:cNvSpPr txBox="true"/>
          <p:nvPr/>
        </p:nvSpPr>
        <p:spPr>
          <a:xfrm rot="0">
            <a:off x="1028700" y="2502216"/>
            <a:ext cx="12226184" cy="4822571"/>
          </a:xfrm>
          <a:prstGeom prst="rect">
            <a:avLst/>
          </a:prstGeom>
        </p:spPr>
        <p:txBody>
          <a:bodyPr anchor="t" rtlCol="false" tIns="0" lIns="0" bIns="0" rIns="0">
            <a:spAutoFit/>
          </a:bodyPr>
          <a:lstStyle/>
          <a:p>
            <a:pPr algn="l">
              <a:lnSpc>
                <a:spcPts val="9264"/>
              </a:lnSpc>
            </a:pPr>
            <a:r>
              <a:rPr lang="en-US" sz="4800">
                <a:solidFill>
                  <a:srgbClr val="100F0D"/>
                </a:solidFill>
                <a:latin typeface="Canva Sans"/>
                <a:ea typeface="Canva Sans"/>
                <a:cs typeface="Canva Sans"/>
                <a:sym typeface="Canva Sans"/>
              </a:rPr>
              <a:t>A digital vault that holds,</a:t>
            </a:r>
          </a:p>
          <a:p>
            <a:pPr algn="l" marL="690881" indent="-345440" lvl="1">
              <a:lnSpc>
                <a:spcPts val="4864"/>
              </a:lnSpc>
              <a:buFont typeface="Arial"/>
              <a:buChar char="•"/>
            </a:pPr>
            <a:r>
              <a:rPr lang="en-US" sz="3200">
                <a:solidFill>
                  <a:srgbClr val="100F0D"/>
                </a:solidFill>
                <a:latin typeface="Canva Sans"/>
                <a:ea typeface="Canva Sans"/>
                <a:cs typeface="Canva Sans"/>
                <a:sym typeface="Canva Sans"/>
              </a:rPr>
              <a:t> </a:t>
            </a:r>
            <a:r>
              <a:rPr lang="en-US" sz="3200">
                <a:solidFill>
                  <a:srgbClr val="100F0D"/>
                </a:solidFill>
                <a:latin typeface="Canva Sans Bold"/>
                <a:ea typeface="Canva Sans Bold"/>
                <a:cs typeface="Canva Sans Bold"/>
                <a:sym typeface="Canva Sans Bold"/>
              </a:rPr>
              <a:t>Header</a:t>
            </a:r>
            <a:r>
              <a:rPr lang="en-US" sz="3200">
                <a:solidFill>
                  <a:srgbClr val="100F0D"/>
                </a:solidFill>
                <a:latin typeface="Canva Sans"/>
                <a:ea typeface="Canva Sans"/>
                <a:cs typeface="Canva Sans"/>
                <a:sym typeface="Canva Sans"/>
              </a:rPr>
              <a:t> - Overflowing with patient demographics, modality details, acquisition date and time, and more.</a:t>
            </a:r>
          </a:p>
          <a:p>
            <a:pPr algn="l" marL="690881" indent="-345440" lvl="1">
              <a:lnSpc>
                <a:spcPts val="4864"/>
              </a:lnSpc>
              <a:buFont typeface="Arial"/>
              <a:buChar char="•"/>
            </a:pPr>
            <a:r>
              <a:rPr lang="en-US" sz="3200">
                <a:solidFill>
                  <a:srgbClr val="100F0D"/>
                </a:solidFill>
                <a:latin typeface="Canva Sans Bold"/>
                <a:ea typeface="Canva Sans Bold"/>
                <a:cs typeface="Canva Sans Bold"/>
                <a:sym typeface="Canva Sans Bold"/>
              </a:rPr>
              <a:t>Pixel Data</a:t>
            </a:r>
            <a:r>
              <a:rPr lang="en-US" sz="3200">
                <a:solidFill>
                  <a:srgbClr val="100F0D"/>
                </a:solidFill>
                <a:latin typeface="Canva Sans"/>
                <a:ea typeface="Canva Sans"/>
                <a:cs typeface="Canva Sans"/>
                <a:sym typeface="Canva Sans"/>
              </a:rPr>
              <a:t> - The core image information is depicted in grayscale or color, depending on the format.</a:t>
            </a:r>
          </a:p>
          <a:p>
            <a:pPr algn="l" marL="690881" indent="-345440" lvl="1">
              <a:lnSpc>
                <a:spcPts val="4640"/>
              </a:lnSpc>
              <a:buFont typeface="Arial"/>
              <a:buChar char="•"/>
            </a:pPr>
            <a:r>
              <a:rPr lang="en-US" sz="3200">
                <a:solidFill>
                  <a:srgbClr val="100F0D"/>
                </a:solidFill>
                <a:latin typeface="Canva Sans Bold"/>
                <a:ea typeface="Canva Sans Bold"/>
                <a:cs typeface="Canva Sans Bold"/>
                <a:sym typeface="Canva Sans Bold"/>
              </a:rPr>
              <a:t>Private Tags</a:t>
            </a:r>
            <a:r>
              <a:rPr lang="en-US" sz="3200">
                <a:solidFill>
                  <a:srgbClr val="100F0D"/>
                </a:solidFill>
                <a:latin typeface="Canva Sans"/>
                <a:ea typeface="Canva Sans"/>
                <a:cs typeface="Canva Sans"/>
                <a:sym typeface="Canva Sans"/>
              </a:rPr>
              <a:t> - Manufacturer-specific details complementing the standardized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7F8"/>
        </a:solidFill>
      </p:bgPr>
    </p:bg>
    <p:spTree>
      <p:nvGrpSpPr>
        <p:cNvPr id="1" name=""/>
        <p:cNvGrpSpPr/>
        <p:nvPr/>
      </p:nvGrpSpPr>
      <p:grpSpPr>
        <a:xfrm>
          <a:off x="0" y="0"/>
          <a:ext cx="0" cy="0"/>
          <a:chOff x="0" y="0"/>
          <a:chExt cx="0" cy="0"/>
        </a:xfrm>
      </p:grpSpPr>
      <p:sp>
        <p:nvSpPr>
          <p:cNvPr name="Freeform 2" id="2"/>
          <p:cNvSpPr/>
          <p:nvPr/>
        </p:nvSpPr>
        <p:spPr>
          <a:xfrm flipH="false" flipV="false" rot="-1625759">
            <a:off x="9223779" y="1463071"/>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1053" y="9421957"/>
            <a:ext cx="1546947" cy="865043"/>
            <a:chOff x="0" y="0"/>
            <a:chExt cx="407426" cy="227830"/>
          </a:xfrm>
        </p:grpSpPr>
        <p:sp>
          <p:nvSpPr>
            <p:cNvPr name="Freeform 4" id="4"/>
            <p:cNvSpPr/>
            <p:nvPr/>
          </p:nvSpPr>
          <p:spPr>
            <a:xfrm flipH="false" flipV="false" rot="0">
              <a:off x="0" y="0"/>
              <a:ext cx="407426" cy="227830"/>
            </a:xfrm>
            <a:custGeom>
              <a:avLst/>
              <a:gdLst/>
              <a:ahLst/>
              <a:cxnLst/>
              <a:rect r="r" b="b" t="t" l="l"/>
              <a:pathLst>
                <a:path h="227830" w="407426">
                  <a:moveTo>
                    <a:pt x="113915" y="0"/>
                  </a:moveTo>
                  <a:lnTo>
                    <a:pt x="293511" y="0"/>
                  </a:lnTo>
                  <a:cubicBezTo>
                    <a:pt x="323723" y="0"/>
                    <a:pt x="352698" y="12002"/>
                    <a:pt x="374061" y="33365"/>
                  </a:cubicBezTo>
                  <a:cubicBezTo>
                    <a:pt x="395425" y="54728"/>
                    <a:pt x="407426" y="83703"/>
                    <a:pt x="407426" y="113915"/>
                  </a:cubicBezTo>
                  <a:lnTo>
                    <a:pt x="407426" y="113915"/>
                  </a:lnTo>
                  <a:cubicBezTo>
                    <a:pt x="407426" y="144127"/>
                    <a:pt x="395425" y="173102"/>
                    <a:pt x="374061" y="194465"/>
                  </a:cubicBezTo>
                  <a:cubicBezTo>
                    <a:pt x="352698" y="215829"/>
                    <a:pt x="323723" y="227830"/>
                    <a:pt x="293511" y="227830"/>
                  </a:cubicBezTo>
                  <a:lnTo>
                    <a:pt x="113915" y="227830"/>
                  </a:lnTo>
                  <a:cubicBezTo>
                    <a:pt x="83703" y="227830"/>
                    <a:pt x="54728" y="215829"/>
                    <a:pt x="33365" y="194465"/>
                  </a:cubicBezTo>
                  <a:cubicBezTo>
                    <a:pt x="12002" y="173102"/>
                    <a:pt x="0" y="144127"/>
                    <a:pt x="0" y="113915"/>
                  </a:cubicBezTo>
                  <a:lnTo>
                    <a:pt x="0" y="113915"/>
                  </a:lnTo>
                  <a:cubicBezTo>
                    <a:pt x="0" y="83703"/>
                    <a:pt x="12002" y="54728"/>
                    <a:pt x="33365" y="33365"/>
                  </a:cubicBezTo>
                  <a:cubicBezTo>
                    <a:pt x="54728" y="12002"/>
                    <a:pt x="83703" y="0"/>
                    <a:pt x="113915" y="0"/>
                  </a:cubicBezTo>
                  <a:close/>
                </a:path>
              </a:pathLst>
            </a:custGeom>
            <a:solidFill>
              <a:srgbClr val="100F0D"/>
            </a:solidFill>
          </p:spPr>
        </p:sp>
        <p:sp>
          <p:nvSpPr>
            <p:cNvPr name="TextBox 5" id="5"/>
            <p:cNvSpPr txBox="true"/>
            <p:nvPr/>
          </p:nvSpPr>
          <p:spPr>
            <a:xfrm>
              <a:off x="0" y="-161925"/>
              <a:ext cx="407426" cy="389755"/>
            </a:xfrm>
            <a:prstGeom prst="rect">
              <a:avLst/>
            </a:prstGeom>
          </p:spPr>
          <p:txBody>
            <a:bodyPr anchor="ctr" rtlCol="false" tIns="50800" lIns="50800" bIns="50800" rIns="50800"/>
            <a:lstStyle/>
            <a:p>
              <a:pPr algn="ctr">
                <a:lnSpc>
                  <a:spcPts val="4000"/>
                </a:lnSpc>
              </a:pPr>
              <a:r>
                <a:rPr lang="en-US" sz="2000" spc="196">
                  <a:solidFill>
                    <a:srgbClr val="FFFFFF"/>
                  </a:solidFill>
                  <a:latin typeface="DM Sans"/>
                  <a:ea typeface="DM Sans"/>
                  <a:cs typeface="DM Sans"/>
                  <a:sym typeface="DM Sans"/>
                </a:rPr>
                <a:t>5</a:t>
              </a:r>
            </a:p>
          </p:txBody>
        </p:sp>
      </p:grpSp>
      <p:sp>
        <p:nvSpPr>
          <p:cNvPr name="Freeform 6" id="6"/>
          <p:cNvSpPr/>
          <p:nvPr/>
        </p:nvSpPr>
        <p:spPr>
          <a:xfrm flipH="false" flipV="false" rot="0">
            <a:off x="9409122" y="771664"/>
            <a:ext cx="8544761" cy="3356492"/>
          </a:xfrm>
          <a:custGeom>
            <a:avLst/>
            <a:gdLst/>
            <a:ahLst/>
            <a:cxnLst/>
            <a:rect r="r" b="b" t="t" l="l"/>
            <a:pathLst>
              <a:path h="3356492" w="8544761">
                <a:moveTo>
                  <a:pt x="0" y="0"/>
                </a:moveTo>
                <a:lnTo>
                  <a:pt x="8544761" y="0"/>
                </a:lnTo>
                <a:lnTo>
                  <a:pt x="8544761" y="3356493"/>
                </a:lnTo>
                <a:lnTo>
                  <a:pt x="0" y="3356493"/>
                </a:lnTo>
                <a:lnTo>
                  <a:pt x="0" y="0"/>
                </a:lnTo>
                <a:close/>
              </a:path>
            </a:pathLst>
          </a:custGeom>
          <a:blipFill>
            <a:blip r:embed="rId4"/>
            <a:stretch>
              <a:fillRect l="0" t="0" r="0" b="0"/>
            </a:stretch>
          </a:blipFill>
        </p:spPr>
      </p:sp>
      <p:sp>
        <p:nvSpPr>
          <p:cNvPr name="TextBox 7" id="7"/>
          <p:cNvSpPr txBox="true"/>
          <p:nvPr/>
        </p:nvSpPr>
        <p:spPr>
          <a:xfrm rot="0">
            <a:off x="515632" y="2327592"/>
            <a:ext cx="16538441" cy="4993640"/>
          </a:xfrm>
          <a:prstGeom prst="rect">
            <a:avLst/>
          </a:prstGeom>
        </p:spPr>
        <p:txBody>
          <a:bodyPr anchor="t" rtlCol="false" tIns="0" lIns="0" bIns="0" rIns="0">
            <a:spAutoFit/>
          </a:bodyPr>
          <a:lstStyle/>
          <a:p>
            <a:pPr algn="l">
              <a:lnSpc>
                <a:spcPts val="5739"/>
              </a:lnSpc>
            </a:pPr>
            <a:r>
              <a:rPr lang="en-US" sz="4099">
                <a:solidFill>
                  <a:srgbClr val="000000"/>
                </a:solidFill>
                <a:latin typeface="Canva Sans"/>
                <a:ea typeface="Canva Sans"/>
                <a:cs typeface="Canva Sans"/>
                <a:sym typeface="Canva Sans"/>
              </a:rPr>
              <a:t>It consists of all the information </a:t>
            </a:r>
          </a:p>
          <a:p>
            <a:pPr algn="l">
              <a:lnSpc>
                <a:spcPts val="5165"/>
              </a:lnSpc>
            </a:pPr>
            <a:r>
              <a:rPr lang="en-US" sz="4099">
                <a:solidFill>
                  <a:srgbClr val="000000"/>
                </a:solidFill>
                <a:latin typeface="Canva Sans"/>
                <a:ea typeface="Canva Sans"/>
                <a:cs typeface="Canva Sans"/>
                <a:sym typeface="Canva Sans"/>
              </a:rPr>
              <a:t>needed to identify the file,</a:t>
            </a:r>
          </a:p>
          <a:p>
            <a:pPr algn="l">
              <a:lnSpc>
                <a:spcPts val="2142"/>
              </a:lnSpc>
            </a:pPr>
          </a:p>
          <a:p>
            <a:pPr algn="l" marL="690881" indent="-345440" lvl="1">
              <a:lnSpc>
                <a:spcPts val="4480"/>
              </a:lnSpc>
              <a:buFont typeface="Arial"/>
              <a:buChar char="•"/>
            </a:pPr>
            <a:r>
              <a:rPr lang="en-US" sz="3200">
                <a:solidFill>
                  <a:srgbClr val="000000"/>
                </a:solidFill>
                <a:latin typeface="Canva Sans Bold"/>
                <a:ea typeface="Canva Sans Bold"/>
                <a:cs typeface="Canva Sans Bold"/>
                <a:sym typeface="Canva Sans Bold"/>
              </a:rPr>
              <a:t>Patient</a:t>
            </a:r>
            <a:r>
              <a:rPr lang="en-US" sz="3200">
                <a:solidFill>
                  <a:srgbClr val="000000"/>
                </a:solidFill>
                <a:latin typeface="Canva Sans"/>
                <a:ea typeface="Canva Sans"/>
                <a:cs typeface="Canva Sans"/>
                <a:sym typeface="Canva Sans"/>
              </a:rPr>
              <a:t> - the person receiving the exam</a:t>
            </a:r>
          </a:p>
          <a:p>
            <a:pPr algn="l" marL="690881" indent="-345440" lvl="1">
              <a:lnSpc>
                <a:spcPts val="4480"/>
              </a:lnSpc>
              <a:buFont typeface="Arial"/>
              <a:buChar char="•"/>
            </a:pPr>
            <a:r>
              <a:rPr lang="en-US" sz="3200">
                <a:solidFill>
                  <a:srgbClr val="000000"/>
                </a:solidFill>
                <a:latin typeface="Canva Sans Bold"/>
                <a:ea typeface="Canva Sans Bold"/>
                <a:cs typeface="Canva Sans Bold"/>
                <a:sym typeface="Canva Sans Bold"/>
              </a:rPr>
              <a:t>Study</a:t>
            </a:r>
            <a:r>
              <a:rPr lang="en-US" sz="3200">
                <a:solidFill>
                  <a:srgbClr val="000000"/>
                </a:solidFill>
                <a:latin typeface="Canva Sans"/>
                <a:ea typeface="Canva Sans"/>
                <a:cs typeface="Canva Sans"/>
                <a:sym typeface="Canva Sans"/>
              </a:rPr>
              <a:t> - imaging procedure being performed, date and time, hospital</a:t>
            </a:r>
          </a:p>
          <a:p>
            <a:pPr algn="l" marL="690881" indent="-345440" lvl="1">
              <a:lnSpc>
                <a:spcPts val="4480"/>
              </a:lnSpc>
              <a:buFont typeface="Arial"/>
              <a:buChar char="•"/>
            </a:pPr>
            <a:r>
              <a:rPr lang="en-US" sz="3200">
                <a:solidFill>
                  <a:srgbClr val="000000"/>
                </a:solidFill>
                <a:latin typeface="Canva Sans Bold"/>
                <a:ea typeface="Canva Sans Bold"/>
                <a:cs typeface="Canva Sans Bold"/>
                <a:sym typeface="Canva Sans Bold"/>
              </a:rPr>
              <a:t>Series</a:t>
            </a:r>
            <a:r>
              <a:rPr lang="en-US" sz="3200">
                <a:solidFill>
                  <a:srgbClr val="000000"/>
                </a:solidFill>
                <a:latin typeface="Canva Sans"/>
                <a:ea typeface="Canva Sans"/>
                <a:cs typeface="Canva Sans"/>
                <a:sym typeface="Canva Sans"/>
              </a:rPr>
              <a:t> - A series may represent the patient being physically scanned multiple times in one study (typical for MRI), or it may be virtual, where the patient is scanned once and that data is reconstructed in different ways (typical for CT)</a:t>
            </a:r>
          </a:p>
          <a:p>
            <a:pPr algn="l" marL="690881" indent="-345440" lvl="1">
              <a:lnSpc>
                <a:spcPts val="4480"/>
              </a:lnSpc>
              <a:buFont typeface="Arial"/>
              <a:buChar char="•"/>
            </a:pPr>
            <a:r>
              <a:rPr lang="en-US" sz="3200">
                <a:solidFill>
                  <a:srgbClr val="000000"/>
                </a:solidFill>
                <a:latin typeface="Canva Sans Bold"/>
                <a:ea typeface="Canva Sans Bold"/>
                <a:cs typeface="Canva Sans Bold"/>
                <a:sym typeface="Canva Sans Bold"/>
              </a:rPr>
              <a:t>Instance</a:t>
            </a:r>
            <a:r>
              <a:rPr lang="en-US" sz="3200">
                <a:solidFill>
                  <a:srgbClr val="000000"/>
                </a:solidFill>
                <a:latin typeface="Canva Sans"/>
                <a:ea typeface="Canva Sans"/>
                <a:cs typeface="Canva Sans"/>
                <a:sym typeface="Canva Sans"/>
              </a:rPr>
              <a:t> -  every slice of a 3D image is treated as a separate instance</a:t>
            </a:r>
          </a:p>
        </p:txBody>
      </p:sp>
      <p:sp>
        <p:nvSpPr>
          <p:cNvPr name="Freeform 8" id="8"/>
          <p:cNvSpPr/>
          <p:nvPr/>
        </p:nvSpPr>
        <p:spPr>
          <a:xfrm flipH="false" flipV="false" rot="0">
            <a:off x="3770129" y="7635555"/>
            <a:ext cx="10029447" cy="2064886"/>
          </a:xfrm>
          <a:custGeom>
            <a:avLst/>
            <a:gdLst/>
            <a:ahLst/>
            <a:cxnLst/>
            <a:rect r="r" b="b" t="t" l="l"/>
            <a:pathLst>
              <a:path h="2064886" w="10029447">
                <a:moveTo>
                  <a:pt x="0" y="0"/>
                </a:moveTo>
                <a:lnTo>
                  <a:pt x="10029447" y="0"/>
                </a:lnTo>
                <a:lnTo>
                  <a:pt x="10029447" y="2064887"/>
                </a:lnTo>
                <a:lnTo>
                  <a:pt x="0" y="2064887"/>
                </a:lnTo>
                <a:lnTo>
                  <a:pt x="0" y="0"/>
                </a:lnTo>
                <a:close/>
              </a:path>
            </a:pathLst>
          </a:custGeom>
          <a:blipFill>
            <a:blip r:embed="rId5"/>
            <a:stretch>
              <a:fillRect l="0" t="0" r="0" b="0"/>
            </a:stretch>
          </a:blipFill>
        </p:spPr>
      </p:sp>
      <p:sp>
        <p:nvSpPr>
          <p:cNvPr name="TextBox 9" id="9"/>
          <p:cNvSpPr txBox="true"/>
          <p:nvPr/>
        </p:nvSpPr>
        <p:spPr>
          <a:xfrm rot="0">
            <a:off x="1028700" y="1159183"/>
            <a:ext cx="11339643" cy="930285"/>
          </a:xfrm>
          <a:prstGeom prst="rect">
            <a:avLst/>
          </a:prstGeom>
        </p:spPr>
        <p:txBody>
          <a:bodyPr anchor="t" rtlCol="false" tIns="0" lIns="0" bIns="0" rIns="0">
            <a:spAutoFit/>
          </a:bodyPr>
          <a:lstStyle/>
          <a:p>
            <a:pPr algn="l">
              <a:lnSpc>
                <a:spcPts val="7000"/>
              </a:lnSpc>
            </a:pPr>
            <a:r>
              <a:rPr lang="en-US" sz="7000">
                <a:solidFill>
                  <a:srgbClr val="000000"/>
                </a:solidFill>
                <a:latin typeface="Oswald Bold"/>
                <a:ea typeface="Oswald Bold"/>
                <a:cs typeface="Oswald Bold"/>
                <a:sym typeface="Oswald Bold"/>
              </a:rPr>
              <a:t>DICOM Header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7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975292"/>
            <a:ext cx="11684979" cy="4855115"/>
          </a:xfrm>
          <a:custGeom>
            <a:avLst/>
            <a:gdLst/>
            <a:ahLst/>
            <a:cxnLst/>
            <a:rect r="r" b="b" t="t" l="l"/>
            <a:pathLst>
              <a:path h="4855115" w="11684979">
                <a:moveTo>
                  <a:pt x="0" y="0"/>
                </a:moveTo>
                <a:lnTo>
                  <a:pt x="11684979" y="0"/>
                </a:lnTo>
                <a:lnTo>
                  <a:pt x="11684979" y="4855116"/>
                </a:lnTo>
                <a:lnTo>
                  <a:pt x="0" y="4855116"/>
                </a:lnTo>
                <a:lnTo>
                  <a:pt x="0" y="0"/>
                </a:lnTo>
                <a:close/>
              </a:path>
            </a:pathLst>
          </a:custGeom>
          <a:blipFill>
            <a:blip r:embed="rId2"/>
            <a:stretch>
              <a:fillRect l="0" t="0" r="0" b="0"/>
            </a:stretch>
          </a:blipFill>
        </p:spPr>
      </p:sp>
      <p:sp>
        <p:nvSpPr>
          <p:cNvPr name="Freeform 3" id="3"/>
          <p:cNvSpPr/>
          <p:nvPr/>
        </p:nvSpPr>
        <p:spPr>
          <a:xfrm flipH="false" flipV="false" rot="-1625759">
            <a:off x="9223779" y="1463071"/>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741053" y="9421957"/>
            <a:ext cx="1546947" cy="865043"/>
            <a:chOff x="0" y="0"/>
            <a:chExt cx="407426" cy="227830"/>
          </a:xfrm>
        </p:grpSpPr>
        <p:sp>
          <p:nvSpPr>
            <p:cNvPr name="Freeform 5" id="5"/>
            <p:cNvSpPr/>
            <p:nvPr/>
          </p:nvSpPr>
          <p:spPr>
            <a:xfrm flipH="false" flipV="false" rot="0">
              <a:off x="0" y="0"/>
              <a:ext cx="407426" cy="227830"/>
            </a:xfrm>
            <a:custGeom>
              <a:avLst/>
              <a:gdLst/>
              <a:ahLst/>
              <a:cxnLst/>
              <a:rect r="r" b="b" t="t" l="l"/>
              <a:pathLst>
                <a:path h="227830" w="407426">
                  <a:moveTo>
                    <a:pt x="113915" y="0"/>
                  </a:moveTo>
                  <a:lnTo>
                    <a:pt x="293511" y="0"/>
                  </a:lnTo>
                  <a:cubicBezTo>
                    <a:pt x="323723" y="0"/>
                    <a:pt x="352698" y="12002"/>
                    <a:pt x="374061" y="33365"/>
                  </a:cubicBezTo>
                  <a:cubicBezTo>
                    <a:pt x="395425" y="54728"/>
                    <a:pt x="407426" y="83703"/>
                    <a:pt x="407426" y="113915"/>
                  </a:cubicBezTo>
                  <a:lnTo>
                    <a:pt x="407426" y="113915"/>
                  </a:lnTo>
                  <a:cubicBezTo>
                    <a:pt x="407426" y="144127"/>
                    <a:pt x="395425" y="173102"/>
                    <a:pt x="374061" y="194465"/>
                  </a:cubicBezTo>
                  <a:cubicBezTo>
                    <a:pt x="352698" y="215829"/>
                    <a:pt x="323723" y="227830"/>
                    <a:pt x="293511" y="227830"/>
                  </a:cubicBezTo>
                  <a:lnTo>
                    <a:pt x="113915" y="227830"/>
                  </a:lnTo>
                  <a:cubicBezTo>
                    <a:pt x="83703" y="227830"/>
                    <a:pt x="54728" y="215829"/>
                    <a:pt x="33365" y="194465"/>
                  </a:cubicBezTo>
                  <a:cubicBezTo>
                    <a:pt x="12002" y="173102"/>
                    <a:pt x="0" y="144127"/>
                    <a:pt x="0" y="113915"/>
                  </a:cubicBezTo>
                  <a:lnTo>
                    <a:pt x="0" y="113915"/>
                  </a:lnTo>
                  <a:cubicBezTo>
                    <a:pt x="0" y="83703"/>
                    <a:pt x="12002" y="54728"/>
                    <a:pt x="33365" y="33365"/>
                  </a:cubicBezTo>
                  <a:cubicBezTo>
                    <a:pt x="54728" y="12002"/>
                    <a:pt x="83703" y="0"/>
                    <a:pt x="113915" y="0"/>
                  </a:cubicBezTo>
                  <a:close/>
                </a:path>
              </a:pathLst>
            </a:custGeom>
            <a:solidFill>
              <a:srgbClr val="100F0D"/>
            </a:solidFill>
          </p:spPr>
        </p:sp>
        <p:sp>
          <p:nvSpPr>
            <p:cNvPr name="TextBox 6" id="6"/>
            <p:cNvSpPr txBox="true"/>
            <p:nvPr/>
          </p:nvSpPr>
          <p:spPr>
            <a:xfrm>
              <a:off x="0" y="-161925"/>
              <a:ext cx="407426" cy="389755"/>
            </a:xfrm>
            <a:prstGeom prst="rect">
              <a:avLst/>
            </a:prstGeom>
          </p:spPr>
          <p:txBody>
            <a:bodyPr anchor="ctr" rtlCol="false" tIns="50800" lIns="50800" bIns="50800" rIns="50800"/>
            <a:lstStyle/>
            <a:p>
              <a:pPr algn="ctr">
                <a:lnSpc>
                  <a:spcPts val="4000"/>
                </a:lnSpc>
              </a:pPr>
              <a:r>
                <a:rPr lang="en-US" sz="2000" spc="196">
                  <a:solidFill>
                    <a:srgbClr val="FFFFFF"/>
                  </a:solidFill>
                  <a:latin typeface="DM Sans"/>
                  <a:ea typeface="DM Sans"/>
                  <a:cs typeface="DM Sans"/>
                  <a:sym typeface="DM Sans"/>
                </a:rPr>
                <a:t>5</a:t>
              </a:r>
            </a:p>
          </p:txBody>
        </p:sp>
      </p:grpSp>
      <p:sp>
        <p:nvSpPr>
          <p:cNvPr name="TextBox 7" id="7"/>
          <p:cNvSpPr txBox="true"/>
          <p:nvPr/>
        </p:nvSpPr>
        <p:spPr>
          <a:xfrm rot="0">
            <a:off x="1028700" y="1159183"/>
            <a:ext cx="11339643" cy="1816110"/>
          </a:xfrm>
          <a:prstGeom prst="rect">
            <a:avLst/>
          </a:prstGeom>
        </p:spPr>
        <p:txBody>
          <a:bodyPr anchor="t" rtlCol="false" tIns="0" lIns="0" bIns="0" rIns="0">
            <a:spAutoFit/>
          </a:bodyPr>
          <a:lstStyle/>
          <a:p>
            <a:pPr algn="l">
              <a:lnSpc>
                <a:spcPts val="7000"/>
              </a:lnSpc>
            </a:pPr>
            <a:r>
              <a:rPr lang="en-US" sz="7000">
                <a:solidFill>
                  <a:srgbClr val="000000"/>
                </a:solidFill>
                <a:latin typeface="Oswald Bold"/>
                <a:ea typeface="Oswald Bold"/>
                <a:cs typeface="Oswald Bold"/>
                <a:sym typeface="Oswald Bold"/>
              </a:rPr>
              <a:t>Anatomical Coordinate System</a:t>
            </a:r>
          </a:p>
          <a:p>
            <a:pPr algn="l">
              <a:lnSpc>
                <a:spcPts val="7000"/>
              </a:lnSpc>
            </a:pPr>
          </a:p>
        </p:txBody>
      </p:sp>
      <p:sp>
        <p:nvSpPr>
          <p:cNvPr name="TextBox 8" id="8"/>
          <p:cNvSpPr txBox="true"/>
          <p:nvPr/>
        </p:nvSpPr>
        <p:spPr>
          <a:xfrm rot="0">
            <a:off x="1733910" y="7773258"/>
            <a:ext cx="2482096" cy="1117599"/>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ea typeface="Canva Sans"/>
                <a:cs typeface="Canva Sans"/>
                <a:sym typeface="Canva Sans"/>
              </a:rPr>
              <a:t>World </a:t>
            </a:r>
          </a:p>
          <a:p>
            <a:pPr algn="ctr">
              <a:lnSpc>
                <a:spcPts val="4620"/>
              </a:lnSpc>
            </a:pPr>
            <a:r>
              <a:rPr lang="en-US" sz="3300">
                <a:solidFill>
                  <a:srgbClr val="000000"/>
                </a:solidFill>
                <a:latin typeface="Canva Sans"/>
                <a:ea typeface="Canva Sans"/>
                <a:cs typeface="Canva Sans"/>
                <a:sym typeface="Canva Sans"/>
              </a:rPr>
              <a:t>Coordinates</a:t>
            </a:r>
          </a:p>
        </p:txBody>
      </p:sp>
      <p:sp>
        <p:nvSpPr>
          <p:cNvPr name="TextBox 9" id="9"/>
          <p:cNvSpPr txBox="true"/>
          <p:nvPr/>
        </p:nvSpPr>
        <p:spPr>
          <a:xfrm rot="0">
            <a:off x="5992816" y="7773258"/>
            <a:ext cx="2406729" cy="1099819"/>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ea typeface="Canva Sans"/>
                <a:cs typeface="Canva Sans"/>
                <a:sym typeface="Canva Sans"/>
              </a:rPr>
              <a:t>Anatomical </a:t>
            </a:r>
          </a:p>
          <a:p>
            <a:pPr algn="ctr">
              <a:lnSpc>
                <a:spcPts val="4480"/>
              </a:lnSpc>
            </a:pPr>
            <a:r>
              <a:rPr lang="en-US" sz="3200">
                <a:solidFill>
                  <a:srgbClr val="000000"/>
                </a:solidFill>
                <a:latin typeface="Canva Sans"/>
                <a:ea typeface="Canva Sans"/>
                <a:cs typeface="Canva Sans"/>
                <a:sym typeface="Canva Sans"/>
              </a:rPr>
              <a:t>Coordinates</a:t>
            </a:r>
          </a:p>
        </p:txBody>
      </p:sp>
      <p:sp>
        <p:nvSpPr>
          <p:cNvPr name="TextBox 10" id="10"/>
          <p:cNvSpPr txBox="true"/>
          <p:nvPr/>
        </p:nvSpPr>
        <p:spPr>
          <a:xfrm rot="0">
            <a:off x="9675317" y="7773258"/>
            <a:ext cx="2406729" cy="1099819"/>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ea typeface="Canva Sans"/>
                <a:cs typeface="Canva Sans"/>
                <a:sym typeface="Canva Sans"/>
              </a:rPr>
              <a:t>Image </a:t>
            </a:r>
          </a:p>
          <a:p>
            <a:pPr algn="ctr">
              <a:lnSpc>
                <a:spcPts val="4480"/>
              </a:lnSpc>
            </a:pPr>
            <a:r>
              <a:rPr lang="en-US" sz="3200">
                <a:solidFill>
                  <a:srgbClr val="000000"/>
                </a:solidFill>
                <a:latin typeface="Canva Sans"/>
                <a:ea typeface="Canva Sans"/>
                <a:cs typeface="Canva Sans"/>
                <a:sym typeface="Canva Sans"/>
              </a:rPr>
              <a:t>Coordinates</a:t>
            </a:r>
          </a:p>
        </p:txBody>
      </p:sp>
      <p:sp>
        <p:nvSpPr>
          <p:cNvPr name="TextBox 11" id="11"/>
          <p:cNvSpPr txBox="true"/>
          <p:nvPr/>
        </p:nvSpPr>
        <p:spPr>
          <a:xfrm rot="0">
            <a:off x="13179981" y="4027758"/>
            <a:ext cx="5108019" cy="2693034"/>
          </a:xfrm>
          <a:prstGeom prst="rect">
            <a:avLst/>
          </a:prstGeom>
        </p:spPr>
        <p:txBody>
          <a:bodyPr anchor="t" rtlCol="false" tIns="0" lIns="0" bIns="0" rIns="0">
            <a:spAutoFit/>
          </a:bodyPr>
          <a:lstStyle/>
          <a:p>
            <a:pPr algn="l">
              <a:lnSpc>
                <a:spcPts val="4340"/>
              </a:lnSpc>
            </a:pPr>
            <a:r>
              <a:rPr lang="en-US" sz="3100">
                <a:solidFill>
                  <a:srgbClr val="000000"/>
                </a:solidFill>
                <a:latin typeface="Canva Sans"/>
                <a:ea typeface="Canva Sans"/>
                <a:cs typeface="Canva Sans"/>
                <a:sym typeface="Canva Sans"/>
              </a:rPr>
              <a:t>Standard Anatomical Planes,</a:t>
            </a:r>
          </a:p>
          <a:p>
            <a:pPr algn="l" marL="669301" indent="-334650" lvl="1">
              <a:lnSpc>
                <a:spcPts val="4340"/>
              </a:lnSpc>
              <a:buAutoNum type="arabicPeriod" startAt="1"/>
            </a:pPr>
            <a:r>
              <a:rPr lang="en-US" sz="3100">
                <a:solidFill>
                  <a:srgbClr val="000000"/>
                </a:solidFill>
                <a:latin typeface="Canva Sans"/>
                <a:ea typeface="Canva Sans"/>
                <a:cs typeface="Canva Sans"/>
                <a:sym typeface="Canva Sans"/>
              </a:rPr>
              <a:t>The Axial Plane</a:t>
            </a:r>
          </a:p>
          <a:p>
            <a:pPr algn="l" marL="669301" indent="-334650" lvl="1">
              <a:lnSpc>
                <a:spcPts val="4340"/>
              </a:lnSpc>
              <a:buAutoNum type="arabicPeriod" startAt="1"/>
            </a:pPr>
            <a:r>
              <a:rPr lang="en-US" sz="3100">
                <a:solidFill>
                  <a:srgbClr val="000000"/>
                </a:solidFill>
                <a:latin typeface="Canva Sans"/>
                <a:ea typeface="Canva Sans"/>
                <a:cs typeface="Canva Sans"/>
                <a:sym typeface="Canva Sans"/>
              </a:rPr>
              <a:t>The Sagittal Plane</a:t>
            </a:r>
          </a:p>
          <a:p>
            <a:pPr algn="l" marL="669301" indent="-334650" lvl="1">
              <a:lnSpc>
                <a:spcPts val="4340"/>
              </a:lnSpc>
              <a:buAutoNum type="arabicPeriod" startAt="1"/>
            </a:pPr>
            <a:r>
              <a:rPr lang="en-US" sz="3100">
                <a:solidFill>
                  <a:srgbClr val="000000"/>
                </a:solidFill>
                <a:latin typeface="Canva Sans"/>
                <a:ea typeface="Canva Sans"/>
                <a:cs typeface="Canva Sans"/>
                <a:sym typeface="Canva Sans"/>
              </a:rPr>
              <a:t>The Coronal Plane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7F8"/>
        </a:solidFill>
      </p:bgPr>
    </p:bg>
    <p:spTree>
      <p:nvGrpSpPr>
        <p:cNvPr id="1" name=""/>
        <p:cNvGrpSpPr/>
        <p:nvPr/>
      </p:nvGrpSpPr>
      <p:grpSpPr>
        <a:xfrm>
          <a:off x="0" y="0"/>
          <a:ext cx="0" cy="0"/>
          <a:chOff x="0" y="0"/>
          <a:chExt cx="0" cy="0"/>
        </a:xfrm>
      </p:grpSpPr>
      <p:sp>
        <p:nvSpPr>
          <p:cNvPr name="Freeform 2" id="2"/>
          <p:cNvSpPr/>
          <p:nvPr/>
        </p:nvSpPr>
        <p:spPr>
          <a:xfrm flipH="false" flipV="false" rot="-1625759">
            <a:off x="9223779" y="1463071"/>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1053" y="9421957"/>
            <a:ext cx="1546947" cy="865043"/>
            <a:chOff x="0" y="0"/>
            <a:chExt cx="407426" cy="227830"/>
          </a:xfrm>
        </p:grpSpPr>
        <p:sp>
          <p:nvSpPr>
            <p:cNvPr name="Freeform 4" id="4"/>
            <p:cNvSpPr/>
            <p:nvPr/>
          </p:nvSpPr>
          <p:spPr>
            <a:xfrm flipH="false" flipV="false" rot="0">
              <a:off x="0" y="0"/>
              <a:ext cx="407426" cy="227830"/>
            </a:xfrm>
            <a:custGeom>
              <a:avLst/>
              <a:gdLst/>
              <a:ahLst/>
              <a:cxnLst/>
              <a:rect r="r" b="b" t="t" l="l"/>
              <a:pathLst>
                <a:path h="227830" w="407426">
                  <a:moveTo>
                    <a:pt x="113915" y="0"/>
                  </a:moveTo>
                  <a:lnTo>
                    <a:pt x="293511" y="0"/>
                  </a:lnTo>
                  <a:cubicBezTo>
                    <a:pt x="323723" y="0"/>
                    <a:pt x="352698" y="12002"/>
                    <a:pt x="374061" y="33365"/>
                  </a:cubicBezTo>
                  <a:cubicBezTo>
                    <a:pt x="395425" y="54728"/>
                    <a:pt x="407426" y="83703"/>
                    <a:pt x="407426" y="113915"/>
                  </a:cubicBezTo>
                  <a:lnTo>
                    <a:pt x="407426" y="113915"/>
                  </a:lnTo>
                  <a:cubicBezTo>
                    <a:pt x="407426" y="144127"/>
                    <a:pt x="395425" y="173102"/>
                    <a:pt x="374061" y="194465"/>
                  </a:cubicBezTo>
                  <a:cubicBezTo>
                    <a:pt x="352698" y="215829"/>
                    <a:pt x="323723" y="227830"/>
                    <a:pt x="293511" y="227830"/>
                  </a:cubicBezTo>
                  <a:lnTo>
                    <a:pt x="113915" y="227830"/>
                  </a:lnTo>
                  <a:cubicBezTo>
                    <a:pt x="83703" y="227830"/>
                    <a:pt x="54728" y="215829"/>
                    <a:pt x="33365" y="194465"/>
                  </a:cubicBezTo>
                  <a:cubicBezTo>
                    <a:pt x="12002" y="173102"/>
                    <a:pt x="0" y="144127"/>
                    <a:pt x="0" y="113915"/>
                  </a:cubicBezTo>
                  <a:lnTo>
                    <a:pt x="0" y="113915"/>
                  </a:lnTo>
                  <a:cubicBezTo>
                    <a:pt x="0" y="83703"/>
                    <a:pt x="12002" y="54728"/>
                    <a:pt x="33365" y="33365"/>
                  </a:cubicBezTo>
                  <a:cubicBezTo>
                    <a:pt x="54728" y="12002"/>
                    <a:pt x="83703" y="0"/>
                    <a:pt x="113915" y="0"/>
                  </a:cubicBezTo>
                  <a:close/>
                </a:path>
              </a:pathLst>
            </a:custGeom>
            <a:solidFill>
              <a:srgbClr val="100F0D"/>
            </a:solidFill>
          </p:spPr>
        </p:sp>
        <p:sp>
          <p:nvSpPr>
            <p:cNvPr name="TextBox 5" id="5"/>
            <p:cNvSpPr txBox="true"/>
            <p:nvPr/>
          </p:nvSpPr>
          <p:spPr>
            <a:xfrm>
              <a:off x="0" y="-161925"/>
              <a:ext cx="407426" cy="389755"/>
            </a:xfrm>
            <a:prstGeom prst="rect">
              <a:avLst/>
            </a:prstGeom>
          </p:spPr>
          <p:txBody>
            <a:bodyPr anchor="ctr" rtlCol="false" tIns="50800" lIns="50800" bIns="50800" rIns="50800"/>
            <a:lstStyle/>
            <a:p>
              <a:pPr algn="ctr">
                <a:lnSpc>
                  <a:spcPts val="4000"/>
                </a:lnSpc>
              </a:pPr>
              <a:r>
                <a:rPr lang="en-US" sz="2000" spc="196">
                  <a:solidFill>
                    <a:srgbClr val="FFFFFF"/>
                  </a:solidFill>
                  <a:latin typeface="DM Sans"/>
                  <a:ea typeface="DM Sans"/>
                  <a:cs typeface="DM Sans"/>
                  <a:sym typeface="DM Sans"/>
                </a:rPr>
                <a:t>5</a:t>
              </a:r>
            </a:p>
          </p:txBody>
        </p:sp>
      </p:grpSp>
      <p:sp>
        <p:nvSpPr>
          <p:cNvPr name="Freeform 6" id="6"/>
          <p:cNvSpPr/>
          <p:nvPr/>
        </p:nvSpPr>
        <p:spPr>
          <a:xfrm flipH="false" flipV="false" rot="0">
            <a:off x="1028700" y="3008112"/>
            <a:ext cx="8566276" cy="4270777"/>
          </a:xfrm>
          <a:custGeom>
            <a:avLst/>
            <a:gdLst/>
            <a:ahLst/>
            <a:cxnLst/>
            <a:rect r="r" b="b" t="t" l="l"/>
            <a:pathLst>
              <a:path h="4270777" w="8566276">
                <a:moveTo>
                  <a:pt x="0" y="0"/>
                </a:moveTo>
                <a:lnTo>
                  <a:pt x="8566276" y="0"/>
                </a:lnTo>
                <a:lnTo>
                  <a:pt x="8566276" y="4270776"/>
                </a:lnTo>
                <a:lnTo>
                  <a:pt x="0" y="4270776"/>
                </a:lnTo>
                <a:lnTo>
                  <a:pt x="0" y="0"/>
                </a:lnTo>
                <a:close/>
              </a:path>
            </a:pathLst>
          </a:custGeom>
          <a:blipFill>
            <a:blip r:embed="rId4"/>
            <a:stretch>
              <a:fillRect l="0" t="0" r="0" b="0"/>
            </a:stretch>
          </a:blipFill>
        </p:spPr>
      </p:sp>
      <p:sp>
        <p:nvSpPr>
          <p:cNvPr name="TextBox 7" id="7"/>
          <p:cNvSpPr txBox="true"/>
          <p:nvPr/>
        </p:nvSpPr>
        <p:spPr>
          <a:xfrm rot="0">
            <a:off x="1028700" y="1159183"/>
            <a:ext cx="11339643" cy="930285"/>
          </a:xfrm>
          <a:prstGeom prst="rect">
            <a:avLst/>
          </a:prstGeom>
        </p:spPr>
        <p:txBody>
          <a:bodyPr anchor="t" rtlCol="false" tIns="0" lIns="0" bIns="0" rIns="0">
            <a:spAutoFit/>
          </a:bodyPr>
          <a:lstStyle/>
          <a:p>
            <a:pPr algn="l">
              <a:lnSpc>
                <a:spcPts val="7000"/>
              </a:lnSpc>
            </a:pPr>
            <a:r>
              <a:rPr lang="en-US" sz="7000">
                <a:solidFill>
                  <a:srgbClr val="000000"/>
                </a:solidFill>
                <a:latin typeface="Oswald Bold"/>
                <a:ea typeface="Oswald Bold"/>
                <a:cs typeface="Oswald Bold"/>
                <a:sym typeface="Oswald Bold"/>
              </a:rPr>
              <a:t>ITK-SNAP</a:t>
            </a:r>
          </a:p>
        </p:txBody>
      </p:sp>
      <p:sp>
        <p:nvSpPr>
          <p:cNvPr name="Freeform 8" id="8"/>
          <p:cNvSpPr/>
          <p:nvPr/>
        </p:nvSpPr>
        <p:spPr>
          <a:xfrm flipH="false" flipV="false" rot="0">
            <a:off x="9989003" y="2345305"/>
            <a:ext cx="7525524" cy="5958776"/>
          </a:xfrm>
          <a:custGeom>
            <a:avLst/>
            <a:gdLst/>
            <a:ahLst/>
            <a:cxnLst/>
            <a:rect r="r" b="b" t="t" l="l"/>
            <a:pathLst>
              <a:path h="5958776" w="7525524">
                <a:moveTo>
                  <a:pt x="0" y="0"/>
                </a:moveTo>
                <a:lnTo>
                  <a:pt x="7525524" y="0"/>
                </a:lnTo>
                <a:lnTo>
                  <a:pt x="7525524" y="5958777"/>
                </a:lnTo>
                <a:lnTo>
                  <a:pt x="0" y="5958777"/>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7F8"/>
        </a:solidFill>
      </p:bgPr>
    </p:bg>
    <p:spTree>
      <p:nvGrpSpPr>
        <p:cNvPr id="1" name=""/>
        <p:cNvGrpSpPr/>
        <p:nvPr/>
      </p:nvGrpSpPr>
      <p:grpSpPr>
        <a:xfrm>
          <a:off x="0" y="0"/>
          <a:ext cx="0" cy="0"/>
          <a:chOff x="0" y="0"/>
          <a:chExt cx="0" cy="0"/>
        </a:xfrm>
      </p:grpSpPr>
      <p:sp>
        <p:nvSpPr>
          <p:cNvPr name="Freeform 2" id="2"/>
          <p:cNvSpPr/>
          <p:nvPr/>
        </p:nvSpPr>
        <p:spPr>
          <a:xfrm flipH="false" flipV="false" rot="-1625759">
            <a:off x="9223779" y="1463071"/>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1053" y="9421957"/>
            <a:ext cx="1546947" cy="865043"/>
            <a:chOff x="0" y="0"/>
            <a:chExt cx="407426" cy="227830"/>
          </a:xfrm>
        </p:grpSpPr>
        <p:sp>
          <p:nvSpPr>
            <p:cNvPr name="Freeform 4" id="4"/>
            <p:cNvSpPr/>
            <p:nvPr/>
          </p:nvSpPr>
          <p:spPr>
            <a:xfrm flipH="false" flipV="false" rot="0">
              <a:off x="0" y="0"/>
              <a:ext cx="407426" cy="227830"/>
            </a:xfrm>
            <a:custGeom>
              <a:avLst/>
              <a:gdLst/>
              <a:ahLst/>
              <a:cxnLst/>
              <a:rect r="r" b="b" t="t" l="l"/>
              <a:pathLst>
                <a:path h="227830" w="407426">
                  <a:moveTo>
                    <a:pt x="113915" y="0"/>
                  </a:moveTo>
                  <a:lnTo>
                    <a:pt x="293511" y="0"/>
                  </a:lnTo>
                  <a:cubicBezTo>
                    <a:pt x="323723" y="0"/>
                    <a:pt x="352698" y="12002"/>
                    <a:pt x="374061" y="33365"/>
                  </a:cubicBezTo>
                  <a:cubicBezTo>
                    <a:pt x="395425" y="54728"/>
                    <a:pt x="407426" y="83703"/>
                    <a:pt x="407426" y="113915"/>
                  </a:cubicBezTo>
                  <a:lnTo>
                    <a:pt x="407426" y="113915"/>
                  </a:lnTo>
                  <a:cubicBezTo>
                    <a:pt x="407426" y="144127"/>
                    <a:pt x="395425" y="173102"/>
                    <a:pt x="374061" y="194465"/>
                  </a:cubicBezTo>
                  <a:cubicBezTo>
                    <a:pt x="352698" y="215829"/>
                    <a:pt x="323723" y="227830"/>
                    <a:pt x="293511" y="227830"/>
                  </a:cubicBezTo>
                  <a:lnTo>
                    <a:pt x="113915" y="227830"/>
                  </a:lnTo>
                  <a:cubicBezTo>
                    <a:pt x="83703" y="227830"/>
                    <a:pt x="54728" y="215829"/>
                    <a:pt x="33365" y="194465"/>
                  </a:cubicBezTo>
                  <a:cubicBezTo>
                    <a:pt x="12002" y="173102"/>
                    <a:pt x="0" y="144127"/>
                    <a:pt x="0" y="113915"/>
                  </a:cubicBezTo>
                  <a:lnTo>
                    <a:pt x="0" y="113915"/>
                  </a:lnTo>
                  <a:cubicBezTo>
                    <a:pt x="0" y="83703"/>
                    <a:pt x="12002" y="54728"/>
                    <a:pt x="33365" y="33365"/>
                  </a:cubicBezTo>
                  <a:cubicBezTo>
                    <a:pt x="54728" y="12002"/>
                    <a:pt x="83703" y="0"/>
                    <a:pt x="113915" y="0"/>
                  </a:cubicBezTo>
                  <a:close/>
                </a:path>
              </a:pathLst>
            </a:custGeom>
            <a:solidFill>
              <a:srgbClr val="100F0D"/>
            </a:solidFill>
          </p:spPr>
        </p:sp>
        <p:sp>
          <p:nvSpPr>
            <p:cNvPr name="TextBox 5" id="5"/>
            <p:cNvSpPr txBox="true"/>
            <p:nvPr/>
          </p:nvSpPr>
          <p:spPr>
            <a:xfrm>
              <a:off x="0" y="-161925"/>
              <a:ext cx="407426" cy="389755"/>
            </a:xfrm>
            <a:prstGeom prst="rect">
              <a:avLst/>
            </a:prstGeom>
          </p:spPr>
          <p:txBody>
            <a:bodyPr anchor="ctr" rtlCol="false" tIns="50800" lIns="50800" bIns="50800" rIns="50800"/>
            <a:lstStyle/>
            <a:p>
              <a:pPr algn="ctr">
                <a:lnSpc>
                  <a:spcPts val="4000"/>
                </a:lnSpc>
              </a:pPr>
              <a:r>
                <a:rPr lang="en-US" sz="2000" spc="196">
                  <a:solidFill>
                    <a:srgbClr val="FFFFFF"/>
                  </a:solidFill>
                  <a:latin typeface="DM Sans"/>
                  <a:ea typeface="DM Sans"/>
                  <a:cs typeface="DM Sans"/>
                  <a:sym typeface="DM Sans"/>
                </a:rPr>
                <a:t>5</a:t>
              </a:r>
            </a:p>
          </p:txBody>
        </p:sp>
      </p:grpSp>
      <p:sp>
        <p:nvSpPr>
          <p:cNvPr name="TextBox 6" id="6"/>
          <p:cNvSpPr txBox="true"/>
          <p:nvPr/>
        </p:nvSpPr>
        <p:spPr>
          <a:xfrm rot="0">
            <a:off x="6948357" y="4468473"/>
            <a:ext cx="11339643" cy="930285"/>
          </a:xfrm>
          <a:prstGeom prst="rect">
            <a:avLst/>
          </a:prstGeom>
        </p:spPr>
        <p:txBody>
          <a:bodyPr anchor="t" rtlCol="false" tIns="0" lIns="0" bIns="0" rIns="0">
            <a:spAutoFit/>
          </a:bodyPr>
          <a:lstStyle/>
          <a:p>
            <a:pPr algn="l">
              <a:lnSpc>
                <a:spcPts val="7000"/>
              </a:lnSpc>
            </a:pPr>
            <a:r>
              <a:rPr lang="en-US" sz="7000">
                <a:solidFill>
                  <a:srgbClr val="000000"/>
                </a:solidFill>
                <a:latin typeface="Oswald Bold"/>
                <a:ea typeface="Oswald Bold"/>
                <a:cs typeface="Oswald Bold"/>
                <a:sym typeface="Oswald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DAGOHrTXiSw</dc:identifier>
  <dcterms:modified xsi:type="dcterms:W3CDTF">2011-08-01T06:04:30Z</dcterms:modified>
  <cp:revision>1</cp:revision>
  <dc:title>DICOM Images</dc:title>
</cp:coreProperties>
</file>