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1551" r:id="rId4"/>
    <p:sldId id="257" r:id="rId5"/>
    <p:sldId id="264" r:id="rId6"/>
    <p:sldId id="266" r:id="rId7"/>
    <p:sldId id="1552" r:id="rId8"/>
    <p:sldId id="1553" r:id="rId9"/>
    <p:sldId id="1546" r:id="rId10"/>
    <p:sldId id="1554" r:id="rId11"/>
    <p:sldId id="1555" r:id="rId12"/>
    <p:sldId id="1556" r:id="rId13"/>
    <p:sldId id="1557" r:id="rId14"/>
    <p:sldId id="1561" r:id="rId15"/>
    <p:sldId id="1558" r:id="rId16"/>
    <p:sldId id="1549" r:id="rId17"/>
    <p:sldId id="1559" r:id="rId18"/>
    <p:sldId id="1562" r:id="rId19"/>
    <p:sldId id="1563" r:id="rId20"/>
    <p:sldId id="1564" r:id="rId21"/>
    <p:sldId id="1550" r:id="rId22"/>
    <p:sldId id="26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au/azure/azure-functions/functions-triggers-bindings?tabs=csharp#supported-bindings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zure.microsoft.com/en-au/pricing/details/functions/" TargetMode="External"/><Relationship Id="rId4" Type="http://schemas.openxmlformats.org/officeDocument/2006/relationships/hyperlink" Target="https://docs.microsoft.com/en-au/azure/azure-functions/supported-languages#languages-by-runtime-ver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otnetc-PPT2-封面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" y="-31750"/>
            <a:ext cx="12296775" cy="691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local project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649E6-F80B-3348-A4F1-51FB938DD4A1}"/>
              </a:ext>
            </a:extLst>
          </p:cNvPr>
          <p:cNvSpPr txBox="1"/>
          <p:nvPr/>
        </p:nvSpPr>
        <p:spPr>
          <a:xfrm>
            <a:off x="4490028" y="2942982"/>
            <a:ext cx="3343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init project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new function</a:t>
            </a: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config settings</a:t>
            </a:r>
          </a:p>
        </p:txBody>
      </p:sp>
    </p:spTree>
    <p:extLst>
      <p:ext uri="{BB962C8B-B14F-4D97-AF65-F5344CB8AC3E}">
        <p14:creationId xmlns:p14="http://schemas.microsoft.com/office/powerpoint/2010/main" val="312461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Add first function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F0D22C-89F8-8342-BDA0-48C27601FA6B}"/>
              </a:ext>
            </a:extLst>
          </p:cNvPr>
          <p:cNvSpPr/>
          <p:nvPr/>
        </p:nvSpPr>
        <p:spPr>
          <a:xfrm>
            <a:off x="6843658" y="3631793"/>
            <a:ext cx="2125980" cy="56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NetBlogsFetcher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043CAE-3112-1B40-A877-4839A50D23AF}"/>
              </a:ext>
            </a:extLst>
          </p:cNvPr>
          <p:cNvGrpSpPr/>
          <p:nvPr/>
        </p:nvGrpSpPr>
        <p:grpSpPr>
          <a:xfrm>
            <a:off x="7420873" y="2068830"/>
            <a:ext cx="971550" cy="1562963"/>
            <a:chOff x="7420873" y="2068830"/>
            <a:chExt cx="971550" cy="1562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E53-E86F-9B48-9101-411AC6FC23A6}"/>
                </a:ext>
              </a:extLst>
            </p:cNvPr>
            <p:cNvSpPr/>
            <p:nvPr/>
          </p:nvSpPr>
          <p:spPr>
            <a:xfrm>
              <a:off x="7420873" y="2068830"/>
              <a:ext cx="97155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400" dirty="0"/>
                <a:t>Time</a:t>
              </a:r>
            </a:p>
            <a:p>
              <a:pPr algn="ctr"/>
              <a:r>
                <a:rPr lang="en-CN" sz="1400" dirty="0"/>
                <a:t>Trigger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7BFCA66-00E4-6E46-A229-0353F99F4892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7906648" y="2983230"/>
              <a:ext cx="0" cy="64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39E0B1-794D-864D-B963-8DFBA2E4993B}"/>
              </a:ext>
            </a:extLst>
          </p:cNvPr>
          <p:cNvGrpSpPr/>
          <p:nvPr/>
        </p:nvGrpSpPr>
        <p:grpSpPr>
          <a:xfrm>
            <a:off x="8969638" y="3571631"/>
            <a:ext cx="2368917" cy="734532"/>
            <a:chOff x="8969638" y="3517493"/>
            <a:chExt cx="2344383" cy="788670"/>
          </a:xfrm>
        </p:grpSpPr>
        <p:sp>
          <p:nvSpPr>
            <p:cNvPr id="15" name="Direct Access Storage 14">
              <a:extLst>
                <a:ext uri="{FF2B5EF4-FFF2-40B4-BE49-F238E27FC236}">
                  <a16:creationId xmlns:a16="http://schemas.microsoft.com/office/drawing/2014/main" id="{8820A4E7-E52C-9945-BDFE-28FD6B5858CD}"/>
                </a:ext>
              </a:extLst>
            </p:cNvPr>
            <p:cNvSpPr/>
            <p:nvPr/>
          </p:nvSpPr>
          <p:spPr>
            <a:xfrm>
              <a:off x="9615882" y="3517493"/>
              <a:ext cx="1698139" cy="788670"/>
            </a:xfrm>
            <a:prstGeom prst="flowChartMagneticDrum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queue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50A5FC-6473-3D43-9B21-2D68954C20E6}"/>
                </a:ext>
              </a:extLst>
            </p:cNvPr>
            <p:cNvCxnSpPr>
              <a:stCxn id="4" idx="3"/>
              <a:endCxn id="15" idx="1"/>
            </p:cNvCxnSpPr>
            <p:nvPr/>
          </p:nvCxnSpPr>
          <p:spPr>
            <a:xfrm>
              <a:off x="8969638" y="3911828"/>
              <a:ext cx="646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CA01FF-4EB4-6C4E-992C-166AFA83BAD0}"/>
              </a:ext>
            </a:extLst>
          </p:cNvPr>
          <p:cNvGrpSpPr/>
          <p:nvPr/>
        </p:nvGrpSpPr>
        <p:grpSpPr>
          <a:xfrm>
            <a:off x="7186558" y="4191863"/>
            <a:ext cx="1440180" cy="1214527"/>
            <a:chOff x="7186558" y="4191863"/>
            <a:chExt cx="1440180" cy="1214527"/>
          </a:xfrm>
        </p:grpSpPr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A0DB6211-5CB0-D54D-8B30-8E8ABC6ABF35}"/>
                </a:ext>
              </a:extLst>
            </p:cNvPr>
            <p:cNvSpPr/>
            <p:nvPr/>
          </p:nvSpPr>
          <p:spPr>
            <a:xfrm>
              <a:off x="7186558" y="4926395"/>
              <a:ext cx="1440180" cy="479995"/>
            </a:xfrm>
            <a:prstGeom prst="flowChartDocumen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CN" dirty="0"/>
                <a:t>ss feeder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4975EF8-0B17-1346-95BC-066FE1FA1E1A}"/>
                </a:ext>
              </a:extLst>
            </p:cNvPr>
            <p:cNvCxnSpPr>
              <a:cxnSpLocks/>
              <a:stCxn id="18" idx="0"/>
              <a:endCxn id="4" idx="2"/>
            </p:cNvCxnSpPr>
            <p:nvPr/>
          </p:nvCxnSpPr>
          <p:spPr>
            <a:xfrm flipV="1">
              <a:off x="7906648" y="4191863"/>
              <a:ext cx="0" cy="734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85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Add second function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D6C185-5E26-044A-9975-12C0C65E666F}"/>
              </a:ext>
            </a:extLst>
          </p:cNvPr>
          <p:cNvSpPr/>
          <p:nvPr/>
        </p:nvSpPr>
        <p:spPr>
          <a:xfrm>
            <a:off x="9419969" y="3631793"/>
            <a:ext cx="2125980" cy="56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EmailSender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588F9-19E0-3E45-94E6-C064B74D066E}"/>
              </a:ext>
            </a:extLst>
          </p:cNvPr>
          <p:cNvGrpSpPr/>
          <p:nvPr/>
        </p:nvGrpSpPr>
        <p:grpSpPr>
          <a:xfrm>
            <a:off x="7236460" y="3544562"/>
            <a:ext cx="2183509" cy="734532"/>
            <a:chOff x="7236460" y="3544562"/>
            <a:chExt cx="2183509" cy="734532"/>
          </a:xfrm>
        </p:grpSpPr>
        <p:sp>
          <p:nvSpPr>
            <p:cNvPr id="17" name="Direct Access Storage 16">
              <a:extLst>
                <a:ext uri="{FF2B5EF4-FFF2-40B4-BE49-F238E27FC236}">
                  <a16:creationId xmlns:a16="http://schemas.microsoft.com/office/drawing/2014/main" id="{7DD21E68-BBAB-3843-AB5B-9E37CF02DB90}"/>
                </a:ext>
              </a:extLst>
            </p:cNvPr>
            <p:cNvSpPr/>
            <p:nvPr/>
          </p:nvSpPr>
          <p:spPr>
            <a:xfrm>
              <a:off x="7236460" y="3544562"/>
              <a:ext cx="1715908" cy="734532"/>
            </a:xfrm>
            <a:prstGeom prst="flowChartMagneticDrum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CN" dirty="0"/>
                <a:t>ueue</a:t>
              </a:r>
            </a:p>
            <a:p>
              <a:pPr algn="ctr"/>
              <a:r>
                <a:rPr lang="en-CN" dirty="0"/>
                <a:t>Trigger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47D8C-24FA-9741-84C2-4DB33A70BB01}"/>
                </a:ext>
              </a:extLst>
            </p:cNvPr>
            <p:cNvCxnSpPr>
              <a:stCxn id="17" idx="4"/>
              <a:endCxn id="12" idx="1"/>
            </p:cNvCxnSpPr>
            <p:nvPr/>
          </p:nvCxnSpPr>
          <p:spPr>
            <a:xfrm>
              <a:off x="8952368" y="3911828"/>
              <a:ext cx="467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9F8A90D9-4611-3744-87FF-9C9B2D060362}"/>
              </a:ext>
            </a:extLst>
          </p:cNvPr>
          <p:cNvSpPr/>
          <p:nvPr/>
        </p:nvSpPr>
        <p:spPr>
          <a:xfrm>
            <a:off x="10060049" y="4923416"/>
            <a:ext cx="845820" cy="1203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Email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AF755C-293D-8942-B832-BF23320B0520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10482959" y="4191863"/>
            <a:ext cx="0" cy="731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5CF0D-D454-554E-A39A-1003EA791E7B}"/>
              </a:ext>
            </a:extLst>
          </p:cNvPr>
          <p:cNvSpPr txBox="1"/>
          <p:nvPr/>
        </p:nvSpPr>
        <p:spPr>
          <a:xfrm>
            <a:off x="8724602" y="2984424"/>
            <a:ext cx="3343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Separate settings from hard-coding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 KeyVault to store sensitive data</a:t>
            </a: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1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 it out on Azure Portal!</a:t>
            </a:r>
          </a:p>
        </p:txBody>
      </p:sp>
    </p:spTree>
    <p:extLst>
      <p:ext uri="{BB962C8B-B14F-4D97-AF65-F5344CB8AC3E}">
        <p14:creationId xmlns:p14="http://schemas.microsoft.com/office/powerpoint/2010/main" val="126012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Publish &amp; Monitor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02800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Showcase(</a:t>
            </a:r>
            <a:r>
              <a:rPr lang="en-US" b="1" strike="sngStrike" dirty="0">
                <a:solidFill>
                  <a:schemeClr val="bg1"/>
                </a:solidFill>
              </a:rPr>
              <a:t>fan che</a:t>
            </a:r>
            <a:r>
              <a:rPr lang="en-US" b="1" dirty="0">
                <a:solidFill>
                  <a:schemeClr val="bg1"/>
                </a:solidFill>
              </a:rPr>
              <a:t>) Time!</a:t>
            </a:r>
          </a:p>
        </p:txBody>
      </p:sp>
    </p:spTree>
    <p:extLst>
      <p:ext uri="{BB962C8B-B14F-4D97-AF65-F5344CB8AC3E}">
        <p14:creationId xmlns:p14="http://schemas.microsoft.com/office/powerpoint/2010/main" val="362861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A132-F6C4-2546-9243-21EB8E2C6FEF}"/>
              </a:ext>
            </a:extLst>
          </p:cNvPr>
          <p:cNvSpPr/>
          <p:nvPr/>
        </p:nvSpPr>
        <p:spPr>
          <a:xfrm>
            <a:off x="10212744" y="2900241"/>
            <a:ext cx="99851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5818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That’s complete our workshop!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A132-F6C4-2546-9243-21EB8E2C6FEF}"/>
              </a:ext>
            </a:extLst>
          </p:cNvPr>
          <p:cNvSpPr/>
          <p:nvPr/>
        </p:nvSpPr>
        <p:spPr>
          <a:xfrm>
            <a:off x="10212744" y="2900241"/>
            <a:ext cx="99851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404954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37E49-569E-074F-AB7D-95596C13FC24}"/>
              </a:ext>
            </a:extLst>
          </p:cNvPr>
          <p:cNvSpPr/>
          <p:nvPr/>
        </p:nvSpPr>
        <p:spPr>
          <a:xfrm>
            <a:off x="399974" y="2737881"/>
            <a:ext cx="9389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an Azure Functions App using azure cli;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functions to respond to certain triggers and binding to certain output using .net core;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configure app settings to keep code clean;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retrieve secrets from Azure KeyVault service;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publish local project to Azure;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monitor your app running.</a:t>
            </a:r>
          </a:p>
        </p:txBody>
      </p:sp>
    </p:spTree>
    <p:extLst>
      <p:ext uri="{BB962C8B-B14F-4D97-AF65-F5344CB8AC3E}">
        <p14:creationId xmlns:p14="http://schemas.microsoft.com/office/powerpoint/2010/main" val="64017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0534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69089" y="3769658"/>
            <a:ext cx="365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 Yu (</a:t>
            </a:r>
            <a:r>
              <a:rPr lang="zh-CN" altLang="en-US" sz="2800" dirty="0">
                <a:solidFill>
                  <a:schemeClr val="bg1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李宇</a:t>
            </a:r>
            <a:r>
              <a:rPr lang="en-US" altLang="zh-CN" sz="3600" dirty="0">
                <a:solidFill>
                  <a:schemeClr val="bg1"/>
                </a:solidFill>
              </a:rPr>
              <a:t>)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ThoughtWorks – Consultant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2020-12-19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2034" y="2854355"/>
            <a:ext cx="2747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Q &amp; A s</a:t>
            </a:r>
            <a:endParaRPr lang="zh-CN" altLang="en-US" sz="60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8557" y="2921168"/>
            <a:ext cx="11054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LONG LIVE THE .NET &amp; Azure!</a:t>
            </a:r>
            <a:endParaRPr lang="zh-CN" altLang="en-US" sz="60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F155A65E-CE19-0F4D-BD8B-5A7968668980}"/>
              </a:ext>
            </a:extLst>
          </p:cNvPr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93534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5669" y="2307508"/>
            <a:ext cx="403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 You!</a:t>
            </a:r>
            <a:endParaRPr lang="zh-CN" altLang="en-US" sz="60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8" name="图片 7" descr="icon_we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33" y="4083873"/>
            <a:ext cx="650120" cy="65010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0DDEA6F-A927-8341-8254-8C1D9391C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72" y="3534830"/>
            <a:ext cx="1945993" cy="1971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Pre-Request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82031-766F-804C-9DB2-4B0821A0D852}"/>
              </a:ext>
            </a:extLst>
          </p:cNvPr>
          <p:cNvSpPr/>
          <p:nvPr/>
        </p:nvSpPr>
        <p:spPr>
          <a:xfrm>
            <a:off x="399975" y="31087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Visual Studio Code &amp; Azure Tools Extension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Install Azure Functions Core Tools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Azure [Free] Account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.net core sdk (3.1.x+)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5B7863-2B6F-2F4A-99AF-6F5D49A4204F}"/>
              </a:ext>
            </a:extLst>
          </p:cNvPr>
          <p:cNvSpPr/>
          <p:nvPr/>
        </p:nvSpPr>
        <p:spPr>
          <a:xfrm>
            <a:off x="399974" y="6028882"/>
            <a:ext cx="9441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rgbClr val="FFC000"/>
                </a:solidFill>
              </a:rPr>
              <a:t>https://github.com/Asinta/ServerlessApp_NetconfChina2020</a:t>
            </a:r>
          </a:p>
        </p:txBody>
      </p:sp>
    </p:spTree>
    <p:extLst>
      <p:ext uri="{BB962C8B-B14F-4D97-AF65-F5344CB8AC3E}">
        <p14:creationId xmlns:p14="http://schemas.microsoft.com/office/powerpoint/2010/main" val="337310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E37EC-C6CE-184B-A975-0B8421D5600C}"/>
              </a:ext>
            </a:extLst>
          </p:cNvPr>
          <p:cNvSpPr txBox="1"/>
          <p:nvPr/>
        </p:nvSpPr>
        <p:spPr>
          <a:xfrm>
            <a:off x="604168" y="4236242"/>
            <a:ext cx="471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</a:rPr>
              <a:t>Through this workshop, you will…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ADA27-CFC8-D04B-9031-C60D66C48F43}"/>
              </a:ext>
            </a:extLst>
          </p:cNvPr>
          <p:cNvSpPr txBox="1"/>
          <p:nvPr/>
        </p:nvSpPr>
        <p:spPr>
          <a:xfrm>
            <a:off x="604168" y="4805536"/>
            <a:ext cx="5671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Know what Azure Functions is and what can it do.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 able to start your own Azure Functions App quickly.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Explorer more possibilities with Azure Functions.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6FDFD-828E-BB43-BBA7-C7992F4FEE08}"/>
              </a:ext>
            </a:extLst>
          </p:cNvPr>
          <p:cNvSpPr txBox="1"/>
          <p:nvPr/>
        </p:nvSpPr>
        <p:spPr>
          <a:xfrm>
            <a:off x="604168" y="1699426"/>
            <a:ext cx="562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</a:rPr>
              <a:t>What’s in this workshop?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56F7B-F882-014D-A42D-68315FE2E599}"/>
              </a:ext>
            </a:extLst>
          </p:cNvPr>
          <p:cNvSpPr txBox="1"/>
          <p:nvPr/>
        </p:nvSpPr>
        <p:spPr>
          <a:xfrm>
            <a:off x="604168" y="2442291"/>
            <a:ext cx="676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 to Azure Functions.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a Azure Functions App to aggregate infos and notify you from scratch using .net core.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Building Serverless Application With Azure Functions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52FAD9C-D11F-3545-B130-59AB2E23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4" y="1497106"/>
            <a:ext cx="9395011" cy="50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8D0D14-656B-EF4A-9E39-1D1E51563222}"/>
              </a:ext>
            </a:extLst>
          </p:cNvPr>
          <p:cNvSpPr/>
          <p:nvPr/>
        </p:nvSpPr>
        <p:spPr>
          <a:xfrm>
            <a:off x="1548686" y="1699202"/>
            <a:ext cx="6972494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3"/>
              </a:rPr>
              <a:t>Multiple Triggers / Input / Output Bindings</a:t>
            </a:r>
            <a:r>
              <a:rPr lang="en-US" dirty="0"/>
              <a:t> (custom bindings enabled)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4"/>
              </a:rPr>
              <a:t>Multiple Develop Languages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5"/>
              </a:rPr>
              <a:t>Extremely Cheap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are we going to build?</a:t>
            </a:r>
          </a:p>
        </p:txBody>
      </p:sp>
    </p:spTree>
    <p:extLst>
      <p:ext uri="{BB962C8B-B14F-4D97-AF65-F5344CB8AC3E}">
        <p14:creationId xmlns:p14="http://schemas.microsoft.com/office/powerpoint/2010/main" val="203679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A132-F6C4-2546-9243-21EB8E2C6FEF}"/>
              </a:ext>
            </a:extLst>
          </p:cNvPr>
          <p:cNvSpPr/>
          <p:nvPr/>
        </p:nvSpPr>
        <p:spPr>
          <a:xfrm>
            <a:off x="10212744" y="2900241"/>
            <a:ext cx="99851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15707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8E2D-9E0F-0D4D-A52A-B79126A36A68}"/>
              </a:ext>
            </a:extLst>
          </p:cNvPr>
          <p:cNvSpPr txBox="1"/>
          <p:nvPr/>
        </p:nvSpPr>
        <p:spPr>
          <a:xfrm>
            <a:off x="2994212" y="2942332"/>
            <a:ext cx="3343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Resource group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torage account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Azure Functions App</a:t>
            </a:r>
          </a:p>
        </p:txBody>
      </p:sp>
    </p:spTree>
    <p:extLst>
      <p:ext uri="{BB962C8B-B14F-4D97-AF65-F5344CB8AC3E}">
        <p14:creationId xmlns:p14="http://schemas.microsoft.com/office/powerpoint/2010/main" val="3810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 it out on Azure Portal!</a:t>
            </a:r>
          </a:p>
        </p:txBody>
      </p:sp>
    </p:spTree>
    <p:extLst>
      <p:ext uri="{BB962C8B-B14F-4D97-AF65-F5344CB8AC3E}">
        <p14:creationId xmlns:p14="http://schemas.microsoft.com/office/powerpoint/2010/main" val="401174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534</Words>
  <Application>Microsoft Macintosh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inherit</vt:lpstr>
      <vt:lpstr>PingFang HK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Pre-Request</vt:lpstr>
      <vt:lpstr>PowerPoint Presentation</vt:lpstr>
      <vt:lpstr>PowerPoint Presentation</vt:lpstr>
      <vt:lpstr>What are we going to build?</vt:lpstr>
      <vt:lpstr>Roadmap</vt:lpstr>
      <vt:lpstr>Create Azure Functions App</vt:lpstr>
      <vt:lpstr>Check it out on Azure Portal!</vt:lpstr>
      <vt:lpstr>Create local project</vt:lpstr>
      <vt:lpstr>Add first function</vt:lpstr>
      <vt:lpstr>Add second function</vt:lpstr>
      <vt:lpstr>Refactor the code</vt:lpstr>
      <vt:lpstr>Check it out on Azure Portal!</vt:lpstr>
      <vt:lpstr>Publish &amp; Monitor</vt:lpstr>
      <vt:lpstr>Showcase(fan che) Time!</vt:lpstr>
      <vt:lpstr>Clean up</vt:lpstr>
      <vt:lpstr>That’s complete our workshop!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Yu Li</cp:lastModifiedBy>
  <cp:revision>155</cp:revision>
  <dcterms:created xsi:type="dcterms:W3CDTF">2020-12-02T08:58:18Z</dcterms:created>
  <dcterms:modified xsi:type="dcterms:W3CDTF">2020-12-08T13:59:28Z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