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257" r:id="rId4"/>
    <p:sldId id="264" r:id="rId5"/>
    <p:sldId id="266" r:id="rId6"/>
    <p:sldId id="1551" r:id="rId7"/>
    <p:sldId id="1552" r:id="rId8"/>
    <p:sldId id="267" r:id="rId9"/>
    <p:sldId id="1546" r:id="rId10"/>
    <p:sldId id="268" r:id="rId11"/>
    <p:sldId id="1547" r:id="rId12"/>
    <p:sldId id="269" r:id="rId13"/>
    <p:sldId id="270" r:id="rId14"/>
    <p:sldId id="1548" r:id="rId15"/>
    <p:sldId id="271" r:id="rId16"/>
    <p:sldId id="1549" r:id="rId17"/>
    <p:sldId id="272" r:id="rId18"/>
    <p:sldId id="1550" r:id="rId19"/>
    <p:sldId id="262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au/azure/azure-functions/functions-triggers-bindings?tabs=csharp#supported-bindings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zure.microsoft.com/en-au/pricing/details/functions/" TargetMode="External"/><Relationship Id="rId4" Type="http://schemas.openxmlformats.org/officeDocument/2006/relationships/hyperlink" Target="https://docs.microsoft.com/en-au/azure/azure-functions/supported-languages#languages-by-runtime-vers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otnetc-PPT2-封面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" y="-31750"/>
            <a:ext cx="12296775" cy="6916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629FFF7-7B02-E34E-A586-983A2D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Start Local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761B5-E676-F04A-B633-6797BF387352}"/>
              </a:ext>
            </a:extLst>
          </p:cNvPr>
          <p:cNvSpPr txBox="1"/>
          <p:nvPr/>
        </p:nvSpPr>
        <p:spPr>
          <a:xfrm>
            <a:off x="872828" y="2531220"/>
            <a:ext cx="6596626" cy="48524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func init AggregateInfos --dotnet</a:t>
            </a:r>
            <a:endParaRPr lang="en-CN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1142A4-59D1-244A-896E-58DFB250AA27}"/>
              </a:ext>
            </a:extLst>
          </p:cNvPr>
          <p:cNvGrpSpPr/>
          <p:nvPr/>
        </p:nvGrpSpPr>
        <p:grpSpPr>
          <a:xfrm>
            <a:off x="872829" y="2105897"/>
            <a:ext cx="3806748" cy="523761"/>
            <a:chOff x="2734235" y="2293418"/>
            <a:chExt cx="3806748" cy="58801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F7FADB7-DB1E-D04D-91ED-ECF18284BA6F}"/>
                </a:ext>
              </a:extLst>
            </p:cNvPr>
            <p:cNvSpPr/>
            <p:nvPr/>
          </p:nvSpPr>
          <p:spPr>
            <a:xfrm>
              <a:off x="2734235" y="2346979"/>
              <a:ext cx="3654347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B18F88-281A-A34E-A256-70E405ADD31C}"/>
                </a:ext>
              </a:extLst>
            </p:cNvPr>
            <p:cNvSpPr txBox="1"/>
            <p:nvPr/>
          </p:nvSpPr>
          <p:spPr>
            <a:xfrm>
              <a:off x="2734237" y="2293418"/>
              <a:ext cx="3806746" cy="58801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 Create local function project.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B4BEAED-A1B3-294B-8316-5AC856E1AEA0}"/>
              </a:ext>
            </a:extLst>
          </p:cNvPr>
          <p:cNvSpPr txBox="1"/>
          <p:nvPr/>
        </p:nvSpPr>
        <p:spPr>
          <a:xfrm>
            <a:off x="872828" y="3613033"/>
            <a:ext cx="6596626" cy="53886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func new --name AggregateClient</a:t>
            </a:r>
            <a:endParaRPr lang="en-CN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9BED7F-1542-3F49-9BAD-67C427508235}"/>
              </a:ext>
            </a:extLst>
          </p:cNvPr>
          <p:cNvGrpSpPr/>
          <p:nvPr/>
        </p:nvGrpSpPr>
        <p:grpSpPr>
          <a:xfrm>
            <a:off x="872829" y="3097753"/>
            <a:ext cx="4586678" cy="572464"/>
            <a:chOff x="2734235" y="2293418"/>
            <a:chExt cx="4586678" cy="57873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BED7911-81EC-624A-8E38-C0C96A0C4B33}"/>
                </a:ext>
              </a:extLst>
            </p:cNvPr>
            <p:cNvSpPr/>
            <p:nvPr/>
          </p:nvSpPr>
          <p:spPr>
            <a:xfrm>
              <a:off x="2734235" y="2346979"/>
              <a:ext cx="4479100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25CEF2-6A24-914E-A6AD-F708546538D1}"/>
                </a:ext>
              </a:extLst>
            </p:cNvPr>
            <p:cNvSpPr txBox="1"/>
            <p:nvPr/>
          </p:nvSpPr>
          <p:spPr>
            <a:xfrm>
              <a:off x="2734237" y="2293418"/>
              <a:ext cx="4586676" cy="5787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2. Add new function and config trigger.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18AC62B-F5E5-994C-AFF3-1AE4FE84BC36}"/>
              </a:ext>
            </a:extLst>
          </p:cNvPr>
          <p:cNvSpPr txBox="1"/>
          <p:nvPr/>
        </p:nvSpPr>
        <p:spPr>
          <a:xfrm>
            <a:off x="872828" y="4730668"/>
            <a:ext cx="6596626" cy="848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# Change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AzureWebJobsStorage in local.settings.json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$ az storage account show-connect-string --name netconfchinasa </a:t>
            </a:r>
            <a:endParaRPr lang="en-CN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AFC110-F792-C245-950B-6EEFE01CFB60}"/>
              </a:ext>
            </a:extLst>
          </p:cNvPr>
          <p:cNvGrpSpPr/>
          <p:nvPr/>
        </p:nvGrpSpPr>
        <p:grpSpPr>
          <a:xfrm>
            <a:off x="872829" y="4228727"/>
            <a:ext cx="4918372" cy="557645"/>
            <a:chOff x="2734235" y="2293418"/>
            <a:chExt cx="4918372" cy="57873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239E9D5-06EA-E84C-94BB-8DEE0C9F4818}"/>
                </a:ext>
              </a:extLst>
            </p:cNvPr>
            <p:cNvSpPr/>
            <p:nvPr/>
          </p:nvSpPr>
          <p:spPr>
            <a:xfrm>
              <a:off x="2734235" y="2346979"/>
              <a:ext cx="4703218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174D84-B7E1-1545-99FA-DC780ABE5110}"/>
                </a:ext>
              </a:extLst>
            </p:cNvPr>
            <p:cNvSpPr txBox="1"/>
            <p:nvPr/>
          </p:nvSpPr>
          <p:spPr>
            <a:xfrm>
              <a:off x="2734237" y="2293418"/>
              <a:ext cx="4918370" cy="5787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3.(Optional) Config for Mac local develop.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C138CCF-14D9-084C-8871-4C26DE574803}"/>
              </a:ext>
            </a:extLst>
          </p:cNvPr>
          <p:cNvSpPr txBox="1"/>
          <p:nvPr/>
        </p:nvSpPr>
        <p:spPr>
          <a:xfrm>
            <a:off x="872828" y="6067987"/>
            <a:ext cx="6596626" cy="48342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func start</a:t>
            </a:r>
            <a:endParaRPr lang="en-CN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A59BCB-14FD-8B44-BEF8-470C969DAB90}"/>
              </a:ext>
            </a:extLst>
          </p:cNvPr>
          <p:cNvGrpSpPr/>
          <p:nvPr/>
        </p:nvGrpSpPr>
        <p:grpSpPr>
          <a:xfrm>
            <a:off x="872829" y="5610728"/>
            <a:ext cx="4586678" cy="508004"/>
            <a:chOff x="2734235" y="2293418"/>
            <a:chExt cx="4586678" cy="578731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C5DDC00-9D4A-A649-81D7-2ADE54DFCE3E}"/>
                </a:ext>
              </a:extLst>
            </p:cNvPr>
            <p:cNvSpPr/>
            <p:nvPr/>
          </p:nvSpPr>
          <p:spPr>
            <a:xfrm>
              <a:off x="2734235" y="2346979"/>
              <a:ext cx="4479100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BFD84A-B2C8-6941-B786-D87E8777EAE3}"/>
                </a:ext>
              </a:extLst>
            </p:cNvPr>
            <p:cNvSpPr txBox="1"/>
            <p:nvPr/>
          </p:nvSpPr>
          <p:spPr>
            <a:xfrm>
              <a:off x="2734237" y="2293418"/>
              <a:ext cx="4586676" cy="5787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4. Run from local and debugging.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6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3943D4-4926-F44A-9832-038C784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95" y="1755909"/>
            <a:ext cx="7440409" cy="1158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Coding Time!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21FB8-10CD-DD4F-91F5-7E30CE4DFAC5}"/>
              </a:ext>
            </a:extLst>
          </p:cNvPr>
          <p:cNvSpPr txBox="1"/>
          <p:nvPr/>
        </p:nvSpPr>
        <p:spPr>
          <a:xfrm>
            <a:off x="3160057" y="3429000"/>
            <a:ext cx="587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b="1" dirty="0">
                <a:solidFill>
                  <a:schemeClr val="bg1"/>
                </a:solidFill>
              </a:rPr>
              <a:t>Reading and parsing feeds from .netblogs’ rss source.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CN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b="1" dirty="0">
                <a:solidFill>
                  <a:schemeClr val="bg1"/>
                </a:solidFill>
              </a:rPr>
              <a:t>Building email and send.</a:t>
            </a:r>
          </a:p>
        </p:txBody>
      </p:sp>
    </p:spTree>
    <p:extLst>
      <p:ext uri="{BB962C8B-B14F-4D97-AF65-F5344CB8AC3E}">
        <p14:creationId xmlns:p14="http://schemas.microsoft.com/office/powerpoint/2010/main" val="37187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629FFF7-7B02-E34E-A586-983A2D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Config App Settings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F21EE-737A-F943-9276-3FD066EF63E4}"/>
              </a:ext>
            </a:extLst>
          </p:cNvPr>
          <p:cNvSpPr txBox="1"/>
          <p:nvPr/>
        </p:nvSpPr>
        <p:spPr>
          <a:xfrm>
            <a:off x="738357" y="3172528"/>
            <a:ext cx="11185562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az functionapp config appsettings set --name Aggregator --resource-group netconfchina2020-rg --settings NET_BLOG_RSS_URL=“https://devblogs.microsoft.com/dotnet/feed/”</a:t>
            </a:r>
            <a:endParaRPr lang="en-CN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1CDB3B-AFC8-4B44-BAEC-8F340C78BB07}"/>
              </a:ext>
            </a:extLst>
          </p:cNvPr>
          <p:cNvGrpSpPr/>
          <p:nvPr/>
        </p:nvGrpSpPr>
        <p:grpSpPr>
          <a:xfrm>
            <a:off x="738358" y="2657248"/>
            <a:ext cx="3654348" cy="572464"/>
            <a:chOff x="2734235" y="2293418"/>
            <a:chExt cx="3654348" cy="57873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204E9A7-A1ED-114D-B581-F7E98EB32F12}"/>
                </a:ext>
              </a:extLst>
            </p:cNvPr>
            <p:cNvSpPr/>
            <p:nvPr/>
          </p:nvSpPr>
          <p:spPr>
            <a:xfrm>
              <a:off x="2734235" y="2346979"/>
              <a:ext cx="3546771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72067-A1DD-814F-8AD7-E76A4D59CF2D}"/>
                </a:ext>
              </a:extLst>
            </p:cNvPr>
            <p:cNvSpPr txBox="1"/>
            <p:nvPr/>
          </p:nvSpPr>
          <p:spPr>
            <a:xfrm>
              <a:off x="2734237" y="2293418"/>
              <a:ext cx="3654346" cy="5787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1.Separate settings from code.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76E3DE-7ABC-8C40-B266-02A9C15BB341}"/>
              </a:ext>
            </a:extLst>
          </p:cNvPr>
          <p:cNvSpPr txBox="1"/>
          <p:nvPr/>
        </p:nvSpPr>
        <p:spPr>
          <a:xfrm>
            <a:off x="738357" y="4997152"/>
            <a:ext cx="11185562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var netBlogRssUrl = System.Environment.GetEnvironmentVariable("NET_BLOG_RSS_URL", EnvironmentVariableTarget.Process);</a:t>
            </a:r>
            <a:endParaRPr lang="en-CN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BA8CFA-8124-214E-A1F7-4A87CA930DCE}"/>
              </a:ext>
            </a:extLst>
          </p:cNvPr>
          <p:cNvGrpSpPr/>
          <p:nvPr/>
        </p:nvGrpSpPr>
        <p:grpSpPr>
          <a:xfrm>
            <a:off x="738358" y="4481872"/>
            <a:ext cx="2928207" cy="572464"/>
            <a:chOff x="2734235" y="2293418"/>
            <a:chExt cx="2928207" cy="57873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CA0BDA8-CFF5-404A-8A0E-BB2B0156ECF7}"/>
                </a:ext>
              </a:extLst>
            </p:cNvPr>
            <p:cNvSpPr/>
            <p:nvPr/>
          </p:nvSpPr>
          <p:spPr>
            <a:xfrm>
              <a:off x="2734235" y="2346979"/>
              <a:ext cx="2829595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5A8B4-62A1-C54E-BDB3-91595C8E1E24}"/>
                </a:ext>
              </a:extLst>
            </p:cNvPr>
            <p:cNvSpPr txBox="1"/>
            <p:nvPr/>
          </p:nvSpPr>
          <p:spPr>
            <a:xfrm>
              <a:off x="2734237" y="2293418"/>
              <a:ext cx="2928205" cy="5787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2.Read settings in code.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629FFF7-7B02-E34E-A586-983A2D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Config for Accessing Secrets in Azure KeyVault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ABE22-7B9E-344B-BDB8-88F293FDD4EC}"/>
              </a:ext>
            </a:extLst>
          </p:cNvPr>
          <p:cNvSpPr txBox="1"/>
          <p:nvPr/>
        </p:nvSpPr>
        <p:spPr>
          <a:xfrm>
            <a:off x="569165" y="2591816"/>
            <a:ext cx="1118556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az keyvault create --name workshop-kv --resource-group netconfchina2020-rg</a:t>
            </a:r>
            <a:endParaRPr lang="en-CN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EA8D6D-06A8-2E4B-A215-CED20CE00D59}"/>
              </a:ext>
            </a:extLst>
          </p:cNvPr>
          <p:cNvGrpSpPr/>
          <p:nvPr/>
        </p:nvGrpSpPr>
        <p:grpSpPr>
          <a:xfrm>
            <a:off x="569166" y="2076536"/>
            <a:ext cx="3654348" cy="572464"/>
            <a:chOff x="2734235" y="2293418"/>
            <a:chExt cx="3654348" cy="57873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CB6E5F4-D689-904F-B9D1-528BAF7EF60F}"/>
                </a:ext>
              </a:extLst>
            </p:cNvPr>
            <p:cNvSpPr/>
            <p:nvPr/>
          </p:nvSpPr>
          <p:spPr>
            <a:xfrm>
              <a:off x="2734235" y="2346979"/>
              <a:ext cx="3546771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DEF455-1F23-364E-A5C3-5EC4192A0607}"/>
                </a:ext>
              </a:extLst>
            </p:cNvPr>
            <p:cNvSpPr txBox="1"/>
            <p:nvPr/>
          </p:nvSpPr>
          <p:spPr>
            <a:xfrm>
              <a:off x="2734237" y="2293418"/>
              <a:ext cx="3654346" cy="5787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1.Create KeyVault.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A7FE4F-AC53-C24F-BDE8-04C2304F0F17}"/>
              </a:ext>
            </a:extLst>
          </p:cNvPr>
          <p:cNvSpPr txBox="1"/>
          <p:nvPr/>
        </p:nvSpPr>
        <p:spPr>
          <a:xfrm>
            <a:off x="569165" y="3679558"/>
            <a:ext cx="11185562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az keyvault secret set --vault-name workshop-kv --name username --value &lt;YOUR_EMAIL_USERNAME&gt;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az keyvault secret set --vault-name workshop-kv --name password --value &lt;YOUR_EMAIL_PASSWORD&gt;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0A94D-BDF8-2640-A0ED-7E0BAD7614C2}"/>
              </a:ext>
            </a:extLst>
          </p:cNvPr>
          <p:cNvGrpSpPr/>
          <p:nvPr/>
        </p:nvGrpSpPr>
        <p:grpSpPr>
          <a:xfrm>
            <a:off x="569166" y="3164278"/>
            <a:ext cx="3654348" cy="572464"/>
            <a:chOff x="2734235" y="2293418"/>
            <a:chExt cx="3654348" cy="57873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DC15C5B-9B23-FC4C-A29B-1BE0C3506C7C}"/>
                </a:ext>
              </a:extLst>
            </p:cNvPr>
            <p:cNvSpPr/>
            <p:nvPr/>
          </p:nvSpPr>
          <p:spPr>
            <a:xfrm>
              <a:off x="2734235" y="2346979"/>
              <a:ext cx="3546771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AAC550-8E12-AA46-BDAC-6220EB275044}"/>
                </a:ext>
              </a:extLst>
            </p:cNvPr>
            <p:cNvSpPr txBox="1"/>
            <p:nvPr/>
          </p:nvSpPr>
          <p:spPr>
            <a:xfrm>
              <a:off x="2734237" y="2293418"/>
              <a:ext cx="3654346" cy="5787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2.Add Secrets to KeyVault.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7BC1CDD-73D7-DD47-8539-AD7864B28AD9}"/>
              </a:ext>
            </a:extLst>
          </p:cNvPr>
          <p:cNvSpPr txBox="1"/>
          <p:nvPr/>
        </p:nvSpPr>
        <p:spPr>
          <a:xfrm>
            <a:off x="569164" y="4951843"/>
            <a:ext cx="901410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az webapp identity assign --name Aggregator --resource-group netconfchina2020-rg</a:t>
            </a:r>
            <a:endParaRPr lang="en-CN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199E8D-2DA6-904F-92C0-B54EF9B6BD32}"/>
              </a:ext>
            </a:extLst>
          </p:cNvPr>
          <p:cNvGrpSpPr/>
          <p:nvPr/>
        </p:nvGrpSpPr>
        <p:grpSpPr>
          <a:xfrm>
            <a:off x="569166" y="4494584"/>
            <a:ext cx="6297800" cy="572464"/>
            <a:chOff x="2734235" y="2293418"/>
            <a:chExt cx="6297800" cy="65216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C212BEC-DFB1-8E4F-A1D8-D8062CD80EC7}"/>
                </a:ext>
              </a:extLst>
            </p:cNvPr>
            <p:cNvSpPr/>
            <p:nvPr/>
          </p:nvSpPr>
          <p:spPr>
            <a:xfrm>
              <a:off x="2734235" y="2346979"/>
              <a:ext cx="5993000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06A9D0-8864-3448-BC39-36B2E60009AB}"/>
                </a:ext>
              </a:extLst>
            </p:cNvPr>
            <p:cNvSpPr txBox="1"/>
            <p:nvPr/>
          </p:nvSpPr>
          <p:spPr>
            <a:xfrm>
              <a:off x="2734236" y="2293418"/>
              <a:ext cx="6297799" cy="6521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3.Turn on managed identities for Azure Functions App.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15B6CE-4DC3-A34D-B30F-1F876C51FB73}"/>
              </a:ext>
            </a:extLst>
          </p:cNvPr>
          <p:cNvSpPr txBox="1"/>
          <p:nvPr/>
        </p:nvSpPr>
        <p:spPr>
          <a:xfrm>
            <a:off x="569164" y="6010099"/>
            <a:ext cx="10125730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az ad sp list --display-name Aggregator --query “[0].appId”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i="1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az keyvault set-policy --name workshop-kv --spn &lt;appId&gt; --secret-permissions get list</a:t>
            </a:r>
            <a:endParaRPr lang="en-CN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1AD622-9BBA-8643-AFB7-3611C2EF6354}"/>
              </a:ext>
            </a:extLst>
          </p:cNvPr>
          <p:cNvGrpSpPr/>
          <p:nvPr/>
        </p:nvGrpSpPr>
        <p:grpSpPr>
          <a:xfrm>
            <a:off x="569166" y="5552840"/>
            <a:ext cx="6297800" cy="572464"/>
            <a:chOff x="2734235" y="2293418"/>
            <a:chExt cx="6297800" cy="65216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4A77279-36B1-084A-8F0D-5DE0AFE6F855}"/>
                </a:ext>
              </a:extLst>
            </p:cNvPr>
            <p:cNvSpPr/>
            <p:nvPr/>
          </p:nvSpPr>
          <p:spPr>
            <a:xfrm>
              <a:off x="2734235" y="2346979"/>
              <a:ext cx="5993000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2684B5-9372-8749-8524-BF63477DC4B7}"/>
                </a:ext>
              </a:extLst>
            </p:cNvPr>
            <p:cNvSpPr txBox="1"/>
            <p:nvPr/>
          </p:nvSpPr>
          <p:spPr>
            <a:xfrm>
              <a:off x="2734236" y="2293418"/>
              <a:ext cx="6297799" cy="6521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4.Authorizing A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zure Functions App to use KeyVault</a:t>
              </a: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1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629FFF7-7B02-E34E-A586-983A2D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Config for Accessing Secrets in Azure KeyVault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C1CDD-73D7-DD47-8539-AD7864B28AD9}"/>
              </a:ext>
            </a:extLst>
          </p:cNvPr>
          <p:cNvSpPr txBox="1"/>
          <p:nvPr/>
        </p:nvSpPr>
        <p:spPr>
          <a:xfrm>
            <a:off x="658811" y="2677236"/>
            <a:ext cx="11049095" cy="234833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$ az keyvault secret show --vault-name workshop-kv --name username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$ az keyvault secret show --vault-name workshop-kv --name password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$ az functionapp config appsettings set --name Aggregator --resource-group netconfchina2020-rg --settings HOTMAIL_USERNAME=“@Microsoft.KeyVault(SecretUri=&lt;secret_identifier_username&gt;)”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$ az functionapp config appsettings set --name Aggregator --resource-group netconfchina2020-rg --settings HOTMAIL_PASSWORD=“@Microsoft.KeyVault(SecretUri=&lt;secret_identifier_password&gt;)”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199E8D-2DA6-904F-92C0-B54EF9B6BD32}"/>
              </a:ext>
            </a:extLst>
          </p:cNvPr>
          <p:cNvGrpSpPr/>
          <p:nvPr/>
        </p:nvGrpSpPr>
        <p:grpSpPr>
          <a:xfrm>
            <a:off x="658813" y="2219977"/>
            <a:ext cx="4316600" cy="572464"/>
            <a:chOff x="2734235" y="2293418"/>
            <a:chExt cx="4316600" cy="65216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C212BEC-DFB1-8E4F-A1D8-D8062CD80EC7}"/>
                </a:ext>
              </a:extLst>
            </p:cNvPr>
            <p:cNvSpPr/>
            <p:nvPr/>
          </p:nvSpPr>
          <p:spPr>
            <a:xfrm>
              <a:off x="2734235" y="2346979"/>
              <a:ext cx="4191093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06A9D0-8864-3448-BC39-36B2E60009AB}"/>
                </a:ext>
              </a:extLst>
            </p:cNvPr>
            <p:cNvSpPr txBox="1"/>
            <p:nvPr/>
          </p:nvSpPr>
          <p:spPr>
            <a:xfrm>
              <a:off x="2734237" y="2293418"/>
              <a:ext cx="4316598" cy="6521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5.Config Secrets for Azure Functions.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81235F-3C5F-F145-B808-37D8181C6C5B}"/>
              </a:ext>
            </a:extLst>
          </p:cNvPr>
          <p:cNvSpPr txBox="1"/>
          <p:nvPr/>
        </p:nvSpPr>
        <p:spPr>
          <a:xfrm>
            <a:off x="658811" y="5653517"/>
            <a:ext cx="11049095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$ var username = System.Environment.GetEnvironmentVariable("HOTMAIL_USERNAME", EnvironmentVariableTarget.Process);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616149-6AAF-3D4C-9C73-1907B7898BF3}"/>
              </a:ext>
            </a:extLst>
          </p:cNvPr>
          <p:cNvGrpSpPr/>
          <p:nvPr/>
        </p:nvGrpSpPr>
        <p:grpSpPr>
          <a:xfrm>
            <a:off x="658813" y="5196258"/>
            <a:ext cx="4316600" cy="572464"/>
            <a:chOff x="2734235" y="2293418"/>
            <a:chExt cx="4316600" cy="65216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8DE1C94-DB9C-6E4D-A738-A6DA62AB4ABD}"/>
                </a:ext>
              </a:extLst>
            </p:cNvPr>
            <p:cNvSpPr/>
            <p:nvPr/>
          </p:nvSpPr>
          <p:spPr>
            <a:xfrm>
              <a:off x="2734235" y="2346979"/>
              <a:ext cx="4191093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2FE66A-7A02-F44D-82F6-A6FA23CC5D3F}"/>
                </a:ext>
              </a:extLst>
            </p:cNvPr>
            <p:cNvSpPr txBox="1"/>
            <p:nvPr/>
          </p:nvSpPr>
          <p:spPr>
            <a:xfrm>
              <a:off x="2734237" y="2293418"/>
              <a:ext cx="4316598" cy="6521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6.Access secrets in code.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10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629FFF7-7B02-E34E-A586-983A2D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Publish to Azure Functions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C7B35-BA01-FB4C-81BC-5DA8539F7538}"/>
              </a:ext>
            </a:extLst>
          </p:cNvPr>
          <p:cNvSpPr txBox="1"/>
          <p:nvPr/>
        </p:nvSpPr>
        <p:spPr>
          <a:xfrm>
            <a:off x="1064512" y="2997965"/>
            <a:ext cx="502252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$ func azure functionapp publish Aggregator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4322A8-2863-F64A-B772-3F93D1CE9125}"/>
              </a:ext>
            </a:extLst>
          </p:cNvPr>
          <p:cNvGrpSpPr/>
          <p:nvPr/>
        </p:nvGrpSpPr>
        <p:grpSpPr>
          <a:xfrm>
            <a:off x="1064513" y="2540708"/>
            <a:ext cx="1962172" cy="572463"/>
            <a:chOff x="2734235" y="2293418"/>
            <a:chExt cx="4316600" cy="65216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ADC71C7-BB78-8846-95CD-36538351DC13}"/>
                </a:ext>
              </a:extLst>
            </p:cNvPr>
            <p:cNvSpPr/>
            <p:nvPr/>
          </p:nvSpPr>
          <p:spPr>
            <a:xfrm>
              <a:off x="2734235" y="2346979"/>
              <a:ext cx="4191093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F4E06D-94C5-FC45-8D37-EB5DEF7CE1C6}"/>
                </a:ext>
              </a:extLst>
            </p:cNvPr>
            <p:cNvSpPr txBox="1"/>
            <p:nvPr/>
          </p:nvSpPr>
          <p:spPr>
            <a:xfrm>
              <a:off x="2734237" y="2293418"/>
              <a:ext cx="4316598" cy="6521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1.Publish.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6112E52-154E-8C41-A38E-9D7AC31CAFB1}"/>
              </a:ext>
            </a:extLst>
          </p:cNvPr>
          <p:cNvSpPr txBox="1"/>
          <p:nvPr/>
        </p:nvSpPr>
        <p:spPr>
          <a:xfrm>
            <a:off x="1064511" y="4732947"/>
            <a:ext cx="592795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$ func azure functionapp logsteam Aggregator [--browser]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6086F8-609B-214E-BE40-E74D033AA9CD}"/>
              </a:ext>
            </a:extLst>
          </p:cNvPr>
          <p:cNvGrpSpPr/>
          <p:nvPr/>
        </p:nvGrpSpPr>
        <p:grpSpPr>
          <a:xfrm>
            <a:off x="1064513" y="4275690"/>
            <a:ext cx="1962172" cy="572463"/>
            <a:chOff x="2734235" y="2293418"/>
            <a:chExt cx="4316600" cy="65216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8681FEA-F4A4-8943-AAEB-B23BAA8B4F64}"/>
                </a:ext>
              </a:extLst>
            </p:cNvPr>
            <p:cNvSpPr/>
            <p:nvPr/>
          </p:nvSpPr>
          <p:spPr>
            <a:xfrm>
              <a:off x="2734235" y="2346979"/>
              <a:ext cx="4191093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1129CE-80CE-8949-9904-3B8AA4282AB4}"/>
                </a:ext>
              </a:extLst>
            </p:cNvPr>
            <p:cNvSpPr txBox="1"/>
            <p:nvPr/>
          </p:nvSpPr>
          <p:spPr>
            <a:xfrm>
              <a:off x="2734237" y="2293418"/>
              <a:ext cx="4316598" cy="6521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2.Monitor.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3943D4-4926-F44A-9832-038C784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95" y="2849603"/>
            <a:ext cx="7440409" cy="1158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Showcase(</a:t>
            </a:r>
            <a:r>
              <a:rPr lang="en-US" b="1" strike="sngStrike" dirty="0">
                <a:solidFill>
                  <a:schemeClr val="bg1"/>
                </a:solidFill>
              </a:rPr>
              <a:t>fan che</a:t>
            </a:r>
            <a:r>
              <a:rPr lang="en-US" b="1" dirty="0">
                <a:solidFill>
                  <a:schemeClr val="bg1"/>
                </a:solidFill>
              </a:rPr>
              <a:t>) Time!</a:t>
            </a:r>
          </a:p>
        </p:txBody>
      </p:sp>
    </p:spTree>
    <p:extLst>
      <p:ext uri="{BB962C8B-B14F-4D97-AF65-F5344CB8AC3E}">
        <p14:creationId xmlns:p14="http://schemas.microsoft.com/office/powerpoint/2010/main" val="362861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629FFF7-7B02-E34E-A586-983A2D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Clean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C6AF6-5209-A945-81E5-1DAC1E3F4D8E}"/>
              </a:ext>
            </a:extLst>
          </p:cNvPr>
          <p:cNvSpPr/>
          <p:nvPr/>
        </p:nvSpPr>
        <p:spPr>
          <a:xfrm>
            <a:off x="399974" y="3429000"/>
            <a:ext cx="693125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N" sz="2800" dirty="0">
                <a:solidFill>
                  <a:schemeClr val="bg1"/>
                </a:solidFill>
              </a:rPr>
              <a:t>$ az group delete --name netconfchina2020-rg</a:t>
            </a:r>
          </a:p>
        </p:txBody>
      </p:sp>
    </p:spTree>
    <p:extLst>
      <p:ext uri="{BB962C8B-B14F-4D97-AF65-F5344CB8AC3E}">
        <p14:creationId xmlns:p14="http://schemas.microsoft.com/office/powerpoint/2010/main" val="160738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8557" y="2921168"/>
            <a:ext cx="11054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LONG LIVE THE .NET &amp; Azure!</a:t>
            </a:r>
            <a:endParaRPr lang="zh-CN" altLang="en-US" sz="60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F155A65E-CE19-0F4D-BD8B-5A7968668980}"/>
              </a:ext>
            </a:extLst>
          </p:cNvPr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93534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5669" y="2307509"/>
            <a:ext cx="3820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Thank You</a:t>
            </a:r>
            <a:endParaRPr lang="zh-CN" altLang="en-US" sz="60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8" name="图片 7" descr="icon_we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23" y="4083872"/>
            <a:ext cx="650120" cy="650101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0DDEA6F-A927-8341-8254-8C1D9391C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62" y="3534829"/>
            <a:ext cx="1945993" cy="19717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0534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69089" y="3769658"/>
            <a:ext cx="365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Li Yu (</a:t>
            </a:r>
            <a:r>
              <a:rPr lang="zh-CN" altLang="en-US" sz="2800" dirty="0">
                <a:solidFill>
                  <a:schemeClr val="bg1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李宇</a:t>
            </a:r>
            <a:r>
              <a:rPr lang="en-US" altLang="zh-CN" sz="3600" dirty="0">
                <a:solidFill>
                  <a:schemeClr val="bg1"/>
                </a:solidFill>
              </a:rPr>
              <a:t>)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ThoughtWorks – Consultant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2020-12-19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E37EC-C6CE-184B-A975-0B8421D5600C}"/>
              </a:ext>
            </a:extLst>
          </p:cNvPr>
          <p:cNvSpPr txBox="1"/>
          <p:nvPr/>
        </p:nvSpPr>
        <p:spPr>
          <a:xfrm>
            <a:off x="604168" y="4236242"/>
            <a:ext cx="471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</a:rPr>
              <a:t>Through this workshop, you will…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ADA27-CFC8-D04B-9031-C60D66C48F43}"/>
              </a:ext>
            </a:extLst>
          </p:cNvPr>
          <p:cNvSpPr txBox="1"/>
          <p:nvPr/>
        </p:nvSpPr>
        <p:spPr>
          <a:xfrm>
            <a:off x="604168" y="4805536"/>
            <a:ext cx="5671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Know what Azure Functions is and what can it do.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 able to start your own Azure Functions App quickly.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Explorer more possibilities with Azure Functions.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6FDFD-828E-BB43-BBA7-C7992F4FEE08}"/>
              </a:ext>
            </a:extLst>
          </p:cNvPr>
          <p:cNvSpPr txBox="1"/>
          <p:nvPr/>
        </p:nvSpPr>
        <p:spPr>
          <a:xfrm>
            <a:off x="604168" y="1699426"/>
            <a:ext cx="562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</a:rPr>
              <a:t>What’s in this workshop?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56F7B-F882-014D-A42D-68315FE2E599}"/>
              </a:ext>
            </a:extLst>
          </p:cNvPr>
          <p:cNvSpPr txBox="1"/>
          <p:nvPr/>
        </p:nvSpPr>
        <p:spPr>
          <a:xfrm>
            <a:off x="604168" y="2442291"/>
            <a:ext cx="676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 to Azure Functions.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a Azure Functions App to aggregate infos and notify you from scratch using .net 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10" grpId="0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Building Serverless Application With Azure Functions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52FAD9C-D11F-3545-B130-59AB2E23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94" y="1497106"/>
            <a:ext cx="9395011" cy="50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8D0D14-656B-EF4A-9E39-1D1E51563222}"/>
              </a:ext>
            </a:extLst>
          </p:cNvPr>
          <p:cNvSpPr/>
          <p:nvPr/>
        </p:nvSpPr>
        <p:spPr>
          <a:xfrm>
            <a:off x="1548686" y="1699202"/>
            <a:ext cx="6972494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3"/>
              </a:rPr>
              <a:t>Multiple Triggers / Input / Output Bindings</a:t>
            </a:r>
            <a:r>
              <a:rPr lang="en-US" dirty="0"/>
              <a:t> (custom bindings enabled)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4"/>
              </a:rPr>
              <a:t>Multiple Develop Languages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5"/>
              </a:rPr>
              <a:t>Extremely Cheap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are we going to build?</a:t>
            </a:r>
          </a:p>
        </p:txBody>
      </p:sp>
    </p:spTree>
    <p:extLst>
      <p:ext uri="{BB962C8B-B14F-4D97-AF65-F5344CB8AC3E}">
        <p14:creationId xmlns:p14="http://schemas.microsoft.com/office/powerpoint/2010/main" val="203679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Pre-Request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82031-766F-804C-9DB2-4B0821A0D852}"/>
              </a:ext>
            </a:extLst>
          </p:cNvPr>
          <p:cNvSpPr/>
          <p:nvPr/>
        </p:nvSpPr>
        <p:spPr>
          <a:xfrm>
            <a:off x="399975" y="31087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Visual Studio Code &amp; Azure Tools Extension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inheri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Install Azure Functions Core Tools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inheri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Azure [Free] Account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inheri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.net core sdk (3.1.x+)</a:t>
            </a:r>
          </a:p>
        </p:txBody>
      </p:sp>
    </p:spTree>
    <p:extLst>
      <p:ext uri="{BB962C8B-B14F-4D97-AF65-F5344CB8AC3E}">
        <p14:creationId xmlns:p14="http://schemas.microsoft.com/office/powerpoint/2010/main" val="337310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57079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D58203-2CD1-C84F-AE8F-254F8E64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Azure Functions App with Resource Group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65F6DD-A404-2049-AEC0-B9490E2D5F69}"/>
              </a:ext>
            </a:extLst>
          </p:cNvPr>
          <p:cNvGrpSpPr/>
          <p:nvPr/>
        </p:nvGrpSpPr>
        <p:grpSpPr>
          <a:xfrm>
            <a:off x="899723" y="2398288"/>
            <a:ext cx="6266331" cy="572464"/>
            <a:chOff x="2734235" y="2293418"/>
            <a:chExt cx="6266331" cy="57246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A48AF3E-739A-1A4E-B0AA-C43866B68F06}"/>
                </a:ext>
              </a:extLst>
            </p:cNvPr>
            <p:cNvSpPr/>
            <p:nvPr/>
          </p:nvSpPr>
          <p:spPr>
            <a:xfrm>
              <a:off x="2734235" y="2346979"/>
              <a:ext cx="6266330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022D2-A854-E248-AFD7-68D1B05D5741}"/>
                </a:ext>
              </a:extLst>
            </p:cNvPr>
            <p:cNvSpPr txBox="1"/>
            <p:nvPr/>
          </p:nvSpPr>
          <p:spPr>
            <a:xfrm>
              <a:off x="2734236" y="2293418"/>
              <a:ext cx="62663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 Create resource group to hold your resources.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3F6ED6-2C47-6D46-97C1-D973DBF6D1C3}"/>
              </a:ext>
            </a:extLst>
          </p:cNvPr>
          <p:cNvGrpSpPr/>
          <p:nvPr/>
        </p:nvGrpSpPr>
        <p:grpSpPr>
          <a:xfrm>
            <a:off x="899723" y="3771073"/>
            <a:ext cx="3267547" cy="572464"/>
            <a:chOff x="2734235" y="2293418"/>
            <a:chExt cx="6266331" cy="57246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FC6B705-534D-FE46-AA95-2ACFBB37622C}"/>
                </a:ext>
              </a:extLst>
            </p:cNvPr>
            <p:cNvSpPr/>
            <p:nvPr/>
          </p:nvSpPr>
          <p:spPr>
            <a:xfrm>
              <a:off x="2734235" y="2346979"/>
              <a:ext cx="6266330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F79038-8DD2-A844-AD6C-616253B661B3}"/>
                </a:ext>
              </a:extLst>
            </p:cNvPr>
            <p:cNvSpPr txBox="1"/>
            <p:nvPr/>
          </p:nvSpPr>
          <p:spPr>
            <a:xfrm>
              <a:off x="2734236" y="2293418"/>
              <a:ext cx="62663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2. Create storage account.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61C0C8-10E8-CF4F-9AD6-4C0012CFEA0A}"/>
              </a:ext>
            </a:extLst>
          </p:cNvPr>
          <p:cNvGrpSpPr/>
          <p:nvPr/>
        </p:nvGrpSpPr>
        <p:grpSpPr>
          <a:xfrm>
            <a:off x="899723" y="5197419"/>
            <a:ext cx="4570600" cy="572464"/>
            <a:chOff x="2734233" y="2293418"/>
            <a:chExt cx="8765260" cy="572464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F50A69-F9CF-464E-B403-51BF846D1225}"/>
                </a:ext>
              </a:extLst>
            </p:cNvPr>
            <p:cNvSpPr/>
            <p:nvPr/>
          </p:nvSpPr>
          <p:spPr>
            <a:xfrm>
              <a:off x="2734233" y="2346979"/>
              <a:ext cx="8765260" cy="4673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6D4136-9C7D-5D49-BF8C-6E30DD4C4C12}"/>
                </a:ext>
              </a:extLst>
            </p:cNvPr>
            <p:cNvSpPr txBox="1"/>
            <p:nvPr/>
          </p:nvSpPr>
          <p:spPr>
            <a:xfrm>
              <a:off x="2734237" y="2293418"/>
              <a:ext cx="8627721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3. Create Azure Functions App account.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7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3943D4-4926-F44A-9832-038C784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95" y="2849603"/>
            <a:ext cx="7440409" cy="1158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Check it out on Azure Portal!</a:t>
            </a:r>
          </a:p>
        </p:txBody>
      </p:sp>
    </p:spTree>
    <p:extLst>
      <p:ext uri="{BB962C8B-B14F-4D97-AF65-F5344CB8AC3E}">
        <p14:creationId xmlns:p14="http://schemas.microsoft.com/office/powerpoint/2010/main" val="22861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737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inherit</vt:lpstr>
      <vt:lpstr>PingFang HK</vt:lpstr>
      <vt:lpstr>Arial</vt:lpstr>
      <vt:lpstr>Calibri</vt:lpstr>
      <vt:lpstr>Calibri Light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What are we going to build?</vt:lpstr>
      <vt:lpstr>Pre-Request</vt:lpstr>
      <vt:lpstr>Roadmap</vt:lpstr>
      <vt:lpstr>Create Azure Functions App with Resource Group</vt:lpstr>
      <vt:lpstr>Check it out on Azure Portal!</vt:lpstr>
      <vt:lpstr>Start Local Development</vt:lpstr>
      <vt:lpstr>Coding Time!</vt:lpstr>
      <vt:lpstr>Config App Settings</vt:lpstr>
      <vt:lpstr>Config for Accessing Secrets in Azure KeyVault</vt:lpstr>
      <vt:lpstr>Config for Accessing Secrets in Azure KeyVault</vt:lpstr>
      <vt:lpstr>Publish to Azure Functions App</vt:lpstr>
      <vt:lpstr>Showcase(fan che) Time!</vt:lpstr>
      <vt:lpstr>Clean 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Yu Li</cp:lastModifiedBy>
  <cp:revision>112</cp:revision>
  <dcterms:created xsi:type="dcterms:W3CDTF">2020-12-02T08:58:18Z</dcterms:created>
  <dcterms:modified xsi:type="dcterms:W3CDTF">2020-12-08T13:06:11Z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