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58" r:id="rId3"/>
    <p:sldId id="1551" r:id="rId4"/>
    <p:sldId id="257" r:id="rId5"/>
    <p:sldId id="264" r:id="rId6"/>
    <p:sldId id="266" r:id="rId7"/>
    <p:sldId id="1552" r:id="rId8"/>
    <p:sldId id="1553" r:id="rId9"/>
    <p:sldId id="1546" r:id="rId10"/>
    <p:sldId id="1554" r:id="rId11"/>
    <p:sldId id="1555" r:id="rId12"/>
    <p:sldId id="1556" r:id="rId13"/>
    <p:sldId id="1557" r:id="rId14"/>
    <p:sldId id="1561" r:id="rId15"/>
    <p:sldId id="1558" r:id="rId16"/>
    <p:sldId id="1549" r:id="rId17"/>
    <p:sldId id="1559" r:id="rId18"/>
    <p:sldId id="1562" r:id="rId19"/>
    <p:sldId id="1563" r:id="rId20"/>
    <p:sldId id="1565" r:id="rId21"/>
    <p:sldId id="262" r:id="rId2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au/azure/azure-functions/functions-triggers-bindings?tabs=csharp#supported-bindings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azure.microsoft.com/en-au/pricing/details/functions/" TargetMode="External"/><Relationship Id="rId4" Type="http://schemas.openxmlformats.org/officeDocument/2006/relationships/hyperlink" Target="https://docs.microsoft.com/en-au/azure/azure-functions/supported-languages#languages-by-runtime-version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otnetc-PPT2-封面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780" y="-31750"/>
            <a:ext cx="12296775" cy="6916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058CD17-BED5-254A-8665-016759D5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74" y="1320312"/>
            <a:ext cx="11523945" cy="89966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Create local project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952A28B-4B86-F94E-BE37-BA4D9A871B3C}"/>
              </a:ext>
            </a:extLst>
          </p:cNvPr>
          <p:cNvSpPr/>
          <p:nvPr/>
        </p:nvSpPr>
        <p:spPr>
          <a:xfrm>
            <a:off x="1113560" y="2900241"/>
            <a:ext cx="1258497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Create Azure Functions App</a:t>
            </a:r>
            <a:endParaRPr lang="en-CN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77B9059-BF95-CF40-896A-3573B9D716A0}"/>
              </a:ext>
            </a:extLst>
          </p:cNvPr>
          <p:cNvSpPr/>
          <p:nvPr/>
        </p:nvSpPr>
        <p:spPr>
          <a:xfrm>
            <a:off x="2772031" y="2900241"/>
            <a:ext cx="1088169" cy="20231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Create local project</a:t>
            </a:r>
            <a:endParaRPr lang="en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1649E6-F80B-3348-A4F1-51FB938DD4A1}"/>
              </a:ext>
            </a:extLst>
          </p:cNvPr>
          <p:cNvSpPr txBox="1"/>
          <p:nvPr/>
        </p:nvSpPr>
        <p:spPr>
          <a:xfrm>
            <a:off x="4490028" y="2942982"/>
            <a:ext cx="33438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CN" sz="2400" dirty="0">
                <a:solidFill>
                  <a:schemeClr val="bg1">
                    <a:lumMod val="95000"/>
                  </a:schemeClr>
                </a:solidFill>
              </a:rPr>
              <a:t>init project</a:t>
            </a:r>
          </a:p>
          <a:p>
            <a:pPr marL="285750" indent="-285750">
              <a:buFont typeface="Wingdings" pitchFamily="2" charset="2"/>
              <a:buChar char="ü"/>
            </a:pPr>
            <a:endParaRPr lang="en-CN" sz="24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new function</a:t>
            </a:r>
            <a:endParaRPr lang="en-CN" sz="24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CN" sz="24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CN" sz="2400" dirty="0">
                <a:solidFill>
                  <a:schemeClr val="bg1">
                    <a:lumMod val="95000"/>
                  </a:schemeClr>
                </a:solidFill>
              </a:rPr>
              <a:t>config settings</a:t>
            </a:r>
          </a:p>
        </p:txBody>
      </p:sp>
    </p:spTree>
    <p:extLst>
      <p:ext uri="{BB962C8B-B14F-4D97-AF65-F5344CB8AC3E}">
        <p14:creationId xmlns:p14="http://schemas.microsoft.com/office/powerpoint/2010/main" val="3124617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058CD17-BED5-254A-8665-016759D5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74" y="1320312"/>
            <a:ext cx="11523945" cy="89966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Add first function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952A28B-4B86-F94E-BE37-BA4D9A871B3C}"/>
              </a:ext>
            </a:extLst>
          </p:cNvPr>
          <p:cNvSpPr/>
          <p:nvPr/>
        </p:nvSpPr>
        <p:spPr>
          <a:xfrm>
            <a:off x="1113560" y="2900241"/>
            <a:ext cx="1258497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Create Azure Functions App</a:t>
            </a:r>
            <a:endParaRPr lang="en-CN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77B9059-BF95-CF40-896A-3573B9D716A0}"/>
              </a:ext>
            </a:extLst>
          </p:cNvPr>
          <p:cNvSpPr/>
          <p:nvPr/>
        </p:nvSpPr>
        <p:spPr>
          <a:xfrm>
            <a:off x="2772031" y="2900241"/>
            <a:ext cx="1088169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Create local project</a:t>
            </a:r>
            <a:endParaRPr lang="en-CN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39C3B14-639C-8C49-AEA0-BC5A6168C138}"/>
              </a:ext>
            </a:extLst>
          </p:cNvPr>
          <p:cNvSpPr/>
          <p:nvPr/>
        </p:nvSpPr>
        <p:spPr>
          <a:xfrm>
            <a:off x="4260176" y="2900241"/>
            <a:ext cx="1088168" cy="20231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 first function</a:t>
            </a:r>
            <a:endParaRPr lang="en-CN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4A25A77-8EA3-C946-AD35-F314CD55C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268" y="3273010"/>
            <a:ext cx="1063172" cy="92156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337A9D8-942C-5944-91AF-AD1015C93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871" y="4920916"/>
            <a:ext cx="947749" cy="921563"/>
          </a:xfrm>
          <a:prstGeom prst="rect">
            <a:avLst/>
          </a:prstGeom>
        </p:spPr>
      </p:pic>
      <p:sp>
        <p:nvSpPr>
          <p:cNvPr id="32" name="Right Arrow 31">
            <a:extLst>
              <a:ext uri="{FF2B5EF4-FFF2-40B4-BE49-F238E27FC236}">
                <a16:creationId xmlns:a16="http://schemas.microsoft.com/office/drawing/2014/main" id="{45755F04-D052-1142-A1E6-BE507891727C}"/>
              </a:ext>
            </a:extLst>
          </p:cNvPr>
          <p:cNvSpPr/>
          <p:nvPr/>
        </p:nvSpPr>
        <p:spPr>
          <a:xfrm>
            <a:off x="7261883" y="3671879"/>
            <a:ext cx="888648" cy="123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29F859F6-3517-1645-90EF-AF7A5357B982}"/>
              </a:ext>
            </a:extLst>
          </p:cNvPr>
          <p:cNvSpPr/>
          <p:nvPr/>
        </p:nvSpPr>
        <p:spPr>
          <a:xfrm>
            <a:off x="9126620" y="3660930"/>
            <a:ext cx="888648" cy="123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04040631-AAA5-664A-998B-B17EB9AC7F8B}"/>
              </a:ext>
            </a:extLst>
          </p:cNvPr>
          <p:cNvSpPr/>
          <p:nvPr/>
        </p:nvSpPr>
        <p:spPr>
          <a:xfrm rot="10800000">
            <a:off x="8575221" y="4194573"/>
            <a:ext cx="126708" cy="726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DEFA0AB9-9237-9C49-96FA-9297593AB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8984" y="3134204"/>
            <a:ext cx="1199173" cy="1199173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4B3F7BE0-488A-C54E-BAE4-1D63A38563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8743" y="3287213"/>
            <a:ext cx="899665" cy="89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0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2" grpId="0" animBg="1"/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058CD17-BED5-254A-8665-016759D5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74" y="1320312"/>
            <a:ext cx="11523945" cy="89966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Add second function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952A28B-4B86-F94E-BE37-BA4D9A871B3C}"/>
              </a:ext>
            </a:extLst>
          </p:cNvPr>
          <p:cNvSpPr/>
          <p:nvPr/>
        </p:nvSpPr>
        <p:spPr>
          <a:xfrm>
            <a:off x="1113560" y="2900241"/>
            <a:ext cx="1258497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Create Azure Functions App</a:t>
            </a:r>
            <a:endParaRPr lang="en-CN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77B9059-BF95-CF40-896A-3573B9D716A0}"/>
              </a:ext>
            </a:extLst>
          </p:cNvPr>
          <p:cNvSpPr/>
          <p:nvPr/>
        </p:nvSpPr>
        <p:spPr>
          <a:xfrm>
            <a:off x="2772031" y="2900241"/>
            <a:ext cx="1088169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Create local project</a:t>
            </a:r>
            <a:endParaRPr lang="en-CN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39C3B14-639C-8C49-AEA0-BC5A6168C138}"/>
              </a:ext>
            </a:extLst>
          </p:cNvPr>
          <p:cNvSpPr/>
          <p:nvPr/>
        </p:nvSpPr>
        <p:spPr>
          <a:xfrm>
            <a:off x="4260176" y="2900241"/>
            <a:ext cx="1088168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 first function</a:t>
            </a:r>
            <a:endParaRPr lang="en-CN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553BCB-8F5E-454F-B8EF-E0CCD3A91721}"/>
              </a:ext>
            </a:extLst>
          </p:cNvPr>
          <p:cNvSpPr/>
          <p:nvPr/>
        </p:nvSpPr>
        <p:spPr>
          <a:xfrm>
            <a:off x="5748318" y="2900241"/>
            <a:ext cx="1088168" cy="20231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 second</a:t>
            </a:r>
            <a:r>
              <a:rPr lang="en-CN" b="1" dirty="0">
                <a:solidFill>
                  <a:schemeClr val="bg1"/>
                </a:solidFill>
              </a:rPr>
              <a:t> function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B890044-78E5-2E4F-9C89-E4B8689B4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968" y="3211257"/>
            <a:ext cx="1063172" cy="921563"/>
          </a:xfrm>
          <a:prstGeom prst="rect">
            <a:avLst/>
          </a:prstGeom>
        </p:spPr>
      </p:pic>
      <p:sp>
        <p:nvSpPr>
          <p:cNvPr id="23" name="Right Arrow 22">
            <a:extLst>
              <a:ext uri="{FF2B5EF4-FFF2-40B4-BE49-F238E27FC236}">
                <a16:creationId xmlns:a16="http://schemas.microsoft.com/office/drawing/2014/main" id="{712DB778-17D5-F54A-B02F-A6D535EDBFE4}"/>
              </a:ext>
            </a:extLst>
          </p:cNvPr>
          <p:cNvSpPr/>
          <p:nvPr/>
        </p:nvSpPr>
        <p:spPr>
          <a:xfrm>
            <a:off x="8976140" y="3571070"/>
            <a:ext cx="888648" cy="123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784A3B29-CD2F-CF47-92FA-F2D963AD8724}"/>
              </a:ext>
            </a:extLst>
          </p:cNvPr>
          <p:cNvSpPr/>
          <p:nvPr/>
        </p:nvSpPr>
        <p:spPr>
          <a:xfrm rot="5400000">
            <a:off x="9908508" y="4515232"/>
            <a:ext cx="888648" cy="123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9E8ACEEA-E3C0-9345-93D2-C3379104E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3000" y="3200815"/>
            <a:ext cx="899665" cy="899665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6B4200E2-9EFB-BB4F-8FF8-4ABDCC2A39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27224" y="4824339"/>
            <a:ext cx="1451216" cy="145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71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3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058CD17-BED5-254A-8665-016759D5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74" y="1320312"/>
            <a:ext cx="11523945" cy="89966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Refactor the code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952A28B-4B86-F94E-BE37-BA4D9A871B3C}"/>
              </a:ext>
            </a:extLst>
          </p:cNvPr>
          <p:cNvSpPr/>
          <p:nvPr/>
        </p:nvSpPr>
        <p:spPr>
          <a:xfrm>
            <a:off x="1113560" y="2900241"/>
            <a:ext cx="1258497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Create Azure Functions App</a:t>
            </a:r>
            <a:endParaRPr lang="en-CN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77B9059-BF95-CF40-896A-3573B9D716A0}"/>
              </a:ext>
            </a:extLst>
          </p:cNvPr>
          <p:cNvSpPr/>
          <p:nvPr/>
        </p:nvSpPr>
        <p:spPr>
          <a:xfrm>
            <a:off x="2772031" y="2900241"/>
            <a:ext cx="1088169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Create local project</a:t>
            </a:r>
            <a:endParaRPr lang="en-CN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39C3B14-639C-8C49-AEA0-BC5A6168C138}"/>
              </a:ext>
            </a:extLst>
          </p:cNvPr>
          <p:cNvSpPr/>
          <p:nvPr/>
        </p:nvSpPr>
        <p:spPr>
          <a:xfrm>
            <a:off x="4260176" y="2900241"/>
            <a:ext cx="1088168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 first function</a:t>
            </a:r>
            <a:endParaRPr lang="en-CN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553BCB-8F5E-454F-B8EF-E0CCD3A91721}"/>
              </a:ext>
            </a:extLst>
          </p:cNvPr>
          <p:cNvSpPr/>
          <p:nvPr/>
        </p:nvSpPr>
        <p:spPr>
          <a:xfrm>
            <a:off x="5748318" y="2900241"/>
            <a:ext cx="1088168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 second</a:t>
            </a:r>
            <a:r>
              <a:rPr lang="en-CN" b="1" dirty="0">
                <a:solidFill>
                  <a:schemeClr val="bg1"/>
                </a:solidFill>
              </a:rPr>
              <a:t> function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14B3F83-AE16-A349-9216-7D320C6572F2}"/>
              </a:ext>
            </a:extLst>
          </p:cNvPr>
          <p:cNvSpPr/>
          <p:nvPr/>
        </p:nvSpPr>
        <p:spPr>
          <a:xfrm>
            <a:off x="7236460" y="2900241"/>
            <a:ext cx="1088168" cy="20231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Refactor the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5CF0D-D454-554E-A39A-1003EA791E7B}"/>
              </a:ext>
            </a:extLst>
          </p:cNvPr>
          <p:cNvSpPr txBox="1"/>
          <p:nvPr/>
        </p:nvSpPr>
        <p:spPr>
          <a:xfrm>
            <a:off x="8724602" y="2984424"/>
            <a:ext cx="33438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CN" sz="2400" dirty="0">
                <a:solidFill>
                  <a:schemeClr val="bg1">
                    <a:lumMod val="95000"/>
                  </a:schemeClr>
                </a:solidFill>
              </a:rPr>
              <a:t>Separate settings from hard-coding</a:t>
            </a:r>
          </a:p>
          <a:p>
            <a:pPr marL="285750" indent="-285750">
              <a:buFont typeface="Wingdings" pitchFamily="2" charset="2"/>
              <a:buChar char="ü"/>
            </a:pPr>
            <a:endParaRPr lang="en-CN" sz="24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Use KeyVault to store sensitive data</a:t>
            </a:r>
            <a:endParaRPr lang="en-CN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913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D3943D4-4926-F44A-9832-038C7845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795" y="2849603"/>
            <a:ext cx="7440409" cy="115879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Check it out on Azure Portal!</a:t>
            </a:r>
          </a:p>
        </p:txBody>
      </p:sp>
    </p:spTree>
    <p:extLst>
      <p:ext uri="{BB962C8B-B14F-4D97-AF65-F5344CB8AC3E}">
        <p14:creationId xmlns:p14="http://schemas.microsoft.com/office/powerpoint/2010/main" val="1260121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058CD17-BED5-254A-8665-016759D5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74" y="1320312"/>
            <a:ext cx="11523945" cy="89966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Publish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952A28B-4B86-F94E-BE37-BA4D9A871B3C}"/>
              </a:ext>
            </a:extLst>
          </p:cNvPr>
          <p:cNvSpPr/>
          <p:nvPr/>
        </p:nvSpPr>
        <p:spPr>
          <a:xfrm>
            <a:off x="1113560" y="2900241"/>
            <a:ext cx="1258497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Create Azure Functions App</a:t>
            </a:r>
            <a:endParaRPr lang="en-CN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77B9059-BF95-CF40-896A-3573B9D716A0}"/>
              </a:ext>
            </a:extLst>
          </p:cNvPr>
          <p:cNvSpPr/>
          <p:nvPr/>
        </p:nvSpPr>
        <p:spPr>
          <a:xfrm>
            <a:off x="2772031" y="2900241"/>
            <a:ext cx="1088169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Create local project</a:t>
            </a:r>
            <a:endParaRPr lang="en-CN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39C3B14-639C-8C49-AEA0-BC5A6168C138}"/>
              </a:ext>
            </a:extLst>
          </p:cNvPr>
          <p:cNvSpPr/>
          <p:nvPr/>
        </p:nvSpPr>
        <p:spPr>
          <a:xfrm>
            <a:off x="4260176" y="2900241"/>
            <a:ext cx="1088168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 first function</a:t>
            </a:r>
            <a:endParaRPr lang="en-CN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553BCB-8F5E-454F-B8EF-E0CCD3A91721}"/>
              </a:ext>
            </a:extLst>
          </p:cNvPr>
          <p:cNvSpPr/>
          <p:nvPr/>
        </p:nvSpPr>
        <p:spPr>
          <a:xfrm>
            <a:off x="5748318" y="2900241"/>
            <a:ext cx="1088168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 second</a:t>
            </a:r>
            <a:r>
              <a:rPr lang="en-CN" b="1" dirty="0">
                <a:solidFill>
                  <a:schemeClr val="bg1"/>
                </a:solidFill>
              </a:rPr>
              <a:t> function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14B3F83-AE16-A349-9216-7D320C6572F2}"/>
              </a:ext>
            </a:extLst>
          </p:cNvPr>
          <p:cNvSpPr/>
          <p:nvPr/>
        </p:nvSpPr>
        <p:spPr>
          <a:xfrm>
            <a:off x="7236460" y="2900241"/>
            <a:ext cx="1088168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Refactor the code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1595EBF-AA3C-E14F-BACF-404EB1D0ADE0}"/>
              </a:ext>
            </a:extLst>
          </p:cNvPr>
          <p:cNvSpPr/>
          <p:nvPr/>
        </p:nvSpPr>
        <p:spPr>
          <a:xfrm>
            <a:off x="8724602" y="2900241"/>
            <a:ext cx="1088168" cy="20231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Publish</a:t>
            </a:r>
          </a:p>
        </p:txBody>
      </p:sp>
    </p:spTree>
    <p:extLst>
      <p:ext uri="{BB962C8B-B14F-4D97-AF65-F5344CB8AC3E}">
        <p14:creationId xmlns:p14="http://schemas.microsoft.com/office/powerpoint/2010/main" val="102800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D3943D4-4926-F44A-9832-038C7845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795" y="2849603"/>
            <a:ext cx="7440409" cy="115879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Showcase(</a:t>
            </a:r>
            <a:r>
              <a:rPr lang="en-US" b="1" strike="sngStrike" dirty="0">
                <a:solidFill>
                  <a:schemeClr val="bg1"/>
                </a:solidFill>
              </a:rPr>
              <a:t>fan che</a:t>
            </a:r>
            <a:r>
              <a:rPr lang="en-US" b="1" dirty="0">
                <a:solidFill>
                  <a:schemeClr val="bg1"/>
                </a:solidFill>
              </a:rPr>
              <a:t>) Time!</a:t>
            </a:r>
          </a:p>
        </p:txBody>
      </p:sp>
    </p:spTree>
    <p:extLst>
      <p:ext uri="{BB962C8B-B14F-4D97-AF65-F5344CB8AC3E}">
        <p14:creationId xmlns:p14="http://schemas.microsoft.com/office/powerpoint/2010/main" val="3628618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058CD17-BED5-254A-8665-016759D5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74" y="1320312"/>
            <a:ext cx="11523945" cy="89966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Clean up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952A28B-4B86-F94E-BE37-BA4D9A871B3C}"/>
              </a:ext>
            </a:extLst>
          </p:cNvPr>
          <p:cNvSpPr/>
          <p:nvPr/>
        </p:nvSpPr>
        <p:spPr>
          <a:xfrm>
            <a:off x="1113560" y="2900241"/>
            <a:ext cx="1258497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Create Azure Functions App</a:t>
            </a:r>
            <a:endParaRPr lang="en-CN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77B9059-BF95-CF40-896A-3573B9D716A0}"/>
              </a:ext>
            </a:extLst>
          </p:cNvPr>
          <p:cNvSpPr/>
          <p:nvPr/>
        </p:nvSpPr>
        <p:spPr>
          <a:xfrm>
            <a:off x="2772031" y="2900241"/>
            <a:ext cx="1088169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Create local project</a:t>
            </a:r>
            <a:endParaRPr lang="en-CN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39C3B14-639C-8C49-AEA0-BC5A6168C138}"/>
              </a:ext>
            </a:extLst>
          </p:cNvPr>
          <p:cNvSpPr/>
          <p:nvPr/>
        </p:nvSpPr>
        <p:spPr>
          <a:xfrm>
            <a:off x="4260176" y="2900241"/>
            <a:ext cx="1088168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 first function</a:t>
            </a:r>
            <a:endParaRPr lang="en-CN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553BCB-8F5E-454F-B8EF-E0CCD3A91721}"/>
              </a:ext>
            </a:extLst>
          </p:cNvPr>
          <p:cNvSpPr/>
          <p:nvPr/>
        </p:nvSpPr>
        <p:spPr>
          <a:xfrm>
            <a:off x="5748318" y="2900241"/>
            <a:ext cx="1088168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 second</a:t>
            </a:r>
            <a:r>
              <a:rPr lang="en-CN" b="1" dirty="0">
                <a:solidFill>
                  <a:schemeClr val="bg1"/>
                </a:solidFill>
              </a:rPr>
              <a:t> function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14B3F83-AE16-A349-9216-7D320C6572F2}"/>
              </a:ext>
            </a:extLst>
          </p:cNvPr>
          <p:cNvSpPr/>
          <p:nvPr/>
        </p:nvSpPr>
        <p:spPr>
          <a:xfrm>
            <a:off x="7236460" y="2900241"/>
            <a:ext cx="1088168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Refactor the code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1595EBF-AA3C-E14F-BACF-404EB1D0ADE0}"/>
              </a:ext>
            </a:extLst>
          </p:cNvPr>
          <p:cNvSpPr/>
          <p:nvPr/>
        </p:nvSpPr>
        <p:spPr>
          <a:xfrm>
            <a:off x="8724602" y="2900241"/>
            <a:ext cx="1088168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Publish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Monitor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4FBA132-F6C4-2546-9243-21EB8E2C6FEF}"/>
              </a:ext>
            </a:extLst>
          </p:cNvPr>
          <p:cNvSpPr/>
          <p:nvPr/>
        </p:nvSpPr>
        <p:spPr>
          <a:xfrm>
            <a:off x="10212744" y="2900241"/>
            <a:ext cx="998518" cy="20231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Clean up</a:t>
            </a:r>
          </a:p>
        </p:txBody>
      </p:sp>
    </p:spTree>
    <p:extLst>
      <p:ext uri="{BB962C8B-B14F-4D97-AF65-F5344CB8AC3E}">
        <p14:creationId xmlns:p14="http://schemas.microsoft.com/office/powerpoint/2010/main" val="58184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058CD17-BED5-254A-8665-016759D5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74" y="1320312"/>
            <a:ext cx="11523945" cy="89966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That’s complete our workshop!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952A28B-4B86-F94E-BE37-BA4D9A871B3C}"/>
              </a:ext>
            </a:extLst>
          </p:cNvPr>
          <p:cNvSpPr/>
          <p:nvPr/>
        </p:nvSpPr>
        <p:spPr>
          <a:xfrm>
            <a:off x="1113560" y="2900241"/>
            <a:ext cx="1258497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Create Azure Functions App</a:t>
            </a:r>
            <a:endParaRPr lang="en-CN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77B9059-BF95-CF40-896A-3573B9D716A0}"/>
              </a:ext>
            </a:extLst>
          </p:cNvPr>
          <p:cNvSpPr/>
          <p:nvPr/>
        </p:nvSpPr>
        <p:spPr>
          <a:xfrm>
            <a:off x="2772031" y="2900241"/>
            <a:ext cx="1088169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Create local project</a:t>
            </a:r>
            <a:endParaRPr lang="en-CN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39C3B14-639C-8C49-AEA0-BC5A6168C138}"/>
              </a:ext>
            </a:extLst>
          </p:cNvPr>
          <p:cNvSpPr/>
          <p:nvPr/>
        </p:nvSpPr>
        <p:spPr>
          <a:xfrm>
            <a:off x="4260176" y="2900241"/>
            <a:ext cx="1088168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 first function</a:t>
            </a:r>
            <a:endParaRPr lang="en-CN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553BCB-8F5E-454F-B8EF-E0CCD3A91721}"/>
              </a:ext>
            </a:extLst>
          </p:cNvPr>
          <p:cNvSpPr/>
          <p:nvPr/>
        </p:nvSpPr>
        <p:spPr>
          <a:xfrm>
            <a:off x="5748318" y="2900241"/>
            <a:ext cx="1088168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 second</a:t>
            </a:r>
            <a:r>
              <a:rPr lang="en-CN" b="1" dirty="0">
                <a:solidFill>
                  <a:schemeClr val="bg1"/>
                </a:solidFill>
              </a:rPr>
              <a:t> function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14B3F83-AE16-A349-9216-7D320C6572F2}"/>
              </a:ext>
            </a:extLst>
          </p:cNvPr>
          <p:cNvSpPr/>
          <p:nvPr/>
        </p:nvSpPr>
        <p:spPr>
          <a:xfrm>
            <a:off x="7236460" y="2900241"/>
            <a:ext cx="1088168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Refactor the code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1595EBF-AA3C-E14F-BACF-404EB1D0ADE0}"/>
              </a:ext>
            </a:extLst>
          </p:cNvPr>
          <p:cNvSpPr/>
          <p:nvPr/>
        </p:nvSpPr>
        <p:spPr>
          <a:xfrm>
            <a:off x="8724602" y="2900241"/>
            <a:ext cx="1088168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Publish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4FBA132-F6C4-2546-9243-21EB8E2C6FEF}"/>
              </a:ext>
            </a:extLst>
          </p:cNvPr>
          <p:cNvSpPr/>
          <p:nvPr/>
        </p:nvSpPr>
        <p:spPr>
          <a:xfrm>
            <a:off x="10212744" y="2900241"/>
            <a:ext cx="998518" cy="20231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Clean up</a:t>
            </a:r>
          </a:p>
        </p:txBody>
      </p:sp>
    </p:spTree>
    <p:extLst>
      <p:ext uri="{BB962C8B-B14F-4D97-AF65-F5344CB8AC3E}">
        <p14:creationId xmlns:p14="http://schemas.microsoft.com/office/powerpoint/2010/main" val="4049546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058CD17-BED5-254A-8665-016759D5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74" y="1320312"/>
            <a:ext cx="11523945" cy="89966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737E49-569E-074F-AB7D-95596C13FC24}"/>
              </a:ext>
            </a:extLst>
          </p:cNvPr>
          <p:cNvSpPr/>
          <p:nvPr/>
        </p:nvSpPr>
        <p:spPr>
          <a:xfrm>
            <a:off x="399974" y="2737881"/>
            <a:ext cx="938948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create an Azure Functions App using azure cli;</a:t>
            </a: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create functions to respond to certain triggers and binding to certain output using .net core;</a:t>
            </a: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configure app settings to keep code clean;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retrieve secrets from Azure KeyVault service;</a:t>
            </a: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publish local project to Azure;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monitor your app running.</a:t>
            </a:r>
          </a:p>
        </p:txBody>
      </p:sp>
    </p:spTree>
    <p:extLst>
      <p:ext uri="{BB962C8B-B14F-4D97-AF65-F5344CB8AC3E}">
        <p14:creationId xmlns:p14="http://schemas.microsoft.com/office/powerpoint/2010/main" val="640176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305342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269089" y="3769658"/>
            <a:ext cx="36538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Li Yu (</a:t>
            </a:r>
            <a:r>
              <a:rPr lang="zh-CN" altLang="en-US" sz="2800" dirty="0">
                <a:solidFill>
                  <a:schemeClr val="bg1"/>
                </a:solidFill>
                <a:latin typeface="PingFang HK" panose="020B0400000000000000" pitchFamily="34" charset="-120"/>
                <a:ea typeface="PingFang HK" panose="020B0400000000000000" pitchFamily="34" charset="-120"/>
              </a:rPr>
              <a:t>李宇</a:t>
            </a:r>
            <a:r>
              <a:rPr lang="en-US" altLang="zh-CN" sz="3600" dirty="0">
                <a:solidFill>
                  <a:schemeClr val="bg1"/>
                </a:solidFill>
              </a:rPr>
              <a:t>)   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ThoughtWorks – Consultant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2020-12-19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058CD17-BED5-254A-8665-016759D5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74" y="1320312"/>
            <a:ext cx="11523945" cy="89966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What’s more about Azure Functions…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E8BA04A-A339-4D43-83B6-A78B6D363FCF}"/>
              </a:ext>
            </a:extLst>
          </p:cNvPr>
          <p:cNvGrpSpPr/>
          <p:nvPr/>
        </p:nvGrpSpPr>
        <p:grpSpPr>
          <a:xfrm>
            <a:off x="748878" y="3257470"/>
            <a:ext cx="1693334" cy="1534442"/>
            <a:chOff x="748878" y="3257470"/>
            <a:chExt cx="1693334" cy="1534442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12F35ED-F2AE-7C44-AF9E-5036D997F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6027" y="3257470"/>
              <a:ext cx="1099036" cy="1099036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C634F9B-7CB5-3042-B7B5-9CB814EC1460}"/>
                </a:ext>
              </a:extLst>
            </p:cNvPr>
            <p:cNvSpPr txBox="1"/>
            <p:nvPr/>
          </p:nvSpPr>
          <p:spPr>
            <a:xfrm>
              <a:off x="748878" y="4484135"/>
              <a:ext cx="16933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400" dirty="0">
                  <a:solidFill>
                    <a:schemeClr val="bg1"/>
                  </a:solidFill>
                </a:rPr>
                <a:t>Application Insights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55D6423-C5DC-4846-B896-42C5AFEA90DF}"/>
              </a:ext>
            </a:extLst>
          </p:cNvPr>
          <p:cNvGrpSpPr/>
          <p:nvPr/>
        </p:nvGrpSpPr>
        <p:grpSpPr>
          <a:xfrm>
            <a:off x="2640994" y="3257470"/>
            <a:ext cx="1601001" cy="1536888"/>
            <a:chOff x="2640994" y="3257470"/>
            <a:chExt cx="1601001" cy="153688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6DF0C33-27DB-C747-998B-7C9E7E50FD46}"/>
                </a:ext>
              </a:extLst>
            </p:cNvPr>
            <p:cNvGrpSpPr/>
            <p:nvPr/>
          </p:nvGrpSpPr>
          <p:grpSpPr>
            <a:xfrm>
              <a:off x="2891977" y="3257470"/>
              <a:ext cx="1099036" cy="1099036"/>
              <a:chOff x="3655401" y="5067787"/>
              <a:chExt cx="960559" cy="960559"/>
            </a:xfrm>
          </p:grpSpPr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1960B3CA-6D50-4E45-8C4A-A3AAD94CF6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55401" y="5067787"/>
                <a:ext cx="960559" cy="960559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4173D3E-F969-1F4D-AB8A-92719E9EEECF}"/>
                  </a:ext>
                </a:extLst>
              </p:cNvPr>
              <p:cNvSpPr txBox="1"/>
              <p:nvPr/>
            </p:nvSpPr>
            <p:spPr>
              <a:xfrm>
                <a:off x="3963156" y="5309589"/>
                <a:ext cx="351692" cy="387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N" sz="3200" dirty="0">
                    <a:solidFill>
                      <a:schemeClr val="bg1"/>
                    </a:solidFill>
                  </a:rPr>
                  <a:t>$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776301-1884-CB4E-A091-DCFA498F8A76}"/>
                </a:ext>
              </a:extLst>
            </p:cNvPr>
            <p:cNvSpPr txBox="1"/>
            <p:nvPr/>
          </p:nvSpPr>
          <p:spPr>
            <a:xfrm>
              <a:off x="2640994" y="4486581"/>
              <a:ext cx="16010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400" dirty="0">
                  <a:solidFill>
                    <a:schemeClr val="bg1"/>
                  </a:solidFill>
                </a:rPr>
                <a:t>Cost Management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7DAE40-6F52-064F-895C-AB7FA25D4764}"/>
              </a:ext>
            </a:extLst>
          </p:cNvPr>
          <p:cNvGrpSpPr/>
          <p:nvPr/>
        </p:nvGrpSpPr>
        <p:grpSpPr>
          <a:xfrm>
            <a:off x="4544987" y="3257470"/>
            <a:ext cx="1490133" cy="1548177"/>
            <a:chOff x="4544987" y="3257470"/>
            <a:chExt cx="1490133" cy="1548177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39933260-199B-C848-9441-B71361BEC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40536" y="3257470"/>
              <a:ext cx="1099036" cy="1099036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E764009-6FB3-DD4A-AA67-A41081C11479}"/>
                </a:ext>
              </a:extLst>
            </p:cNvPr>
            <p:cNvSpPr txBox="1"/>
            <p:nvPr/>
          </p:nvSpPr>
          <p:spPr>
            <a:xfrm>
              <a:off x="4544987" y="4497870"/>
              <a:ext cx="1490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400" dirty="0">
                  <a:solidFill>
                    <a:schemeClr val="bg1"/>
                  </a:solidFill>
                </a:rPr>
                <a:t>Security Control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8EEED55-E3B6-6A44-A953-E051F03E39BB}"/>
              </a:ext>
            </a:extLst>
          </p:cNvPr>
          <p:cNvGrpSpPr/>
          <p:nvPr/>
        </p:nvGrpSpPr>
        <p:grpSpPr>
          <a:xfrm>
            <a:off x="6455635" y="3257470"/>
            <a:ext cx="1365956" cy="1553069"/>
            <a:chOff x="6455635" y="3257470"/>
            <a:chExt cx="1365956" cy="155306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B5A0E17-D6AD-E049-9906-54D62BFD9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589095" y="3257470"/>
              <a:ext cx="1099036" cy="1099036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19C65D-2958-1747-BFAF-C6E309468390}"/>
                </a:ext>
              </a:extLst>
            </p:cNvPr>
            <p:cNvSpPr txBox="1"/>
            <p:nvPr/>
          </p:nvSpPr>
          <p:spPr>
            <a:xfrm>
              <a:off x="6455635" y="4502762"/>
              <a:ext cx="13659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400" dirty="0">
                  <a:solidFill>
                    <a:schemeClr val="bg1"/>
                  </a:solidFill>
                </a:rPr>
                <a:t>Azure DevOps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A01AFE5-7D09-F544-810D-D1CFCEBAFC90}"/>
              </a:ext>
            </a:extLst>
          </p:cNvPr>
          <p:cNvGrpSpPr/>
          <p:nvPr/>
        </p:nvGrpSpPr>
        <p:grpSpPr>
          <a:xfrm>
            <a:off x="8292904" y="3257470"/>
            <a:ext cx="1388534" cy="1548177"/>
            <a:chOff x="8292904" y="3257470"/>
            <a:chExt cx="1388534" cy="1548177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8B8F0F0F-A99B-A647-A0C0-0304E044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37654" y="3257470"/>
              <a:ext cx="1099035" cy="1099035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5939616-43ED-894D-AB7D-EC7A3EBBEAB1}"/>
                </a:ext>
              </a:extLst>
            </p:cNvPr>
            <p:cNvSpPr txBox="1"/>
            <p:nvPr/>
          </p:nvSpPr>
          <p:spPr>
            <a:xfrm>
              <a:off x="8292904" y="4497870"/>
              <a:ext cx="13885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400" dirty="0">
                  <a:solidFill>
                    <a:schemeClr val="bg1"/>
                  </a:solidFill>
                </a:rPr>
                <a:t>EventGrid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F4153D-6CD7-0C49-98FB-02CCFE4851F2}"/>
              </a:ext>
            </a:extLst>
          </p:cNvPr>
          <p:cNvGrpSpPr/>
          <p:nvPr/>
        </p:nvGrpSpPr>
        <p:grpSpPr>
          <a:xfrm>
            <a:off x="10090664" y="3257470"/>
            <a:ext cx="1488099" cy="1534441"/>
            <a:chOff x="10090664" y="3257470"/>
            <a:chExt cx="1488099" cy="1534441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97DDCD1C-01C9-DE45-9C63-3C8A44762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286212" y="3257470"/>
              <a:ext cx="1099036" cy="1099036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5AE528A-8F19-044C-BCCA-F3990E9BF8CA}"/>
                </a:ext>
              </a:extLst>
            </p:cNvPr>
            <p:cNvSpPr txBox="1"/>
            <p:nvPr/>
          </p:nvSpPr>
          <p:spPr>
            <a:xfrm>
              <a:off x="10090664" y="4484134"/>
              <a:ext cx="1488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400" dirty="0">
                  <a:solidFill>
                    <a:schemeClr val="bg1"/>
                  </a:solidFill>
                </a:rPr>
                <a:t>API 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3173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85669" y="2307508"/>
            <a:ext cx="40338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Thank You!</a:t>
            </a:r>
            <a:endParaRPr lang="zh-CN" altLang="en-US" sz="6000" dirty="0">
              <a:solidFill>
                <a:schemeClr val="bg1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pic>
        <p:nvPicPr>
          <p:cNvPr id="8" name="图片 7" descr="icon_wecha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633" y="4083873"/>
            <a:ext cx="650120" cy="650101"/>
          </a:xfrm>
          <a:prstGeom prst="rect">
            <a:avLst/>
          </a:prstGeom>
        </p:spPr>
      </p:pic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B0DDEA6F-A927-8341-8254-8C1D9391C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472" y="3534830"/>
            <a:ext cx="1945993" cy="19717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058CD17-BED5-254A-8665-016759D5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74" y="1320312"/>
            <a:ext cx="11523945" cy="899665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Pre-Request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B82031-766F-804C-9DB2-4B0821A0D852}"/>
              </a:ext>
            </a:extLst>
          </p:cNvPr>
          <p:cNvSpPr/>
          <p:nvPr/>
        </p:nvSpPr>
        <p:spPr>
          <a:xfrm>
            <a:off x="399975" y="310876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inherit"/>
              </a:rPr>
              <a:t>Visual Studio Code &amp; Azure Tools Extension</a:t>
            </a: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inherit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inherit"/>
              </a:rPr>
              <a:t>Install Azure Functions Core Tools</a:t>
            </a: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inherit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inherit"/>
              </a:rPr>
              <a:t>Azure [Free] Account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altLang="zh-CN" dirty="0">
              <a:solidFill>
                <a:schemeClr val="bg1">
                  <a:lumMod val="95000"/>
                </a:schemeClr>
              </a:solidFill>
              <a:latin typeface="inherit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inherit"/>
              </a:rPr>
              <a:t>.net core sdk (3.1.x+)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5B7863-2B6F-2F4A-99AF-6F5D49A4204F}"/>
              </a:ext>
            </a:extLst>
          </p:cNvPr>
          <p:cNvSpPr/>
          <p:nvPr/>
        </p:nvSpPr>
        <p:spPr>
          <a:xfrm>
            <a:off x="399974" y="6028882"/>
            <a:ext cx="9441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sz="2800" dirty="0">
                <a:solidFill>
                  <a:srgbClr val="FFC000"/>
                </a:solidFill>
              </a:rPr>
              <a:t>https://github.com/Asinta/ServerlessApp_NetconfChina2020</a:t>
            </a:r>
          </a:p>
        </p:txBody>
      </p:sp>
    </p:spTree>
    <p:extLst>
      <p:ext uri="{BB962C8B-B14F-4D97-AF65-F5344CB8AC3E}">
        <p14:creationId xmlns:p14="http://schemas.microsoft.com/office/powerpoint/2010/main" val="3373104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DE37EC-C6CE-184B-A975-0B8421D5600C}"/>
              </a:ext>
            </a:extLst>
          </p:cNvPr>
          <p:cNvSpPr txBox="1"/>
          <p:nvPr/>
        </p:nvSpPr>
        <p:spPr>
          <a:xfrm>
            <a:off x="604168" y="4236242"/>
            <a:ext cx="4712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dirty="0">
                <a:solidFill>
                  <a:schemeClr val="bg1"/>
                </a:solidFill>
              </a:rPr>
              <a:t>Through this workshop, you will…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ADA27-CFC8-D04B-9031-C60D66C48F43}"/>
              </a:ext>
            </a:extLst>
          </p:cNvPr>
          <p:cNvSpPr txBox="1"/>
          <p:nvPr/>
        </p:nvSpPr>
        <p:spPr>
          <a:xfrm>
            <a:off x="604168" y="4805536"/>
            <a:ext cx="56712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Know what Azure Functions is and what can it do.</a:t>
            </a:r>
          </a:p>
          <a:p>
            <a:pPr marL="285750" indent="-285750">
              <a:buFont typeface="Wingdings" pitchFamily="2" charset="2"/>
              <a:buChar char="ü"/>
            </a:pPr>
            <a:endParaRPr lang="en-C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Be able to start your own Azure Functions App quickly.</a:t>
            </a:r>
          </a:p>
          <a:p>
            <a:pPr marL="285750" indent="-285750">
              <a:buFont typeface="Wingdings" pitchFamily="2" charset="2"/>
              <a:buChar char="ü"/>
            </a:pPr>
            <a:endParaRPr lang="en-C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Explorer more possibilities with Azure Functions.</a:t>
            </a:r>
          </a:p>
          <a:p>
            <a:pPr marL="285750" indent="-285750">
              <a:buFont typeface="Wingdings" pitchFamily="2" charset="2"/>
              <a:buChar char="ü"/>
            </a:pPr>
            <a:endParaRPr lang="en-C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B6FDFD-828E-BB43-BBA7-C7992F4FEE08}"/>
              </a:ext>
            </a:extLst>
          </p:cNvPr>
          <p:cNvSpPr txBox="1"/>
          <p:nvPr/>
        </p:nvSpPr>
        <p:spPr>
          <a:xfrm>
            <a:off x="604168" y="1699426"/>
            <a:ext cx="5620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dirty="0">
                <a:solidFill>
                  <a:schemeClr val="bg1"/>
                </a:solidFill>
              </a:rPr>
              <a:t>What’s in this workshop?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256F7B-F882-014D-A42D-68315FE2E599}"/>
              </a:ext>
            </a:extLst>
          </p:cNvPr>
          <p:cNvSpPr txBox="1"/>
          <p:nvPr/>
        </p:nvSpPr>
        <p:spPr>
          <a:xfrm>
            <a:off x="604168" y="2442291"/>
            <a:ext cx="6763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Introduction to Azure Functions.</a:t>
            </a:r>
          </a:p>
          <a:p>
            <a:pPr marL="285750" indent="-285750">
              <a:buFont typeface="Wingdings" pitchFamily="2" charset="2"/>
              <a:buChar char="ü"/>
            </a:pPr>
            <a:endParaRPr lang="en-C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Build a Azure Functions App to aggregate infos and notify you from scratch using .net core.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10" grpId="0"/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</a:rPr>
              <a:t>Building Serverless Application With Azure Functions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352FAD9C-D11F-3545-B130-59AB2E235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494" y="1497106"/>
            <a:ext cx="9395011" cy="508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8D0D14-656B-EF4A-9E39-1D1E51563222}"/>
              </a:ext>
            </a:extLst>
          </p:cNvPr>
          <p:cNvSpPr/>
          <p:nvPr/>
        </p:nvSpPr>
        <p:spPr>
          <a:xfrm>
            <a:off x="1548686" y="1699202"/>
            <a:ext cx="6972494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hlinkClick r:id="rId3"/>
              </a:rPr>
              <a:t>Multiple Triggers / Input / Output Bindings</a:t>
            </a:r>
            <a:r>
              <a:rPr lang="en-US" dirty="0"/>
              <a:t> (custom bindings enabled)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hlinkClick r:id="rId4"/>
              </a:rPr>
              <a:t>Multiple Develop Languages</a:t>
            </a:r>
            <a:endParaRPr lang="en-US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hlinkClick r:id="rId5"/>
              </a:rPr>
              <a:t>Extremely Cheap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45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058CD17-BED5-254A-8665-016759D5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74" y="1320312"/>
            <a:ext cx="11523945" cy="89966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What are we going to build?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92E294-9CFC-C04D-AAE9-A0A9826EB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277" y="2990788"/>
            <a:ext cx="1063172" cy="921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43DD75-258C-E347-AF48-2CE923D42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880" y="4638694"/>
            <a:ext cx="947749" cy="921563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4ABF083A-1CAF-5346-BB03-C3BF2A48003B}"/>
              </a:ext>
            </a:extLst>
          </p:cNvPr>
          <p:cNvSpPr/>
          <p:nvPr/>
        </p:nvSpPr>
        <p:spPr>
          <a:xfrm>
            <a:off x="2797892" y="3389657"/>
            <a:ext cx="888648" cy="123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5D613DD0-D8AC-D345-A801-FD078AEB72DB}"/>
              </a:ext>
            </a:extLst>
          </p:cNvPr>
          <p:cNvSpPr/>
          <p:nvPr/>
        </p:nvSpPr>
        <p:spPr>
          <a:xfrm>
            <a:off x="4662629" y="3378708"/>
            <a:ext cx="888648" cy="123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FB918A5-4E50-8645-B65E-18BFA6835BF8}"/>
              </a:ext>
            </a:extLst>
          </p:cNvPr>
          <p:cNvSpPr/>
          <p:nvPr/>
        </p:nvSpPr>
        <p:spPr>
          <a:xfrm>
            <a:off x="6614449" y="3350601"/>
            <a:ext cx="888648" cy="123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7130F7D3-1D38-184A-84F8-357BEBD7860F}"/>
              </a:ext>
            </a:extLst>
          </p:cNvPr>
          <p:cNvSpPr/>
          <p:nvPr/>
        </p:nvSpPr>
        <p:spPr>
          <a:xfrm>
            <a:off x="8479186" y="3367760"/>
            <a:ext cx="888648" cy="123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40A24E64-0D3F-C945-BF83-975BD4782191}"/>
              </a:ext>
            </a:extLst>
          </p:cNvPr>
          <p:cNvSpPr/>
          <p:nvPr/>
        </p:nvSpPr>
        <p:spPr>
          <a:xfrm rot="10800000">
            <a:off x="4111230" y="3912351"/>
            <a:ext cx="126708" cy="726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F1EF11D-465E-7248-9A4B-E927F607D7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4993" y="2851982"/>
            <a:ext cx="1199173" cy="119917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C9DA3605-A1D3-5B4E-9473-E0F0299D87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24752" y="3004991"/>
            <a:ext cx="899665" cy="899665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7BCF7692-1703-CA41-90CE-F047DD8A35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1309" y="2980346"/>
            <a:ext cx="899665" cy="899665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A5E0C118-F8A5-DA46-A2C0-0918C7C350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06046" y="2703392"/>
            <a:ext cx="1451216" cy="145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99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058CD17-BED5-254A-8665-016759D5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74" y="1320312"/>
            <a:ext cx="11523945" cy="89966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Roadmap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952A28B-4B86-F94E-BE37-BA4D9A871B3C}"/>
              </a:ext>
            </a:extLst>
          </p:cNvPr>
          <p:cNvSpPr/>
          <p:nvPr/>
        </p:nvSpPr>
        <p:spPr>
          <a:xfrm>
            <a:off x="1113560" y="2900241"/>
            <a:ext cx="1258497" cy="20231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Create Azure Functions App</a:t>
            </a:r>
            <a:endParaRPr lang="en-CN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77B9059-BF95-CF40-896A-3573B9D716A0}"/>
              </a:ext>
            </a:extLst>
          </p:cNvPr>
          <p:cNvSpPr/>
          <p:nvPr/>
        </p:nvSpPr>
        <p:spPr>
          <a:xfrm>
            <a:off x="2772031" y="2900241"/>
            <a:ext cx="1088169" cy="20231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Create local project</a:t>
            </a:r>
            <a:endParaRPr lang="en-CN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39C3B14-639C-8C49-AEA0-BC5A6168C138}"/>
              </a:ext>
            </a:extLst>
          </p:cNvPr>
          <p:cNvSpPr/>
          <p:nvPr/>
        </p:nvSpPr>
        <p:spPr>
          <a:xfrm>
            <a:off x="4260176" y="2900241"/>
            <a:ext cx="1088168" cy="20231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 first function</a:t>
            </a:r>
            <a:endParaRPr lang="en-CN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553BCB-8F5E-454F-B8EF-E0CCD3A91721}"/>
              </a:ext>
            </a:extLst>
          </p:cNvPr>
          <p:cNvSpPr/>
          <p:nvPr/>
        </p:nvSpPr>
        <p:spPr>
          <a:xfrm>
            <a:off x="5748318" y="2900241"/>
            <a:ext cx="1088168" cy="20231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 second</a:t>
            </a:r>
            <a:r>
              <a:rPr lang="en-CN" b="1" dirty="0">
                <a:solidFill>
                  <a:schemeClr val="bg1"/>
                </a:solidFill>
              </a:rPr>
              <a:t> function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14B3F83-AE16-A349-9216-7D320C6572F2}"/>
              </a:ext>
            </a:extLst>
          </p:cNvPr>
          <p:cNvSpPr/>
          <p:nvPr/>
        </p:nvSpPr>
        <p:spPr>
          <a:xfrm>
            <a:off x="7236460" y="2900241"/>
            <a:ext cx="1088168" cy="20231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Refactor the code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1595EBF-AA3C-E14F-BACF-404EB1D0ADE0}"/>
              </a:ext>
            </a:extLst>
          </p:cNvPr>
          <p:cNvSpPr/>
          <p:nvPr/>
        </p:nvSpPr>
        <p:spPr>
          <a:xfrm>
            <a:off x="8724602" y="2900241"/>
            <a:ext cx="1088168" cy="20231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Publish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4FBA132-F6C4-2546-9243-21EB8E2C6FEF}"/>
              </a:ext>
            </a:extLst>
          </p:cNvPr>
          <p:cNvSpPr/>
          <p:nvPr/>
        </p:nvSpPr>
        <p:spPr>
          <a:xfrm>
            <a:off x="10212744" y="2900241"/>
            <a:ext cx="998518" cy="20231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Clean up</a:t>
            </a:r>
          </a:p>
        </p:txBody>
      </p:sp>
    </p:spTree>
    <p:extLst>
      <p:ext uri="{BB962C8B-B14F-4D97-AF65-F5344CB8AC3E}">
        <p14:creationId xmlns:p14="http://schemas.microsoft.com/office/powerpoint/2010/main" val="1570790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058CD17-BED5-254A-8665-016759D5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74" y="1320312"/>
            <a:ext cx="11523945" cy="89966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Create Azure Functions App</a:t>
            </a:r>
            <a:endParaRPr lang="en-CN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952A28B-4B86-F94E-BE37-BA4D9A871B3C}"/>
              </a:ext>
            </a:extLst>
          </p:cNvPr>
          <p:cNvSpPr/>
          <p:nvPr/>
        </p:nvSpPr>
        <p:spPr>
          <a:xfrm>
            <a:off x="1113560" y="2900241"/>
            <a:ext cx="1258497" cy="20231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Create Azure Functions App</a:t>
            </a:r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8E2D-9E0F-0D4D-A52A-B79126A36A68}"/>
              </a:ext>
            </a:extLst>
          </p:cNvPr>
          <p:cNvSpPr txBox="1"/>
          <p:nvPr/>
        </p:nvSpPr>
        <p:spPr>
          <a:xfrm>
            <a:off x="2994212" y="2942332"/>
            <a:ext cx="33438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CN" sz="2400" dirty="0">
                <a:solidFill>
                  <a:schemeClr val="bg1">
                    <a:lumMod val="95000"/>
                  </a:schemeClr>
                </a:solidFill>
              </a:rPr>
              <a:t>Resource group</a:t>
            </a:r>
          </a:p>
          <a:p>
            <a:pPr marL="285750" indent="-285750">
              <a:buFont typeface="Wingdings" pitchFamily="2" charset="2"/>
              <a:buChar char="ü"/>
            </a:pPr>
            <a:endParaRPr lang="en-CN" sz="24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en-CN" sz="2400" dirty="0">
                <a:solidFill>
                  <a:schemeClr val="bg1">
                    <a:lumMod val="95000"/>
                  </a:schemeClr>
                </a:solidFill>
              </a:rPr>
              <a:t>torage account</a:t>
            </a:r>
          </a:p>
          <a:p>
            <a:pPr marL="285750" indent="-285750">
              <a:buFont typeface="Wingdings" pitchFamily="2" charset="2"/>
              <a:buChar char="ü"/>
            </a:pPr>
            <a:endParaRPr lang="en-CN" sz="24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CN" sz="2400" dirty="0">
                <a:solidFill>
                  <a:schemeClr val="bg1">
                    <a:lumMod val="95000"/>
                  </a:schemeClr>
                </a:solidFill>
              </a:rPr>
              <a:t>Azure Functions App</a:t>
            </a:r>
          </a:p>
        </p:txBody>
      </p:sp>
    </p:spTree>
    <p:extLst>
      <p:ext uri="{BB962C8B-B14F-4D97-AF65-F5344CB8AC3E}">
        <p14:creationId xmlns:p14="http://schemas.microsoft.com/office/powerpoint/2010/main" val="381009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9975" y="557045"/>
            <a:ext cx="876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Building Serverless Application With Azure Functions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D3943D4-4926-F44A-9832-038C7845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795" y="2849603"/>
            <a:ext cx="7440409" cy="115879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Check it out on Azure Portal!</a:t>
            </a:r>
          </a:p>
        </p:txBody>
      </p:sp>
    </p:spTree>
    <p:extLst>
      <p:ext uri="{BB962C8B-B14F-4D97-AF65-F5344CB8AC3E}">
        <p14:creationId xmlns:p14="http://schemas.microsoft.com/office/powerpoint/2010/main" val="4011744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520</Words>
  <Application>Microsoft Macintosh PowerPoint</Application>
  <PresentationFormat>Widescreen</PresentationFormat>
  <Paragraphs>130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inherit</vt:lpstr>
      <vt:lpstr>PingFang HK</vt:lpstr>
      <vt:lpstr>Arial</vt:lpstr>
      <vt:lpstr>Calibri</vt:lpstr>
      <vt:lpstr>Calibri Light</vt:lpstr>
      <vt:lpstr>Wingdings</vt:lpstr>
      <vt:lpstr>Office 主题</vt:lpstr>
      <vt:lpstr>PowerPoint Presentation</vt:lpstr>
      <vt:lpstr>PowerPoint Presentation</vt:lpstr>
      <vt:lpstr>Pre-Request</vt:lpstr>
      <vt:lpstr>PowerPoint Presentation</vt:lpstr>
      <vt:lpstr>PowerPoint Presentation</vt:lpstr>
      <vt:lpstr>What are we going to build?</vt:lpstr>
      <vt:lpstr>Roadmap</vt:lpstr>
      <vt:lpstr>Create Azure Functions App</vt:lpstr>
      <vt:lpstr>Check it out on Azure Portal!</vt:lpstr>
      <vt:lpstr>Create local project</vt:lpstr>
      <vt:lpstr>Add first function</vt:lpstr>
      <vt:lpstr>Add second function</vt:lpstr>
      <vt:lpstr>Refactor the code</vt:lpstr>
      <vt:lpstr>Check it out on Azure Portal!</vt:lpstr>
      <vt:lpstr>Publish</vt:lpstr>
      <vt:lpstr>Showcase(fan che) Time!</vt:lpstr>
      <vt:lpstr>Clean up</vt:lpstr>
      <vt:lpstr>That’s complete our workshop!</vt:lpstr>
      <vt:lpstr>Summary</vt:lpstr>
      <vt:lpstr>What’s more about Azure Functions…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test</dc:creator>
  <cp:lastModifiedBy>Yu Li</cp:lastModifiedBy>
  <cp:revision>189</cp:revision>
  <dcterms:created xsi:type="dcterms:W3CDTF">2020-12-02T08:58:18Z</dcterms:created>
  <dcterms:modified xsi:type="dcterms:W3CDTF">2020-12-10T06:04:22Z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2052-2.2.0.3563</vt:lpwstr>
  </property>
</Properties>
</file>