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6" r:id="rId4"/>
    <p:sldId id="267" r:id="rId5"/>
    <p:sldId id="261" r:id="rId6"/>
    <p:sldId id="263" r:id="rId7"/>
    <p:sldId id="268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B5B4A-3654-441B-80B7-D9FB2503AA82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B3032-8915-4DE8-9F46-8A8759A81B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9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F9F6-68D2-4546-8FA4-AEA359156D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4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L,r</a:t>
            </a:r>
            <a:r>
              <a:rPr lang="fr-FR" baseline="0" dirty="0" smtClean="0"/>
              <a:t> tel que la distribution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 agit comme la continue</a:t>
            </a:r>
          </a:p>
          <a:p>
            <a:r>
              <a:rPr lang="fr-FR" baseline="0" dirty="0" smtClean="0"/>
              <a:t>Au lieu d’utiliser </a:t>
            </a:r>
            <a:r>
              <a:rPr lang="fr-FR" baseline="0" dirty="0" err="1" smtClean="0"/>
              <a:t>Gaussian</a:t>
            </a:r>
            <a:r>
              <a:rPr lang="fr-FR" baseline="0" dirty="0" smtClean="0"/>
              <a:t> continue, on construit une grosse </a:t>
            </a:r>
            <a:r>
              <a:rPr lang="fr-FR" baseline="0" dirty="0" err="1" smtClean="0"/>
              <a:t>gaussian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discrete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rescaler</a:t>
            </a:r>
            <a:r>
              <a:rPr lang="fr-FR" baseline="0" dirty="0" smtClean="0"/>
              <a:t> =&gt;l’écart type plus petit, sigma est </a:t>
            </a:r>
            <a:r>
              <a:rPr lang="fr-FR" baseline="0" dirty="0" err="1" smtClean="0"/>
              <a:t>controlable</a:t>
            </a:r>
            <a:r>
              <a:rPr lang="fr-FR" baseline="0" dirty="0" smtClean="0"/>
              <a:t>!</a:t>
            </a:r>
            <a:endParaRPr lang="fr-FR" dirty="0" smtClean="0"/>
          </a:p>
          <a:p>
            <a:r>
              <a:rPr lang="fr-FR" dirty="0" err="1" smtClean="0"/>
              <a:t>Pertubation</a:t>
            </a:r>
            <a:r>
              <a:rPr lang="fr-FR" baseline="0" dirty="0" smtClean="0"/>
              <a:t> entière est une recherche en cours, le choix de A peut être fait mieux</a:t>
            </a:r>
          </a:p>
          <a:p>
            <a:r>
              <a:rPr lang="fr-FR" baseline="0" dirty="0" err="1" smtClean="0"/>
              <a:t>MitakaZ</a:t>
            </a:r>
            <a:r>
              <a:rPr lang="fr-FR" baseline="0" dirty="0" smtClean="0"/>
              <a:t> peut être masqué aussi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AF9F6-68D2-4546-8FA4-AEA359156D4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0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7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6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4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20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8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4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F3C8-26DE-484B-818F-90B7A389096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EA26-2AF5-48F0-A974-DAF63C094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al.archives-ouvertes.fr/hal-0367665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agemath.org/f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Implémentations de Mitaka et </a:t>
            </a:r>
            <a:r>
              <a:rPr lang="fr-FR" dirty="0" err="1" smtClean="0"/>
              <a:t>MitakaZ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Nguyen Thi Thu </a:t>
            </a:r>
            <a:r>
              <a:rPr lang="fr-FR" dirty="0" err="1" smtClean="0"/>
              <a:t>Quyen</a:t>
            </a:r>
            <a:endParaRPr lang="fr-FR" dirty="0" smtClean="0"/>
          </a:p>
          <a:p>
            <a:r>
              <a:rPr lang="fr-FR" dirty="0" smtClean="0"/>
              <a:t>thi.nguyen@idemia.com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9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39787" y="1376332"/>
            <a:ext cx="5157787" cy="823912"/>
          </a:xfrm>
        </p:spPr>
        <p:txBody>
          <a:bodyPr/>
          <a:lstStyle/>
          <a:p>
            <a:r>
              <a:rPr lang="fr-FR" dirty="0" smtClean="0"/>
              <a:t>Travaux réalisés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Implémentations </a:t>
            </a:r>
            <a:r>
              <a:rPr lang="fr-FR" dirty="0" err="1" smtClean="0"/>
              <a:t>naives</a:t>
            </a:r>
            <a:r>
              <a:rPr lang="fr-FR" dirty="0" smtClean="0"/>
              <a:t> sur Sage</a:t>
            </a:r>
          </a:p>
          <a:p>
            <a:r>
              <a:rPr lang="fr-FR" dirty="0" smtClean="0"/>
              <a:t>Ecrire le rapport sur HE et le </a:t>
            </a:r>
            <a:r>
              <a:rPr lang="fr-FR" dirty="0" err="1" smtClean="0"/>
              <a:t>bootstrap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hal.archives-ouvertes.fr/hal-03676650</a:t>
            </a:r>
            <a:r>
              <a:rPr lang="fr-FR" dirty="0" smtClean="0"/>
              <a:t> )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6938818" y="1376332"/>
            <a:ext cx="5183188" cy="823912"/>
          </a:xfrm>
        </p:spPr>
        <p:txBody>
          <a:bodyPr/>
          <a:lstStyle/>
          <a:p>
            <a:r>
              <a:rPr lang="fr-FR" dirty="0" smtClean="0"/>
              <a:t>Travaux à </a:t>
            </a:r>
            <a:r>
              <a:rPr lang="fr-FR" dirty="0" err="1" smtClean="0"/>
              <a:t>réliser</a:t>
            </a:r>
            <a:endParaRPr lang="fr-FR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4267984"/>
            <a:ext cx="5183188" cy="2116878"/>
          </a:xfrm>
        </p:spPr>
      </p:pic>
      <p:sp>
        <p:nvSpPr>
          <p:cNvPr id="9" name="AutoShape 2" descr="bootstra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3" name="Espace réservé du contenu 5"/>
          <p:cNvSpPr txBox="1">
            <a:spLocks/>
          </p:cNvSpPr>
          <p:nvPr/>
        </p:nvSpPr>
        <p:spPr>
          <a:xfrm>
            <a:off x="7034213" y="2486193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Tester implémentations dans plus </a:t>
            </a:r>
            <a:r>
              <a:rPr lang="fr-FR" dirty="0" smtClean="0"/>
              <a:t>grande </a:t>
            </a:r>
            <a:r>
              <a:rPr lang="fr-FR" dirty="0" smtClean="0"/>
              <a:t>dimension.</a:t>
            </a:r>
          </a:p>
          <a:p>
            <a:r>
              <a:rPr lang="fr-FR" dirty="0" smtClean="0"/>
              <a:t>Regarder nouvelles directions pour contourner le </a:t>
            </a:r>
            <a:r>
              <a:rPr lang="fr-FR" dirty="0" err="1" smtClean="0"/>
              <a:t>IntGram</a:t>
            </a:r>
            <a:r>
              <a:rPr lang="fr-FR" dirty="0" smtClean="0"/>
              <a:t> dans </a:t>
            </a:r>
            <a:r>
              <a:rPr lang="fr-FR" dirty="0" err="1" smtClean="0"/>
              <a:t>MitakaZ</a:t>
            </a:r>
            <a:r>
              <a:rPr lang="fr-FR" dirty="0" smtClean="0"/>
              <a:t>.</a:t>
            </a:r>
            <a:endParaRPr lang="fr-FR" dirty="0" smtClean="0"/>
          </a:p>
          <a:p>
            <a:r>
              <a:rPr lang="fr-FR" dirty="0" smtClean="0"/>
              <a:t>Regarder le rôle de </a:t>
            </a:r>
            <a:r>
              <a:rPr lang="fr-FR" dirty="0" smtClean="0"/>
              <a:t>q.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050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 build="p"/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Rappels de Falcon et Mitaka</a:t>
            </a:r>
          </a:p>
          <a:p>
            <a:r>
              <a:rPr lang="fr-FR" dirty="0" smtClean="0"/>
              <a:t>Implémentation existantes: </a:t>
            </a:r>
          </a:p>
          <a:p>
            <a:pPr lvl="1"/>
            <a:r>
              <a:rPr lang="fr-FR" dirty="0" smtClean="0"/>
              <a:t>Falcon(python) </a:t>
            </a:r>
            <a:endParaRPr lang="fr-FR" dirty="0"/>
          </a:p>
          <a:p>
            <a:pPr lvl="1"/>
            <a:r>
              <a:rPr lang="fr-FR" dirty="0" smtClean="0"/>
              <a:t>Mitaka(C)</a:t>
            </a:r>
          </a:p>
          <a:p>
            <a:r>
              <a:rPr lang="fr-FR" dirty="0" smtClean="0"/>
              <a:t>Nouvelles Implémentations (Sage)</a:t>
            </a:r>
          </a:p>
          <a:p>
            <a:pPr lvl="1"/>
            <a:r>
              <a:rPr lang="fr-FR" dirty="0" smtClean="0"/>
              <a:t>Mitaka: sans FFT</a:t>
            </a:r>
          </a:p>
          <a:p>
            <a:pPr lvl="1"/>
            <a:r>
              <a:rPr lang="fr-FR" dirty="0" err="1" smtClean="0"/>
              <a:t>MitakaZ</a:t>
            </a:r>
            <a:endParaRPr lang="fr-FR" dirty="0"/>
          </a:p>
          <a:p>
            <a:r>
              <a:rPr lang="fr-FR" dirty="0" smtClean="0"/>
              <a:t>Résumés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4" descr="Résultat d’images pour Green T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AutoShape 8" descr="Résultat d’images pour Green Tick Symbo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9108683" y="1538747"/>
            <a:ext cx="704730" cy="136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980801" y="3079634"/>
                <a:ext cx="3333541" cy="360066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Sampling over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)⊂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fr-FR" b="1" dirty="0" smtClean="0"/>
              </a:p>
              <a:p>
                <a:r>
                  <a:rPr lang="fr-FR" b="1" dirty="0" smtClean="0"/>
                  <a:t>Klein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acc>
                          <m:accPr>
                            <m:chr m:val="̃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acc>
                          <m:accPr>
                            <m:chr m:val="̃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fr-FR" b="0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dirty="0" smtClean="0"/>
              </a:p>
              <a:p>
                <a:pPr lvl="1"/>
                <a:r>
                  <a:rPr lang="fr-FR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b="0" dirty="0" smtClean="0"/>
                  <a:t> to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b="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fr-F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b="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i="1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b="0" dirty="0" smtClean="0"/>
                  <a:t>Return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 smtClean="0"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𝐾𝑙𝑒𝑖𝑛</m:t>
                            </m:r>
                          </m:sub>
                        </m:sSub>
                      </m:sub>
                    </m:sSub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01" y="3079634"/>
                <a:ext cx="3333541" cy="3600666"/>
              </a:xfrm>
              <a:prstGeom prst="rect">
                <a:avLst/>
              </a:prstGeom>
              <a:blipFill>
                <a:blip r:embed="rId3"/>
                <a:stretch>
                  <a:fillRect l="-1275" t="-33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951672" y="3062281"/>
                <a:ext cx="3606500" cy="35935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b="1" dirty="0" smtClean="0"/>
                  <a:t>Sampling over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FR" b="1" dirty="0" smtClean="0"/>
              </a:p>
              <a:p>
                <a:r>
                  <a:rPr lang="fr-FR" b="1" dirty="0" err="1" smtClean="0"/>
                  <a:t>Hybrid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b="0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b="0" dirty="0" smtClean="0"/>
              </a:p>
              <a:p>
                <a:pPr lvl="1"/>
                <a:r>
                  <a:rPr lang="fr-FR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b="0" dirty="0" smtClean="0"/>
                  <a:t> to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b="0" dirty="0" smtClean="0"/>
              </a:p>
              <a:p>
                <a:pPr lvl="1"/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sub>
                            </m:sSub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Peikert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sub>
                            </m:sSub>
                          </m:den>
                        </m:f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fr-FR" b="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b="0" i="1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b="0" dirty="0" smtClean="0"/>
                  <a:t>Return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 smtClean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𝐻𝑦𝑏𝑟𝑖𝑑</m:t>
                            </m:r>
                          </m:sub>
                        </m:sSub>
                      </m:sub>
                    </m:sSub>
                  </m:oMath>
                </a14:m>
                <a:endParaRPr lang="fr-FR" i="1" dirty="0" smtClean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672" y="3062281"/>
                <a:ext cx="3606500" cy="3593548"/>
              </a:xfrm>
              <a:prstGeom prst="rect">
                <a:avLst/>
              </a:prstGeom>
              <a:blipFill>
                <a:blip r:embed="rId4"/>
                <a:stretch>
                  <a:fillRect l="-1178" t="-50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25574" y="4141303"/>
                <a:ext cx="3139462" cy="223022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/>
                  <a:t>Sampling over ring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lang="fr-FR" b="1" dirty="0" smtClean="0"/>
              </a:p>
              <a:p>
                <a:r>
                  <a:rPr lang="fr-FR" b="1" dirty="0" err="1" smtClean="0"/>
                  <a:t>Peikert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b="0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↩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↩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b="0" dirty="0" smtClean="0"/>
              </a:p>
              <a:p>
                <a:pPr lvl="1"/>
                <a:r>
                  <a:rPr lang="fr-FR" b="0" dirty="0" smtClean="0"/>
                  <a:t>Return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</m:oMath>
                </a14:m>
                <a:endParaRPr lang="fr-FR" i="1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74" y="4141303"/>
                <a:ext cx="3139462" cy="2230226"/>
              </a:xfrm>
              <a:prstGeom prst="rect">
                <a:avLst/>
              </a:prstGeom>
              <a:blipFill>
                <a:blip r:embed="rId5"/>
                <a:stretch>
                  <a:fillRect l="-1354" t="-1087" b="-108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lus 32"/>
          <p:cNvSpPr/>
          <p:nvPr/>
        </p:nvSpPr>
        <p:spPr>
          <a:xfrm>
            <a:off x="3534497" y="4691124"/>
            <a:ext cx="359955" cy="3776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gal 33"/>
          <p:cNvSpPr/>
          <p:nvPr/>
        </p:nvSpPr>
        <p:spPr>
          <a:xfrm>
            <a:off x="7400691" y="4738991"/>
            <a:ext cx="347869" cy="2819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02498" y="1540636"/>
            <a:ext cx="1409460" cy="136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4207059" y="2114565"/>
                <a:ext cx="44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059" y="2114565"/>
                <a:ext cx="448649" cy="276999"/>
              </a:xfrm>
              <a:prstGeom prst="rect">
                <a:avLst/>
              </a:prstGeom>
              <a:blipFill>
                <a:blip r:embed="rId6"/>
                <a:stretch>
                  <a:fillRect l="-10811" r="-540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>
            <a:stCxn id="35" idx="0"/>
            <a:endCxn id="35" idx="2"/>
          </p:cNvCxnSpPr>
          <p:nvPr/>
        </p:nvCxnSpPr>
        <p:spPr>
          <a:xfrm>
            <a:off x="5507228" y="1540636"/>
            <a:ext cx="0" cy="13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02498" y="1540636"/>
            <a:ext cx="167067" cy="1364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5497061" y="1540636"/>
            <a:ext cx="167067" cy="1364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6044892" y="1540636"/>
            <a:ext cx="167067" cy="1364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4812662" y="1699402"/>
                <a:ext cx="1569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2" y="1699402"/>
                <a:ext cx="156902" cy="215444"/>
              </a:xfrm>
              <a:prstGeom prst="rect">
                <a:avLst/>
              </a:prstGeom>
              <a:blipFill>
                <a:blip r:embed="rId7"/>
                <a:stretch>
                  <a:fillRect l="-38462" r="-2692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6034722" y="1699402"/>
                <a:ext cx="1569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722" y="1699402"/>
                <a:ext cx="156902" cy="215444"/>
              </a:xfrm>
              <a:prstGeom prst="rect">
                <a:avLst/>
              </a:prstGeom>
              <a:blipFill>
                <a:blip r:embed="rId8"/>
                <a:stretch>
                  <a:fillRect l="-42308" r="-80769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257396" y="2140800"/>
                <a:ext cx="95154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396" y="2140800"/>
                <a:ext cx="951543" cy="281937"/>
              </a:xfrm>
              <a:prstGeom prst="rect">
                <a:avLst/>
              </a:prstGeom>
              <a:blipFill>
                <a:blip r:embed="rId9"/>
                <a:stretch>
                  <a:fillRect l="-3822" t="-4348" r="-191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9108684" y="1540636"/>
            <a:ext cx="1409460" cy="1365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513245" y="2114565"/>
                <a:ext cx="44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245" y="2114565"/>
                <a:ext cx="448649" cy="276999"/>
              </a:xfrm>
              <a:prstGeom prst="rect">
                <a:avLst/>
              </a:prstGeom>
              <a:blipFill>
                <a:blip r:embed="rId10"/>
                <a:stretch>
                  <a:fillRect l="-12329" r="-54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>
            <a:stCxn id="44" idx="0"/>
            <a:endCxn id="44" idx="2"/>
          </p:cNvCxnSpPr>
          <p:nvPr/>
        </p:nvCxnSpPr>
        <p:spPr>
          <a:xfrm>
            <a:off x="9813414" y="1540636"/>
            <a:ext cx="0" cy="13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9368333" y="1721668"/>
                <a:ext cx="1569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333" y="1721668"/>
                <a:ext cx="156902" cy="215444"/>
              </a:xfrm>
              <a:prstGeom prst="rect">
                <a:avLst/>
              </a:prstGeom>
              <a:blipFill>
                <a:blip r:embed="rId11"/>
                <a:stretch>
                  <a:fillRect l="-42308" r="-2692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0087326" y="1715185"/>
                <a:ext cx="1569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326" y="1715185"/>
                <a:ext cx="156902" cy="215444"/>
              </a:xfrm>
              <a:prstGeom prst="rect">
                <a:avLst/>
              </a:prstGeom>
              <a:blipFill>
                <a:blip r:embed="rId12"/>
                <a:stretch>
                  <a:fillRect l="-44000" r="-36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563582" y="2140800"/>
                <a:ext cx="763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582" y="2140800"/>
                <a:ext cx="763863" cy="276999"/>
              </a:xfrm>
              <a:prstGeom prst="rect">
                <a:avLst/>
              </a:prstGeom>
              <a:blipFill>
                <a:blip r:embed="rId13"/>
                <a:stretch>
                  <a:fillRect l="-5600" t="-4348" r="-3200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5169088" y="208434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88" y="2084342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137789" y="1544174"/>
            <a:ext cx="1409460" cy="1365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42350" y="2118103"/>
                <a:ext cx="448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0" y="2118103"/>
                <a:ext cx="448649" cy="276999"/>
              </a:xfrm>
              <a:prstGeom prst="rect">
                <a:avLst/>
              </a:prstGeom>
              <a:blipFill>
                <a:blip r:embed="rId15"/>
                <a:stretch>
                  <a:fillRect l="-12162" r="-405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685617" y="1653246"/>
                <a:ext cx="1569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17" y="1653246"/>
                <a:ext cx="156902" cy="215444"/>
              </a:xfrm>
              <a:prstGeom prst="rect">
                <a:avLst/>
              </a:prstGeom>
              <a:blipFill>
                <a:blip r:embed="rId11"/>
                <a:stretch>
                  <a:fillRect l="-44000" r="-32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92687" y="2144338"/>
                <a:ext cx="438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87" y="2144338"/>
                <a:ext cx="438518" cy="276999"/>
              </a:xfrm>
              <a:prstGeom prst="rect">
                <a:avLst/>
              </a:prstGeom>
              <a:blipFill>
                <a:blip r:embed="rId16"/>
                <a:stretch>
                  <a:fillRect l="-8333" r="-1111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>
            <a:off x="4431383" y="3950803"/>
            <a:ext cx="1613509" cy="3431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8301928" y="3931561"/>
            <a:ext cx="1613509" cy="3431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5169088" y="5981851"/>
            <a:ext cx="2038183" cy="3431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9122113" y="5981851"/>
            <a:ext cx="1777032" cy="34319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442450" y="567687"/>
            <a:ext cx="2231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Falcon</a:t>
            </a:r>
          </a:p>
          <a:p>
            <a:pPr algn="ctr"/>
            <a:r>
              <a:rPr lang="fr-FR" sz="1100" dirty="0" smtClean="0"/>
              <a:t>   </a:t>
            </a:r>
            <a:r>
              <a:rPr lang="fr-FR" sz="1100" dirty="0" err="1" smtClean="0"/>
              <a:t>Without</a:t>
            </a:r>
            <a:r>
              <a:rPr lang="fr-FR" sz="1100" dirty="0" smtClean="0"/>
              <a:t> FFO(</a:t>
            </a:r>
            <a:r>
              <a:rPr lang="fr-FR" sz="1100" dirty="0" err="1" smtClean="0"/>
              <a:t>Ducas</a:t>
            </a:r>
            <a:r>
              <a:rPr lang="fr-FR" sz="1100" dirty="0" smtClean="0"/>
              <a:t>, </a:t>
            </a:r>
            <a:r>
              <a:rPr lang="fr-FR" sz="1100" dirty="0" err="1" smtClean="0"/>
              <a:t>Prest</a:t>
            </a:r>
            <a:r>
              <a:rPr lang="fr-FR" sz="1100" dirty="0" smtClean="0"/>
              <a:t> 15)</a:t>
            </a:r>
          </a:p>
          <a:p>
            <a:endParaRPr lang="fr-FR" sz="1100" dirty="0"/>
          </a:p>
        </p:txBody>
      </p:sp>
      <p:sp>
        <p:nvSpPr>
          <p:cNvPr id="58" name="ZoneTexte 57"/>
          <p:cNvSpPr txBox="1"/>
          <p:nvPr/>
        </p:nvSpPr>
        <p:spPr>
          <a:xfrm>
            <a:off x="9108682" y="547947"/>
            <a:ext cx="1336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Mitaka</a:t>
            </a:r>
            <a:endParaRPr lang="fr-FR" sz="3200" dirty="0"/>
          </a:p>
        </p:txBody>
      </p:sp>
      <p:sp>
        <p:nvSpPr>
          <p:cNvPr id="62" name="ZoneTexte 61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58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Implémentations </a:t>
            </a:r>
            <a:r>
              <a:rPr lang="fr-FR" dirty="0" err="1" smtClean="0"/>
              <a:t>exitantes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48957" y="1681163"/>
            <a:ext cx="5157787" cy="823912"/>
          </a:xfrm>
        </p:spPr>
        <p:txBody>
          <a:bodyPr/>
          <a:lstStyle/>
          <a:p>
            <a:r>
              <a:rPr lang="fr-FR" dirty="0" smtClean="0"/>
              <a:t>Falcon		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539778" y="2505075"/>
            <a:ext cx="5545109" cy="3684588"/>
          </a:xfrm>
        </p:spPr>
        <p:txBody>
          <a:bodyPr/>
          <a:lstStyle/>
          <a:p>
            <a:r>
              <a:rPr lang="fr-FR" dirty="0" err="1" smtClean="0"/>
              <a:t>Keygen</a:t>
            </a:r>
            <a:endParaRPr lang="fr-FR" dirty="0" smtClean="0"/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err="1" smtClean="0"/>
              <a:t>Re-échantilloner</a:t>
            </a:r>
            <a:r>
              <a:rPr lang="fr-FR" dirty="0" smtClean="0"/>
              <a:t> après chaque échec</a:t>
            </a:r>
          </a:p>
          <a:p>
            <a:r>
              <a:rPr lang="fr-FR" dirty="0" smtClean="0"/>
              <a:t>Sign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FFO sur tour des anneaux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>
          <a:xfrm>
            <a:off x="6624969" y="1681163"/>
            <a:ext cx="5183188" cy="823912"/>
          </a:xfrm>
        </p:spPr>
        <p:txBody>
          <a:bodyPr/>
          <a:lstStyle/>
          <a:p>
            <a:r>
              <a:rPr lang="fr-FR" dirty="0" smtClean="0"/>
              <a:t>Mitaka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>
          <a:xfrm>
            <a:off x="6556293" y="2505075"/>
            <a:ext cx="5183188" cy="3684588"/>
          </a:xfrm>
        </p:spPr>
        <p:txBody>
          <a:bodyPr/>
          <a:lstStyle/>
          <a:p>
            <a:r>
              <a:rPr lang="fr-FR" dirty="0" err="1" smtClean="0"/>
              <a:t>Keygen</a:t>
            </a:r>
            <a:endParaRPr lang="fr-FR" dirty="0" smtClean="0"/>
          </a:p>
          <a:p>
            <a:pPr lvl="1"/>
            <a:r>
              <a:rPr lang="fr-FR" dirty="0" smtClean="0"/>
              <a:t>Sage</a:t>
            </a:r>
          </a:p>
          <a:p>
            <a:pPr lvl="1"/>
            <a:r>
              <a:rPr lang="fr-FR" dirty="0" smtClean="0"/>
              <a:t>Réutiliser les échantillons </a:t>
            </a:r>
          </a:p>
          <a:p>
            <a:r>
              <a:rPr lang="fr-FR" dirty="0" smtClean="0"/>
              <a:t>Sign</a:t>
            </a:r>
          </a:p>
          <a:p>
            <a:pPr lvl="1"/>
            <a:r>
              <a:rPr lang="fr-FR" dirty="0" smtClean="0"/>
              <a:t>C</a:t>
            </a:r>
          </a:p>
          <a:p>
            <a:pPr lvl="1"/>
            <a:r>
              <a:rPr lang="fr-FR" dirty="0" err="1" smtClean="0"/>
              <a:t>Hybrid</a:t>
            </a:r>
            <a:r>
              <a:rPr lang="fr-FR" dirty="0" smtClean="0"/>
              <a:t> Sampler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289634" y="1558455"/>
            <a:ext cx="0" cy="419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6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Keygen</a:t>
            </a:r>
            <a:r>
              <a:rPr lang="fr-FR" dirty="0"/>
              <a:t> </a:t>
            </a:r>
            <a:r>
              <a:rPr lang="fr-FR" dirty="0" smtClean="0"/>
              <a:t>= échantillonner (</a:t>
            </a:r>
            <a:r>
              <a:rPr lang="fr-FR" dirty="0" err="1" smtClean="0"/>
              <a:t>f,g</a:t>
            </a:r>
            <a:r>
              <a:rPr lang="fr-FR" dirty="0" smtClean="0"/>
              <a:t>)+calculer(F,G)</a:t>
            </a:r>
            <a:endParaRPr lang="fr-FR" dirty="0"/>
          </a:p>
        </p:txBody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2" y="1652894"/>
            <a:ext cx="39433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12" y="1652894"/>
            <a:ext cx="38766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description available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87" y="1567169"/>
            <a:ext cx="37623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7197081" y="5025668"/>
            <a:ext cx="1152939" cy="333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9633" y="4620959"/>
            <a:ext cx="6597353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Mitaka </a:t>
            </a:r>
            <a:r>
              <a:rPr lang="fr-FR" dirty="0" err="1" smtClean="0"/>
              <a:t>keygen</a:t>
            </a:r>
            <a:r>
              <a:rPr lang="fr-FR" dirty="0" smtClean="0"/>
              <a:t> a une borne inférieure visible (8s) mais le taux de succès au premier </a:t>
            </a:r>
            <a:r>
              <a:rPr lang="fr-FR" dirty="0" err="1" smtClean="0"/>
              <a:t>échantillonage</a:t>
            </a:r>
            <a:r>
              <a:rPr lang="fr-FR" dirty="0" smtClean="0"/>
              <a:t> est grand.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Falcon </a:t>
            </a:r>
            <a:r>
              <a:rPr lang="fr-FR" dirty="0" err="1" smtClean="0"/>
              <a:t>keygen</a:t>
            </a:r>
            <a:r>
              <a:rPr lang="fr-FR" dirty="0" smtClean="0"/>
              <a:t> a une distribution assez étalée. </a:t>
            </a:r>
            <a:r>
              <a:rPr lang="fr-FR" dirty="0"/>
              <a:t>L</a:t>
            </a:r>
            <a:r>
              <a:rPr lang="fr-FR" dirty="0" smtClean="0"/>
              <a:t>a bore inférieure n’est que 2s =&gt; calculer(F,G) est meilleur mais échantillonner(</a:t>
            </a:r>
            <a:r>
              <a:rPr lang="fr-FR" dirty="0" err="1" smtClean="0"/>
              <a:t>f,g</a:t>
            </a:r>
            <a:r>
              <a:rPr lang="fr-FR" dirty="0" smtClean="0"/>
              <a:t>) est pire.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40115" y="4933300"/>
            <a:ext cx="324377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Réutliser</a:t>
            </a:r>
            <a:r>
              <a:rPr lang="fr-FR" dirty="0" smtClean="0"/>
              <a:t> des </a:t>
            </a:r>
            <a:r>
              <a:rPr lang="fr-FR" dirty="0" err="1" smtClean="0"/>
              <a:t>échantillonages</a:t>
            </a:r>
            <a:r>
              <a:rPr lang="fr-FR" dirty="0" smtClean="0"/>
              <a:t> est</a:t>
            </a:r>
          </a:p>
          <a:p>
            <a:r>
              <a:rPr lang="fr-FR" dirty="0" smtClean="0"/>
              <a:t> une bonne idée.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03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fr-FR" dirty="0" smtClean="0">
                <a:hlinkClick r:id="rId2"/>
              </a:rPr>
              <a:t>Sage en 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Taille: ~1GB</a:t>
            </a:r>
          </a:p>
          <a:p>
            <a:r>
              <a:rPr lang="fr-FR" dirty="0" smtClean="0"/>
              <a:t>Structures algébriques prédéfinies:</a:t>
            </a:r>
          </a:p>
          <a:p>
            <a:pPr lvl="1"/>
            <a:r>
              <a:rPr lang="fr-FR" dirty="0" smtClean="0"/>
              <a:t>Corps </a:t>
            </a:r>
            <a:r>
              <a:rPr lang="fr-FR" dirty="0" err="1" smtClean="0"/>
              <a:t>cyclotomique</a:t>
            </a:r>
            <a:endParaRPr lang="fr-FR" dirty="0" smtClean="0"/>
          </a:p>
          <a:p>
            <a:pPr lvl="1"/>
            <a:r>
              <a:rPr lang="fr-FR" dirty="0" smtClean="0"/>
              <a:t>FFT</a:t>
            </a:r>
          </a:p>
          <a:p>
            <a:r>
              <a:rPr lang="fr-FR" dirty="0" smtClean="0"/>
              <a:t>Echantillonnages discrètes pré-implémenté:</a:t>
            </a:r>
          </a:p>
          <a:p>
            <a:pPr lvl="1"/>
            <a:r>
              <a:rPr lang="fr-FR" dirty="0" smtClean="0"/>
              <a:t>Distribution gaussienne discrète sur Z/réseaux euclidien </a:t>
            </a:r>
          </a:p>
          <a:p>
            <a:endParaRPr lang="fr-FR" dirty="0"/>
          </a:p>
        </p:txBody>
      </p:sp>
      <p:pic>
        <p:nvPicPr>
          <p:cNvPr id="1026" name="Picture 2" descr="Toutes les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138907"/>
            <a:ext cx="22288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4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implémentation de Mitaka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Hybrid</a:t>
            </a:r>
            <a:r>
              <a:rPr lang="fr-FR" dirty="0" smtClean="0"/>
              <a:t> sampler sans FFT (multiplication polynomiale est utilisée)</a:t>
            </a:r>
          </a:p>
          <a:p>
            <a:r>
              <a:rPr lang="fr-FR" dirty="0" smtClean="0"/>
              <a:t>Problèmes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Opérations algébriques dans corps quotient de Sage sont couteux.</a:t>
            </a:r>
            <a:endParaRPr lang="fr-FR" dirty="0" smtClean="0"/>
          </a:p>
          <a:p>
            <a:pPr lvl="1"/>
            <a:r>
              <a:rPr lang="fr-FR" dirty="0" smtClean="0"/>
              <a:t>Racine carré, inverse de polynôme nécessitent FFT</a:t>
            </a:r>
          </a:p>
          <a:p>
            <a:pPr lvl="1"/>
            <a:r>
              <a:rPr lang="fr-FR" dirty="0" smtClean="0"/>
              <a:t>Sage ne peut pas calculer l’inverse de polynôme dans la grande dimension</a:t>
            </a:r>
          </a:p>
          <a:p>
            <a:pPr lvl="1"/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375576" y="4767512"/>
            <a:ext cx="1645920" cy="29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80522" y="4516340"/>
            <a:ext cx="659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Précalcul</a:t>
            </a:r>
            <a:r>
              <a:rPr lang="fr-FR" sz="3200" dirty="0" smtClean="0"/>
              <a:t> avec FFT est une bonne idée.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6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MitakaZ</a:t>
            </a:r>
            <a:r>
              <a:rPr lang="fr-FR" dirty="0" smtClean="0"/>
              <a:t>=</a:t>
            </a:r>
            <a:r>
              <a:rPr lang="fr-FR" dirty="0" err="1" smtClean="0"/>
              <a:t>HybridU+Offline</a:t>
            </a:r>
            <a:r>
              <a:rPr lang="fr-FR" dirty="0" smtClean="0"/>
              <a:t> </a:t>
            </a:r>
            <a:r>
              <a:rPr lang="fr-FR" dirty="0" err="1" smtClean="0"/>
              <a:t>integral</a:t>
            </a:r>
            <a:r>
              <a:rPr lang="fr-FR" dirty="0" smtClean="0"/>
              <a:t> </a:t>
            </a:r>
            <a:r>
              <a:rPr lang="fr-FR" dirty="0" err="1" smtClean="0"/>
              <a:t>pertubation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07794" y="1710441"/>
                <a:ext cx="3208764" cy="29524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b="0" i="1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p>
                      </m:sSubSup>
                    </m:oMath>
                  </m:oMathPara>
                </a14:m>
                <a:endParaRPr lang="fr-FR" i="0" dirty="0" smtClean="0">
                  <a:latin typeface="Cambria Math" panose="02040503050406030204" pitchFamily="18" charset="0"/>
                </a:endParaRPr>
              </a:p>
              <a:p>
                <a:endParaRPr lang="fr-FR" b="1" dirty="0"/>
              </a:p>
              <a:p>
                <a:endParaRPr lang="fr-FR" b="1" dirty="0" smtClean="0"/>
              </a:p>
              <a:p>
                <a:r>
                  <a:rPr lang="fr-FR" b="1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HybridU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b="0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↩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RingSampler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↩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RingSampler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fr-FR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Return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4" y="1710441"/>
                <a:ext cx="3208764" cy="2952411"/>
              </a:xfrm>
              <a:prstGeom prst="rect">
                <a:avLst/>
              </a:prstGeom>
              <a:blipFill>
                <a:blip r:embed="rId3"/>
                <a:stretch>
                  <a:fillRect l="-1323" b="-2058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438114" y="1740053"/>
                <a:ext cx="2966710" cy="289015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endParaRPr lang="fr-FR" b="1" dirty="0"/>
              </a:p>
              <a:p>
                <a:endParaRPr lang="fr-FR" b="1" dirty="0" smtClean="0"/>
              </a:p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OffIntPer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b="0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↩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𝐿𝑟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𝑎𝐿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fr-FR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↩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pPr lvl="1"/>
                <a:r>
                  <a:rPr lang="fr-FR" dirty="0" smtClean="0"/>
                  <a:t>Return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</m:oMath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14" y="1740053"/>
                <a:ext cx="2966710" cy="2890150"/>
              </a:xfrm>
              <a:prstGeom prst="rect">
                <a:avLst/>
              </a:prstGeom>
              <a:blipFill>
                <a:blip r:embed="rId4"/>
                <a:stretch>
                  <a:fillRect l="-1431" r="-613" b="-167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326963" y="1711836"/>
                <a:ext cx="2831801" cy="29750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i="0" dirty="0" smtClean="0"/>
                        <m:t>IntGram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b="1" dirty="0"/>
              </a:p>
              <a:p>
                <a:endParaRPr lang="fr-FR" b="1" dirty="0" smtClean="0"/>
              </a:p>
              <a:p>
                <a:r>
                  <a:rPr lang="fr-FR" b="1" dirty="0" err="1" smtClean="0"/>
                  <a:t>MitakaZ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fr-FR" b="0" dirty="0" smtClean="0"/>
                  <a:t>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rgbClr val="FF0000"/>
                          </a:solidFill>
                        </a:rPr>
                        <m:t>OffIntPer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fr-F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fr-FR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HybridU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b="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 smtClean="0"/>
                  <a:t>Return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endParaRPr lang="fr-FR" b="0" i="1" dirty="0" smtClean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63" y="1711836"/>
                <a:ext cx="2831801" cy="2975045"/>
              </a:xfrm>
              <a:prstGeom prst="rect">
                <a:avLst/>
              </a:prstGeom>
              <a:blipFill>
                <a:blip r:embed="rId5"/>
                <a:stretch>
                  <a:fillRect l="-1713" b="-61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/>
          <p:nvPr/>
        </p:nvCxnSpPr>
        <p:spPr>
          <a:xfrm>
            <a:off x="1020414" y="6427305"/>
            <a:ext cx="1630017" cy="13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020414" y="5046563"/>
            <a:ext cx="0" cy="1393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10144" y="6393748"/>
                <a:ext cx="216085" cy="283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4" y="6393748"/>
                <a:ext cx="216085" cy="283860"/>
              </a:xfrm>
              <a:prstGeom prst="rect">
                <a:avLst/>
              </a:prstGeom>
              <a:blipFill>
                <a:blip r:embed="rId6"/>
                <a:stretch>
                  <a:fillRect l="-25000" t="-21739" r="-50000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56262" y="5010380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2" y="5010380"/>
                <a:ext cx="7337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45306" y="6475416"/>
                <a:ext cx="733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306" y="6475416"/>
                <a:ext cx="7337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025471" y="4949765"/>
                <a:ext cx="522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71" y="4949765"/>
                <a:ext cx="522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86787" y="5319097"/>
                <a:ext cx="925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87" y="5319097"/>
                <a:ext cx="9253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020414" y="5743560"/>
            <a:ext cx="914400" cy="69699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1895057" y="5696353"/>
            <a:ext cx="72887" cy="72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20126" y="6356348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26" y="6356348"/>
                <a:ext cx="4450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43997" y="5503763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7" y="5503763"/>
                <a:ext cx="43973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691273" y="5379712"/>
                <a:ext cx="922389" cy="3895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73" y="5379712"/>
                <a:ext cx="922389" cy="3895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6482249" y="5377858"/>
            <a:ext cx="167016" cy="38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gal 37"/>
          <p:cNvSpPr/>
          <p:nvPr/>
        </p:nvSpPr>
        <p:spPr>
          <a:xfrm>
            <a:off x="6069292" y="5439884"/>
            <a:ext cx="273726" cy="26547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414196" y="5419354"/>
                <a:ext cx="24953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196" y="5419354"/>
                <a:ext cx="24953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910535" y="5769240"/>
                <a:ext cx="41683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35" y="5769240"/>
                <a:ext cx="41683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758577" y="5113279"/>
                <a:ext cx="185023" cy="96373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77" y="5113279"/>
                <a:ext cx="185023" cy="963737"/>
              </a:xfrm>
              <a:prstGeom prst="rect">
                <a:avLst/>
              </a:prstGeom>
              <a:blipFill>
                <a:blip r:embed="rId16"/>
                <a:stretch>
                  <a:fillRect l="-15625" r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649265" y="5387956"/>
                <a:ext cx="730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265" y="5387956"/>
                <a:ext cx="7305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9205326" y="5447978"/>
                <a:ext cx="1324017" cy="32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326" y="5447978"/>
                <a:ext cx="1324017" cy="324320"/>
              </a:xfrm>
              <a:prstGeom prst="rect">
                <a:avLst/>
              </a:prstGeom>
              <a:blipFill>
                <a:blip r:embed="rId18"/>
                <a:stretch>
                  <a:fillRect l="-2765"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04201" y="5817185"/>
                <a:ext cx="1675522" cy="40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201" y="5817185"/>
                <a:ext cx="1675522" cy="401007"/>
              </a:xfrm>
              <a:prstGeom prst="rect">
                <a:avLst/>
              </a:prstGeom>
              <a:blipFill>
                <a:blip r:embed="rId1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lus 49"/>
          <p:cNvSpPr/>
          <p:nvPr/>
        </p:nvSpPr>
        <p:spPr>
          <a:xfrm>
            <a:off x="3914729" y="3060103"/>
            <a:ext cx="359955" cy="3776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gal 50"/>
          <p:cNvSpPr/>
          <p:nvPr/>
        </p:nvSpPr>
        <p:spPr>
          <a:xfrm>
            <a:off x="7691959" y="3060103"/>
            <a:ext cx="347869" cy="2819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9178739" y="5299812"/>
            <a:ext cx="1311965" cy="5842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7555417" y="4936925"/>
            <a:ext cx="13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Integral</a:t>
            </a:r>
            <a:endParaRPr lang="fr-FR" dirty="0" smtClean="0"/>
          </a:p>
          <a:p>
            <a:r>
              <a:rPr lang="fr-FR" dirty="0" err="1" smtClean="0"/>
              <a:t>pertubation</a:t>
            </a:r>
            <a:endParaRPr lang="fr-FR" dirty="0"/>
          </a:p>
        </p:txBody>
      </p:sp>
      <p:sp>
        <p:nvSpPr>
          <p:cNvPr id="54" name="Flèche droite 53"/>
          <p:cNvSpPr/>
          <p:nvPr/>
        </p:nvSpPr>
        <p:spPr>
          <a:xfrm flipV="1">
            <a:off x="8567820" y="5524234"/>
            <a:ext cx="584500" cy="7951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9152320" y="4891447"/>
                <a:ext cx="1969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20" y="4891447"/>
                <a:ext cx="196932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ZoneTexte 57"/>
          <p:cNvSpPr txBox="1"/>
          <p:nvPr/>
        </p:nvSpPr>
        <p:spPr>
          <a:xfrm>
            <a:off x="11625262" y="6436518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mplémentation de </a:t>
            </a:r>
            <a:r>
              <a:rPr lang="fr-FR" dirty="0" err="1" smtClean="0"/>
              <a:t>MitakaZ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HybridU</a:t>
            </a:r>
            <a:r>
              <a:rPr lang="fr-FR" dirty="0" smtClean="0"/>
              <a:t> sampler sans FFT marche correctement.</a:t>
            </a:r>
          </a:p>
          <a:p>
            <a:r>
              <a:rPr lang="fr-FR" dirty="0" smtClean="0"/>
              <a:t>Problèmes:</a:t>
            </a:r>
          </a:p>
          <a:p>
            <a:pPr lvl="1"/>
            <a:r>
              <a:rPr lang="fr-FR" dirty="0" err="1" smtClean="0"/>
              <a:t>HybridU</a:t>
            </a:r>
            <a:r>
              <a:rPr lang="fr-FR" dirty="0" smtClean="0"/>
              <a:t> dans grande dimension est à tester.</a:t>
            </a:r>
          </a:p>
          <a:p>
            <a:pPr lvl="1"/>
            <a:r>
              <a:rPr lang="fr-FR" dirty="0" smtClean="0"/>
              <a:t>La généralisation de trouver Matrice de perturbation (</a:t>
            </a:r>
            <a:r>
              <a:rPr lang="fr-FR" dirty="0" err="1" smtClean="0"/>
              <a:t>IntGram</a:t>
            </a:r>
            <a:r>
              <a:rPr lang="fr-FR" dirty="0" smtClean="0"/>
              <a:t>) sur l’anneau n’est pas prête pour l’implémentation.</a:t>
            </a:r>
            <a:endParaRPr lang="fr-FR" dirty="0"/>
          </a:p>
        </p:txBody>
      </p:sp>
      <p:sp>
        <p:nvSpPr>
          <p:cNvPr id="4" name="Flèche droite 3"/>
          <p:cNvSpPr/>
          <p:nvPr/>
        </p:nvSpPr>
        <p:spPr>
          <a:xfrm>
            <a:off x="1375576" y="4738977"/>
            <a:ext cx="1645920" cy="29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80522" y="4516340"/>
            <a:ext cx="753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Précalcul</a:t>
            </a:r>
            <a:r>
              <a:rPr lang="fr-FR" sz="3200" dirty="0" smtClean="0"/>
              <a:t> Matrice de perturbation avec FPA?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11625262" y="6471163"/>
            <a:ext cx="69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8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1453</Words>
  <Application>Microsoft Office PowerPoint</Application>
  <PresentationFormat>Grand écran</PresentationFormat>
  <Paragraphs>162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Implémentations de Mitaka et MitakaZ</vt:lpstr>
      <vt:lpstr>Contenu </vt:lpstr>
      <vt:lpstr>Présentation PowerPoint</vt:lpstr>
      <vt:lpstr>Implémentations exitantes</vt:lpstr>
      <vt:lpstr>Keygen = échantillonner (f,g)+calculer(F,G)</vt:lpstr>
      <vt:lpstr>Sage en Python</vt:lpstr>
      <vt:lpstr>Nouvelle implémentation de Mitaka</vt:lpstr>
      <vt:lpstr>MitakaZ=HybridU+Offline integral pertubation</vt:lpstr>
      <vt:lpstr>Implémentation de MitakaZ</vt:lpstr>
      <vt:lpstr>Résumés</vt:lpstr>
    </vt:vector>
  </TitlesOfParts>
  <Company>IDEMIA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Implémentations de Mitaka et MitakaZ</dc:title>
  <dc:creator>NGUYEN Thi</dc:creator>
  <cp:lastModifiedBy>NGUYEN Thi</cp:lastModifiedBy>
  <cp:revision>3</cp:revision>
  <dcterms:created xsi:type="dcterms:W3CDTF">2022-06-09T07:55:10Z</dcterms:created>
  <dcterms:modified xsi:type="dcterms:W3CDTF">2022-06-13T00:40:00Z</dcterms:modified>
</cp:coreProperties>
</file>