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9" r:id="rId3"/>
    <p:sldId id="257"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946" y="-12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Isosceles Triangle 6"/>
          <p:cNvSpPr/>
          <p:nvPr/>
        </p:nvSpPr>
        <p:spPr>
          <a:xfrm rot="16200000">
            <a:off x="7554353" y="5254283"/>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540544" y="776288"/>
            <a:ext cx="8062912" cy="1470025"/>
          </a:xfrm>
        </p:spPr>
        <p:txBody>
          <a:bodyPr anchor="b">
            <a:normAutofit/>
          </a:bodyPr>
          <a:lstStyle>
            <a:lvl1pPr algn="r">
              <a:defRPr sz="4400"/>
            </a:lvl1pPr>
          </a:lstStyle>
          <a:p>
            <a:r>
              <a:rPr kumimoji="0" lang="en-US" smtClean="0"/>
              <a:t>Click to edit Master title style</a:t>
            </a:r>
            <a:endParaRPr kumimoji="0" lang="en-US"/>
          </a:p>
        </p:txBody>
      </p:sp>
      <p:sp>
        <p:nvSpPr>
          <p:cNvPr id="9" name="Subtitle 8"/>
          <p:cNvSpPr>
            <a:spLocks noGrp="1"/>
          </p:cNvSpPr>
          <p:nvPr>
            <p:ph type="subTitle" idx="1"/>
          </p:nvPr>
        </p:nvSpPr>
        <p:spPr>
          <a:xfrm>
            <a:off x="540544" y="2250280"/>
            <a:ext cx="8062912"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1371600" y="6012656"/>
            <a:ext cx="5791200" cy="365125"/>
          </a:xfrm>
        </p:spPr>
        <p:txBody>
          <a:bodyPr tIns="0" bIns="0" anchor="t"/>
          <a:lstStyle>
            <a:lvl1pPr algn="r">
              <a:defRPr sz="1000"/>
            </a:lvl1pPr>
          </a:lstStyle>
          <a:p>
            <a:fld id="{9D3D7800-DB7A-4180-B244-216606443E4F}" type="datetimeFigureOut">
              <a:rPr lang="en-IN" smtClean="0"/>
              <a:t>29-12-2021</a:t>
            </a:fld>
            <a:endParaRPr lang="en-IN"/>
          </a:p>
        </p:txBody>
      </p:sp>
      <p:sp>
        <p:nvSpPr>
          <p:cNvPr id="17" name="Footer Placeholder 16"/>
          <p:cNvSpPr>
            <a:spLocks noGrp="1"/>
          </p:cNvSpPr>
          <p:nvPr>
            <p:ph type="ftr" sz="quarter" idx="11"/>
          </p:nvPr>
        </p:nvSpPr>
        <p:spPr>
          <a:xfrm>
            <a:off x="1371600" y="5650704"/>
            <a:ext cx="5791200" cy="365125"/>
          </a:xfrm>
        </p:spPr>
        <p:txBody>
          <a:bodyPr tIns="0" bIns="0" anchor="b"/>
          <a:lstStyle>
            <a:lvl1pPr algn="r">
              <a:defRPr sz="1100"/>
            </a:lvl1pPr>
          </a:lstStyle>
          <a:p>
            <a:endParaRPr lang="en-IN"/>
          </a:p>
        </p:txBody>
      </p:sp>
      <p:sp>
        <p:nvSpPr>
          <p:cNvPr id="29" name="Slide Number Placeholder 28"/>
          <p:cNvSpPr>
            <a:spLocks noGrp="1"/>
          </p:cNvSpPr>
          <p:nvPr>
            <p:ph type="sldNum" sz="quarter" idx="12"/>
          </p:nvPr>
        </p:nvSpPr>
        <p:spPr>
          <a:xfrm>
            <a:off x="8392247" y="5752307"/>
            <a:ext cx="502920" cy="365125"/>
          </a:xfrm>
        </p:spPr>
        <p:txBody>
          <a:bodyPr anchor="ctr"/>
          <a:lstStyle>
            <a:lvl1pPr algn="ctr">
              <a:defRPr sz="1300">
                <a:solidFill>
                  <a:srgbClr val="FFFFFF"/>
                </a:solidFill>
              </a:defRPr>
            </a:lvl1pPr>
          </a:lstStyle>
          <a:p>
            <a:fld id="{EA81F22F-AD30-4C31-8826-43FBAF6354E2}"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D3D7800-DB7A-4180-B244-216606443E4F}" type="datetimeFigureOut">
              <a:rPr lang="en-IN" smtClean="0"/>
              <a:t>29-12-2021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81F22F-AD30-4C31-8826-43FBAF6354E2}"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381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81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D3D7800-DB7A-4180-B244-216606443E4F}" type="datetimeFigureOut">
              <a:rPr lang="en-IN" smtClean="0"/>
              <a:t>29-12-2021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81F22F-AD30-4C31-8826-43FBAF6354E2}"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399032"/>
          </a:xfrm>
        </p:spPr>
        <p:txBody>
          <a:bodyPr/>
          <a:lstStyle/>
          <a:p>
            <a:r>
              <a:rPr kumimoji="0" lang="en-US" smtClean="0"/>
              <a:t>Click to edit Master title style</a:t>
            </a:r>
            <a:endParaRPr kumimoji="0" lang="en-US"/>
          </a:p>
        </p:txBody>
      </p:sp>
      <p:sp>
        <p:nvSpPr>
          <p:cNvPr id="3" name="Content Placeholder 2"/>
          <p:cNvSpPr>
            <a:spLocks noGrp="1"/>
          </p:cNvSpPr>
          <p:nvPr>
            <p:ph idx="1"/>
          </p:nvPr>
        </p:nvSpPr>
        <p:spPr>
          <a:xfrm>
            <a:off x="457200" y="1882808"/>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791456" y="6480048"/>
            <a:ext cx="2133600" cy="301752"/>
          </a:xfrm>
        </p:spPr>
        <p:txBody>
          <a:bodyPr/>
          <a:lstStyle/>
          <a:p>
            <a:fld id="{9D3D7800-DB7A-4180-B244-216606443E4F}" type="datetimeFigureOut">
              <a:rPr lang="en-IN" smtClean="0"/>
              <a:t>29-12-2021</a:t>
            </a:fld>
            <a:endParaRPr lang="en-IN"/>
          </a:p>
        </p:txBody>
      </p:sp>
      <p:sp>
        <p:nvSpPr>
          <p:cNvPr id="5" name="Footer Placeholder 4"/>
          <p:cNvSpPr>
            <a:spLocks noGrp="1"/>
          </p:cNvSpPr>
          <p:nvPr>
            <p:ph type="ftr" sz="quarter" idx="11"/>
          </p:nvPr>
        </p:nvSpPr>
        <p:spPr>
          <a:xfrm>
            <a:off x="457200" y="6480969"/>
            <a:ext cx="4260056" cy="300831"/>
          </a:xfrm>
        </p:spPr>
        <p:txBody>
          <a:bodyPr/>
          <a:lstStyle/>
          <a:p>
            <a:endParaRPr lang="en-IN"/>
          </a:p>
        </p:txBody>
      </p:sp>
      <p:sp>
        <p:nvSpPr>
          <p:cNvPr id="6" name="Slide Number Placeholder 5"/>
          <p:cNvSpPr>
            <a:spLocks noGrp="1"/>
          </p:cNvSpPr>
          <p:nvPr>
            <p:ph type="sldNum" sz="quarter" idx="12"/>
          </p:nvPr>
        </p:nvSpPr>
        <p:spPr/>
        <p:txBody>
          <a:bodyPr/>
          <a:lstStyle/>
          <a:p>
            <a:fld id="{EA81F22F-AD30-4C31-8826-43FBAF6354E2}"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9" name="Right Triangle 8"/>
          <p:cNvSpPr/>
          <p:nvPr/>
        </p:nvSpPr>
        <p:spPr>
          <a:xfrm flipV="1">
            <a:off x="7034" y="7034"/>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Isosceles Triangle 7"/>
          <p:cNvSpPr/>
          <p:nvPr/>
        </p:nvSpPr>
        <p:spPr>
          <a:xfrm rot="5400000" flipV="1">
            <a:off x="7554353" y="309490"/>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Date Placeholder 3"/>
          <p:cNvSpPr>
            <a:spLocks noGrp="1"/>
          </p:cNvSpPr>
          <p:nvPr>
            <p:ph type="dt" sz="half" idx="10"/>
          </p:nvPr>
        </p:nvSpPr>
        <p:spPr>
          <a:xfrm>
            <a:off x="6955632" y="6477000"/>
            <a:ext cx="2133600" cy="304800"/>
          </a:xfrm>
        </p:spPr>
        <p:txBody>
          <a:bodyPr/>
          <a:lstStyle/>
          <a:p>
            <a:fld id="{9D3D7800-DB7A-4180-B244-216606443E4F}" type="datetimeFigureOut">
              <a:rPr lang="en-IN" smtClean="0"/>
              <a:t>29-12-2021</a:t>
            </a:fld>
            <a:endParaRPr lang="en-IN"/>
          </a:p>
        </p:txBody>
      </p:sp>
      <p:sp>
        <p:nvSpPr>
          <p:cNvPr id="5" name="Footer Placeholder 4"/>
          <p:cNvSpPr>
            <a:spLocks noGrp="1"/>
          </p:cNvSpPr>
          <p:nvPr>
            <p:ph type="ftr" sz="quarter" idx="11"/>
          </p:nvPr>
        </p:nvSpPr>
        <p:spPr>
          <a:xfrm>
            <a:off x="2619376" y="6480969"/>
            <a:ext cx="4260056" cy="300831"/>
          </a:xfrm>
        </p:spPr>
        <p:txBody>
          <a:bodyPr/>
          <a:lstStyle/>
          <a:p>
            <a:endParaRPr lang="en-IN"/>
          </a:p>
        </p:txBody>
      </p:sp>
      <p:sp>
        <p:nvSpPr>
          <p:cNvPr id="6" name="Slide Number Placeholder 5"/>
          <p:cNvSpPr>
            <a:spLocks noGrp="1"/>
          </p:cNvSpPr>
          <p:nvPr>
            <p:ph type="sldNum" sz="quarter" idx="12"/>
          </p:nvPr>
        </p:nvSpPr>
        <p:spPr>
          <a:xfrm>
            <a:off x="8451056" y="809624"/>
            <a:ext cx="502920" cy="300831"/>
          </a:xfrm>
        </p:spPr>
        <p:txBody>
          <a:bodyPr/>
          <a:lstStyle/>
          <a:p>
            <a:fld id="{EA81F22F-AD30-4C31-8826-43FBAF6354E2}" type="slidenum">
              <a:rPr lang="en-IN" smtClean="0"/>
              <a:t>‹#›</a:t>
            </a:fld>
            <a:endParaRPr lang="en-IN"/>
          </a:p>
        </p:txBody>
      </p:sp>
      <p:cxnSp>
        <p:nvCxnSpPr>
          <p:cNvPr id="11" name="Straight Connector 10"/>
          <p:cNvCxnSpPr/>
          <p:nvPr/>
        </p:nvCxnSpPr>
        <p:spPr>
          <a:xfrm rot="10800000">
            <a:off x="6468794" y="9381"/>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381000" y="271464"/>
            <a:ext cx="7239000" cy="1362075"/>
          </a:xfrm>
        </p:spPr>
        <p:txBody>
          <a:bodyPr anchor="ctr"/>
          <a:lstStyle>
            <a:lvl1pPr marL="0" algn="l">
              <a:buNone/>
              <a:defRPr sz="3600" b="1"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1633536"/>
            <a:ext cx="38862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4791456" y="6480969"/>
            <a:ext cx="2133600" cy="301752"/>
          </a:xfrm>
        </p:spPr>
        <p:txBody>
          <a:bodyPr/>
          <a:lstStyle/>
          <a:p>
            <a:fld id="{9D3D7800-DB7A-4180-B244-216606443E4F}" type="datetimeFigureOut">
              <a:rPr lang="en-IN" smtClean="0"/>
              <a:t>29-12-2021</a:t>
            </a:fld>
            <a:endParaRPr lang="en-IN"/>
          </a:p>
        </p:txBody>
      </p:sp>
      <p:sp>
        <p:nvSpPr>
          <p:cNvPr id="6" name="Footer Placeholder 5"/>
          <p:cNvSpPr>
            <a:spLocks noGrp="1"/>
          </p:cNvSpPr>
          <p:nvPr>
            <p:ph type="ftr" sz="quarter" idx="11"/>
          </p:nvPr>
        </p:nvSpPr>
        <p:spPr>
          <a:xfrm>
            <a:off x="457200" y="6480969"/>
            <a:ext cx="4260056" cy="301752"/>
          </a:xfrm>
        </p:spPr>
        <p:txBody>
          <a:bodyPr/>
          <a:lstStyle/>
          <a:p>
            <a:endParaRPr lang="en-IN"/>
          </a:p>
        </p:txBody>
      </p:sp>
      <p:sp>
        <p:nvSpPr>
          <p:cNvPr id="7" name="Slide Number Placeholder 6"/>
          <p:cNvSpPr>
            <a:spLocks noGrp="1"/>
          </p:cNvSpPr>
          <p:nvPr>
            <p:ph type="sldNum" sz="quarter" idx="12"/>
          </p:nvPr>
        </p:nvSpPr>
        <p:spPr>
          <a:xfrm>
            <a:off x="7589520" y="6480969"/>
            <a:ext cx="502920" cy="301752"/>
          </a:xfrm>
        </p:spPr>
        <p:txBody>
          <a:bodyPr/>
          <a:lstStyle/>
          <a:p>
            <a:fld id="{EA81F22F-AD30-4C31-8826-43FBAF6354E2}"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48198" y="290732"/>
            <a:ext cx="1066800" cy="6153912"/>
          </a:xfrm>
        </p:spPr>
        <p:txBody>
          <a:bodyPr vert="vert270" anchor="b"/>
          <a:lstStyle>
            <a:lvl1pPr marL="0" algn="ctr">
              <a:defRPr sz="3300" b="1">
                <a:ln w="6350">
                  <a:solidFill>
                    <a:schemeClr val="tx1"/>
                  </a:solidFill>
                </a:ln>
                <a:solidFill>
                  <a:schemeClr val="tx1"/>
                </a:solidFill>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365006"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1365006"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a:xfrm>
            <a:off x="4791456" y="6480969"/>
            <a:ext cx="2130552" cy="301752"/>
          </a:xfrm>
        </p:spPr>
        <p:txBody>
          <a:bodyPr/>
          <a:lstStyle/>
          <a:p>
            <a:fld id="{9D3D7800-DB7A-4180-B244-216606443E4F}" type="datetimeFigureOut">
              <a:rPr lang="en-IN" smtClean="0"/>
              <a:t>29-12-2021</a:t>
            </a:fld>
            <a:endParaRPr lang="en-IN"/>
          </a:p>
        </p:txBody>
      </p:sp>
      <p:sp>
        <p:nvSpPr>
          <p:cNvPr id="8" name="Footer Placeholder 7"/>
          <p:cNvSpPr>
            <a:spLocks noGrp="1"/>
          </p:cNvSpPr>
          <p:nvPr>
            <p:ph type="ftr" sz="quarter" idx="11"/>
          </p:nvPr>
        </p:nvSpPr>
        <p:spPr>
          <a:xfrm>
            <a:off x="457200" y="6480969"/>
            <a:ext cx="4261104" cy="301752"/>
          </a:xfrm>
        </p:spPr>
        <p:txBody>
          <a:bodyPr/>
          <a:lstStyle/>
          <a:p>
            <a:endParaRPr lang="en-IN"/>
          </a:p>
        </p:txBody>
      </p:sp>
      <p:sp>
        <p:nvSpPr>
          <p:cNvPr id="9" name="Slide Number Placeholder 8"/>
          <p:cNvSpPr>
            <a:spLocks noGrp="1"/>
          </p:cNvSpPr>
          <p:nvPr>
            <p:ph type="sldNum" sz="quarter" idx="12"/>
          </p:nvPr>
        </p:nvSpPr>
        <p:spPr>
          <a:xfrm>
            <a:off x="7589520" y="6483096"/>
            <a:ext cx="502920" cy="301752"/>
          </a:xfrm>
        </p:spPr>
        <p:txBody>
          <a:bodyPr/>
          <a:lstStyle>
            <a:lvl1pPr algn="ctr">
              <a:defRPr/>
            </a:lvl1pPr>
          </a:lstStyle>
          <a:p>
            <a:fld id="{EA81F22F-AD30-4C31-8826-43FBAF6354E2}"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D3D7800-DB7A-4180-B244-216606443E4F}" type="datetimeFigureOut">
              <a:rPr lang="en-IN" smtClean="0"/>
              <a:t>29-12-2021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A81F22F-AD30-4C31-8826-43FBAF6354E2}"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791456" y="6480969"/>
            <a:ext cx="2133600" cy="301752"/>
          </a:xfrm>
        </p:spPr>
        <p:txBody>
          <a:bodyPr/>
          <a:lstStyle/>
          <a:p>
            <a:fld id="{9D3D7800-DB7A-4180-B244-216606443E4F}" type="datetimeFigureOut">
              <a:rPr lang="en-IN" smtClean="0"/>
              <a:t>29-12-2021</a:t>
            </a:fld>
            <a:endParaRPr lang="en-IN"/>
          </a:p>
        </p:txBody>
      </p:sp>
      <p:sp>
        <p:nvSpPr>
          <p:cNvPr id="3" name="Footer Placeholder 2"/>
          <p:cNvSpPr>
            <a:spLocks noGrp="1"/>
          </p:cNvSpPr>
          <p:nvPr>
            <p:ph type="ftr" sz="quarter" idx="11"/>
          </p:nvPr>
        </p:nvSpPr>
        <p:spPr>
          <a:xfrm>
            <a:off x="457200" y="6481890"/>
            <a:ext cx="4260056" cy="300831"/>
          </a:xfrm>
        </p:spPr>
        <p:txBody>
          <a:bodyPr/>
          <a:lstStyle/>
          <a:p>
            <a:endParaRPr lang="en-IN"/>
          </a:p>
        </p:txBody>
      </p:sp>
      <p:sp>
        <p:nvSpPr>
          <p:cNvPr id="4" name="Slide Number Placeholder 3"/>
          <p:cNvSpPr>
            <a:spLocks noGrp="1"/>
          </p:cNvSpPr>
          <p:nvPr>
            <p:ph type="sldNum" sz="quarter" idx="12"/>
          </p:nvPr>
        </p:nvSpPr>
        <p:spPr>
          <a:xfrm>
            <a:off x="7589520" y="6480969"/>
            <a:ext cx="502920" cy="301752"/>
          </a:xfrm>
        </p:spPr>
        <p:txBody>
          <a:bodyPr/>
          <a:lstStyle/>
          <a:p>
            <a:fld id="{EA81F22F-AD30-4C31-8826-43FBAF6354E2}"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367664"/>
            <a:ext cx="914400" cy="5943600"/>
          </a:xfrm>
        </p:spPr>
        <p:txBody>
          <a:bodyPr vert="vert270" anchor="b"/>
          <a:lstStyle>
            <a:lvl1pPr marL="0" marR="18288" algn="r">
              <a:spcBef>
                <a:spcPts val="0"/>
              </a:spcBef>
              <a:buNone/>
              <a:defRPr sz="2900" b="0" cap="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135856" y="367664"/>
            <a:ext cx="24384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278976" y="6556248"/>
            <a:ext cx="2133600" cy="301752"/>
          </a:xfrm>
        </p:spPr>
        <p:txBody>
          <a:bodyPr/>
          <a:lstStyle>
            <a:lvl1pPr>
              <a:defRPr sz="900"/>
            </a:lvl1pPr>
          </a:lstStyle>
          <a:p>
            <a:fld id="{9D3D7800-DB7A-4180-B244-216606443E4F}" type="datetimeFigureOut">
              <a:rPr lang="en-IN" smtClean="0"/>
              <a:t>29-12-2021</a:t>
            </a:fld>
            <a:endParaRPr lang="en-IN"/>
          </a:p>
        </p:txBody>
      </p:sp>
      <p:sp>
        <p:nvSpPr>
          <p:cNvPr id="6" name="Footer Placeholder 5"/>
          <p:cNvSpPr>
            <a:spLocks noGrp="1"/>
          </p:cNvSpPr>
          <p:nvPr>
            <p:ph type="ftr" sz="quarter" idx="11"/>
          </p:nvPr>
        </p:nvSpPr>
        <p:spPr>
          <a:xfrm>
            <a:off x="1135856" y="6556248"/>
            <a:ext cx="5143120" cy="301752"/>
          </a:xfrm>
        </p:spPr>
        <p:txBody>
          <a:bodyPr/>
          <a:lstStyle>
            <a:lvl1pPr>
              <a:defRPr sz="900"/>
            </a:lvl1pPr>
          </a:lstStyle>
          <a:p>
            <a:endParaRPr lang="en-IN"/>
          </a:p>
        </p:txBody>
      </p:sp>
      <p:sp>
        <p:nvSpPr>
          <p:cNvPr id="7" name="Slide Number Placeholder 6"/>
          <p:cNvSpPr>
            <a:spLocks noGrp="1"/>
          </p:cNvSpPr>
          <p:nvPr>
            <p:ph type="sldNum" sz="quarter" idx="12"/>
          </p:nvPr>
        </p:nvSpPr>
        <p:spPr>
          <a:xfrm>
            <a:off x="8410576" y="6556248"/>
            <a:ext cx="502920" cy="301752"/>
          </a:xfrm>
        </p:spPr>
        <p:txBody>
          <a:bodyPr/>
          <a:lstStyle>
            <a:lvl1pPr>
              <a:defRPr sz="900"/>
            </a:lvl1pPr>
          </a:lstStyle>
          <a:p>
            <a:fld id="{EA81F22F-AD30-4C31-8826-43FBAF6354E2}"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50896"/>
            <a:ext cx="914400" cy="6400800"/>
          </a:xfrm>
        </p:spPr>
        <p:txBody>
          <a:bodyPr vert="vert270" anchor="b"/>
          <a:lstStyle>
            <a:lvl1pPr marL="0" algn="l">
              <a:buNone/>
              <a:defRPr sz="3000" b="0" cap="all" baseline="0"/>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138237" y="373966"/>
            <a:ext cx="7333488" cy="5486400"/>
          </a:xfrm>
          <a:solidFill>
            <a:schemeClr val="bg2">
              <a:shade val="50000"/>
            </a:schemeClr>
          </a:solidFill>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108192" y="6556248"/>
            <a:ext cx="2103120" cy="301752"/>
          </a:xfrm>
        </p:spPr>
        <p:txBody>
          <a:bodyPr/>
          <a:lstStyle>
            <a:lvl1pPr>
              <a:defRPr sz="900"/>
            </a:lvl1pPr>
          </a:lstStyle>
          <a:p>
            <a:fld id="{9D3D7800-DB7A-4180-B244-216606443E4F}" type="datetimeFigureOut">
              <a:rPr lang="en-IN" smtClean="0"/>
              <a:t>29-12-2021</a:t>
            </a:fld>
            <a:endParaRPr lang="en-IN"/>
          </a:p>
        </p:txBody>
      </p:sp>
      <p:sp>
        <p:nvSpPr>
          <p:cNvPr id="6" name="Footer Placeholder 5"/>
          <p:cNvSpPr>
            <a:spLocks noGrp="1"/>
          </p:cNvSpPr>
          <p:nvPr>
            <p:ph type="ftr" sz="quarter" idx="11"/>
          </p:nvPr>
        </p:nvSpPr>
        <p:spPr>
          <a:xfrm>
            <a:off x="1170432" y="6557169"/>
            <a:ext cx="4948072" cy="301752"/>
          </a:xfrm>
        </p:spPr>
        <p:txBody>
          <a:bodyPr/>
          <a:lstStyle>
            <a:lvl1pPr>
              <a:defRPr sz="900"/>
            </a:lvl1pPr>
          </a:lstStyle>
          <a:p>
            <a:endParaRPr lang="en-IN"/>
          </a:p>
        </p:txBody>
      </p:sp>
      <p:sp>
        <p:nvSpPr>
          <p:cNvPr id="7" name="Slide Number Placeholder 6"/>
          <p:cNvSpPr>
            <a:spLocks noGrp="1"/>
          </p:cNvSpPr>
          <p:nvPr>
            <p:ph type="sldNum" sz="quarter" idx="12"/>
          </p:nvPr>
        </p:nvSpPr>
        <p:spPr>
          <a:xfrm>
            <a:off x="8217192" y="6556248"/>
            <a:ext cx="365760" cy="301752"/>
          </a:xfrm>
        </p:spPr>
        <p:txBody>
          <a:bodyPr/>
          <a:lstStyle>
            <a:lvl1pPr algn="ctr">
              <a:defRPr sz="900"/>
            </a:lvl1pPr>
          </a:lstStyle>
          <a:p>
            <a:fld id="{EA81F22F-AD30-4C31-8826-43FBAF6354E2}"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Right Triangle 10"/>
          <p:cNvSpPr/>
          <p:nvPr/>
        </p:nvSpPr>
        <p:spPr>
          <a:xfrm>
            <a:off x="7034" y="14068"/>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Straight Connector 7"/>
          <p:cNvCxnSpPr/>
          <p:nvPr/>
        </p:nvCxnSpPr>
        <p:spPr>
          <a:xfrm>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0800000" flipV="1">
            <a:off x="6468794" y="4948410"/>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457200" y="267494"/>
            <a:ext cx="8229600" cy="1399032"/>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882808"/>
            <a:ext cx="8229600" cy="4572000"/>
          </a:xfrm>
          <a:prstGeom prst="rect">
            <a:avLst/>
          </a:prstGeom>
        </p:spPr>
        <p:txBody>
          <a:bodyPr vert="horz" anchor="t">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791456" y="6480969"/>
            <a:ext cx="2133600" cy="301752"/>
          </a:xfrm>
          <a:prstGeom prst="rect">
            <a:avLst/>
          </a:prstGeom>
        </p:spPr>
        <p:txBody>
          <a:bodyPr vert="horz" anchor="b"/>
          <a:lstStyle>
            <a:lvl1pPr algn="l" eaLnBrk="1" latinLnBrk="0" hangingPunct="1">
              <a:defRPr kumimoji="0" sz="1000" b="0">
                <a:solidFill>
                  <a:schemeClr val="tx1"/>
                </a:solidFill>
              </a:defRPr>
            </a:lvl1pPr>
          </a:lstStyle>
          <a:p>
            <a:fld id="{9D3D7800-DB7A-4180-B244-216606443E4F}" type="datetimeFigureOut">
              <a:rPr lang="en-IN" smtClean="0"/>
              <a:t>29-12-2021</a:t>
            </a:fld>
            <a:endParaRPr lang="en-IN"/>
          </a:p>
        </p:txBody>
      </p:sp>
      <p:sp>
        <p:nvSpPr>
          <p:cNvPr id="3" name="Footer Placeholder 2"/>
          <p:cNvSpPr>
            <a:spLocks noGrp="1"/>
          </p:cNvSpPr>
          <p:nvPr>
            <p:ph type="ftr" sz="quarter" idx="3"/>
          </p:nvPr>
        </p:nvSpPr>
        <p:spPr>
          <a:xfrm>
            <a:off x="457200" y="6481890"/>
            <a:ext cx="4260056" cy="300831"/>
          </a:xfrm>
          <a:prstGeom prst="rect">
            <a:avLst/>
          </a:prstGeom>
        </p:spPr>
        <p:txBody>
          <a:bodyPr vert="horz" anchor="b"/>
          <a:lstStyle>
            <a:lvl1pPr algn="r" eaLnBrk="1" latinLnBrk="0" hangingPunct="1">
              <a:defRPr kumimoji="0" sz="1000">
                <a:solidFill>
                  <a:schemeClr val="tx1"/>
                </a:solidFill>
              </a:defRPr>
            </a:lvl1pPr>
          </a:lstStyle>
          <a:p>
            <a:endParaRPr lang="en-IN"/>
          </a:p>
        </p:txBody>
      </p:sp>
      <p:sp>
        <p:nvSpPr>
          <p:cNvPr id="23" name="Slide Number Placeholder 22"/>
          <p:cNvSpPr>
            <a:spLocks noGrp="1"/>
          </p:cNvSpPr>
          <p:nvPr>
            <p:ph type="sldNum" sz="quarter" idx="4"/>
          </p:nvPr>
        </p:nvSpPr>
        <p:spPr>
          <a:xfrm>
            <a:off x="7589520" y="6480969"/>
            <a:ext cx="502920" cy="301752"/>
          </a:xfrm>
          <a:prstGeom prst="rect">
            <a:avLst/>
          </a:prstGeom>
        </p:spPr>
        <p:txBody>
          <a:bodyPr vert="horz" anchor="b"/>
          <a:lstStyle>
            <a:lvl1pPr algn="ctr" eaLnBrk="1" latinLnBrk="0" hangingPunct="1">
              <a:defRPr kumimoji="0" sz="1200">
                <a:solidFill>
                  <a:schemeClr val="tx1"/>
                </a:solidFill>
              </a:defRPr>
            </a:lvl1pPr>
          </a:lstStyle>
          <a:p>
            <a:fld id="{EA81F22F-AD30-4C31-8826-43FBAF6354E2}" type="slidenum">
              <a:rPr lang="en-IN" smtClean="0"/>
              <a:t>‹#›</a:t>
            </a:fld>
            <a:endParaRPr lang="en-IN"/>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w3schools.com/python/python_sets.asp" TargetMode="External"/><Relationship Id="rId2" Type="http://schemas.openxmlformats.org/officeDocument/2006/relationships/hyperlink" Target="https://www.w3schools.com/python/python_tuples.asp" TargetMode="External"/><Relationship Id="rId1" Type="http://schemas.openxmlformats.org/officeDocument/2006/relationships/slideLayout" Target="../slideLayouts/slideLayout2.xml"/><Relationship Id="rId4" Type="http://schemas.openxmlformats.org/officeDocument/2006/relationships/hyperlink" Target="https://www.w3schools.com/python/python_dictionaries.asp"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Python For Beginners</a:t>
            </a:r>
            <a:endParaRPr lang="en-IN" dirty="0"/>
          </a:p>
        </p:txBody>
      </p:sp>
      <p:sp>
        <p:nvSpPr>
          <p:cNvPr id="3" name="Subtitle 2"/>
          <p:cNvSpPr>
            <a:spLocks noGrp="1"/>
          </p:cNvSpPr>
          <p:nvPr>
            <p:ph type="subTitle" idx="1"/>
          </p:nvPr>
        </p:nvSpPr>
        <p:spPr/>
        <p:txBody>
          <a:bodyPr/>
          <a:lstStyle/>
          <a:p>
            <a:r>
              <a:rPr lang="en-US" dirty="0" smtClean="0"/>
              <a:t>Module 3</a:t>
            </a:r>
          </a:p>
          <a:p>
            <a:r>
              <a:rPr lang="en-US" sz="2000" b="1" dirty="0">
                <a:solidFill>
                  <a:srgbClr val="00B0F0"/>
                </a:solidFill>
              </a:rPr>
              <a:t>Data Collections (Lists, </a:t>
            </a:r>
            <a:r>
              <a:rPr lang="en-US" sz="2000" b="1" dirty="0" smtClean="0">
                <a:solidFill>
                  <a:srgbClr val="00B0F0"/>
                </a:solidFill>
              </a:rPr>
              <a:t>Tuples, Sets </a:t>
            </a:r>
            <a:r>
              <a:rPr lang="en-US" sz="2000" b="1" dirty="0">
                <a:solidFill>
                  <a:srgbClr val="00B0F0"/>
                </a:solidFill>
              </a:rPr>
              <a:t>&amp; </a:t>
            </a:r>
            <a:r>
              <a:rPr lang="en-US" sz="2000" b="1" dirty="0" smtClean="0">
                <a:solidFill>
                  <a:srgbClr val="00B0F0"/>
                </a:solidFill>
              </a:rPr>
              <a:t>Dictionary)</a:t>
            </a:r>
            <a:endParaRPr lang="en-US" sz="2000" b="1" dirty="0">
              <a:solidFill>
                <a:srgbClr val="00B0F0"/>
              </a:solidFill>
            </a:endParaRPr>
          </a:p>
          <a:p>
            <a:endParaRPr lang="en-IN" sz="2000" b="1" dirty="0"/>
          </a:p>
        </p:txBody>
      </p:sp>
    </p:spTree>
    <p:extLst>
      <p:ext uri="{BB962C8B-B14F-4D97-AF65-F5344CB8AC3E}">
        <p14:creationId xmlns:p14="http://schemas.microsoft.com/office/powerpoint/2010/main" val="24702835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435280" cy="648072"/>
          </a:xfrm>
        </p:spPr>
        <p:txBody>
          <a:bodyPr>
            <a:normAutofit fontScale="90000"/>
          </a:bodyPr>
          <a:lstStyle/>
          <a:p>
            <a:pPr algn="ctr"/>
            <a:r>
              <a:rPr lang="en-US" dirty="0" smtClean="0"/>
              <a:t>Tuples</a:t>
            </a:r>
            <a:endParaRPr lang="en-IN" dirty="0"/>
          </a:p>
        </p:txBody>
      </p:sp>
      <p:sp>
        <p:nvSpPr>
          <p:cNvPr id="3" name="Content Placeholder 2"/>
          <p:cNvSpPr>
            <a:spLocks noGrp="1"/>
          </p:cNvSpPr>
          <p:nvPr>
            <p:ph idx="1"/>
          </p:nvPr>
        </p:nvSpPr>
        <p:spPr>
          <a:xfrm>
            <a:off x="457200" y="836712"/>
            <a:ext cx="8229600" cy="5904656"/>
          </a:xfrm>
        </p:spPr>
        <p:txBody>
          <a:bodyPr>
            <a:noAutofit/>
          </a:bodyPr>
          <a:lstStyle/>
          <a:p>
            <a:r>
              <a:rPr lang="en-US" sz="1800" dirty="0" smtClean="0"/>
              <a:t>Syntax</a:t>
            </a:r>
            <a:r>
              <a:rPr lang="en-US" sz="1800" dirty="0"/>
              <a:t> </a:t>
            </a:r>
            <a:r>
              <a:rPr lang="en-US" sz="1800" dirty="0" smtClean="0"/>
              <a:t>: </a:t>
            </a:r>
            <a:r>
              <a:rPr lang="en-US" sz="1800" b="1" dirty="0" err="1" smtClean="0"/>
              <a:t>mytuple</a:t>
            </a:r>
            <a:r>
              <a:rPr lang="en-US" sz="1800" b="1" dirty="0" smtClean="0"/>
              <a:t>= (1,2,3)</a:t>
            </a:r>
          </a:p>
          <a:p>
            <a:r>
              <a:rPr lang="en-US" sz="1800" dirty="0"/>
              <a:t>Tuple items are ordered, unchangeable, and allow duplicate </a:t>
            </a:r>
            <a:r>
              <a:rPr lang="en-US" sz="1800" dirty="0" smtClean="0"/>
              <a:t>values</a:t>
            </a:r>
          </a:p>
          <a:p>
            <a:r>
              <a:rPr lang="en-US" sz="1800" dirty="0"/>
              <a:t>Tuples are unchangeable, meaning that we cannot change, add or remove items after the tuple has been created</a:t>
            </a:r>
            <a:r>
              <a:rPr lang="en-US" sz="1800" dirty="0" smtClean="0"/>
              <a:t>.</a:t>
            </a:r>
          </a:p>
          <a:p>
            <a:r>
              <a:rPr lang="en-US" sz="1800" dirty="0" smtClean="0"/>
              <a:t>Length : </a:t>
            </a:r>
            <a:r>
              <a:rPr lang="en-US" sz="1800" dirty="0" err="1" smtClean="0"/>
              <a:t>len</a:t>
            </a:r>
            <a:r>
              <a:rPr lang="en-US" sz="1800" dirty="0" smtClean="0"/>
              <a:t>(</a:t>
            </a:r>
            <a:r>
              <a:rPr lang="en-US" sz="1800" b="1" dirty="0" err="1" smtClean="0"/>
              <a:t>mytuple</a:t>
            </a:r>
            <a:r>
              <a:rPr lang="en-US" sz="1800" dirty="0" smtClean="0"/>
              <a:t>)</a:t>
            </a:r>
          </a:p>
          <a:p>
            <a:r>
              <a:rPr lang="en-US" sz="1800" dirty="0" smtClean="0"/>
              <a:t>To </a:t>
            </a:r>
            <a:r>
              <a:rPr lang="en-US" sz="1800" dirty="0"/>
              <a:t>create a tuple with only one item, you have to add a comma after the item, otherwise Python will not recognize it as a </a:t>
            </a:r>
            <a:r>
              <a:rPr lang="en-US" sz="1800" dirty="0" smtClean="0"/>
              <a:t>tuple</a:t>
            </a:r>
          </a:p>
          <a:p>
            <a:pPr lvl="1"/>
            <a:r>
              <a:rPr lang="en-US" sz="1800" b="1" dirty="0" err="1"/>
              <a:t>thistuple</a:t>
            </a:r>
            <a:r>
              <a:rPr lang="en-US" sz="1800" b="1" dirty="0"/>
              <a:t> = ("apple",)</a:t>
            </a:r>
          </a:p>
          <a:p>
            <a:pPr lvl="1"/>
            <a:r>
              <a:rPr lang="en-US" sz="1800" b="1" dirty="0"/>
              <a:t>print(type(</a:t>
            </a:r>
            <a:r>
              <a:rPr lang="en-US" sz="1800" b="1" dirty="0" err="1"/>
              <a:t>thistuple</a:t>
            </a:r>
            <a:r>
              <a:rPr lang="en-US" sz="1800" b="1" dirty="0"/>
              <a:t>))</a:t>
            </a:r>
          </a:p>
          <a:p>
            <a:pPr lvl="1"/>
            <a:endParaRPr lang="en-US" sz="1800" dirty="0"/>
          </a:p>
          <a:p>
            <a:pPr lvl="1"/>
            <a:r>
              <a:rPr lang="en-US" sz="1800" u="sng" dirty="0"/>
              <a:t>#NOT a tuple</a:t>
            </a:r>
          </a:p>
          <a:p>
            <a:pPr lvl="1"/>
            <a:r>
              <a:rPr lang="en-US" sz="1800" b="1" dirty="0" err="1"/>
              <a:t>thistuple</a:t>
            </a:r>
            <a:r>
              <a:rPr lang="en-US" sz="1800" b="1" dirty="0"/>
              <a:t> = ("apple")</a:t>
            </a:r>
          </a:p>
          <a:p>
            <a:pPr lvl="1"/>
            <a:r>
              <a:rPr lang="en-US" sz="1800" b="1" dirty="0"/>
              <a:t>print(type(</a:t>
            </a:r>
            <a:r>
              <a:rPr lang="en-US" sz="1800" b="1" dirty="0" err="1"/>
              <a:t>thistuple</a:t>
            </a:r>
            <a:r>
              <a:rPr lang="en-US" sz="1800" b="1" dirty="0" smtClean="0"/>
              <a:t>))</a:t>
            </a:r>
          </a:p>
          <a:p>
            <a:r>
              <a:rPr lang="en-US" sz="1800" b="1" dirty="0" smtClean="0"/>
              <a:t>Tuple creation using tuple() constructor</a:t>
            </a:r>
          </a:p>
          <a:p>
            <a:pPr lvl="1"/>
            <a:r>
              <a:rPr lang="en-US" sz="1800" b="1" dirty="0" err="1"/>
              <a:t>m</a:t>
            </a:r>
            <a:r>
              <a:rPr lang="en-US" sz="1800" b="1" dirty="0" err="1" smtClean="0"/>
              <a:t>ytuple</a:t>
            </a:r>
            <a:r>
              <a:rPr lang="en-US" sz="1800" b="1" dirty="0" smtClean="0"/>
              <a:t> = tuple((1,2,3))</a:t>
            </a:r>
          </a:p>
        </p:txBody>
      </p:sp>
    </p:spTree>
    <p:extLst>
      <p:ext uri="{BB962C8B-B14F-4D97-AF65-F5344CB8AC3E}">
        <p14:creationId xmlns:p14="http://schemas.microsoft.com/office/powerpoint/2010/main" val="24507109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713234"/>
          </a:xfrm>
        </p:spPr>
        <p:txBody>
          <a:bodyPr>
            <a:normAutofit fontScale="90000"/>
          </a:bodyPr>
          <a:lstStyle/>
          <a:p>
            <a:pPr algn="ctr"/>
            <a:r>
              <a:rPr lang="en-US" dirty="0" smtClean="0"/>
              <a:t>Tuple(access items)</a:t>
            </a:r>
            <a:endParaRPr lang="en-IN" dirty="0"/>
          </a:p>
        </p:txBody>
      </p:sp>
      <p:sp>
        <p:nvSpPr>
          <p:cNvPr id="3" name="Content Placeholder 2"/>
          <p:cNvSpPr>
            <a:spLocks noGrp="1"/>
          </p:cNvSpPr>
          <p:nvPr>
            <p:ph idx="1"/>
          </p:nvPr>
        </p:nvSpPr>
        <p:spPr>
          <a:xfrm>
            <a:off x="457200" y="980728"/>
            <a:ext cx="8229600" cy="5474080"/>
          </a:xfrm>
        </p:spPr>
        <p:txBody>
          <a:bodyPr/>
          <a:lstStyle/>
          <a:p>
            <a:r>
              <a:rPr lang="en-US" sz="1600" dirty="0" smtClean="0"/>
              <a:t>Tuple items </a:t>
            </a:r>
            <a:r>
              <a:rPr lang="en-US" sz="1600" dirty="0"/>
              <a:t>are indexed and you can access them by referring to the index </a:t>
            </a:r>
            <a:r>
              <a:rPr lang="en-US" sz="1600" dirty="0" smtClean="0"/>
              <a:t>number</a:t>
            </a:r>
          </a:p>
          <a:p>
            <a:pPr lvl="1"/>
            <a:r>
              <a:rPr lang="en-IN" sz="1600" b="1" dirty="0" err="1" smtClean="0"/>
              <a:t>mytuple</a:t>
            </a:r>
            <a:r>
              <a:rPr lang="en-IN" sz="1600" b="1" dirty="0" smtClean="0"/>
              <a:t>[1]</a:t>
            </a:r>
            <a:endParaRPr lang="en-US" sz="1600" b="1" dirty="0" smtClean="0"/>
          </a:p>
          <a:p>
            <a:r>
              <a:rPr lang="en-US" sz="1600" dirty="0"/>
              <a:t>Negative indexing </a:t>
            </a:r>
            <a:r>
              <a:rPr lang="en-US" sz="1600" dirty="0" smtClean="0"/>
              <a:t>is supported</a:t>
            </a:r>
          </a:p>
          <a:p>
            <a:pPr lvl="1"/>
            <a:r>
              <a:rPr lang="en-IN" sz="1600" b="1" dirty="0" err="1"/>
              <a:t>mytuple</a:t>
            </a:r>
            <a:r>
              <a:rPr lang="en-IN" sz="1600" b="1" dirty="0"/>
              <a:t>[-</a:t>
            </a:r>
            <a:r>
              <a:rPr lang="en-IN" sz="1600" b="1" dirty="0" smtClean="0"/>
              <a:t>1]</a:t>
            </a:r>
            <a:endParaRPr lang="en-US" sz="1600" b="1" dirty="0" smtClean="0"/>
          </a:p>
          <a:p>
            <a:r>
              <a:rPr lang="en-US" sz="1600" dirty="0"/>
              <a:t>You can specify a range of indexes by specifying where to start and where to end the </a:t>
            </a:r>
            <a:r>
              <a:rPr lang="en-US" sz="1600" dirty="0" smtClean="0"/>
              <a:t>range</a:t>
            </a:r>
          </a:p>
          <a:p>
            <a:pPr lvl="1"/>
            <a:r>
              <a:rPr lang="en-IN" sz="1600" b="1" dirty="0" err="1"/>
              <a:t>mytuple</a:t>
            </a:r>
            <a:r>
              <a:rPr lang="en-IN" sz="1600" b="1" dirty="0"/>
              <a:t>[1:5</a:t>
            </a:r>
            <a:r>
              <a:rPr lang="en-IN" sz="1600" b="1" dirty="0" smtClean="0"/>
              <a:t>]</a:t>
            </a:r>
            <a:endParaRPr lang="en-US" sz="1600" b="1" dirty="0"/>
          </a:p>
          <a:p>
            <a:r>
              <a:rPr lang="en-US" sz="1600" dirty="0"/>
              <a:t>By leaving out the start value, the range will start at the first </a:t>
            </a:r>
            <a:r>
              <a:rPr lang="en-US" sz="1600" dirty="0" smtClean="0"/>
              <a:t>item</a:t>
            </a:r>
          </a:p>
          <a:p>
            <a:pPr lvl="1"/>
            <a:r>
              <a:rPr lang="en-IN" sz="1600" b="1" dirty="0" err="1"/>
              <a:t>mytuple</a:t>
            </a:r>
            <a:r>
              <a:rPr lang="en-IN" sz="1600" b="1" dirty="0"/>
              <a:t>[:</a:t>
            </a:r>
            <a:r>
              <a:rPr lang="en-IN" sz="1600" b="1" dirty="0" smtClean="0"/>
              <a:t>5]</a:t>
            </a:r>
            <a:endParaRPr lang="en-US" sz="1600" b="1" dirty="0"/>
          </a:p>
          <a:p>
            <a:r>
              <a:rPr lang="en-US" sz="1600" dirty="0" smtClean="0"/>
              <a:t>By </a:t>
            </a:r>
            <a:r>
              <a:rPr lang="en-US" sz="1600" dirty="0"/>
              <a:t>leaving out the end value, the range will go on to the end of the </a:t>
            </a:r>
            <a:r>
              <a:rPr lang="en-US" sz="1600" dirty="0" smtClean="0"/>
              <a:t>tuple</a:t>
            </a:r>
          </a:p>
          <a:p>
            <a:pPr lvl="1"/>
            <a:r>
              <a:rPr lang="en-US" sz="1200" dirty="0" smtClean="0"/>
              <a:t>	</a:t>
            </a:r>
            <a:r>
              <a:rPr lang="en-IN" sz="1600" b="1" dirty="0" err="1"/>
              <a:t>mytuple</a:t>
            </a:r>
            <a:r>
              <a:rPr lang="en-IN" sz="1600" b="1" dirty="0"/>
              <a:t> </a:t>
            </a:r>
            <a:r>
              <a:rPr lang="en-US" sz="1600" b="1" dirty="0" smtClean="0"/>
              <a:t>[</a:t>
            </a:r>
            <a:r>
              <a:rPr lang="en-US" sz="1600" b="1" dirty="0"/>
              <a:t>1:]</a:t>
            </a:r>
          </a:p>
          <a:p>
            <a:r>
              <a:rPr lang="en-US" sz="1600" dirty="0" smtClean="0"/>
              <a:t>Specify </a:t>
            </a:r>
            <a:r>
              <a:rPr lang="en-US" sz="1600" dirty="0"/>
              <a:t>negative indexes if you want to start the search from the end of the tuple</a:t>
            </a:r>
            <a:endParaRPr lang="en-US" sz="1600" dirty="0" smtClean="0"/>
          </a:p>
          <a:p>
            <a:pPr lvl="1"/>
            <a:r>
              <a:rPr lang="en-IN" sz="1600" b="1" dirty="0" err="1"/>
              <a:t>mytuple</a:t>
            </a:r>
            <a:r>
              <a:rPr lang="en-US" sz="1600" b="1" dirty="0" smtClean="0"/>
              <a:t>[-</a:t>
            </a:r>
            <a:r>
              <a:rPr lang="en-US" sz="1600" b="1" dirty="0"/>
              <a:t>4:-1]</a:t>
            </a:r>
          </a:p>
          <a:p>
            <a:r>
              <a:rPr lang="en-US" sz="1600" dirty="0"/>
              <a:t>To determine if a specified item is present in a tuple use the in keyword</a:t>
            </a:r>
            <a:endParaRPr lang="en-US" sz="1600" dirty="0" smtClean="0"/>
          </a:p>
          <a:p>
            <a:pPr lvl="1"/>
            <a:r>
              <a:rPr lang="en-US" sz="1600" b="1" dirty="0" smtClean="0"/>
              <a:t>Item in </a:t>
            </a:r>
            <a:r>
              <a:rPr lang="en-IN" sz="1600" b="1" dirty="0" err="1"/>
              <a:t>mytuple</a:t>
            </a:r>
            <a:endParaRPr lang="en-US" sz="1600" b="1" dirty="0" smtClean="0"/>
          </a:p>
          <a:p>
            <a:pPr lvl="1"/>
            <a:endParaRPr lang="en-US" sz="1600" b="1" dirty="0" smtClean="0"/>
          </a:p>
          <a:p>
            <a:pPr marL="537210" lvl="1" indent="0">
              <a:buNone/>
            </a:pPr>
            <a:endParaRPr lang="en-US" sz="1600" b="1" dirty="0" smtClean="0"/>
          </a:p>
        </p:txBody>
      </p:sp>
    </p:spTree>
    <p:extLst>
      <p:ext uri="{BB962C8B-B14F-4D97-AF65-F5344CB8AC3E}">
        <p14:creationId xmlns:p14="http://schemas.microsoft.com/office/powerpoint/2010/main" val="20839519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641226"/>
          </a:xfrm>
        </p:spPr>
        <p:txBody>
          <a:bodyPr>
            <a:normAutofit fontScale="90000"/>
          </a:bodyPr>
          <a:lstStyle/>
          <a:p>
            <a:pPr algn="ctr"/>
            <a:r>
              <a:rPr lang="en-US" dirty="0" smtClean="0"/>
              <a:t>Tuple(update Items, join)</a:t>
            </a:r>
            <a:endParaRPr lang="en-IN" dirty="0"/>
          </a:p>
        </p:txBody>
      </p:sp>
      <p:sp>
        <p:nvSpPr>
          <p:cNvPr id="3" name="Content Placeholder 2"/>
          <p:cNvSpPr>
            <a:spLocks noGrp="1"/>
          </p:cNvSpPr>
          <p:nvPr>
            <p:ph idx="1"/>
          </p:nvPr>
        </p:nvSpPr>
        <p:spPr>
          <a:xfrm>
            <a:off x="467544" y="1124744"/>
            <a:ext cx="8229600" cy="5402072"/>
          </a:xfrm>
        </p:spPr>
        <p:txBody>
          <a:bodyPr>
            <a:normAutofit/>
          </a:bodyPr>
          <a:lstStyle/>
          <a:p>
            <a:r>
              <a:rPr lang="en-US" sz="1600" dirty="0" smtClean="0"/>
              <a:t>Tuples are immutable or unchangeable, so its not possible to change anything directly, but there is work around where we have to convert tuple into list, perform actions and again change that list to tuple </a:t>
            </a:r>
          </a:p>
          <a:p>
            <a:pPr lvl="1"/>
            <a:r>
              <a:rPr lang="es-ES" sz="1600" b="1" dirty="0" smtClean="0"/>
              <a:t>mytuple </a:t>
            </a:r>
            <a:r>
              <a:rPr lang="es-ES" sz="1600" b="1" dirty="0"/>
              <a:t>= ("</a:t>
            </a:r>
            <a:r>
              <a:rPr lang="es-ES" sz="1600" b="1" dirty="0" err="1"/>
              <a:t>apple</a:t>
            </a:r>
            <a:r>
              <a:rPr lang="es-ES" sz="1600" b="1" dirty="0"/>
              <a:t>", "banana", "</a:t>
            </a:r>
            <a:r>
              <a:rPr lang="es-ES" sz="1600" b="1" dirty="0" err="1"/>
              <a:t>cherry</a:t>
            </a:r>
            <a:r>
              <a:rPr lang="es-ES" sz="1600" b="1" dirty="0"/>
              <a:t>")</a:t>
            </a:r>
            <a:br>
              <a:rPr lang="es-ES" sz="1600" b="1" dirty="0"/>
            </a:br>
            <a:r>
              <a:rPr lang="es-ES" sz="1600" b="1" dirty="0" err="1" smtClean="0"/>
              <a:t>mylist</a:t>
            </a:r>
            <a:r>
              <a:rPr lang="es-ES" sz="1600" b="1" dirty="0" smtClean="0"/>
              <a:t> </a:t>
            </a:r>
            <a:r>
              <a:rPr lang="es-ES" sz="1600" b="1" dirty="0"/>
              <a:t>= </a:t>
            </a:r>
            <a:r>
              <a:rPr lang="es-ES" sz="1600" b="1" dirty="0" err="1" smtClean="0"/>
              <a:t>list</a:t>
            </a:r>
            <a:r>
              <a:rPr lang="es-ES" sz="1600" b="1" dirty="0" smtClean="0"/>
              <a:t>(mytuple)</a:t>
            </a:r>
            <a:r>
              <a:rPr lang="es-ES" sz="1600" b="1" dirty="0"/>
              <a:t/>
            </a:r>
            <a:br>
              <a:rPr lang="es-ES" sz="1600" b="1" dirty="0"/>
            </a:br>
            <a:r>
              <a:rPr lang="es-ES" sz="1600" b="1" dirty="0" err="1"/>
              <a:t>mylist</a:t>
            </a:r>
            <a:r>
              <a:rPr lang="es-ES" sz="1600" b="1" dirty="0" smtClean="0"/>
              <a:t>[1</a:t>
            </a:r>
            <a:r>
              <a:rPr lang="es-ES" sz="1600" b="1" dirty="0"/>
              <a:t>] = "kiwi"</a:t>
            </a:r>
            <a:br>
              <a:rPr lang="es-ES" sz="1600" b="1" dirty="0"/>
            </a:br>
            <a:r>
              <a:rPr lang="es-ES" sz="1600" b="1" dirty="0" smtClean="0"/>
              <a:t>mytuple </a:t>
            </a:r>
            <a:r>
              <a:rPr lang="es-ES" sz="1600" b="1" dirty="0"/>
              <a:t>= </a:t>
            </a:r>
            <a:r>
              <a:rPr lang="es-ES" sz="1600" b="1" dirty="0" err="1" smtClean="0"/>
              <a:t>tuple</a:t>
            </a:r>
            <a:r>
              <a:rPr lang="es-ES" sz="1600" b="1" dirty="0" smtClean="0"/>
              <a:t>(</a:t>
            </a:r>
            <a:r>
              <a:rPr lang="es-ES" sz="1600" b="1" dirty="0" err="1" smtClean="0"/>
              <a:t>mylist</a:t>
            </a:r>
            <a:r>
              <a:rPr lang="es-ES" sz="1600" b="1" dirty="0" smtClean="0"/>
              <a:t>)</a:t>
            </a:r>
            <a:r>
              <a:rPr lang="es-ES" sz="1600" b="1" dirty="0"/>
              <a:t/>
            </a:r>
            <a:br>
              <a:rPr lang="es-ES" sz="1600" b="1" dirty="0"/>
            </a:br>
            <a:r>
              <a:rPr lang="es-ES" sz="1600" b="1" dirty="0" err="1" smtClean="0"/>
              <a:t>print</a:t>
            </a:r>
            <a:r>
              <a:rPr lang="es-ES" sz="1600" b="1" dirty="0" smtClean="0"/>
              <a:t>(mytuple)</a:t>
            </a:r>
            <a:endParaRPr lang="en-IN" sz="1600" b="1" dirty="0" smtClean="0"/>
          </a:p>
          <a:p>
            <a:pPr lvl="1"/>
            <a:endParaRPr lang="en-US" sz="1600" b="1" dirty="0" smtClean="0"/>
          </a:p>
          <a:p>
            <a:r>
              <a:rPr lang="en-US" sz="1600" b="1" dirty="0"/>
              <a:t>Add tuple to a tuple </a:t>
            </a:r>
            <a:endParaRPr lang="en-US" sz="1600" b="1" dirty="0" smtClean="0"/>
          </a:p>
          <a:p>
            <a:pPr lvl="1"/>
            <a:r>
              <a:rPr lang="es-ES" sz="1600" b="1" dirty="0"/>
              <a:t>mytuple </a:t>
            </a:r>
            <a:r>
              <a:rPr lang="en-US" sz="1600" b="1" dirty="0" smtClean="0"/>
              <a:t>= </a:t>
            </a:r>
            <a:r>
              <a:rPr lang="en-US" sz="1600" b="1" dirty="0"/>
              <a:t>("apple", "banana", "cherry")</a:t>
            </a:r>
            <a:br>
              <a:rPr lang="en-US" sz="1600" b="1" dirty="0"/>
            </a:br>
            <a:r>
              <a:rPr lang="en-US" sz="1600" b="1" dirty="0" smtClean="0"/>
              <a:t>item </a:t>
            </a:r>
            <a:r>
              <a:rPr lang="en-US" sz="1600" b="1" dirty="0"/>
              <a:t>= ("orange",)</a:t>
            </a:r>
            <a:br>
              <a:rPr lang="en-US" sz="1600" b="1" dirty="0"/>
            </a:br>
            <a:r>
              <a:rPr lang="es-ES" sz="1600" b="1" dirty="0"/>
              <a:t>mytuple </a:t>
            </a:r>
            <a:r>
              <a:rPr lang="en-US" sz="1600" b="1" dirty="0" smtClean="0"/>
              <a:t>+= item</a:t>
            </a:r>
            <a:r>
              <a:rPr lang="en-US" sz="1600" b="1" dirty="0"/>
              <a:t/>
            </a:r>
            <a:br>
              <a:rPr lang="en-US" sz="1600" b="1" dirty="0"/>
            </a:br>
            <a:r>
              <a:rPr lang="en-US" sz="1600" b="1" dirty="0" smtClean="0"/>
              <a:t>print(</a:t>
            </a:r>
            <a:r>
              <a:rPr lang="es-ES" sz="1600" b="1" dirty="0" err="1" smtClean="0"/>
              <a:t>mytuple</a:t>
            </a:r>
            <a:r>
              <a:rPr lang="en-US" sz="1600" b="1" dirty="0" smtClean="0"/>
              <a:t>)</a:t>
            </a:r>
            <a:endParaRPr lang="en-US" sz="1600" b="1" dirty="0"/>
          </a:p>
          <a:p>
            <a:r>
              <a:rPr lang="en-IN" sz="1600" b="1" dirty="0" smtClean="0"/>
              <a:t>Delete tuple</a:t>
            </a:r>
          </a:p>
          <a:p>
            <a:pPr lvl="1"/>
            <a:r>
              <a:rPr lang="en-IN" sz="1600" b="1" dirty="0" smtClean="0"/>
              <a:t>del </a:t>
            </a:r>
            <a:r>
              <a:rPr lang="en-IN" sz="1600" b="1" dirty="0" err="1" smtClean="0"/>
              <a:t>mytuple</a:t>
            </a:r>
            <a:endParaRPr lang="en-IN" sz="1600" b="1" dirty="0" smtClean="0"/>
          </a:p>
          <a:p>
            <a:r>
              <a:rPr lang="en-IN" sz="1600" b="1" dirty="0" smtClean="0"/>
              <a:t>Join tuples</a:t>
            </a:r>
          </a:p>
          <a:p>
            <a:pPr lvl="1"/>
            <a:r>
              <a:rPr lang="en-IN" sz="1600" b="1" dirty="0" err="1"/>
              <a:t>m</a:t>
            </a:r>
            <a:r>
              <a:rPr lang="en-IN" sz="1600" b="1" dirty="0" err="1" smtClean="0"/>
              <a:t>ytuple</a:t>
            </a:r>
            <a:r>
              <a:rPr lang="en-IN" sz="1600" b="1" dirty="0" smtClean="0"/>
              <a:t> = tuple1+tuple2</a:t>
            </a:r>
          </a:p>
          <a:p>
            <a:pPr lvl="1"/>
            <a:r>
              <a:rPr lang="en-US" sz="1600" b="1" dirty="0" err="1" smtClean="0"/>
              <a:t>mytuple</a:t>
            </a:r>
            <a:r>
              <a:rPr lang="en-US" sz="1600" b="1" dirty="0" smtClean="0"/>
              <a:t> = tuple*2 </a:t>
            </a:r>
          </a:p>
          <a:p>
            <a:pPr lvl="1"/>
            <a:endParaRPr lang="en-US" dirty="0" smtClean="0"/>
          </a:p>
          <a:p>
            <a:pPr lvl="1"/>
            <a:endParaRPr lang="en-IN" dirty="0"/>
          </a:p>
        </p:txBody>
      </p:sp>
    </p:spTree>
    <p:extLst>
      <p:ext uri="{BB962C8B-B14F-4D97-AF65-F5344CB8AC3E}">
        <p14:creationId xmlns:p14="http://schemas.microsoft.com/office/powerpoint/2010/main" val="14927337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648072"/>
          </a:xfrm>
        </p:spPr>
        <p:txBody>
          <a:bodyPr>
            <a:normAutofit fontScale="90000"/>
          </a:bodyPr>
          <a:lstStyle/>
          <a:p>
            <a:pPr algn="ctr"/>
            <a:r>
              <a:rPr lang="en-US" dirty="0" smtClean="0"/>
              <a:t>Tuple(unpack,*,loops)</a:t>
            </a:r>
            <a:endParaRPr lang="en-IN" dirty="0"/>
          </a:p>
        </p:txBody>
      </p:sp>
      <p:sp>
        <p:nvSpPr>
          <p:cNvPr id="3" name="Content Placeholder 2"/>
          <p:cNvSpPr>
            <a:spLocks noGrp="1"/>
          </p:cNvSpPr>
          <p:nvPr>
            <p:ph idx="1"/>
          </p:nvPr>
        </p:nvSpPr>
        <p:spPr>
          <a:xfrm>
            <a:off x="179512" y="764704"/>
            <a:ext cx="8784976" cy="5976664"/>
          </a:xfrm>
        </p:spPr>
        <p:txBody>
          <a:bodyPr>
            <a:noAutofit/>
          </a:bodyPr>
          <a:lstStyle/>
          <a:p>
            <a:r>
              <a:rPr lang="en-US" sz="1600" dirty="0" smtClean="0"/>
              <a:t>In Python</a:t>
            </a:r>
            <a:r>
              <a:rPr lang="en-US" sz="1600" dirty="0"/>
              <a:t>, we are also allowed to extract the values back into variables. This is called "unpacking"</a:t>
            </a:r>
            <a:endParaRPr lang="en-US" sz="1600" dirty="0" smtClean="0"/>
          </a:p>
          <a:p>
            <a:pPr lvl="1"/>
            <a:r>
              <a:rPr lang="en-US" sz="1600" b="1" dirty="0" err="1" smtClean="0"/>
              <a:t>mytuple</a:t>
            </a:r>
            <a:r>
              <a:rPr lang="en-US" sz="1600" b="1" dirty="0" smtClean="0"/>
              <a:t>= (“</a:t>
            </a:r>
            <a:r>
              <a:rPr lang="en-US" sz="1600" b="1" dirty="0" err="1" smtClean="0"/>
              <a:t>bmw</a:t>
            </a:r>
            <a:r>
              <a:rPr lang="en-US" sz="1600" b="1" dirty="0" smtClean="0"/>
              <a:t>",</a:t>
            </a:r>
            <a:r>
              <a:rPr lang="en-US" sz="1600" b="1" dirty="0"/>
              <a:t> </a:t>
            </a:r>
            <a:r>
              <a:rPr lang="en-US" sz="1600" b="1" dirty="0" smtClean="0"/>
              <a:t>“</a:t>
            </a:r>
            <a:r>
              <a:rPr lang="en-US" sz="1600" b="1" dirty="0" err="1" smtClean="0"/>
              <a:t>honda</a:t>
            </a:r>
            <a:r>
              <a:rPr lang="en-US" sz="1600" b="1" dirty="0" smtClean="0"/>
              <a:t>",</a:t>
            </a:r>
            <a:r>
              <a:rPr lang="en-US" sz="1600" b="1" dirty="0"/>
              <a:t> </a:t>
            </a:r>
            <a:r>
              <a:rPr lang="en-US" sz="1600" b="1" dirty="0" smtClean="0"/>
              <a:t>“</a:t>
            </a:r>
            <a:r>
              <a:rPr lang="en-US" sz="1600" b="1" dirty="0" err="1" smtClean="0"/>
              <a:t>tata</a:t>
            </a:r>
            <a:r>
              <a:rPr lang="en-US" sz="1600" b="1" dirty="0" smtClean="0"/>
              <a:t>")</a:t>
            </a:r>
            <a:r>
              <a:rPr lang="en-US" sz="1600" b="1" dirty="0"/>
              <a:t/>
            </a:r>
            <a:br>
              <a:rPr lang="en-US" sz="1600" b="1" dirty="0"/>
            </a:br>
            <a:r>
              <a:rPr lang="en-US" sz="1600" b="1" dirty="0" smtClean="0"/>
              <a:t>(car1, car2, car3) </a:t>
            </a:r>
            <a:r>
              <a:rPr lang="en-US" sz="1600" b="1" dirty="0"/>
              <a:t>= </a:t>
            </a:r>
            <a:r>
              <a:rPr lang="en-US" sz="1600" b="1" dirty="0" err="1" smtClean="0"/>
              <a:t>mytuple</a:t>
            </a:r>
            <a:r>
              <a:rPr lang="es-ES" sz="1600" dirty="0"/>
              <a:t/>
            </a:r>
            <a:br>
              <a:rPr lang="es-ES" sz="1600" dirty="0"/>
            </a:br>
            <a:endParaRPr lang="en-US" sz="1600" b="1" dirty="0" smtClean="0"/>
          </a:p>
          <a:p>
            <a:r>
              <a:rPr lang="en-US" sz="1600" b="1" dirty="0" smtClean="0"/>
              <a:t>Using </a:t>
            </a:r>
            <a:r>
              <a:rPr lang="en-US" sz="1600" b="1" dirty="0" err="1" smtClean="0"/>
              <a:t>Asterik</a:t>
            </a:r>
            <a:r>
              <a:rPr lang="en-US" sz="1600" b="1" dirty="0" smtClean="0"/>
              <a:t> *</a:t>
            </a:r>
          </a:p>
          <a:p>
            <a:pPr lvl="1"/>
            <a:r>
              <a:rPr lang="en-US" sz="1600" dirty="0"/>
              <a:t>If the number of variables is less than the number of values, you can add an * to the variable name and the values will be assigned to the variable as a list </a:t>
            </a:r>
          </a:p>
          <a:p>
            <a:pPr lvl="2"/>
            <a:r>
              <a:rPr lang="en-US" sz="1600" b="1" dirty="0" err="1"/>
              <a:t>mytuple</a:t>
            </a:r>
            <a:r>
              <a:rPr lang="en-US" sz="1600" b="1" dirty="0"/>
              <a:t>= (“</a:t>
            </a:r>
            <a:r>
              <a:rPr lang="en-US" sz="1600" b="1" dirty="0" err="1"/>
              <a:t>bmw</a:t>
            </a:r>
            <a:r>
              <a:rPr lang="en-US" sz="1600" b="1" dirty="0"/>
              <a:t>", “</a:t>
            </a:r>
            <a:r>
              <a:rPr lang="en-US" sz="1600" b="1" dirty="0" err="1"/>
              <a:t>honda</a:t>
            </a:r>
            <a:r>
              <a:rPr lang="en-US" sz="1600" b="1" dirty="0"/>
              <a:t>", “</a:t>
            </a:r>
            <a:r>
              <a:rPr lang="en-US" sz="1600" b="1" dirty="0" err="1" smtClean="0"/>
              <a:t>tata</a:t>
            </a:r>
            <a:r>
              <a:rPr lang="en-US" sz="1600" b="1" dirty="0" smtClean="0"/>
              <a:t>“,”tesla”)</a:t>
            </a:r>
            <a:r>
              <a:rPr lang="en-US" sz="1600" b="1" dirty="0"/>
              <a:t/>
            </a:r>
            <a:br>
              <a:rPr lang="en-US" sz="1600" b="1" dirty="0"/>
            </a:br>
            <a:r>
              <a:rPr lang="en-US" sz="1600" b="1" dirty="0"/>
              <a:t>(car1, cars</a:t>
            </a:r>
            <a:r>
              <a:rPr lang="en-US" sz="1600" b="1" dirty="0" smtClean="0"/>
              <a:t>*,car2) </a:t>
            </a:r>
            <a:r>
              <a:rPr lang="en-US" sz="1600" b="1" dirty="0"/>
              <a:t>= </a:t>
            </a:r>
            <a:r>
              <a:rPr lang="en-US" sz="1600" b="1" dirty="0" err="1"/>
              <a:t>mytuple</a:t>
            </a:r>
            <a:endParaRPr lang="en-US" sz="1600" b="1" dirty="0"/>
          </a:p>
          <a:p>
            <a:endParaRPr lang="en-US" sz="1600" b="1" dirty="0" smtClean="0"/>
          </a:p>
          <a:p>
            <a:pPr lvl="1"/>
            <a:r>
              <a:rPr lang="en-US" sz="1600" dirty="0"/>
              <a:t>If the asterisk is added to another variable name than the last, Python will assign values to the variable until the number of values left matches the number of variables </a:t>
            </a:r>
            <a:r>
              <a:rPr lang="en-US" sz="1600" dirty="0" smtClean="0"/>
              <a:t>left</a:t>
            </a:r>
          </a:p>
          <a:p>
            <a:pPr lvl="2"/>
            <a:r>
              <a:rPr lang="en-US" sz="1600" b="1" dirty="0" err="1" smtClean="0"/>
              <a:t>mytuple</a:t>
            </a:r>
            <a:r>
              <a:rPr lang="en-US" sz="1600" b="1" dirty="0"/>
              <a:t>= (“</a:t>
            </a:r>
            <a:r>
              <a:rPr lang="en-US" sz="1600" b="1" dirty="0" err="1"/>
              <a:t>bmw</a:t>
            </a:r>
            <a:r>
              <a:rPr lang="en-US" sz="1600" b="1" dirty="0"/>
              <a:t>", “</a:t>
            </a:r>
            <a:r>
              <a:rPr lang="en-US" sz="1600" b="1" dirty="0" err="1"/>
              <a:t>honda</a:t>
            </a:r>
            <a:r>
              <a:rPr lang="en-US" sz="1600" b="1" dirty="0"/>
              <a:t>", “</a:t>
            </a:r>
            <a:r>
              <a:rPr lang="en-US" sz="1600" b="1" dirty="0" err="1"/>
              <a:t>tata</a:t>
            </a:r>
            <a:r>
              <a:rPr lang="en-US" sz="1600" b="1" dirty="0"/>
              <a:t>")</a:t>
            </a:r>
            <a:br>
              <a:rPr lang="en-US" sz="1600" b="1" dirty="0"/>
            </a:br>
            <a:r>
              <a:rPr lang="en-US" sz="1600" b="1" dirty="0"/>
              <a:t>(</a:t>
            </a:r>
            <a:r>
              <a:rPr lang="en-US" sz="1600" b="1" dirty="0" smtClean="0"/>
              <a:t>cars*, car) </a:t>
            </a:r>
            <a:r>
              <a:rPr lang="en-US" sz="1600" b="1" dirty="0"/>
              <a:t>= </a:t>
            </a:r>
            <a:r>
              <a:rPr lang="en-US" sz="1600" b="1" dirty="0" err="1" smtClean="0"/>
              <a:t>mytuple</a:t>
            </a:r>
            <a:endParaRPr lang="en-US" sz="1600" b="1" dirty="0" smtClean="0"/>
          </a:p>
          <a:p>
            <a:pPr lvl="2"/>
            <a:endParaRPr lang="en-US" sz="1600" b="1" dirty="0" smtClean="0">
              <a:solidFill>
                <a:srgbClr val="00B0F0"/>
              </a:solidFill>
            </a:endParaRPr>
          </a:p>
          <a:p>
            <a:r>
              <a:rPr lang="en-IN" sz="1600" b="1" dirty="0"/>
              <a:t>l</a:t>
            </a:r>
            <a:r>
              <a:rPr lang="en-IN" sz="1600" b="1" dirty="0" smtClean="0"/>
              <a:t>oop</a:t>
            </a:r>
          </a:p>
          <a:p>
            <a:pPr lvl="1"/>
            <a:r>
              <a:rPr lang="en-IN" sz="1600" b="1" dirty="0"/>
              <a:t>for x in </a:t>
            </a:r>
            <a:r>
              <a:rPr lang="en-IN" sz="1600" b="1" dirty="0" err="1" smtClean="0"/>
              <a:t>thistuple</a:t>
            </a:r>
            <a:endParaRPr lang="en-IN" sz="1600" b="1" dirty="0"/>
          </a:p>
          <a:p>
            <a:pPr lvl="1"/>
            <a:r>
              <a:rPr lang="en-IN" sz="1600" b="1" dirty="0"/>
              <a:t>for </a:t>
            </a:r>
            <a:r>
              <a:rPr lang="en-IN" sz="1600" b="1" dirty="0" err="1"/>
              <a:t>i</a:t>
            </a:r>
            <a:r>
              <a:rPr lang="en-IN" sz="1600" b="1" dirty="0"/>
              <a:t> in range(</a:t>
            </a:r>
            <a:r>
              <a:rPr lang="en-IN" sz="1600" b="1" dirty="0" err="1"/>
              <a:t>len</a:t>
            </a:r>
            <a:r>
              <a:rPr lang="en-IN" sz="1600" b="1" dirty="0"/>
              <a:t>(</a:t>
            </a:r>
            <a:r>
              <a:rPr lang="en-IN" sz="1600" b="1" dirty="0" err="1"/>
              <a:t>thistuple</a:t>
            </a:r>
            <a:r>
              <a:rPr lang="en-IN" sz="1600" b="1" dirty="0" smtClean="0"/>
              <a:t>))</a:t>
            </a:r>
            <a:endParaRPr lang="en-IN" sz="1600" b="1" dirty="0"/>
          </a:p>
        </p:txBody>
      </p:sp>
    </p:spTree>
    <p:extLst>
      <p:ext uri="{BB962C8B-B14F-4D97-AF65-F5344CB8AC3E}">
        <p14:creationId xmlns:p14="http://schemas.microsoft.com/office/powerpoint/2010/main" val="33351662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435280" cy="648072"/>
          </a:xfrm>
        </p:spPr>
        <p:txBody>
          <a:bodyPr>
            <a:normAutofit fontScale="90000"/>
          </a:bodyPr>
          <a:lstStyle/>
          <a:p>
            <a:pPr algn="ctr"/>
            <a:r>
              <a:rPr lang="en-US" dirty="0" smtClean="0"/>
              <a:t>Set</a:t>
            </a:r>
            <a:endParaRPr lang="en-IN" dirty="0"/>
          </a:p>
        </p:txBody>
      </p:sp>
      <p:sp>
        <p:nvSpPr>
          <p:cNvPr id="3" name="Content Placeholder 2"/>
          <p:cNvSpPr>
            <a:spLocks noGrp="1"/>
          </p:cNvSpPr>
          <p:nvPr>
            <p:ph idx="1"/>
          </p:nvPr>
        </p:nvSpPr>
        <p:spPr>
          <a:xfrm>
            <a:off x="457200" y="836712"/>
            <a:ext cx="8229600" cy="5904656"/>
          </a:xfrm>
        </p:spPr>
        <p:txBody>
          <a:bodyPr>
            <a:noAutofit/>
          </a:bodyPr>
          <a:lstStyle/>
          <a:p>
            <a:r>
              <a:rPr lang="en-US" sz="1800" dirty="0" smtClean="0"/>
              <a:t>Syntax</a:t>
            </a:r>
            <a:r>
              <a:rPr lang="en-US" sz="1800" dirty="0"/>
              <a:t> </a:t>
            </a:r>
            <a:r>
              <a:rPr lang="en-US" sz="1800" dirty="0" smtClean="0"/>
              <a:t>: </a:t>
            </a:r>
            <a:r>
              <a:rPr lang="en-US" sz="1800" b="1" dirty="0" err="1" smtClean="0"/>
              <a:t>myset</a:t>
            </a:r>
            <a:r>
              <a:rPr lang="en-US" sz="1800" b="1" dirty="0" smtClean="0"/>
              <a:t>= </a:t>
            </a:r>
            <a:r>
              <a:rPr lang="en-US" sz="1800" b="1" dirty="0"/>
              <a:t>{</a:t>
            </a:r>
            <a:r>
              <a:rPr lang="en-US" sz="1800" b="1" dirty="0" smtClean="0"/>
              <a:t>1,2,3}</a:t>
            </a:r>
          </a:p>
          <a:p>
            <a:r>
              <a:rPr lang="en-US" sz="1800" dirty="0"/>
              <a:t>Set items are unordered, unchangeable, and do not allow duplicate values</a:t>
            </a:r>
            <a:endParaRPr lang="en-US" sz="1800" dirty="0" smtClean="0"/>
          </a:p>
          <a:p>
            <a:r>
              <a:rPr lang="en-US" sz="1800" dirty="0"/>
              <a:t>Set items can appear in a different order every time you use them, and cannot be referred to by index or key</a:t>
            </a:r>
            <a:r>
              <a:rPr lang="en-US" sz="1800" dirty="0" smtClean="0"/>
              <a:t>.</a:t>
            </a:r>
          </a:p>
          <a:p>
            <a:r>
              <a:rPr lang="en-US" sz="1800" dirty="0"/>
              <a:t>Set </a:t>
            </a:r>
            <a:r>
              <a:rPr lang="en-US" sz="1800" i="1" dirty="0"/>
              <a:t>items</a:t>
            </a:r>
            <a:r>
              <a:rPr lang="en-US" sz="1800" dirty="0"/>
              <a:t> are unchangeable, but you can remove items and add new </a:t>
            </a:r>
            <a:r>
              <a:rPr lang="en-US" sz="1800" dirty="0" smtClean="0"/>
              <a:t>items.</a:t>
            </a:r>
          </a:p>
          <a:p>
            <a:r>
              <a:rPr lang="en-US" sz="1800" dirty="0" smtClean="0"/>
              <a:t>Length : </a:t>
            </a:r>
            <a:r>
              <a:rPr lang="en-US" sz="1800" dirty="0" err="1" smtClean="0"/>
              <a:t>len</a:t>
            </a:r>
            <a:r>
              <a:rPr lang="en-US" sz="1800" dirty="0" smtClean="0"/>
              <a:t>(</a:t>
            </a:r>
            <a:r>
              <a:rPr lang="en-US" sz="1800" b="1" dirty="0" err="1"/>
              <a:t>myset</a:t>
            </a:r>
            <a:r>
              <a:rPr lang="en-US" sz="1800" dirty="0" smtClean="0"/>
              <a:t>)</a:t>
            </a:r>
          </a:p>
          <a:p>
            <a:r>
              <a:rPr lang="en-US" sz="1800" b="1" dirty="0" smtClean="0"/>
              <a:t>Set creation using Set() constructor</a:t>
            </a:r>
          </a:p>
          <a:p>
            <a:pPr lvl="1"/>
            <a:r>
              <a:rPr lang="en-US" sz="1800" b="1" dirty="0" err="1"/>
              <a:t>myset</a:t>
            </a:r>
            <a:r>
              <a:rPr lang="en-US" sz="1800" b="1" dirty="0"/>
              <a:t> = </a:t>
            </a:r>
            <a:r>
              <a:rPr lang="en-US" sz="1800" b="1" dirty="0" smtClean="0"/>
              <a:t>set((1,2,3))</a:t>
            </a:r>
          </a:p>
        </p:txBody>
      </p:sp>
    </p:spTree>
    <p:extLst>
      <p:ext uri="{BB962C8B-B14F-4D97-AF65-F5344CB8AC3E}">
        <p14:creationId xmlns:p14="http://schemas.microsoft.com/office/powerpoint/2010/main" val="27892489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713234"/>
          </a:xfrm>
        </p:spPr>
        <p:txBody>
          <a:bodyPr>
            <a:normAutofit fontScale="90000"/>
          </a:bodyPr>
          <a:lstStyle/>
          <a:p>
            <a:pPr algn="ctr"/>
            <a:r>
              <a:rPr lang="en-US" dirty="0" smtClean="0"/>
              <a:t>Set(access items, add items)</a:t>
            </a:r>
            <a:endParaRPr lang="en-IN" dirty="0"/>
          </a:p>
        </p:txBody>
      </p:sp>
      <p:sp>
        <p:nvSpPr>
          <p:cNvPr id="3" name="Content Placeholder 2"/>
          <p:cNvSpPr>
            <a:spLocks noGrp="1"/>
          </p:cNvSpPr>
          <p:nvPr>
            <p:ph idx="1"/>
          </p:nvPr>
        </p:nvSpPr>
        <p:spPr>
          <a:xfrm>
            <a:off x="457200" y="980728"/>
            <a:ext cx="8229600" cy="5474080"/>
          </a:xfrm>
        </p:spPr>
        <p:txBody>
          <a:bodyPr>
            <a:normAutofit lnSpcReduction="10000"/>
          </a:bodyPr>
          <a:lstStyle/>
          <a:p>
            <a:pPr marL="64008" indent="0">
              <a:buNone/>
            </a:pPr>
            <a:r>
              <a:rPr lang="en-US" sz="1600" b="1" u="sng" dirty="0" smtClean="0"/>
              <a:t>Access Items</a:t>
            </a:r>
          </a:p>
          <a:p>
            <a:r>
              <a:rPr lang="en-US" sz="1600" dirty="0" smtClean="0"/>
              <a:t>You </a:t>
            </a:r>
            <a:r>
              <a:rPr lang="en-US" sz="1600" dirty="0"/>
              <a:t>cannot access items in a set by referring to an index or a key</a:t>
            </a:r>
            <a:endParaRPr lang="en-US" sz="1600" dirty="0" smtClean="0"/>
          </a:p>
          <a:p>
            <a:r>
              <a:rPr lang="en-US" sz="1600" dirty="0" smtClean="0"/>
              <a:t>Looping through the set</a:t>
            </a:r>
          </a:p>
          <a:p>
            <a:pPr lvl="1"/>
            <a:r>
              <a:rPr lang="en-IN" sz="1600" b="1" dirty="0" smtClean="0"/>
              <a:t>for item in </a:t>
            </a:r>
            <a:r>
              <a:rPr lang="en-IN" sz="1600" b="1" dirty="0" err="1" smtClean="0"/>
              <a:t>myset</a:t>
            </a:r>
            <a:r>
              <a:rPr lang="en-IN" sz="1600" b="1" dirty="0" smtClean="0"/>
              <a:t>:</a:t>
            </a:r>
            <a:endParaRPr lang="en-US" sz="1600" b="1" dirty="0"/>
          </a:p>
          <a:p>
            <a:r>
              <a:rPr lang="en-US" sz="1600" dirty="0" smtClean="0"/>
              <a:t>‘in’ operator</a:t>
            </a:r>
          </a:p>
          <a:p>
            <a:pPr lvl="1"/>
            <a:r>
              <a:rPr lang="en-US" sz="1600" b="1" dirty="0" smtClean="0"/>
              <a:t>Item in </a:t>
            </a:r>
            <a:r>
              <a:rPr lang="en-IN" sz="1600" b="1" dirty="0" err="1"/>
              <a:t>myset</a:t>
            </a:r>
            <a:r>
              <a:rPr lang="en-IN" sz="1600" b="1" dirty="0"/>
              <a:t> </a:t>
            </a:r>
          </a:p>
          <a:p>
            <a:pPr lvl="1"/>
            <a:endParaRPr lang="en-IN" sz="1600" b="1" dirty="0" smtClean="0"/>
          </a:p>
          <a:p>
            <a:pPr marL="64008" indent="0">
              <a:buNone/>
            </a:pPr>
            <a:r>
              <a:rPr lang="en-US" sz="1600" b="1" u="sng" dirty="0" smtClean="0"/>
              <a:t>Add </a:t>
            </a:r>
            <a:r>
              <a:rPr lang="en-US" sz="1600" b="1" u="sng" dirty="0"/>
              <a:t>Items</a:t>
            </a:r>
          </a:p>
          <a:p>
            <a:r>
              <a:rPr lang="en-US" sz="1600" dirty="0"/>
              <a:t>Once a set is created, you cannot change its items, but you can add new items</a:t>
            </a:r>
            <a:r>
              <a:rPr lang="en-US" sz="1600" dirty="0" smtClean="0"/>
              <a:t>.</a:t>
            </a:r>
          </a:p>
          <a:p>
            <a:r>
              <a:rPr lang="en-IN" sz="1600" b="1" dirty="0" err="1"/>
              <a:t>m</a:t>
            </a:r>
            <a:r>
              <a:rPr lang="en-IN" sz="1600" b="1" dirty="0" err="1" smtClean="0"/>
              <a:t>yset.add</a:t>
            </a:r>
            <a:r>
              <a:rPr lang="en-IN" sz="1600" b="1" dirty="0" smtClean="0"/>
              <a:t>(4)</a:t>
            </a:r>
          </a:p>
          <a:p>
            <a:r>
              <a:rPr lang="en-US" sz="1600" dirty="0" smtClean="0"/>
              <a:t>Add set in set </a:t>
            </a:r>
          </a:p>
          <a:p>
            <a:pPr lvl="1"/>
            <a:r>
              <a:rPr lang="en-US" sz="1600" b="1" dirty="0"/>
              <a:t>myset1 = {1,2,3}</a:t>
            </a:r>
          </a:p>
          <a:p>
            <a:pPr lvl="1"/>
            <a:r>
              <a:rPr lang="en-US" sz="1600" b="1" dirty="0"/>
              <a:t>myset2 = {4,5}</a:t>
            </a:r>
          </a:p>
          <a:p>
            <a:pPr lvl="1"/>
            <a:r>
              <a:rPr lang="en-US" sz="1600" b="1" dirty="0"/>
              <a:t>myset1.update(myset2)</a:t>
            </a:r>
          </a:p>
          <a:p>
            <a:r>
              <a:rPr lang="en-US" sz="1600" dirty="0"/>
              <a:t>Add </a:t>
            </a:r>
            <a:r>
              <a:rPr lang="en-US" sz="1600" dirty="0" smtClean="0"/>
              <a:t>any </a:t>
            </a:r>
            <a:r>
              <a:rPr lang="en-US" sz="1600" dirty="0" err="1" smtClean="0"/>
              <a:t>iterable</a:t>
            </a:r>
            <a:endParaRPr lang="en-US" sz="1600" dirty="0"/>
          </a:p>
          <a:p>
            <a:pPr lvl="1"/>
            <a:r>
              <a:rPr lang="en-US" sz="1600" b="1" dirty="0"/>
              <a:t>myset1 = {1,2,3}</a:t>
            </a:r>
          </a:p>
          <a:p>
            <a:pPr lvl="1"/>
            <a:r>
              <a:rPr lang="en-US" sz="1600" b="1" dirty="0"/>
              <a:t>list1 = [4,5]</a:t>
            </a:r>
          </a:p>
          <a:p>
            <a:pPr lvl="1"/>
            <a:r>
              <a:rPr lang="en-US" sz="1600" b="1" dirty="0"/>
              <a:t>myset1.update(list1)</a:t>
            </a:r>
          </a:p>
          <a:p>
            <a:pPr lvl="1"/>
            <a:endParaRPr lang="en-US" sz="1600" b="1" dirty="0" smtClean="0"/>
          </a:p>
        </p:txBody>
      </p:sp>
    </p:spTree>
    <p:extLst>
      <p:ext uri="{BB962C8B-B14F-4D97-AF65-F5344CB8AC3E}">
        <p14:creationId xmlns:p14="http://schemas.microsoft.com/office/powerpoint/2010/main" val="39634797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641226"/>
          </a:xfrm>
        </p:spPr>
        <p:txBody>
          <a:bodyPr>
            <a:normAutofit fontScale="90000"/>
          </a:bodyPr>
          <a:lstStyle/>
          <a:p>
            <a:pPr algn="ctr"/>
            <a:r>
              <a:rPr lang="en-US" dirty="0" smtClean="0"/>
              <a:t>Set(remove items)</a:t>
            </a:r>
            <a:endParaRPr lang="en-IN" dirty="0"/>
          </a:p>
        </p:txBody>
      </p:sp>
      <p:sp>
        <p:nvSpPr>
          <p:cNvPr id="3" name="Content Placeholder 2"/>
          <p:cNvSpPr>
            <a:spLocks noGrp="1"/>
          </p:cNvSpPr>
          <p:nvPr>
            <p:ph idx="1"/>
          </p:nvPr>
        </p:nvSpPr>
        <p:spPr>
          <a:xfrm>
            <a:off x="395536" y="1124744"/>
            <a:ext cx="8229600" cy="5402072"/>
          </a:xfrm>
        </p:spPr>
        <p:txBody>
          <a:bodyPr>
            <a:normAutofit/>
          </a:bodyPr>
          <a:lstStyle/>
          <a:p>
            <a:r>
              <a:rPr lang="en-US" sz="1600" dirty="0" smtClean="0"/>
              <a:t>To </a:t>
            </a:r>
            <a:r>
              <a:rPr lang="en-US" sz="1600" dirty="0"/>
              <a:t>remove an item in a set, use the remove(), or the discard() </a:t>
            </a:r>
            <a:r>
              <a:rPr lang="en-US" sz="1600" dirty="0" smtClean="0"/>
              <a:t>method</a:t>
            </a:r>
            <a:endParaRPr lang="en-US" sz="1600" b="1" dirty="0" smtClean="0"/>
          </a:p>
          <a:p>
            <a:pPr marL="64008" indent="0">
              <a:buNone/>
            </a:pPr>
            <a:r>
              <a:rPr lang="es-ES" sz="1600" b="1" dirty="0" smtClean="0"/>
              <a:t>	</a:t>
            </a:r>
            <a:r>
              <a:rPr lang="es-ES" sz="1600" b="1" dirty="0" err="1" smtClean="0"/>
              <a:t>myset.remove</a:t>
            </a:r>
            <a:r>
              <a:rPr lang="es-ES" sz="1600" b="1" dirty="0" smtClean="0"/>
              <a:t>(“</a:t>
            </a:r>
            <a:r>
              <a:rPr lang="es-ES" sz="1600" b="1" dirty="0" err="1" smtClean="0"/>
              <a:t>bmw</a:t>
            </a:r>
            <a:r>
              <a:rPr lang="es-ES" sz="1600" b="1" dirty="0" smtClean="0"/>
              <a:t>”)</a:t>
            </a:r>
            <a:r>
              <a:rPr lang="en-IN" sz="1600" b="1" dirty="0" smtClean="0"/>
              <a:t>	</a:t>
            </a:r>
          </a:p>
          <a:p>
            <a:pPr lvl="1"/>
            <a:endParaRPr lang="en-US" sz="1600" b="1" dirty="0" smtClean="0"/>
          </a:p>
          <a:p>
            <a:r>
              <a:rPr lang="en-US" sz="1600" dirty="0"/>
              <a:t>To remove an item in a set, use the remove(), or the discard() </a:t>
            </a:r>
            <a:r>
              <a:rPr lang="en-US" sz="1600" dirty="0" smtClean="0"/>
              <a:t>method</a:t>
            </a:r>
          </a:p>
          <a:p>
            <a:r>
              <a:rPr lang="en-US" sz="1600" dirty="0"/>
              <a:t>If the item to remove does not exist, discard() will </a:t>
            </a:r>
            <a:r>
              <a:rPr lang="en-US" sz="1600" b="1" dirty="0"/>
              <a:t>NOT</a:t>
            </a:r>
            <a:r>
              <a:rPr lang="en-US" sz="1600" dirty="0"/>
              <a:t> raise an error.</a:t>
            </a:r>
            <a:r>
              <a:rPr lang="es-ES" sz="1600" b="1" dirty="0"/>
              <a:t/>
            </a:r>
            <a:br>
              <a:rPr lang="es-ES" sz="1600" b="1" dirty="0"/>
            </a:br>
            <a:r>
              <a:rPr lang="es-ES" sz="1600" b="1" dirty="0" smtClean="0"/>
              <a:t>	</a:t>
            </a:r>
            <a:r>
              <a:rPr lang="es-ES" sz="1600" b="1" dirty="0" err="1" smtClean="0"/>
              <a:t>myset.discard</a:t>
            </a:r>
            <a:r>
              <a:rPr lang="es-ES" sz="1600" b="1" dirty="0" smtClean="0"/>
              <a:t> </a:t>
            </a:r>
            <a:r>
              <a:rPr lang="es-ES" sz="1600" b="1" dirty="0"/>
              <a:t>(“</a:t>
            </a:r>
            <a:r>
              <a:rPr lang="es-ES" sz="1600" b="1" dirty="0" err="1"/>
              <a:t>bmw</a:t>
            </a:r>
            <a:r>
              <a:rPr lang="es-ES" sz="1600" b="1" dirty="0"/>
              <a:t>”)</a:t>
            </a:r>
            <a:endParaRPr lang="es-ES" sz="1600" b="1" dirty="0" smtClean="0"/>
          </a:p>
          <a:p>
            <a:r>
              <a:rPr lang="en-US" sz="1600" dirty="0"/>
              <a:t>Sets are </a:t>
            </a:r>
            <a:r>
              <a:rPr lang="en-US" sz="1600" i="1" dirty="0"/>
              <a:t>unordered</a:t>
            </a:r>
            <a:r>
              <a:rPr lang="en-US" sz="1600" dirty="0"/>
              <a:t>, so when using the pop() method, you do not know which item that gets removed</a:t>
            </a:r>
            <a:r>
              <a:rPr lang="en-US" sz="1600" dirty="0" smtClean="0"/>
              <a:t>.</a:t>
            </a:r>
          </a:p>
          <a:p>
            <a:r>
              <a:rPr lang="en-US" sz="1600" dirty="0"/>
              <a:t>The return value of the pop() method is the removed item</a:t>
            </a:r>
            <a:r>
              <a:rPr lang="en-US" sz="1600" dirty="0" smtClean="0"/>
              <a:t>.</a:t>
            </a:r>
          </a:p>
          <a:p>
            <a:pPr marL="64008" indent="0">
              <a:buNone/>
            </a:pPr>
            <a:r>
              <a:rPr lang="es-ES" sz="1600" b="1" dirty="0" smtClean="0"/>
              <a:t>	</a:t>
            </a:r>
            <a:r>
              <a:rPr lang="es-ES" sz="1600" b="1" dirty="0" err="1" smtClean="0"/>
              <a:t>myset.pop</a:t>
            </a:r>
            <a:r>
              <a:rPr lang="es-ES" sz="1600" b="1" dirty="0"/>
              <a:t> </a:t>
            </a:r>
            <a:r>
              <a:rPr lang="es-ES" sz="1600" b="1" dirty="0" smtClean="0"/>
              <a:t>()</a:t>
            </a:r>
            <a:endParaRPr lang="es-ES" sz="1600" b="1" dirty="0"/>
          </a:p>
          <a:p>
            <a:endParaRPr lang="en-US" sz="1600" dirty="0" smtClean="0"/>
          </a:p>
          <a:p>
            <a:r>
              <a:rPr lang="en-US" sz="1600" dirty="0"/>
              <a:t>The clear() method empties the </a:t>
            </a:r>
            <a:r>
              <a:rPr lang="en-US" sz="1600" dirty="0" smtClean="0"/>
              <a:t>set</a:t>
            </a:r>
          </a:p>
          <a:p>
            <a:pPr marL="64008" indent="0">
              <a:buNone/>
            </a:pPr>
            <a:r>
              <a:rPr lang="en-US" sz="1600" dirty="0" smtClean="0"/>
              <a:t>	</a:t>
            </a:r>
            <a:r>
              <a:rPr lang="en-US" sz="1600" b="1" dirty="0" err="1"/>
              <a:t>m</a:t>
            </a:r>
            <a:r>
              <a:rPr lang="en-US" sz="1600" b="1" dirty="0" err="1" smtClean="0"/>
              <a:t>yset.clear</a:t>
            </a:r>
            <a:r>
              <a:rPr lang="en-US" sz="1600" b="1" dirty="0" smtClean="0"/>
              <a:t>()</a:t>
            </a:r>
            <a:endParaRPr lang="en-US" sz="1200" b="1" dirty="0" smtClean="0"/>
          </a:p>
          <a:p>
            <a:r>
              <a:rPr lang="en-US" sz="1600" dirty="0" smtClean="0"/>
              <a:t>The</a:t>
            </a:r>
            <a:r>
              <a:rPr lang="en-US" sz="1600" dirty="0"/>
              <a:t> del keyword will delete the set </a:t>
            </a:r>
            <a:r>
              <a:rPr lang="en-US" sz="1600" dirty="0" smtClean="0"/>
              <a:t>completely</a:t>
            </a:r>
          </a:p>
          <a:p>
            <a:pPr marL="64008" indent="0">
              <a:buNone/>
            </a:pPr>
            <a:r>
              <a:rPr lang="en-US" sz="1600" dirty="0"/>
              <a:t>	</a:t>
            </a:r>
            <a:r>
              <a:rPr lang="en-US" sz="1600" b="1" dirty="0" smtClean="0"/>
              <a:t>del </a:t>
            </a:r>
            <a:r>
              <a:rPr lang="en-US" sz="1600" b="1" dirty="0" err="1" smtClean="0"/>
              <a:t>myset</a:t>
            </a:r>
            <a:endParaRPr lang="en-US" b="1" dirty="0" smtClean="0"/>
          </a:p>
          <a:p>
            <a:pPr lvl="1"/>
            <a:endParaRPr lang="en-IN" dirty="0"/>
          </a:p>
        </p:txBody>
      </p:sp>
    </p:spTree>
    <p:extLst>
      <p:ext uri="{BB962C8B-B14F-4D97-AF65-F5344CB8AC3E}">
        <p14:creationId xmlns:p14="http://schemas.microsoft.com/office/powerpoint/2010/main" val="217129790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648072"/>
          </a:xfrm>
        </p:spPr>
        <p:txBody>
          <a:bodyPr>
            <a:normAutofit fontScale="90000"/>
          </a:bodyPr>
          <a:lstStyle/>
          <a:p>
            <a:pPr algn="ctr"/>
            <a:r>
              <a:rPr lang="en-US" dirty="0" smtClean="0"/>
              <a:t>Set(</a:t>
            </a:r>
            <a:r>
              <a:rPr lang="en-US" dirty="0" err="1" smtClean="0"/>
              <a:t>loops,join</a:t>
            </a:r>
            <a:r>
              <a:rPr lang="en-US" dirty="0" smtClean="0"/>
              <a:t>)</a:t>
            </a:r>
            <a:endParaRPr lang="en-IN" dirty="0"/>
          </a:p>
        </p:txBody>
      </p:sp>
      <p:sp>
        <p:nvSpPr>
          <p:cNvPr id="3" name="Content Placeholder 2"/>
          <p:cNvSpPr>
            <a:spLocks noGrp="1"/>
          </p:cNvSpPr>
          <p:nvPr>
            <p:ph idx="1"/>
          </p:nvPr>
        </p:nvSpPr>
        <p:spPr>
          <a:xfrm>
            <a:off x="179512" y="764704"/>
            <a:ext cx="8784976" cy="5976664"/>
          </a:xfrm>
        </p:spPr>
        <p:txBody>
          <a:bodyPr>
            <a:noAutofit/>
          </a:bodyPr>
          <a:lstStyle/>
          <a:p>
            <a:r>
              <a:rPr lang="en-US" sz="1600" b="1" dirty="0" smtClean="0"/>
              <a:t>Loop</a:t>
            </a:r>
          </a:p>
          <a:p>
            <a:pPr lvl="1"/>
            <a:r>
              <a:rPr lang="en-US" sz="1600" b="1" dirty="0" smtClean="0"/>
              <a:t>for </a:t>
            </a:r>
            <a:r>
              <a:rPr lang="en-US" sz="1600" b="1" dirty="0" err="1"/>
              <a:t>i</a:t>
            </a:r>
            <a:r>
              <a:rPr lang="en-US" sz="1600" b="1" dirty="0" smtClean="0"/>
              <a:t> in </a:t>
            </a:r>
            <a:r>
              <a:rPr lang="en-US" sz="1600" b="1" dirty="0" err="1" smtClean="0"/>
              <a:t>myset</a:t>
            </a:r>
            <a:r>
              <a:rPr lang="en-US" sz="1600" b="1" dirty="0" smtClean="0"/>
              <a:t>:</a:t>
            </a:r>
            <a:r>
              <a:rPr lang="en-US" sz="1600" b="1" dirty="0"/>
              <a:t/>
            </a:r>
            <a:br>
              <a:rPr lang="en-US" sz="1600" b="1" dirty="0"/>
            </a:br>
            <a:r>
              <a:rPr lang="en-US" sz="1600" b="1" dirty="0" smtClean="0"/>
              <a:t>	print </a:t>
            </a:r>
            <a:r>
              <a:rPr lang="en-US" sz="1600" b="1" dirty="0" err="1" smtClean="0"/>
              <a:t>i</a:t>
            </a:r>
            <a:r>
              <a:rPr lang="es-ES" sz="1600" dirty="0"/>
              <a:t/>
            </a:r>
            <a:br>
              <a:rPr lang="es-ES" sz="1600" dirty="0"/>
            </a:br>
            <a:endParaRPr lang="en-US" sz="1600" b="1" dirty="0" smtClean="0"/>
          </a:p>
          <a:p>
            <a:r>
              <a:rPr lang="en-US" sz="1600" b="1" dirty="0" smtClean="0"/>
              <a:t>Join</a:t>
            </a:r>
          </a:p>
          <a:p>
            <a:pPr lvl="1"/>
            <a:r>
              <a:rPr lang="en-US" sz="1600" dirty="0"/>
              <a:t>union() method that returns a new set containing all items from both </a:t>
            </a:r>
            <a:r>
              <a:rPr lang="en-US" sz="1600" dirty="0" smtClean="0"/>
              <a:t>sets</a:t>
            </a:r>
          </a:p>
          <a:p>
            <a:pPr lvl="1"/>
            <a:r>
              <a:rPr lang="en-US" sz="1600" b="1" dirty="0"/>
              <a:t>s</a:t>
            </a:r>
            <a:r>
              <a:rPr lang="en-US" sz="1600" b="1" dirty="0" smtClean="0"/>
              <a:t>et3 = set1.union(set2)</a:t>
            </a:r>
            <a:endParaRPr lang="en-US" sz="1600" b="1" dirty="0" smtClean="0">
              <a:solidFill>
                <a:srgbClr val="00B0F0"/>
              </a:solidFill>
            </a:endParaRPr>
          </a:p>
          <a:p>
            <a:r>
              <a:rPr lang="en-US" sz="1600" dirty="0"/>
              <a:t>The intersection() method will return a </a:t>
            </a:r>
            <a:r>
              <a:rPr lang="en-US" sz="1600" i="1" dirty="0"/>
              <a:t>new</a:t>
            </a:r>
            <a:r>
              <a:rPr lang="en-US" sz="1600" dirty="0"/>
              <a:t> set, that only contains the items that are present in both </a:t>
            </a:r>
            <a:r>
              <a:rPr lang="en-US" sz="1600" dirty="0" smtClean="0"/>
              <a:t>sets</a:t>
            </a:r>
          </a:p>
          <a:p>
            <a:pPr marL="64008" indent="0">
              <a:buNone/>
            </a:pPr>
            <a:r>
              <a:rPr lang="en-US" sz="1600" dirty="0"/>
              <a:t>	</a:t>
            </a:r>
            <a:r>
              <a:rPr lang="en-US" sz="1600" b="1" dirty="0" smtClean="0"/>
              <a:t>set3 = </a:t>
            </a:r>
            <a:r>
              <a:rPr lang="en-IN" sz="1600" b="1" dirty="0" smtClean="0"/>
              <a:t>set1.intersection(set2)</a:t>
            </a:r>
            <a:endParaRPr lang="en-US" sz="1600" b="1" dirty="0" smtClean="0"/>
          </a:p>
          <a:p>
            <a:r>
              <a:rPr lang="en-US" sz="1600" dirty="0"/>
              <a:t>The </a:t>
            </a:r>
            <a:r>
              <a:rPr lang="en-US" sz="1600" dirty="0" err="1"/>
              <a:t>intersection_update</a:t>
            </a:r>
            <a:r>
              <a:rPr lang="en-US" sz="1600" dirty="0"/>
              <a:t>() method will keep only the items that are present in both </a:t>
            </a:r>
            <a:r>
              <a:rPr lang="en-US" sz="1600" dirty="0" smtClean="0"/>
              <a:t>sets</a:t>
            </a:r>
          </a:p>
          <a:p>
            <a:pPr marL="64008" indent="0">
              <a:buNone/>
            </a:pPr>
            <a:r>
              <a:rPr lang="en-IN" sz="1600" dirty="0" smtClean="0"/>
              <a:t>	</a:t>
            </a:r>
            <a:r>
              <a:rPr lang="en-IN" sz="1600" b="1" dirty="0"/>
              <a:t>set1.intersection_update(set2</a:t>
            </a:r>
            <a:r>
              <a:rPr lang="en-IN" sz="1600" b="1" dirty="0" smtClean="0"/>
              <a:t>)</a:t>
            </a:r>
          </a:p>
          <a:p>
            <a:r>
              <a:rPr lang="en-US" sz="1600" dirty="0"/>
              <a:t>The </a:t>
            </a:r>
            <a:r>
              <a:rPr lang="en-US" sz="1600" dirty="0" err="1"/>
              <a:t>symmetric_difference</a:t>
            </a:r>
            <a:r>
              <a:rPr lang="en-US" sz="1600" dirty="0"/>
              <a:t>() method will return a new set, that contains only the elements that are NOT present in both </a:t>
            </a:r>
            <a:r>
              <a:rPr lang="en-US" sz="1600" dirty="0" smtClean="0"/>
              <a:t>sets</a:t>
            </a:r>
          </a:p>
          <a:p>
            <a:pPr marL="64008" indent="0">
              <a:buNone/>
            </a:pPr>
            <a:r>
              <a:rPr lang="en-US" sz="1600" dirty="0"/>
              <a:t>	</a:t>
            </a:r>
            <a:r>
              <a:rPr lang="en-IN" sz="1600" b="1" dirty="0" smtClean="0"/>
              <a:t>set3 </a:t>
            </a:r>
            <a:r>
              <a:rPr lang="en-IN" sz="1600" b="1" dirty="0"/>
              <a:t>= </a:t>
            </a:r>
            <a:r>
              <a:rPr lang="en-IN" sz="1600" b="1" dirty="0" smtClean="0"/>
              <a:t>set1.symmetric_difference(set2)</a:t>
            </a:r>
          </a:p>
          <a:p>
            <a:r>
              <a:rPr lang="en-US" sz="1600" dirty="0"/>
              <a:t>The </a:t>
            </a:r>
            <a:r>
              <a:rPr lang="en-US" sz="1600" dirty="0" err="1"/>
              <a:t>symmetric_difference_update</a:t>
            </a:r>
            <a:r>
              <a:rPr lang="en-US" sz="1600" dirty="0"/>
              <a:t>() method will keep only the elements that are NOT present in both </a:t>
            </a:r>
            <a:r>
              <a:rPr lang="en-US" sz="1600" dirty="0" smtClean="0"/>
              <a:t>sets</a:t>
            </a:r>
          </a:p>
          <a:p>
            <a:pPr marL="64008" indent="0">
              <a:buNone/>
            </a:pPr>
            <a:r>
              <a:rPr lang="en-US" sz="1600" dirty="0"/>
              <a:t>	</a:t>
            </a:r>
            <a:r>
              <a:rPr lang="en-IN" sz="1600" b="1" dirty="0" smtClean="0"/>
              <a:t>set1.symmetric_difference_update(set2)</a:t>
            </a:r>
            <a:endParaRPr lang="en-IN" sz="1600" b="1" dirty="0"/>
          </a:p>
          <a:p>
            <a:r>
              <a:rPr lang="en-IN" sz="1600" dirty="0" smtClean="0"/>
              <a:t>https</a:t>
            </a:r>
            <a:r>
              <a:rPr lang="en-IN" sz="1600" dirty="0"/>
              <a:t>://www.w3schools.com/python/python_sets_methods.asp</a:t>
            </a:r>
            <a:endParaRPr lang="en-IN" sz="1600" b="1" dirty="0"/>
          </a:p>
        </p:txBody>
      </p:sp>
    </p:spTree>
    <p:extLst>
      <p:ext uri="{BB962C8B-B14F-4D97-AF65-F5344CB8AC3E}">
        <p14:creationId xmlns:p14="http://schemas.microsoft.com/office/powerpoint/2010/main" val="269315798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435280" cy="648072"/>
          </a:xfrm>
        </p:spPr>
        <p:txBody>
          <a:bodyPr>
            <a:normAutofit fontScale="90000"/>
          </a:bodyPr>
          <a:lstStyle/>
          <a:p>
            <a:pPr algn="ctr"/>
            <a:r>
              <a:rPr lang="en-US" dirty="0" smtClean="0"/>
              <a:t>Dictionary</a:t>
            </a:r>
            <a:endParaRPr lang="en-IN" dirty="0"/>
          </a:p>
        </p:txBody>
      </p:sp>
      <p:sp>
        <p:nvSpPr>
          <p:cNvPr id="3" name="Content Placeholder 2"/>
          <p:cNvSpPr>
            <a:spLocks noGrp="1"/>
          </p:cNvSpPr>
          <p:nvPr>
            <p:ph idx="1"/>
          </p:nvPr>
        </p:nvSpPr>
        <p:spPr>
          <a:xfrm>
            <a:off x="457200" y="836712"/>
            <a:ext cx="8229600" cy="5904656"/>
          </a:xfrm>
        </p:spPr>
        <p:txBody>
          <a:bodyPr>
            <a:noAutofit/>
          </a:bodyPr>
          <a:lstStyle/>
          <a:p>
            <a:r>
              <a:rPr lang="en-US" sz="1800" dirty="0"/>
              <a:t>Dictionaries are used to store data values in </a:t>
            </a:r>
            <a:r>
              <a:rPr lang="en-US" sz="1800" dirty="0" err="1"/>
              <a:t>key:value</a:t>
            </a:r>
            <a:r>
              <a:rPr lang="en-US" sz="1800" dirty="0"/>
              <a:t> pairs</a:t>
            </a:r>
            <a:r>
              <a:rPr lang="en-US" sz="1800" dirty="0" smtClean="0"/>
              <a:t>.</a:t>
            </a:r>
          </a:p>
          <a:p>
            <a:pPr marL="64008" indent="0">
              <a:buNone/>
            </a:pPr>
            <a:r>
              <a:rPr lang="en-US" sz="1800" dirty="0"/>
              <a:t>	</a:t>
            </a:r>
            <a:r>
              <a:rPr lang="en-US" sz="1800" b="1" dirty="0" err="1" smtClean="0"/>
              <a:t>mydict</a:t>
            </a:r>
            <a:r>
              <a:rPr lang="en-US" sz="1800" b="1" dirty="0" smtClean="0"/>
              <a:t> </a:t>
            </a:r>
            <a:r>
              <a:rPr lang="en-US" sz="1800" b="1" dirty="0"/>
              <a:t>= {</a:t>
            </a:r>
            <a:br>
              <a:rPr lang="en-US" sz="1800" b="1" dirty="0"/>
            </a:br>
            <a:r>
              <a:rPr lang="en-US" sz="1800" b="1" dirty="0"/>
              <a:t>  </a:t>
            </a:r>
            <a:r>
              <a:rPr lang="en-US" sz="1800" b="1" dirty="0" smtClean="0"/>
              <a:t>		"</a:t>
            </a:r>
            <a:r>
              <a:rPr lang="en-US" sz="1800" b="1" dirty="0"/>
              <a:t>brand": "Ford",</a:t>
            </a:r>
            <a:br>
              <a:rPr lang="en-US" sz="1800" b="1" dirty="0"/>
            </a:br>
            <a:r>
              <a:rPr lang="en-US" sz="1800" b="1" dirty="0"/>
              <a:t>  </a:t>
            </a:r>
            <a:r>
              <a:rPr lang="en-US" sz="1800" b="1" dirty="0" smtClean="0"/>
              <a:t>		"</a:t>
            </a:r>
            <a:r>
              <a:rPr lang="en-US" sz="1800" b="1" dirty="0"/>
              <a:t>model": "Mustang",</a:t>
            </a:r>
            <a:br>
              <a:rPr lang="en-US" sz="1800" b="1" dirty="0"/>
            </a:br>
            <a:r>
              <a:rPr lang="en-US" sz="1800" b="1" dirty="0"/>
              <a:t>  </a:t>
            </a:r>
            <a:r>
              <a:rPr lang="en-US" sz="1800" b="1" dirty="0" smtClean="0"/>
              <a:t>		"</a:t>
            </a:r>
            <a:r>
              <a:rPr lang="en-US" sz="1800" b="1" dirty="0"/>
              <a:t>year": 1964</a:t>
            </a:r>
            <a:br>
              <a:rPr lang="en-US" sz="1800" b="1" dirty="0"/>
            </a:br>
            <a:r>
              <a:rPr lang="en-US" sz="1800" b="1" dirty="0" smtClean="0"/>
              <a:t>		}</a:t>
            </a:r>
          </a:p>
          <a:p>
            <a:r>
              <a:rPr lang="en-US" sz="1800" dirty="0"/>
              <a:t>A dictionary is a collection which is ordered*, changeable and do not allow duplicates</a:t>
            </a:r>
            <a:r>
              <a:rPr lang="en-US" sz="1800" dirty="0" smtClean="0"/>
              <a:t>.</a:t>
            </a:r>
          </a:p>
          <a:p>
            <a:r>
              <a:rPr lang="en-US" sz="1800" dirty="0"/>
              <a:t>As of Python version 3.7, dictionaries are </a:t>
            </a:r>
            <a:r>
              <a:rPr lang="en-US" sz="1800" i="1" dirty="0"/>
              <a:t>ordered</a:t>
            </a:r>
            <a:r>
              <a:rPr lang="en-US" sz="1800" dirty="0"/>
              <a:t>. In Python 3.6 and earlier, dictionaries are </a:t>
            </a:r>
            <a:r>
              <a:rPr lang="en-US" sz="1800" i="1" dirty="0" smtClean="0"/>
              <a:t>unordered</a:t>
            </a:r>
            <a:r>
              <a:rPr lang="en-US" sz="1800" dirty="0" smtClean="0"/>
              <a:t>.</a:t>
            </a:r>
          </a:p>
          <a:p>
            <a:r>
              <a:rPr lang="en-US" sz="1800" dirty="0"/>
              <a:t>Dictionary items are ordered, changeable, and does not allow </a:t>
            </a:r>
            <a:r>
              <a:rPr lang="en-US" sz="1800" dirty="0" smtClean="0"/>
              <a:t>duplicates.</a:t>
            </a:r>
          </a:p>
          <a:p>
            <a:r>
              <a:rPr lang="en-US" sz="1800" dirty="0" smtClean="0"/>
              <a:t>Dictionary items can be accessed by key</a:t>
            </a:r>
          </a:p>
          <a:p>
            <a:r>
              <a:rPr lang="en-US" sz="1800" dirty="0" smtClean="0"/>
              <a:t>Length : </a:t>
            </a:r>
            <a:r>
              <a:rPr lang="en-US" sz="1800" dirty="0" err="1" smtClean="0"/>
              <a:t>len</a:t>
            </a:r>
            <a:r>
              <a:rPr lang="en-US" sz="1800" dirty="0" smtClean="0"/>
              <a:t>(</a:t>
            </a:r>
            <a:r>
              <a:rPr lang="en-US" sz="1800" b="1" dirty="0" err="1" smtClean="0"/>
              <a:t>mydict</a:t>
            </a:r>
            <a:r>
              <a:rPr lang="en-US" sz="1800" dirty="0" smtClean="0"/>
              <a:t>)</a:t>
            </a:r>
            <a:endParaRPr lang="en-US" sz="1800" b="1" dirty="0" smtClean="0"/>
          </a:p>
          <a:p>
            <a:r>
              <a:rPr lang="en-US" sz="1800" b="1" dirty="0" smtClean="0"/>
              <a:t>Dictionary creation using </a:t>
            </a:r>
            <a:r>
              <a:rPr lang="en-US" sz="1800" b="1" dirty="0" err="1" smtClean="0"/>
              <a:t>dic</a:t>
            </a:r>
            <a:r>
              <a:rPr lang="en-US" sz="1800" b="1" dirty="0" smtClean="0"/>
              <a:t>() constructor</a:t>
            </a:r>
          </a:p>
          <a:p>
            <a:pPr lvl="1"/>
            <a:r>
              <a:rPr lang="en-US" sz="1800" b="1" dirty="0" err="1"/>
              <a:t>mydict</a:t>
            </a:r>
            <a:r>
              <a:rPr lang="en-US" sz="1800" b="1" dirty="0"/>
              <a:t> = </a:t>
            </a:r>
            <a:r>
              <a:rPr lang="en-US" sz="1800" b="1" dirty="0" err="1" smtClean="0"/>
              <a:t>dic</a:t>
            </a:r>
            <a:r>
              <a:rPr lang="en-US" sz="1800" b="1" dirty="0" smtClean="0"/>
              <a:t>((1,2,3))</a:t>
            </a:r>
          </a:p>
        </p:txBody>
      </p:sp>
    </p:spTree>
    <p:extLst>
      <p:ext uri="{BB962C8B-B14F-4D97-AF65-F5344CB8AC3E}">
        <p14:creationId xmlns:p14="http://schemas.microsoft.com/office/powerpoint/2010/main" val="384060487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713234"/>
          </a:xfrm>
        </p:spPr>
        <p:txBody>
          <a:bodyPr>
            <a:normAutofit fontScale="90000"/>
          </a:bodyPr>
          <a:lstStyle/>
          <a:p>
            <a:pPr algn="ctr"/>
            <a:r>
              <a:rPr lang="en-US" dirty="0" smtClean="0"/>
              <a:t>Dictionary(access items)</a:t>
            </a:r>
            <a:endParaRPr lang="en-IN" dirty="0"/>
          </a:p>
        </p:txBody>
      </p:sp>
      <p:sp>
        <p:nvSpPr>
          <p:cNvPr id="3" name="Content Placeholder 2"/>
          <p:cNvSpPr>
            <a:spLocks noGrp="1"/>
          </p:cNvSpPr>
          <p:nvPr>
            <p:ph idx="1"/>
          </p:nvPr>
        </p:nvSpPr>
        <p:spPr>
          <a:xfrm>
            <a:off x="457200" y="980728"/>
            <a:ext cx="8229600" cy="5474080"/>
          </a:xfrm>
        </p:spPr>
        <p:txBody>
          <a:bodyPr/>
          <a:lstStyle/>
          <a:p>
            <a:r>
              <a:rPr lang="en-US" sz="1600" dirty="0"/>
              <a:t>You can access the items of a dictionary by referring to its key name, inside square </a:t>
            </a:r>
            <a:r>
              <a:rPr lang="en-US" sz="1600" dirty="0" smtClean="0"/>
              <a:t>brackets</a:t>
            </a:r>
          </a:p>
          <a:p>
            <a:pPr marL="64008" indent="0">
              <a:buNone/>
            </a:pPr>
            <a:r>
              <a:rPr lang="en-US" sz="1600" b="1" dirty="0"/>
              <a:t>	</a:t>
            </a:r>
            <a:r>
              <a:rPr lang="en-IN" sz="1600" b="1" dirty="0" err="1" smtClean="0"/>
              <a:t>mydict</a:t>
            </a:r>
            <a:r>
              <a:rPr lang="en-IN" sz="1600" b="1" dirty="0" smtClean="0"/>
              <a:t>[“name”]</a:t>
            </a:r>
            <a:endParaRPr lang="en-US" sz="1600" b="1" dirty="0" smtClean="0"/>
          </a:p>
          <a:p>
            <a:r>
              <a:rPr lang="en-US" sz="1600" dirty="0" smtClean="0"/>
              <a:t>There is also a method called get() that will give you the same result.</a:t>
            </a:r>
          </a:p>
          <a:p>
            <a:pPr marL="64008" indent="0">
              <a:buNone/>
            </a:pPr>
            <a:r>
              <a:rPr lang="en-US" sz="1600" b="1" dirty="0"/>
              <a:t>	</a:t>
            </a:r>
            <a:r>
              <a:rPr lang="en-US" sz="1600" b="1" dirty="0" err="1" smtClean="0"/>
              <a:t>mydict.get</a:t>
            </a:r>
            <a:r>
              <a:rPr lang="en-US" sz="1600" b="1" dirty="0" smtClean="0"/>
              <a:t>(“name”)</a:t>
            </a:r>
          </a:p>
          <a:p>
            <a:r>
              <a:rPr lang="en-US" sz="1600" dirty="0"/>
              <a:t>The keys() method will return a list of all the keys in the </a:t>
            </a:r>
            <a:r>
              <a:rPr lang="en-US" sz="1600" dirty="0" smtClean="0"/>
              <a:t>dictionary.</a:t>
            </a:r>
          </a:p>
          <a:p>
            <a:pPr marL="64008" indent="0">
              <a:buNone/>
            </a:pPr>
            <a:r>
              <a:rPr lang="en-IN" sz="1600" b="1" dirty="0" smtClean="0"/>
              <a:t>	keys = </a:t>
            </a:r>
            <a:r>
              <a:rPr lang="en-IN" sz="1600" b="1" dirty="0" err="1" smtClean="0"/>
              <a:t>mydict.keys</a:t>
            </a:r>
            <a:r>
              <a:rPr lang="en-IN" sz="1600" b="1" dirty="0" smtClean="0"/>
              <a:t>()</a:t>
            </a:r>
            <a:endParaRPr lang="en-US" sz="1600" b="1" dirty="0"/>
          </a:p>
          <a:p>
            <a:r>
              <a:rPr lang="en-US" sz="1600" dirty="0"/>
              <a:t>The values() method will return a list of all the values in the dictionary</a:t>
            </a:r>
            <a:r>
              <a:rPr lang="en-US" sz="1600" dirty="0" smtClean="0"/>
              <a:t>.</a:t>
            </a:r>
            <a:endParaRPr lang="en-US" sz="1600" dirty="0"/>
          </a:p>
          <a:p>
            <a:pPr marL="64008" indent="0">
              <a:buNone/>
            </a:pPr>
            <a:r>
              <a:rPr lang="en-US" sz="1600" b="1" dirty="0" smtClean="0"/>
              <a:t>	values = </a:t>
            </a:r>
            <a:r>
              <a:rPr lang="en-US" sz="1600" b="1" dirty="0" err="1" smtClean="0"/>
              <a:t>mydict.values</a:t>
            </a:r>
            <a:r>
              <a:rPr lang="en-US" sz="1600" b="1" dirty="0" smtClean="0"/>
              <a:t>()</a:t>
            </a:r>
            <a:endParaRPr lang="en-US" sz="1600" b="1" dirty="0"/>
          </a:p>
          <a:p>
            <a:r>
              <a:rPr lang="en-US" sz="1600" dirty="0"/>
              <a:t>The items() method will return each item in a dictionary, as tuples in a </a:t>
            </a:r>
            <a:r>
              <a:rPr lang="en-US" sz="1600" dirty="0" smtClean="0"/>
              <a:t>list.</a:t>
            </a:r>
            <a:endParaRPr lang="en-US" sz="1600" dirty="0"/>
          </a:p>
          <a:p>
            <a:pPr marL="64008" indent="0">
              <a:buNone/>
            </a:pPr>
            <a:r>
              <a:rPr lang="en-US" sz="1600" b="1" dirty="0" smtClean="0"/>
              <a:t>	items = </a:t>
            </a:r>
            <a:r>
              <a:rPr lang="en-IN" sz="1600" b="1" dirty="0" err="1" smtClean="0"/>
              <a:t>mydict.items</a:t>
            </a:r>
            <a:r>
              <a:rPr lang="en-IN" sz="1600" b="1" dirty="0" smtClean="0"/>
              <a:t>()</a:t>
            </a:r>
            <a:endParaRPr lang="en-US" sz="1600" b="1" dirty="0"/>
          </a:p>
          <a:p>
            <a:r>
              <a:rPr lang="en-IN" sz="1600" dirty="0"/>
              <a:t>Check if Key </a:t>
            </a:r>
            <a:r>
              <a:rPr lang="en-IN" sz="1600" dirty="0" smtClean="0"/>
              <a:t>Exists using ‘in’ operator</a:t>
            </a:r>
            <a:r>
              <a:rPr lang="en-US" sz="1600" dirty="0" smtClean="0"/>
              <a:t>.</a:t>
            </a:r>
            <a:endParaRPr lang="en-US" sz="1600" dirty="0"/>
          </a:p>
          <a:p>
            <a:pPr marL="64008" indent="0">
              <a:buNone/>
            </a:pPr>
            <a:r>
              <a:rPr lang="en-US" sz="1600" dirty="0" smtClean="0"/>
              <a:t>	</a:t>
            </a:r>
            <a:r>
              <a:rPr lang="en-IN" sz="1600" b="1" dirty="0"/>
              <a:t>if </a:t>
            </a:r>
            <a:r>
              <a:rPr lang="en-IN" sz="1600" b="1" dirty="0" smtClean="0"/>
              <a:t>“name"</a:t>
            </a:r>
            <a:r>
              <a:rPr lang="en-IN" sz="1600" b="1" dirty="0"/>
              <a:t> in </a:t>
            </a:r>
            <a:r>
              <a:rPr lang="en-IN" sz="1600" b="1" dirty="0" err="1" smtClean="0"/>
              <a:t>mydict</a:t>
            </a:r>
            <a:endParaRPr lang="en-US" sz="1600" b="1" dirty="0" smtClean="0"/>
          </a:p>
          <a:p>
            <a:r>
              <a:rPr lang="en-US" sz="1600" dirty="0" smtClean="0"/>
              <a:t>To </a:t>
            </a:r>
            <a:r>
              <a:rPr lang="en-US" sz="1600" dirty="0"/>
              <a:t>determine if a specified item is present in a tuple use the in keyword</a:t>
            </a:r>
            <a:endParaRPr lang="en-US" sz="1600" dirty="0" smtClean="0"/>
          </a:p>
          <a:p>
            <a:pPr lvl="1"/>
            <a:r>
              <a:rPr lang="en-US" sz="1600" b="1" dirty="0" smtClean="0"/>
              <a:t>Item in </a:t>
            </a:r>
            <a:r>
              <a:rPr lang="en-IN" sz="1600" b="1" dirty="0" err="1"/>
              <a:t>mytuple</a:t>
            </a:r>
            <a:endParaRPr lang="en-US" sz="1600" b="1" dirty="0" smtClean="0"/>
          </a:p>
          <a:p>
            <a:pPr lvl="1"/>
            <a:endParaRPr lang="en-US" sz="1600" b="1" dirty="0" smtClean="0"/>
          </a:p>
          <a:p>
            <a:pPr marL="537210" lvl="1" indent="0">
              <a:buNone/>
            </a:pPr>
            <a:endParaRPr lang="en-US" sz="1600" b="1" dirty="0" smtClean="0"/>
          </a:p>
        </p:txBody>
      </p:sp>
    </p:spTree>
    <p:extLst>
      <p:ext uri="{BB962C8B-B14F-4D97-AF65-F5344CB8AC3E}">
        <p14:creationId xmlns:p14="http://schemas.microsoft.com/office/powerpoint/2010/main" val="31526975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713234"/>
          </a:xfrm>
        </p:spPr>
        <p:txBody>
          <a:bodyPr>
            <a:normAutofit fontScale="90000"/>
          </a:bodyPr>
          <a:lstStyle/>
          <a:p>
            <a:pPr algn="ctr"/>
            <a:r>
              <a:rPr lang="en-US" dirty="0" smtClean="0"/>
              <a:t>Lists</a:t>
            </a:r>
            <a:endParaRPr lang="en-IN" dirty="0"/>
          </a:p>
        </p:txBody>
      </p:sp>
      <p:sp>
        <p:nvSpPr>
          <p:cNvPr id="3" name="Content Placeholder 2"/>
          <p:cNvSpPr>
            <a:spLocks noGrp="1"/>
          </p:cNvSpPr>
          <p:nvPr>
            <p:ph idx="1"/>
          </p:nvPr>
        </p:nvSpPr>
        <p:spPr>
          <a:xfrm>
            <a:off x="457200" y="1052736"/>
            <a:ext cx="8229600" cy="5402072"/>
          </a:xfrm>
        </p:spPr>
        <p:txBody>
          <a:bodyPr>
            <a:normAutofit/>
          </a:bodyPr>
          <a:lstStyle/>
          <a:p>
            <a:r>
              <a:rPr lang="en-US" sz="1600" dirty="0"/>
              <a:t>Lists are used to store multiple items in a single variable</a:t>
            </a:r>
          </a:p>
          <a:p>
            <a:r>
              <a:rPr lang="en-US" sz="1600" dirty="0"/>
              <a:t>Lists are one of 4 built-in data types in Python used to store collections of data, the other 3 are </a:t>
            </a:r>
            <a:r>
              <a:rPr lang="en-US" sz="1600" dirty="0">
                <a:hlinkClick r:id="rId2"/>
              </a:rPr>
              <a:t>Tuple</a:t>
            </a:r>
            <a:r>
              <a:rPr lang="en-US" sz="1600" dirty="0"/>
              <a:t>, </a:t>
            </a:r>
            <a:r>
              <a:rPr lang="en-US" sz="1600" dirty="0">
                <a:hlinkClick r:id="rId3"/>
              </a:rPr>
              <a:t>Set</a:t>
            </a:r>
            <a:r>
              <a:rPr lang="en-US" sz="1600" dirty="0"/>
              <a:t>, and </a:t>
            </a:r>
            <a:r>
              <a:rPr lang="en-US" sz="1600" dirty="0">
                <a:hlinkClick r:id="rId4"/>
              </a:rPr>
              <a:t>Dictionary</a:t>
            </a:r>
            <a:r>
              <a:rPr lang="en-US" sz="1600" dirty="0"/>
              <a:t>, all with different qualities and usage</a:t>
            </a:r>
          </a:p>
          <a:p>
            <a:r>
              <a:rPr lang="en-US" sz="1600" dirty="0"/>
              <a:t>Lists are created using square </a:t>
            </a:r>
            <a:r>
              <a:rPr lang="en-US" sz="1600" dirty="0" smtClean="0"/>
              <a:t>brackets</a:t>
            </a:r>
            <a:endParaRPr lang="en-US" sz="1600" dirty="0"/>
          </a:p>
          <a:p>
            <a:r>
              <a:rPr lang="en-US" sz="1600" dirty="0"/>
              <a:t>List items are ordered, changeable, and allow duplicate values.</a:t>
            </a:r>
          </a:p>
          <a:p>
            <a:r>
              <a:rPr lang="en-US" sz="1600" dirty="0"/>
              <a:t>When we say that lists are ordered, it means that the items have a defined order, and that order will not change</a:t>
            </a:r>
          </a:p>
          <a:p>
            <a:r>
              <a:rPr lang="en-US" sz="1600" dirty="0"/>
              <a:t>If you add new items to a list, the new items will be placed at the end of the list.</a:t>
            </a:r>
          </a:p>
          <a:p>
            <a:r>
              <a:rPr lang="en-US" sz="1600" dirty="0"/>
              <a:t>The list is changeable, meaning that we can change, add, and remove items in a list after it has been created</a:t>
            </a:r>
            <a:r>
              <a:rPr lang="en-US" sz="1600" dirty="0" smtClean="0"/>
              <a:t>.</a:t>
            </a:r>
          </a:p>
          <a:p>
            <a:r>
              <a:rPr lang="en-US" sz="1600" dirty="0" smtClean="0"/>
              <a:t>Allow duplicates : Since </a:t>
            </a:r>
            <a:r>
              <a:rPr lang="en-US" sz="1600" dirty="0"/>
              <a:t>lists are indexed, lists can have items with the same </a:t>
            </a:r>
            <a:r>
              <a:rPr lang="en-US" sz="1600" dirty="0" smtClean="0"/>
              <a:t>value</a:t>
            </a:r>
          </a:p>
          <a:p>
            <a:r>
              <a:rPr lang="en-US" sz="1600" dirty="0"/>
              <a:t>List items can be of any data </a:t>
            </a:r>
            <a:r>
              <a:rPr lang="en-US" sz="1600" dirty="0" smtClean="0"/>
              <a:t>type, </a:t>
            </a:r>
            <a:r>
              <a:rPr lang="en-US" sz="1600" dirty="0"/>
              <a:t>list can contain different data types</a:t>
            </a:r>
            <a:endParaRPr lang="en-US" sz="1600" dirty="0" smtClean="0"/>
          </a:p>
          <a:p>
            <a:r>
              <a:rPr lang="en-US" sz="1600" dirty="0" smtClean="0"/>
              <a:t>Length : </a:t>
            </a:r>
            <a:r>
              <a:rPr lang="en-US" sz="1600" dirty="0" err="1" smtClean="0">
                <a:solidFill>
                  <a:srgbClr val="00B0F0"/>
                </a:solidFill>
              </a:rPr>
              <a:t>len</a:t>
            </a:r>
            <a:r>
              <a:rPr lang="en-US" sz="1600" dirty="0" smtClean="0">
                <a:solidFill>
                  <a:srgbClr val="00B0F0"/>
                </a:solidFill>
              </a:rPr>
              <a:t>(list)</a:t>
            </a:r>
            <a:endParaRPr lang="en-US" sz="1600" dirty="0">
              <a:solidFill>
                <a:srgbClr val="00B0F0"/>
              </a:solidFill>
            </a:endParaRPr>
          </a:p>
          <a:p>
            <a:r>
              <a:rPr lang="en-US" sz="1600" dirty="0"/>
              <a:t>Constructor : It is also possible to use the list() constructor when creating a new list</a:t>
            </a:r>
          </a:p>
        </p:txBody>
      </p:sp>
    </p:spTree>
    <p:extLst>
      <p:ext uri="{BB962C8B-B14F-4D97-AF65-F5344CB8AC3E}">
        <p14:creationId xmlns:p14="http://schemas.microsoft.com/office/powerpoint/2010/main" val="66442180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641226"/>
          </a:xfrm>
        </p:spPr>
        <p:txBody>
          <a:bodyPr>
            <a:normAutofit fontScale="90000"/>
          </a:bodyPr>
          <a:lstStyle/>
          <a:p>
            <a:pPr algn="ctr"/>
            <a:r>
              <a:rPr lang="en-US" dirty="0" smtClean="0"/>
              <a:t>Dictionary(</a:t>
            </a:r>
            <a:r>
              <a:rPr lang="en-US" dirty="0" err="1" smtClean="0"/>
              <a:t>add,update,remove</a:t>
            </a:r>
            <a:r>
              <a:rPr lang="en-US" dirty="0" smtClean="0"/>
              <a:t>)</a:t>
            </a:r>
            <a:endParaRPr lang="en-IN" dirty="0"/>
          </a:p>
        </p:txBody>
      </p:sp>
      <p:sp>
        <p:nvSpPr>
          <p:cNvPr id="3" name="Content Placeholder 2"/>
          <p:cNvSpPr>
            <a:spLocks noGrp="1"/>
          </p:cNvSpPr>
          <p:nvPr>
            <p:ph idx="1"/>
          </p:nvPr>
        </p:nvSpPr>
        <p:spPr>
          <a:xfrm>
            <a:off x="467544" y="1124744"/>
            <a:ext cx="8229600" cy="5402072"/>
          </a:xfrm>
        </p:spPr>
        <p:txBody>
          <a:bodyPr>
            <a:normAutofit lnSpcReduction="10000"/>
          </a:bodyPr>
          <a:lstStyle/>
          <a:p>
            <a:r>
              <a:rPr lang="en-US" sz="1600" dirty="0" smtClean="0"/>
              <a:t>Change </a:t>
            </a:r>
            <a:r>
              <a:rPr lang="en-US" sz="1600" dirty="0"/>
              <a:t>the value of a specific item by referring to its key </a:t>
            </a:r>
            <a:r>
              <a:rPr lang="en-US" sz="1600" dirty="0" smtClean="0"/>
              <a:t>name.</a:t>
            </a:r>
          </a:p>
          <a:p>
            <a:pPr marL="64008" indent="0">
              <a:buNone/>
            </a:pPr>
            <a:r>
              <a:rPr lang="es-ES" sz="1600" b="1" dirty="0" smtClean="0"/>
              <a:t>	</a:t>
            </a:r>
            <a:r>
              <a:rPr lang="es-ES" sz="1600" b="1" dirty="0" err="1" smtClean="0"/>
              <a:t>mydict</a:t>
            </a:r>
            <a:r>
              <a:rPr lang="es-ES" sz="1600" b="1" dirty="0" smtClean="0"/>
              <a:t>[“</a:t>
            </a:r>
            <a:r>
              <a:rPr lang="es-ES" sz="1600" b="1" dirty="0" err="1" smtClean="0"/>
              <a:t>name</a:t>
            </a:r>
            <a:r>
              <a:rPr lang="es-ES" sz="1600" b="1" dirty="0" smtClean="0"/>
              <a:t>”] = “tesla”</a:t>
            </a:r>
            <a:r>
              <a:rPr lang="es-ES" sz="1600" b="1" dirty="0"/>
              <a:t/>
            </a:r>
            <a:br>
              <a:rPr lang="es-ES" sz="1600" b="1" dirty="0"/>
            </a:br>
            <a:endParaRPr lang="en-US" sz="1600" b="1" dirty="0" smtClean="0"/>
          </a:p>
          <a:p>
            <a:r>
              <a:rPr lang="en-US" sz="1600" dirty="0"/>
              <a:t>The update() method will update the dictionary with the items from the given </a:t>
            </a:r>
            <a:r>
              <a:rPr lang="en-US" sz="1600" dirty="0" smtClean="0"/>
              <a:t>argument.</a:t>
            </a:r>
          </a:p>
          <a:p>
            <a:r>
              <a:rPr lang="en-US" sz="1600" dirty="0"/>
              <a:t>The argument must be a dictionary, or an </a:t>
            </a:r>
            <a:r>
              <a:rPr lang="en-US" sz="1600" dirty="0" err="1"/>
              <a:t>iterable</a:t>
            </a:r>
            <a:r>
              <a:rPr lang="en-US" sz="1600" dirty="0"/>
              <a:t> object with </a:t>
            </a:r>
            <a:r>
              <a:rPr lang="en-US" sz="1600" dirty="0" err="1"/>
              <a:t>key:value</a:t>
            </a:r>
            <a:r>
              <a:rPr lang="en-US" sz="1600" dirty="0"/>
              <a:t> </a:t>
            </a:r>
            <a:r>
              <a:rPr lang="en-US" sz="1600" dirty="0" smtClean="0"/>
              <a:t>pairs.</a:t>
            </a:r>
          </a:p>
          <a:p>
            <a:pPr marL="64008" indent="0">
              <a:buNone/>
            </a:pPr>
            <a:r>
              <a:rPr lang="en-IN" sz="1600" b="1" dirty="0" smtClean="0"/>
              <a:t>	</a:t>
            </a:r>
            <a:r>
              <a:rPr lang="en-IN" sz="1600" b="1" dirty="0" err="1" smtClean="0"/>
              <a:t>mydict.update</a:t>
            </a:r>
            <a:r>
              <a:rPr lang="en-IN" sz="1600" b="1" dirty="0"/>
              <a:t>({"year": 2020})</a:t>
            </a:r>
            <a:endParaRPr lang="en-IN" sz="1600" b="1" dirty="0" smtClean="0"/>
          </a:p>
          <a:p>
            <a:r>
              <a:rPr lang="en-US" sz="1600" dirty="0"/>
              <a:t>Adding an item to the dictionary is done by using a new index key and assigning a value to </a:t>
            </a:r>
            <a:r>
              <a:rPr lang="en-US" sz="1600" dirty="0" smtClean="0"/>
              <a:t>it.</a:t>
            </a:r>
          </a:p>
          <a:p>
            <a:pPr marL="64008" indent="0">
              <a:buNone/>
            </a:pPr>
            <a:r>
              <a:rPr lang="en-US" sz="1600" dirty="0"/>
              <a:t>	</a:t>
            </a:r>
            <a:r>
              <a:rPr lang="en-US" sz="1600" b="1" dirty="0" err="1" smtClean="0"/>
              <a:t>mydict</a:t>
            </a:r>
            <a:r>
              <a:rPr lang="en-US" sz="1600" b="1" dirty="0" smtClean="0"/>
              <a:t>[“color”] = “red”</a:t>
            </a:r>
          </a:p>
          <a:p>
            <a:r>
              <a:rPr lang="en-US" sz="1600" dirty="0"/>
              <a:t>The pop() method removes the item with the specified key </a:t>
            </a:r>
            <a:r>
              <a:rPr lang="en-US" sz="1600" dirty="0" smtClean="0"/>
              <a:t>name.</a:t>
            </a:r>
          </a:p>
          <a:p>
            <a:pPr marL="64008" indent="0">
              <a:buNone/>
            </a:pPr>
            <a:r>
              <a:rPr lang="en-US" sz="1600" b="1" dirty="0"/>
              <a:t>	</a:t>
            </a:r>
            <a:r>
              <a:rPr lang="en-IN" sz="1600" b="1" dirty="0" err="1" smtClean="0"/>
              <a:t>mydict.pop</a:t>
            </a:r>
            <a:r>
              <a:rPr lang="en-IN" sz="1600" b="1" dirty="0" smtClean="0"/>
              <a:t>(“name")</a:t>
            </a:r>
          </a:p>
          <a:p>
            <a:r>
              <a:rPr lang="en-US" sz="1600" dirty="0"/>
              <a:t>The </a:t>
            </a:r>
            <a:r>
              <a:rPr lang="en-US" sz="1600" dirty="0" err="1"/>
              <a:t>popitem</a:t>
            </a:r>
            <a:r>
              <a:rPr lang="en-US" sz="1600" dirty="0"/>
              <a:t>() method removes the last inserted item (in versions before 3.7, a random item is removed instead</a:t>
            </a:r>
            <a:r>
              <a:rPr lang="en-US" sz="1600" dirty="0" smtClean="0"/>
              <a:t>).</a:t>
            </a:r>
          </a:p>
          <a:p>
            <a:pPr marL="64008" indent="0">
              <a:buNone/>
            </a:pPr>
            <a:r>
              <a:rPr lang="en-US" sz="1600" b="1" dirty="0"/>
              <a:t>	</a:t>
            </a:r>
            <a:r>
              <a:rPr lang="en-IN" sz="1600" b="1" dirty="0" err="1" smtClean="0"/>
              <a:t>mydict.popitem</a:t>
            </a:r>
            <a:r>
              <a:rPr lang="en-IN" sz="1600" b="1" dirty="0" smtClean="0"/>
              <a:t>()</a:t>
            </a:r>
          </a:p>
          <a:p>
            <a:r>
              <a:rPr lang="en-US" sz="1600" dirty="0"/>
              <a:t>The del keyword removes the item with the specified key </a:t>
            </a:r>
            <a:r>
              <a:rPr lang="en-US" sz="1600" dirty="0" smtClean="0"/>
              <a:t>name.</a:t>
            </a:r>
          </a:p>
          <a:p>
            <a:pPr marL="64008" indent="0">
              <a:buNone/>
            </a:pPr>
            <a:r>
              <a:rPr lang="en-US" sz="1600" b="1" dirty="0"/>
              <a:t>	</a:t>
            </a:r>
            <a:r>
              <a:rPr lang="en-US" sz="1600" b="1" dirty="0" smtClean="0"/>
              <a:t>del </a:t>
            </a:r>
            <a:r>
              <a:rPr lang="en-US" sz="1600" b="1" dirty="0" err="1" smtClean="0"/>
              <a:t>mydict</a:t>
            </a:r>
            <a:r>
              <a:rPr lang="en-US" sz="1600" b="1" dirty="0" smtClean="0"/>
              <a:t>[“name”]</a:t>
            </a:r>
            <a:endParaRPr lang="en-IN" sz="1600" b="1" dirty="0" smtClean="0"/>
          </a:p>
          <a:p>
            <a:r>
              <a:rPr lang="en-US" sz="1600" dirty="0"/>
              <a:t>The del keyword can also delete the dictionary completely</a:t>
            </a:r>
            <a:endParaRPr lang="en-IN" sz="1600" b="1" dirty="0" smtClean="0"/>
          </a:p>
          <a:p>
            <a:pPr marL="64008" indent="0">
              <a:buNone/>
            </a:pPr>
            <a:r>
              <a:rPr lang="en-IN" sz="1600" b="1" dirty="0" smtClean="0"/>
              <a:t>	del </a:t>
            </a:r>
            <a:r>
              <a:rPr lang="en-IN" sz="1600" b="1" dirty="0" err="1" smtClean="0"/>
              <a:t>mydict</a:t>
            </a:r>
            <a:endParaRPr lang="en-IN" sz="1600" b="1" dirty="0" smtClean="0"/>
          </a:p>
          <a:p>
            <a:pPr lvl="1"/>
            <a:endParaRPr lang="en-US" dirty="0" smtClean="0"/>
          </a:p>
          <a:p>
            <a:pPr lvl="1"/>
            <a:endParaRPr lang="en-IN" dirty="0"/>
          </a:p>
        </p:txBody>
      </p:sp>
    </p:spTree>
    <p:extLst>
      <p:ext uri="{BB962C8B-B14F-4D97-AF65-F5344CB8AC3E}">
        <p14:creationId xmlns:p14="http://schemas.microsoft.com/office/powerpoint/2010/main" val="124959383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648072"/>
          </a:xfrm>
        </p:spPr>
        <p:txBody>
          <a:bodyPr>
            <a:normAutofit fontScale="90000"/>
          </a:bodyPr>
          <a:lstStyle/>
          <a:p>
            <a:pPr algn="ctr"/>
            <a:r>
              <a:rPr lang="en-US" dirty="0" smtClean="0"/>
              <a:t>Dictionary(</a:t>
            </a:r>
            <a:r>
              <a:rPr lang="en-US" dirty="0" err="1" smtClean="0"/>
              <a:t>loops,copy</a:t>
            </a:r>
            <a:r>
              <a:rPr lang="en-US" dirty="0" smtClean="0"/>
              <a:t>)</a:t>
            </a:r>
            <a:endParaRPr lang="en-IN" dirty="0"/>
          </a:p>
        </p:txBody>
      </p:sp>
      <p:sp>
        <p:nvSpPr>
          <p:cNvPr id="3" name="Content Placeholder 2"/>
          <p:cNvSpPr>
            <a:spLocks noGrp="1"/>
          </p:cNvSpPr>
          <p:nvPr>
            <p:ph idx="1"/>
          </p:nvPr>
        </p:nvSpPr>
        <p:spPr>
          <a:xfrm>
            <a:off x="179512" y="764704"/>
            <a:ext cx="8784976" cy="5976664"/>
          </a:xfrm>
        </p:spPr>
        <p:txBody>
          <a:bodyPr>
            <a:noAutofit/>
          </a:bodyPr>
          <a:lstStyle/>
          <a:p>
            <a:r>
              <a:rPr lang="en-US" sz="1600" dirty="0"/>
              <a:t>When looping through a dictionary, the return value are the </a:t>
            </a:r>
            <a:r>
              <a:rPr lang="en-US" sz="1600" i="1" dirty="0"/>
              <a:t>keys</a:t>
            </a:r>
            <a:r>
              <a:rPr lang="en-US" sz="1600" dirty="0"/>
              <a:t> of the dictionary</a:t>
            </a:r>
            <a:r>
              <a:rPr lang="en-US" sz="1600" dirty="0" smtClean="0"/>
              <a:t>.</a:t>
            </a:r>
            <a:r>
              <a:rPr lang="en-US" sz="1600" dirty="0"/>
              <a:t>	</a:t>
            </a:r>
            <a:r>
              <a:rPr lang="en-US" sz="1600" b="1" dirty="0" smtClean="0"/>
              <a:t>for </a:t>
            </a:r>
            <a:r>
              <a:rPr lang="en-US" sz="1600" b="1" dirty="0" err="1" smtClean="0"/>
              <a:t>i</a:t>
            </a:r>
            <a:r>
              <a:rPr lang="en-US" sz="1600" b="1" dirty="0" smtClean="0"/>
              <a:t> in </a:t>
            </a:r>
            <a:r>
              <a:rPr lang="en-US" sz="1600" b="1" dirty="0" err="1" smtClean="0"/>
              <a:t>mydict</a:t>
            </a:r>
            <a:r>
              <a:rPr lang="en-US" sz="1600" b="1" dirty="0" smtClean="0"/>
              <a:t>: print(</a:t>
            </a:r>
            <a:r>
              <a:rPr lang="en-US" sz="1600" b="1" dirty="0" err="1" smtClean="0"/>
              <a:t>i</a:t>
            </a:r>
            <a:r>
              <a:rPr lang="en-US" sz="1600" b="1" dirty="0" smtClean="0"/>
              <a:t>)</a:t>
            </a:r>
            <a:r>
              <a:rPr lang="es-ES" sz="1600" b="1" dirty="0"/>
              <a:t/>
            </a:r>
            <a:br>
              <a:rPr lang="es-ES" sz="1600" b="1" dirty="0"/>
            </a:br>
            <a:endParaRPr lang="en-US" sz="1600" b="1" dirty="0" smtClean="0"/>
          </a:p>
          <a:p>
            <a:r>
              <a:rPr lang="en-US" sz="1600" dirty="0"/>
              <a:t>Print all </a:t>
            </a:r>
            <a:r>
              <a:rPr lang="en-US" sz="1600" i="1" dirty="0"/>
              <a:t>values</a:t>
            </a:r>
            <a:r>
              <a:rPr lang="en-US" sz="1600" dirty="0"/>
              <a:t> in the dictionary, one by </a:t>
            </a:r>
            <a:r>
              <a:rPr lang="en-US" sz="1600" dirty="0" smtClean="0"/>
              <a:t>one.</a:t>
            </a:r>
          </a:p>
          <a:p>
            <a:pPr marL="64008" indent="0">
              <a:buNone/>
            </a:pPr>
            <a:r>
              <a:rPr lang="en-US" sz="1600" dirty="0" smtClean="0"/>
              <a:t>	</a:t>
            </a:r>
            <a:r>
              <a:rPr lang="en-US" sz="1600" b="1" dirty="0"/>
              <a:t>for </a:t>
            </a:r>
            <a:r>
              <a:rPr lang="en-US" sz="1600" b="1" dirty="0" err="1"/>
              <a:t>i</a:t>
            </a:r>
            <a:r>
              <a:rPr lang="en-US" sz="1600" b="1" dirty="0"/>
              <a:t> in </a:t>
            </a:r>
            <a:r>
              <a:rPr lang="en-US" sz="1600" b="1" dirty="0" err="1"/>
              <a:t>mydict</a:t>
            </a:r>
            <a:r>
              <a:rPr lang="en-US" sz="1600" b="1" dirty="0"/>
              <a:t>: </a:t>
            </a:r>
            <a:r>
              <a:rPr lang="en-US" sz="1600" b="1" dirty="0" smtClean="0"/>
              <a:t>print(</a:t>
            </a:r>
            <a:r>
              <a:rPr lang="en-US" sz="1600" b="1" dirty="0" err="1" smtClean="0"/>
              <a:t>mydict</a:t>
            </a:r>
            <a:r>
              <a:rPr lang="en-US" sz="1600" b="1" dirty="0" smtClean="0"/>
              <a:t>[</a:t>
            </a:r>
            <a:r>
              <a:rPr lang="en-US" sz="1600" b="1" dirty="0" err="1" smtClean="0"/>
              <a:t>i</a:t>
            </a:r>
            <a:r>
              <a:rPr lang="en-US" sz="1600" b="1" dirty="0" smtClean="0"/>
              <a:t>])</a:t>
            </a:r>
            <a:r>
              <a:rPr lang="es-ES" sz="1600" b="1" dirty="0"/>
              <a:t/>
            </a:r>
            <a:br>
              <a:rPr lang="es-ES" sz="1600" b="1" dirty="0"/>
            </a:br>
            <a:endParaRPr lang="en-US" sz="1600" dirty="0" smtClean="0"/>
          </a:p>
          <a:p>
            <a:r>
              <a:rPr lang="en-US" sz="1600" dirty="0"/>
              <a:t>You can also use the </a:t>
            </a:r>
            <a:r>
              <a:rPr lang="en-US" sz="1600" dirty="0"/>
              <a:t>values()</a:t>
            </a:r>
            <a:r>
              <a:rPr lang="en-US" sz="1600" dirty="0"/>
              <a:t> method to return values of a dictionary</a:t>
            </a:r>
            <a:r>
              <a:rPr lang="en-US" sz="1600" dirty="0" smtClean="0"/>
              <a:t>.</a:t>
            </a:r>
            <a:endParaRPr lang="en-US" sz="1600" dirty="0"/>
          </a:p>
          <a:p>
            <a:pPr marL="64008" indent="0">
              <a:buNone/>
            </a:pPr>
            <a:r>
              <a:rPr lang="en-US" sz="1600" b="1" dirty="0"/>
              <a:t>	for </a:t>
            </a:r>
            <a:r>
              <a:rPr lang="en-US" sz="1600" b="1" dirty="0" err="1"/>
              <a:t>i</a:t>
            </a:r>
            <a:r>
              <a:rPr lang="en-US" sz="1600" b="1" dirty="0"/>
              <a:t> in </a:t>
            </a:r>
            <a:r>
              <a:rPr lang="en-US" sz="1600" b="1" dirty="0" err="1" smtClean="0"/>
              <a:t>mydict.values</a:t>
            </a:r>
            <a:r>
              <a:rPr lang="en-US" sz="1600" b="1" dirty="0" smtClean="0"/>
              <a:t>(): print(</a:t>
            </a:r>
            <a:r>
              <a:rPr lang="en-US" sz="1600" b="1" dirty="0" err="1" smtClean="0"/>
              <a:t>i</a:t>
            </a:r>
            <a:r>
              <a:rPr lang="en-US" sz="1600" b="1" dirty="0" smtClean="0"/>
              <a:t>)</a:t>
            </a:r>
          </a:p>
          <a:p>
            <a:pPr marL="64008" indent="0">
              <a:buNone/>
            </a:pPr>
            <a:endParaRPr lang="es-ES" sz="1600" b="1" dirty="0" smtClean="0"/>
          </a:p>
          <a:p>
            <a:r>
              <a:rPr lang="en-US" sz="1600" dirty="0"/>
              <a:t>You can use the </a:t>
            </a:r>
            <a:r>
              <a:rPr lang="en-US" sz="1600" dirty="0"/>
              <a:t>keys()</a:t>
            </a:r>
            <a:r>
              <a:rPr lang="en-US" sz="1600" dirty="0"/>
              <a:t> method to return the keys of a dictionary</a:t>
            </a:r>
            <a:r>
              <a:rPr lang="en-US" sz="1600" dirty="0" smtClean="0"/>
              <a:t>.</a:t>
            </a:r>
            <a:endParaRPr lang="en-US" sz="1600" dirty="0"/>
          </a:p>
          <a:p>
            <a:pPr marL="64008" indent="0">
              <a:buNone/>
            </a:pPr>
            <a:r>
              <a:rPr lang="en-US" sz="1600" b="1" dirty="0"/>
              <a:t>	for </a:t>
            </a:r>
            <a:r>
              <a:rPr lang="en-US" sz="1600" b="1" dirty="0" err="1"/>
              <a:t>i</a:t>
            </a:r>
            <a:r>
              <a:rPr lang="en-US" sz="1600" b="1" dirty="0"/>
              <a:t> in </a:t>
            </a:r>
            <a:r>
              <a:rPr lang="en-US" sz="1600" b="1" dirty="0" err="1" smtClean="0"/>
              <a:t>mydict.keys</a:t>
            </a:r>
            <a:r>
              <a:rPr lang="en-US" sz="1600" b="1" dirty="0" smtClean="0"/>
              <a:t>(): </a:t>
            </a:r>
            <a:r>
              <a:rPr lang="en-US" sz="1600" b="1" dirty="0"/>
              <a:t>print(</a:t>
            </a:r>
            <a:r>
              <a:rPr lang="en-US" sz="1600" b="1" dirty="0" err="1"/>
              <a:t>i</a:t>
            </a:r>
            <a:r>
              <a:rPr lang="en-US" sz="1600" b="1" dirty="0" smtClean="0"/>
              <a:t>)</a:t>
            </a:r>
            <a:endParaRPr lang="en-US" sz="1600" b="1" dirty="0" smtClean="0">
              <a:solidFill>
                <a:srgbClr val="00B0F0"/>
              </a:solidFill>
            </a:endParaRPr>
          </a:p>
          <a:p>
            <a:r>
              <a:rPr lang="en-US" sz="1600" dirty="0"/>
              <a:t>Loop through both </a:t>
            </a:r>
            <a:r>
              <a:rPr lang="en-US" sz="1600" i="1" dirty="0"/>
              <a:t>keys</a:t>
            </a:r>
            <a:r>
              <a:rPr lang="en-US" sz="1600" dirty="0"/>
              <a:t> and </a:t>
            </a:r>
            <a:r>
              <a:rPr lang="en-US" sz="1600" i="1" dirty="0"/>
              <a:t>values</a:t>
            </a:r>
            <a:r>
              <a:rPr lang="en-US" sz="1600" dirty="0"/>
              <a:t>, by using the </a:t>
            </a:r>
            <a:r>
              <a:rPr lang="en-US" sz="1600" dirty="0"/>
              <a:t>items()</a:t>
            </a:r>
            <a:r>
              <a:rPr lang="en-US" sz="1600" dirty="0"/>
              <a:t> method</a:t>
            </a:r>
            <a:r>
              <a:rPr lang="en-US" sz="1600" dirty="0" smtClean="0"/>
              <a:t>.</a:t>
            </a:r>
            <a:endParaRPr lang="en-US" sz="1600" dirty="0"/>
          </a:p>
          <a:p>
            <a:pPr marL="64008" indent="0">
              <a:buNone/>
            </a:pPr>
            <a:r>
              <a:rPr lang="en-US" sz="1600" b="1" dirty="0"/>
              <a:t>	for </a:t>
            </a:r>
            <a:r>
              <a:rPr lang="en-US" sz="1600" b="1" dirty="0" err="1" smtClean="0"/>
              <a:t>I,j</a:t>
            </a:r>
            <a:r>
              <a:rPr lang="en-US" sz="1600" b="1" dirty="0" smtClean="0"/>
              <a:t> </a:t>
            </a:r>
            <a:r>
              <a:rPr lang="en-US" sz="1600" b="1" dirty="0"/>
              <a:t>in </a:t>
            </a:r>
            <a:r>
              <a:rPr lang="en-US" sz="1600" b="1" dirty="0" err="1" smtClean="0"/>
              <a:t>mydict.items</a:t>
            </a:r>
            <a:r>
              <a:rPr lang="en-US" sz="1600" b="1" dirty="0" smtClean="0"/>
              <a:t>(): print(</a:t>
            </a:r>
            <a:r>
              <a:rPr lang="en-US" sz="1600" b="1" dirty="0" err="1" smtClean="0"/>
              <a:t>x,y</a:t>
            </a:r>
            <a:r>
              <a:rPr lang="en-US" sz="1600" b="1" dirty="0" smtClean="0"/>
              <a:t>)</a:t>
            </a:r>
          </a:p>
          <a:p>
            <a:pPr marL="64008" indent="0">
              <a:buNone/>
            </a:pPr>
            <a:r>
              <a:rPr lang="en-US" sz="1600" b="1" u="sng" dirty="0" smtClean="0"/>
              <a:t>Copy</a:t>
            </a:r>
          </a:p>
          <a:p>
            <a:r>
              <a:rPr lang="en-US" sz="1600" dirty="0"/>
              <a:t>You cannot copy a dictionary simply by typing </a:t>
            </a:r>
            <a:r>
              <a:rPr lang="en-US" sz="1600" dirty="0"/>
              <a:t>dict2 = dict1</a:t>
            </a:r>
            <a:r>
              <a:rPr lang="en-US" sz="1600" dirty="0"/>
              <a:t>, because: </a:t>
            </a:r>
            <a:r>
              <a:rPr lang="en-US" sz="1600" dirty="0"/>
              <a:t>dict2</a:t>
            </a:r>
            <a:r>
              <a:rPr lang="en-US" sz="1600" dirty="0"/>
              <a:t> will only be a </a:t>
            </a:r>
            <a:r>
              <a:rPr lang="en-US" sz="1600" i="1" dirty="0"/>
              <a:t>reference</a:t>
            </a:r>
            <a:r>
              <a:rPr lang="en-US" sz="1600" dirty="0"/>
              <a:t> to </a:t>
            </a:r>
            <a:r>
              <a:rPr lang="en-US" sz="1600" dirty="0"/>
              <a:t>dict1</a:t>
            </a:r>
            <a:r>
              <a:rPr lang="en-US" sz="1600" dirty="0"/>
              <a:t>, and changes made in </a:t>
            </a:r>
            <a:r>
              <a:rPr lang="en-US" sz="1600" dirty="0"/>
              <a:t>dict1</a:t>
            </a:r>
            <a:r>
              <a:rPr lang="en-US" sz="1600" dirty="0"/>
              <a:t> will automatically also be made in </a:t>
            </a:r>
            <a:r>
              <a:rPr lang="en-US" sz="1600" dirty="0" smtClean="0"/>
              <a:t>dict2.</a:t>
            </a:r>
            <a:r>
              <a:rPr lang="en-US" sz="1600" dirty="0"/>
              <a:t>	</a:t>
            </a:r>
            <a:endParaRPr lang="en-US" sz="1600" dirty="0" smtClean="0"/>
          </a:p>
          <a:p>
            <a:pPr marL="64008" indent="0">
              <a:buNone/>
            </a:pPr>
            <a:r>
              <a:rPr lang="en-US" sz="1600" b="1" dirty="0"/>
              <a:t>	</a:t>
            </a:r>
            <a:r>
              <a:rPr lang="en-US" sz="1600" b="1" dirty="0" smtClean="0"/>
              <a:t>dict2 = dict1.copy()</a:t>
            </a:r>
            <a:r>
              <a:rPr lang="es-ES" sz="1600" b="1" dirty="0"/>
              <a:t/>
            </a:r>
            <a:br>
              <a:rPr lang="es-ES" sz="1600" b="1" dirty="0"/>
            </a:br>
            <a:endParaRPr lang="en-US" sz="1600" b="1" dirty="0"/>
          </a:p>
          <a:p>
            <a:r>
              <a:rPr lang="en-US" sz="1600" dirty="0"/>
              <a:t>Another way to make a copy is to use the built-in function </a:t>
            </a:r>
            <a:r>
              <a:rPr lang="en-US" sz="1600" dirty="0" err="1"/>
              <a:t>dict</a:t>
            </a:r>
            <a:r>
              <a:rPr lang="en-US" sz="1600" dirty="0"/>
              <a:t>().</a:t>
            </a:r>
          </a:p>
          <a:p>
            <a:pPr marL="64008" indent="0">
              <a:buNone/>
            </a:pPr>
            <a:r>
              <a:rPr lang="en-US" sz="1600" dirty="0"/>
              <a:t>	</a:t>
            </a:r>
            <a:r>
              <a:rPr lang="en-US" sz="1600" b="1" dirty="0"/>
              <a:t> dict2 = </a:t>
            </a:r>
            <a:r>
              <a:rPr lang="en-US" sz="1600" b="1" dirty="0" err="1" smtClean="0"/>
              <a:t>dict</a:t>
            </a:r>
            <a:r>
              <a:rPr lang="en-US" sz="1600" b="1" dirty="0" smtClean="0"/>
              <a:t>(dict1)</a:t>
            </a:r>
            <a:endParaRPr lang="es-ES" sz="1600" b="1" u="sng" dirty="0"/>
          </a:p>
        </p:txBody>
      </p:sp>
    </p:spTree>
    <p:extLst>
      <p:ext uri="{BB962C8B-B14F-4D97-AF65-F5344CB8AC3E}">
        <p14:creationId xmlns:p14="http://schemas.microsoft.com/office/powerpoint/2010/main" val="327497437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648072"/>
          </a:xfrm>
        </p:spPr>
        <p:txBody>
          <a:bodyPr>
            <a:normAutofit fontScale="90000"/>
          </a:bodyPr>
          <a:lstStyle/>
          <a:p>
            <a:pPr algn="ctr"/>
            <a:r>
              <a:rPr lang="en-US" dirty="0" smtClean="0"/>
              <a:t>Dictionary(nested dictionaries)</a:t>
            </a:r>
            <a:endParaRPr lang="en-IN" dirty="0"/>
          </a:p>
        </p:txBody>
      </p:sp>
      <p:sp>
        <p:nvSpPr>
          <p:cNvPr id="3" name="Content Placeholder 2"/>
          <p:cNvSpPr>
            <a:spLocks noGrp="1"/>
          </p:cNvSpPr>
          <p:nvPr>
            <p:ph idx="1"/>
          </p:nvPr>
        </p:nvSpPr>
        <p:spPr>
          <a:xfrm>
            <a:off x="179512" y="764704"/>
            <a:ext cx="8784976" cy="5976664"/>
          </a:xfrm>
        </p:spPr>
        <p:txBody>
          <a:bodyPr>
            <a:noAutofit/>
          </a:bodyPr>
          <a:lstStyle/>
          <a:p>
            <a:r>
              <a:rPr lang="en-US" sz="1600" dirty="0"/>
              <a:t>A dictionary can contain dictionaries, this is called nested dictionaries</a:t>
            </a:r>
            <a:r>
              <a:rPr lang="en-US" sz="1600" dirty="0" smtClean="0"/>
              <a:t>.</a:t>
            </a:r>
          </a:p>
          <a:p>
            <a:pPr marL="64008" indent="0">
              <a:buNone/>
            </a:pPr>
            <a:r>
              <a:rPr lang="en-US" sz="1600" dirty="0"/>
              <a:t>	</a:t>
            </a:r>
            <a:r>
              <a:rPr lang="en-US" sz="1600" b="1" dirty="0" err="1" smtClean="0"/>
              <a:t>mydict</a:t>
            </a:r>
            <a:r>
              <a:rPr lang="en-US" sz="1600" b="1" dirty="0"/>
              <a:t> </a:t>
            </a:r>
            <a:r>
              <a:rPr lang="en-US" sz="1600" b="1" dirty="0" smtClean="0"/>
              <a:t>= {</a:t>
            </a:r>
          </a:p>
          <a:p>
            <a:pPr marL="64008" indent="0">
              <a:buNone/>
            </a:pPr>
            <a:r>
              <a:rPr lang="en-US" sz="1600" b="1" dirty="0"/>
              <a:t>	</a:t>
            </a:r>
            <a:r>
              <a:rPr lang="en-US" sz="1600" b="1" dirty="0" smtClean="0"/>
              <a:t>	“dic1”:{“name”:”ravi”,”age”:10},</a:t>
            </a:r>
          </a:p>
          <a:p>
            <a:pPr marL="64008" indent="0">
              <a:buNone/>
            </a:pPr>
            <a:r>
              <a:rPr lang="en-US" sz="1600" b="1" dirty="0" smtClean="0"/>
              <a:t>		“dic2”:{“</a:t>
            </a:r>
            <a:r>
              <a:rPr lang="en-US" sz="1600" b="1" dirty="0"/>
              <a:t>name</a:t>
            </a:r>
            <a:r>
              <a:rPr lang="en-US" sz="1600" b="1" dirty="0" smtClean="0"/>
              <a:t>”:”krishna”,”</a:t>
            </a:r>
            <a:r>
              <a:rPr lang="en-US" sz="1600" b="1" dirty="0"/>
              <a:t>age”:</a:t>
            </a:r>
            <a:r>
              <a:rPr lang="en-US" sz="1600" b="1" dirty="0" smtClean="0"/>
              <a:t>12}</a:t>
            </a:r>
          </a:p>
          <a:p>
            <a:pPr marL="64008" indent="0">
              <a:buNone/>
            </a:pPr>
            <a:r>
              <a:rPr lang="en-US" sz="1600" b="1" dirty="0"/>
              <a:t>	</a:t>
            </a:r>
            <a:r>
              <a:rPr lang="en-US" sz="1600" b="1" dirty="0" smtClean="0"/>
              <a:t>	}</a:t>
            </a:r>
            <a:r>
              <a:rPr lang="es-ES" sz="1600" b="1" dirty="0"/>
              <a:t/>
            </a:r>
            <a:br>
              <a:rPr lang="es-ES" sz="1600" b="1" dirty="0"/>
            </a:br>
            <a:endParaRPr lang="en-US" sz="1600" b="1" dirty="0" smtClean="0"/>
          </a:p>
          <a:p>
            <a:r>
              <a:rPr lang="en-US" sz="1600" dirty="0"/>
              <a:t>if you want to add three dictionaries into a new dictionary</a:t>
            </a:r>
            <a:r>
              <a:rPr lang="en-US" sz="1600" dirty="0" smtClean="0"/>
              <a:t>.</a:t>
            </a:r>
          </a:p>
          <a:p>
            <a:pPr marL="64008" indent="0">
              <a:buNone/>
            </a:pPr>
            <a:r>
              <a:rPr lang="en-US" sz="1600" dirty="0" smtClean="0"/>
              <a:t>	</a:t>
            </a:r>
            <a:r>
              <a:rPr lang="en-US" sz="1600" b="1" dirty="0"/>
              <a:t>dic1:{“name”:”ravi”,”age”:10</a:t>
            </a:r>
            <a:r>
              <a:rPr lang="en-US" sz="1600" b="1" dirty="0" smtClean="0"/>
              <a:t>}</a:t>
            </a:r>
          </a:p>
          <a:p>
            <a:pPr marL="64008" indent="0">
              <a:buNone/>
            </a:pPr>
            <a:r>
              <a:rPr lang="en-US" sz="1600" b="1" dirty="0"/>
              <a:t>	dic2:{“name”:”krishna”,”age”:12}</a:t>
            </a:r>
          </a:p>
          <a:p>
            <a:pPr marL="64008" indent="0">
              <a:buNone/>
            </a:pPr>
            <a:r>
              <a:rPr lang="es-ES" sz="1600" b="1" dirty="0" smtClean="0"/>
              <a:t>	</a:t>
            </a:r>
            <a:r>
              <a:rPr lang="en-US" sz="1600" b="1" dirty="0" err="1"/>
              <a:t>mydict</a:t>
            </a:r>
            <a:r>
              <a:rPr lang="en-US" sz="1600" b="1" dirty="0"/>
              <a:t> = {</a:t>
            </a:r>
          </a:p>
          <a:p>
            <a:pPr marL="64008" indent="0">
              <a:buNone/>
            </a:pPr>
            <a:r>
              <a:rPr lang="en-US" sz="1600" b="1" dirty="0"/>
              <a:t>		</a:t>
            </a:r>
            <a:r>
              <a:rPr lang="en-US" sz="1600" b="1" dirty="0" smtClean="0"/>
              <a:t>“dic1”:dict1</a:t>
            </a:r>
            <a:endParaRPr lang="en-US" sz="1600" b="1" dirty="0"/>
          </a:p>
          <a:p>
            <a:pPr marL="64008" indent="0">
              <a:buNone/>
            </a:pPr>
            <a:r>
              <a:rPr lang="en-US" sz="1600" b="1" dirty="0"/>
              <a:t>		</a:t>
            </a:r>
            <a:r>
              <a:rPr lang="en-US" sz="1600" b="1" dirty="0" smtClean="0"/>
              <a:t>“dic2”:dict2</a:t>
            </a:r>
            <a:endParaRPr lang="en-US" sz="1600" b="1" dirty="0"/>
          </a:p>
          <a:p>
            <a:pPr marL="64008" indent="0">
              <a:buNone/>
            </a:pPr>
            <a:r>
              <a:rPr lang="en-US" sz="1600" b="1" dirty="0"/>
              <a:t>		}</a:t>
            </a:r>
            <a:r>
              <a:rPr lang="es-ES" sz="1600" b="1" dirty="0"/>
              <a:t/>
            </a:r>
            <a:br>
              <a:rPr lang="es-ES" sz="1600" b="1" dirty="0"/>
            </a:br>
            <a:endParaRPr lang="en-US" sz="1600" b="1" dirty="0"/>
          </a:p>
          <a:p>
            <a:pPr marL="64008" indent="0">
              <a:buNone/>
            </a:pPr>
            <a:r>
              <a:rPr lang="es-ES" sz="1600" b="1" dirty="0"/>
              <a:t/>
            </a:r>
            <a:br>
              <a:rPr lang="es-ES" sz="1600" b="1" dirty="0"/>
            </a:br>
            <a:endParaRPr lang="en-US" sz="1600" dirty="0" smtClean="0"/>
          </a:p>
        </p:txBody>
      </p:sp>
    </p:spTree>
    <p:extLst>
      <p:ext uri="{BB962C8B-B14F-4D97-AF65-F5344CB8AC3E}">
        <p14:creationId xmlns:p14="http://schemas.microsoft.com/office/powerpoint/2010/main" val="29893253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713234"/>
          </a:xfrm>
        </p:spPr>
        <p:txBody>
          <a:bodyPr>
            <a:normAutofit fontScale="90000"/>
          </a:bodyPr>
          <a:lstStyle/>
          <a:p>
            <a:pPr algn="ctr"/>
            <a:r>
              <a:rPr lang="en-US" dirty="0" smtClean="0"/>
              <a:t>Lists (access items)</a:t>
            </a:r>
            <a:endParaRPr lang="en-IN" dirty="0"/>
          </a:p>
        </p:txBody>
      </p:sp>
      <p:sp>
        <p:nvSpPr>
          <p:cNvPr id="3" name="Content Placeholder 2"/>
          <p:cNvSpPr>
            <a:spLocks noGrp="1"/>
          </p:cNvSpPr>
          <p:nvPr>
            <p:ph idx="1"/>
          </p:nvPr>
        </p:nvSpPr>
        <p:spPr>
          <a:xfrm>
            <a:off x="457200" y="980728"/>
            <a:ext cx="8229600" cy="5474080"/>
          </a:xfrm>
        </p:spPr>
        <p:txBody>
          <a:bodyPr/>
          <a:lstStyle/>
          <a:p>
            <a:r>
              <a:rPr lang="en-US" sz="1600" dirty="0"/>
              <a:t>List items are indexed and you can access them by referring to the index </a:t>
            </a:r>
            <a:r>
              <a:rPr lang="en-US" sz="1600" dirty="0" smtClean="0"/>
              <a:t>number</a:t>
            </a:r>
          </a:p>
          <a:p>
            <a:pPr lvl="1"/>
            <a:r>
              <a:rPr lang="en-IN" sz="1600" b="1" dirty="0" smtClean="0">
                <a:solidFill>
                  <a:srgbClr val="00B0F0"/>
                </a:solidFill>
              </a:rPr>
              <a:t>list[1]</a:t>
            </a:r>
            <a:endParaRPr lang="en-US" sz="1600" b="1" dirty="0" smtClean="0">
              <a:solidFill>
                <a:srgbClr val="00B0F0"/>
              </a:solidFill>
            </a:endParaRPr>
          </a:p>
          <a:p>
            <a:r>
              <a:rPr lang="en-US" sz="1600" dirty="0"/>
              <a:t>Negative indexing </a:t>
            </a:r>
            <a:r>
              <a:rPr lang="en-US" sz="1600" dirty="0" smtClean="0"/>
              <a:t>is supported</a:t>
            </a:r>
          </a:p>
          <a:p>
            <a:pPr lvl="1"/>
            <a:r>
              <a:rPr lang="en-IN" sz="1600" b="1" dirty="0" smtClean="0">
                <a:solidFill>
                  <a:srgbClr val="00B0F0"/>
                </a:solidFill>
              </a:rPr>
              <a:t>list[-1]</a:t>
            </a:r>
            <a:endParaRPr lang="en-US" sz="1600" b="1" dirty="0" smtClean="0">
              <a:solidFill>
                <a:srgbClr val="00B0F0"/>
              </a:solidFill>
            </a:endParaRPr>
          </a:p>
          <a:p>
            <a:r>
              <a:rPr lang="en-US" sz="1600" dirty="0"/>
              <a:t>You can specify a range of indexes by specifying where to start and where to end the </a:t>
            </a:r>
            <a:r>
              <a:rPr lang="en-US" sz="1600" dirty="0" smtClean="0"/>
              <a:t>range</a:t>
            </a:r>
          </a:p>
          <a:p>
            <a:pPr lvl="1"/>
            <a:r>
              <a:rPr lang="en-IN" sz="1600" b="1" dirty="0" smtClean="0">
                <a:solidFill>
                  <a:srgbClr val="00B0F0"/>
                </a:solidFill>
              </a:rPr>
              <a:t>list[1:5]</a:t>
            </a:r>
            <a:endParaRPr lang="en-US" sz="1600" b="1" dirty="0">
              <a:solidFill>
                <a:srgbClr val="00B0F0"/>
              </a:solidFill>
            </a:endParaRPr>
          </a:p>
          <a:p>
            <a:r>
              <a:rPr lang="en-US" sz="1600" dirty="0"/>
              <a:t>By leaving out the start value, the range will start at the first </a:t>
            </a:r>
            <a:r>
              <a:rPr lang="en-US" sz="1600" dirty="0" smtClean="0"/>
              <a:t>item</a:t>
            </a:r>
          </a:p>
          <a:p>
            <a:pPr lvl="1"/>
            <a:r>
              <a:rPr lang="en-IN" sz="1600" b="1" dirty="0">
                <a:solidFill>
                  <a:srgbClr val="00B0F0"/>
                </a:solidFill>
              </a:rPr>
              <a:t>list</a:t>
            </a:r>
            <a:r>
              <a:rPr lang="en-IN" sz="1600" b="1" dirty="0" smtClean="0">
                <a:solidFill>
                  <a:srgbClr val="00B0F0"/>
                </a:solidFill>
              </a:rPr>
              <a:t>[:5]</a:t>
            </a:r>
            <a:endParaRPr lang="en-US" sz="1600" b="1" dirty="0">
              <a:solidFill>
                <a:srgbClr val="00B0F0"/>
              </a:solidFill>
            </a:endParaRPr>
          </a:p>
          <a:p>
            <a:r>
              <a:rPr lang="en-US" sz="1600" dirty="0" smtClean="0"/>
              <a:t>By </a:t>
            </a:r>
            <a:r>
              <a:rPr lang="en-US" sz="1600" dirty="0"/>
              <a:t>leaving out the end value, the range will go on to the end of the </a:t>
            </a:r>
            <a:r>
              <a:rPr lang="en-US" sz="1600" dirty="0" smtClean="0"/>
              <a:t>list</a:t>
            </a:r>
          </a:p>
          <a:p>
            <a:pPr lvl="1"/>
            <a:r>
              <a:rPr lang="en-US" sz="1200" dirty="0" smtClean="0"/>
              <a:t>	</a:t>
            </a:r>
            <a:r>
              <a:rPr lang="en-US" sz="1600" b="1" dirty="0">
                <a:solidFill>
                  <a:srgbClr val="00B0F0"/>
                </a:solidFill>
              </a:rPr>
              <a:t>list[1:]</a:t>
            </a:r>
          </a:p>
          <a:p>
            <a:r>
              <a:rPr lang="en-US" sz="1600" dirty="0" smtClean="0"/>
              <a:t>Specify </a:t>
            </a:r>
            <a:r>
              <a:rPr lang="en-US" sz="1600" dirty="0"/>
              <a:t>negative indexes if you want to start the search from the end of the </a:t>
            </a:r>
            <a:r>
              <a:rPr lang="en-US" sz="1600" dirty="0" smtClean="0"/>
              <a:t>list</a:t>
            </a:r>
          </a:p>
          <a:p>
            <a:pPr lvl="1"/>
            <a:r>
              <a:rPr lang="en-US" sz="1600" b="1" dirty="0" smtClean="0">
                <a:solidFill>
                  <a:srgbClr val="00B0F0"/>
                </a:solidFill>
              </a:rPr>
              <a:t>list</a:t>
            </a:r>
            <a:r>
              <a:rPr lang="en-US" sz="1600" b="1" dirty="0">
                <a:solidFill>
                  <a:srgbClr val="00B0F0"/>
                </a:solidFill>
              </a:rPr>
              <a:t>[-4:-1]</a:t>
            </a:r>
          </a:p>
          <a:p>
            <a:r>
              <a:rPr lang="en-US" sz="1600" dirty="0"/>
              <a:t>To determine if a specified item is present in a list use the in keyword</a:t>
            </a:r>
            <a:endParaRPr lang="en-US" sz="1600" dirty="0" smtClean="0"/>
          </a:p>
          <a:p>
            <a:pPr lvl="1"/>
            <a:r>
              <a:rPr lang="en-US" sz="1600" b="1" dirty="0" smtClean="0">
                <a:solidFill>
                  <a:srgbClr val="00B0F0"/>
                </a:solidFill>
              </a:rPr>
              <a:t>Item in list</a:t>
            </a:r>
          </a:p>
          <a:p>
            <a:pPr lvl="1"/>
            <a:endParaRPr lang="en-US" sz="1600" b="1" dirty="0" smtClean="0"/>
          </a:p>
          <a:p>
            <a:pPr marL="537210" lvl="1" indent="0">
              <a:buNone/>
            </a:pPr>
            <a:endParaRPr lang="en-US" sz="1600" b="1" dirty="0" smtClean="0"/>
          </a:p>
        </p:txBody>
      </p:sp>
    </p:spTree>
    <p:extLst>
      <p:ext uri="{BB962C8B-B14F-4D97-AF65-F5344CB8AC3E}">
        <p14:creationId xmlns:p14="http://schemas.microsoft.com/office/powerpoint/2010/main" val="9312022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641226"/>
          </a:xfrm>
        </p:spPr>
        <p:txBody>
          <a:bodyPr>
            <a:normAutofit fontScale="90000"/>
          </a:bodyPr>
          <a:lstStyle/>
          <a:p>
            <a:pPr algn="ctr"/>
            <a:r>
              <a:rPr lang="en-US" dirty="0" smtClean="0"/>
              <a:t>Lists (Change list Items)</a:t>
            </a:r>
            <a:endParaRPr lang="en-IN" dirty="0"/>
          </a:p>
        </p:txBody>
      </p:sp>
      <p:sp>
        <p:nvSpPr>
          <p:cNvPr id="3" name="Content Placeholder 2"/>
          <p:cNvSpPr>
            <a:spLocks noGrp="1"/>
          </p:cNvSpPr>
          <p:nvPr>
            <p:ph idx="1"/>
          </p:nvPr>
        </p:nvSpPr>
        <p:spPr>
          <a:xfrm>
            <a:off x="467544" y="1124744"/>
            <a:ext cx="8229600" cy="5402072"/>
          </a:xfrm>
        </p:spPr>
        <p:txBody>
          <a:bodyPr/>
          <a:lstStyle/>
          <a:p>
            <a:r>
              <a:rPr lang="en-US" sz="1800" dirty="0"/>
              <a:t>To change the value of a specific item, refer to the index </a:t>
            </a:r>
            <a:r>
              <a:rPr lang="en-US" sz="1800" dirty="0" smtClean="0"/>
              <a:t>number</a:t>
            </a:r>
          </a:p>
          <a:p>
            <a:pPr lvl="1"/>
            <a:r>
              <a:rPr lang="en-IN" sz="1800" b="1" dirty="0">
                <a:solidFill>
                  <a:srgbClr val="00B0F0"/>
                </a:solidFill>
              </a:rPr>
              <a:t>list[1] = “BMW</a:t>
            </a:r>
            <a:r>
              <a:rPr lang="en-IN" sz="1800" b="1" dirty="0" smtClean="0">
                <a:solidFill>
                  <a:srgbClr val="00B0F0"/>
                </a:solidFill>
              </a:rPr>
              <a:t>“</a:t>
            </a:r>
          </a:p>
          <a:p>
            <a:pPr lvl="1"/>
            <a:endParaRPr lang="en-US" sz="1800" b="1" dirty="0" smtClean="0"/>
          </a:p>
          <a:p>
            <a:r>
              <a:rPr lang="en-US" sz="1800" dirty="0"/>
              <a:t>Change a Range of Item </a:t>
            </a:r>
            <a:r>
              <a:rPr lang="en-US" sz="1800" dirty="0" smtClean="0"/>
              <a:t>Values </a:t>
            </a:r>
          </a:p>
          <a:p>
            <a:pPr lvl="1"/>
            <a:r>
              <a:rPr lang="en-IN" sz="1800" b="1" dirty="0" smtClean="0">
                <a:solidFill>
                  <a:srgbClr val="00B0F0"/>
                </a:solidFill>
              </a:rPr>
              <a:t>list[1:3</a:t>
            </a:r>
            <a:r>
              <a:rPr lang="en-IN" sz="1800" b="1" dirty="0">
                <a:solidFill>
                  <a:srgbClr val="00B0F0"/>
                </a:solidFill>
              </a:rPr>
              <a:t>] = </a:t>
            </a:r>
            <a:r>
              <a:rPr lang="en-IN" sz="1800" b="1" dirty="0" smtClean="0">
                <a:solidFill>
                  <a:srgbClr val="00B0F0"/>
                </a:solidFill>
              </a:rPr>
              <a:t>[“BMW",</a:t>
            </a:r>
            <a:r>
              <a:rPr lang="en-IN" sz="1800" b="1" dirty="0">
                <a:solidFill>
                  <a:srgbClr val="00B0F0"/>
                </a:solidFill>
              </a:rPr>
              <a:t> </a:t>
            </a:r>
            <a:r>
              <a:rPr lang="en-IN" sz="1800" b="1" dirty="0" smtClean="0">
                <a:solidFill>
                  <a:srgbClr val="00B0F0"/>
                </a:solidFill>
              </a:rPr>
              <a:t>“HONDA“]</a:t>
            </a:r>
          </a:p>
          <a:p>
            <a:pPr lvl="1"/>
            <a:endParaRPr lang="en-US" sz="1800" b="1" dirty="0"/>
          </a:p>
          <a:p>
            <a:r>
              <a:rPr lang="en-IN" sz="1800" dirty="0"/>
              <a:t>Insert </a:t>
            </a:r>
            <a:r>
              <a:rPr lang="en-IN" sz="1800" dirty="0" smtClean="0"/>
              <a:t>Items</a:t>
            </a:r>
          </a:p>
          <a:p>
            <a:pPr lvl="1"/>
            <a:r>
              <a:rPr lang="en-US" sz="1800" dirty="0"/>
              <a:t>To insert a new list item, without replacing any of the existing values, we can use the insert() </a:t>
            </a:r>
            <a:r>
              <a:rPr lang="en-US" sz="1800" dirty="0" smtClean="0"/>
              <a:t>method</a:t>
            </a:r>
          </a:p>
          <a:p>
            <a:pPr marL="877824" lvl="2" indent="0">
              <a:buNone/>
            </a:pPr>
            <a:r>
              <a:rPr lang="en-IN" sz="1800" b="1" dirty="0" err="1" smtClean="0">
                <a:solidFill>
                  <a:srgbClr val="00B0F0"/>
                </a:solidFill>
              </a:rPr>
              <a:t>list.insert</a:t>
            </a:r>
            <a:r>
              <a:rPr lang="en-IN" sz="1800" b="1" dirty="0" smtClean="0">
                <a:solidFill>
                  <a:srgbClr val="00B0F0"/>
                </a:solidFill>
              </a:rPr>
              <a:t>(2</a:t>
            </a:r>
            <a:r>
              <a:rPr lang="en-IN" sz="1800" b="1" dirty="0">
                <a:solidFill>
                  <a:srgbClr val="00B0F0"/>
                </a:solidFill>
              </a:rPr>
              <a:t>, </a:t>
            </a:r>
            <a:r>
              <a:rPr lang="en-IN" sz="1800" b="1" dirty="0" smtClean="0">
                <a:solidFill>
                  <a:srgbClr val="00B0F0"/>
                </a:solidFill>
              </a:rPr>
              <a:t>“TESLA")</a:t>
            </a:r>
            <a:endParaRPr lang="en-US" sz="1800" b="1" dirty="0" smtClean="0">
              <a:solidFill>
                <a:srgbClr val="00B0F0"/>
              </a:solidFill>
            </a:endParaRPr>
          </a:p>
          <a:p>
            <a:pPr lvl="1"/>
            <a:endParaRPr lang="en-US" dirty="0" smtClean="0"/>
          </a:p>
          <a:p>
            <a:pPr lvl="1"/>
            <a:endParaRPr lang="en-IN" dirty="0"/>
          </a:p>
        </p:txBody>
      </p:sp>
    </p:spTree>
    <p:extLst>
      <p:ext uri="{BB962C8B-B14F-4D97-AF65-F5344CB8AC3E}">
        <p14:creationId xmlns:p14="http://schemas.microsoft.com/office/powerpoint/2010/main" val="29867881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435280" cy="713234"/>
          </a:xfrm>
        </p:spPr>
        <p:txBody>
          <a:bodyPr>
            <a:normAutofit fontScale="90000"/>
          </a:bodyPr>
          <a:lstStyle/>
          <a:p>
            <a:pPr algn="ctr"/>
            <a:r>
              <a:rPr lang="en-US" dirty="0" smtClean="0"/>
              <a:t>Lists (Loop List)</a:t>
            </a:r>
            <a:endParaRPr lang="en-IN" dirty="0"/>
          </a:p>
        </p:txBody>
      </p:sp>
      <p:sp>
        <p:nvSpPr>
          <p:cNvPr id="3" name="Content Placeholder 2"/>
          <p:cNvSpPr>
            <a:spLocks noGrp="1"/>
          </p:cNvSpPr>
          <p:nvPr>
            <p:ph idx="1"/>
          </p:nvPr>
        </p:nvSpPr>
        <p:spPr>
          <a:xfrm>
            <a:off x="457200" y="908720"/>
            <a:ext cx="8229600" cy="5546088"/>
          </a:xfrm>
        </p:spPr>
        <p:txBody>
          <a:bodyPr>
            <a:noAutofit/>
          </a:bodyPr>
          <a:lstStyle/>
          <a:p>
            <a:r>
              <a:rPr lang="en-IN" sz="1800" dirty="0" smtClean="0"/>
              <a:t>Using </a:t>
            </a:r>
            <a:r>
              <a:rPr lang="en-IN" sz="1800" b="1" dirty="0" smtClean="0"/>
              <a:t>for</a:t>
            </a:r>
            <a:endParaRPr lang="en-IN" sz="1800" b="1" dirty="0"/>
          </a:p>
          <a:p>
            <a:pPr lvl="1"/>
            <a:r>
              <a:rPr lang="en-US" sz="1800" b="1" dirty="0">
                <a:solidFill>
                  <a:srgbClr val="00B0F0"/>
                </a:solidFill>
              </a:rPr>
              <a:t>list = [“BMW", “HONDA", “TESLA"]</a:t>
            </a:r>
            <a:br>
              <a:rPr lang="en-US" sz="1800" b="1" dirty="0">
                <a:solidFill>
                  <a:srgbClr val="00B0F0"/>
                </a:solidFill>
              </a:rPr>
            </a:br>
            <a:r>
              <a:rPr lang="en-US" sz="1800" b="1" dirty="0">
                <a:solidFill>
                  <a:srgbClr val="00B0F0"/>
                </a:solidFill>
              </a:rPr>
              <a:t>for x in </a:t>
            </a:r>
            <a:r>
              <a:rPr lang="en-US" sz="1800" b="1" dirty="0" smtClean="0">
                <a:solidFill>
                  <a:srgbClr val="00B0F0"/>
                </a:solidFill>
              </a:rPr>
              <a:t>list</a:t>
            </a:r>
            <a:r>
              <a:rPr lang="en-US" sz="1800" b="1" dirty="0">
                <a:solidFill>
                  <a:srgbClr val="00B0F0"/>
                </a:solidFill>
              </a:rPr>
              <a:t>:</a:t>
            </a:r>
            <a:br>
              <a:rPr lang="en-US" sz="1800" b="1" dirty="0">
                <a:solidFill>
                  <a:srgbClr val="00B0F0"/>
                </a:solidFill>
              </a:rPr>
            </a:br>
            <a:r>
              <a:rPr lang="en-US" sz="1800" b="1" dirty="0">
                <a:solidFill>
                  <a:srgbClr val="00B0F0"/>
                </a:solidFill>
              </a:rPr>
              <a:t>  print(x)</a:t>
            </a:r>
            <a:endParaRPr lang="en-US" sz="1800" b="1" dirty="0" smtClean="0">
              <a:solidFill>
                <a:srgbClr val="00B0F0"/>
              </a:solidFill>
            </a:endParaRPr>
          </a:p>
          <a:p>
            <a:r>
              <a:rPr lang="en-IN" sz="1800" dirty="0" smtClean="0"/>
              <a:t>Using index number</a:t>
            </a:r>
            <a:endParaRPr lang="en-IN" sz="1800" dirty="0"/>
          </a:p>
          <a:p>
            <a:pPr lvl="1"/>
            <a:r>
              <a:rPr lang="en-US" sz="1800" b="1" dirty="0">
                <a:solidFill>
                  <a:srgbClr val="00B0F0"/>
                </a:solidFill>
              </a:rPr>
              <a:t>list = [“BMW", “HONDA", “TESLA"]</a:t>
            </a:r>
            <a:br>
              <a:rPr lang="en-US" sz="1800" b="1" dirty="0">
                <a:solidFill>
                  <a:srgbClr val="00B0F0"/>
                </a:solidFill>
              </a:rPr>
            </a:br>
            <a:r>
              <a:rPr lang="en-US" sz="1800" b="1" dirty="0">
                <a:solidFill>
                  <a:srgbClr val="00B0F0"/>
                </a:solidFill>
              </a:rPr>
              <a:t>for </a:t>
            </a:r>
            <a:r>
              <a:rPr lang="en-US" sz="1800" b="1" dirty="0" err="1">
                <a:solidFill>
                  <a:srgbClr val="00B0F0"/>
                </a:solidFill>
              </a:rPr>
              <a:t>i</a:t>
            </a:r>
            <a:r>
              <a:rPr lang="en-US" sz="1800" b="1" dirty="0">
                <a:solidFill>
                  <a:srgbClr val="00B0F0"/>
                </a:solidFill>
              </a:rPr>
              <a:t> in </a:t>
            </a:r>
            <a:r>
              <a:rPr lang="en-US" sz="1800" b="1" dirty="0" smtClean="0">
                <a:solidFill>
                  <a:srgbClr val="00B0F0"/>
                </a:solidFill>
              </a:rPr>
              <a:t>range(</a:t>
            </a:r>
            <a:r>
              <a:rPr lang="en-US" sz="1800" b="1" dirty="0" err="1" smtClean="0">
                <a:solidFill>
                  <a:srgbClr val="00B0F0"/>
                </a:solidFill>
              </a:rPr>
              <a:t>len</a:t>
            </a:r>
            <a:r>
              <a:rPr lang="en-US" sz="1800" b="1" dirty="0" smtClean="0">
                <a:solidFill>
                  <a:srgbClr val="00B0F0"/>
                </a:solidFill>
              </a:rPr>
              <a:t>(list</a:t>
            </a:r>
            <a:r>
              <a:rPr lang="en-US" sz="1800" b="1" dirty="0">
                <a:solidFill>
                  <a:srgbClr val="00B0F0"/>
                </a:solidFill>
              </a:rPr>
              <a:t>)):</a:t>
            </a:r>
            <a:br>
              <a:rPr lang="en-US" sz="1800" b="1" dirty="0">
                <a:solidFill>
                  <a:srgbClr val="00B0F0"/>
                </a:solidFill>
              </a:rPr>
            </a:br>
            <a:r>
              <a:rPr lang="en-US" sz="1800" b="1" dirty="0">
                <a:solidFill>
                  <a:srgbClr val="00B0F0"/>
                </a:solidFill>
              </a:rPr>
              <a:t>  </a:t>
            </a:r>
            <a:r>
              <a:rPr lang="en-US" sz="1800" b="1" dirty="0" smtClean="0">
                <a:solidFill>
                  <a:srgbClr val="00B0F0"/>
                </a:solidFill>
              </a:rPr>
              <a:t>print(list[</a:t>
            </a:r>
            <a:r>
              <a:rPr lang="en-US" sz="1800" b="1" dirty="0" err="1" smtClean="0">
                <a:solidFill>
                  <a:srgbClr val="00B0F0"/>
                </a:solidFill>
              </a:rPr>
              <a:t>i</a:t>
            </a:r>
            <a:r>
              <a:rPr lang="en-US" sz="1800" b="1" dirty="0">
                <a:solidFill>
                  <a:srgbClr val="00B0F0"/>
                </a:solidFill>
              </a:rPr>
              <a:t>])</a:t>
            </a:r>
            <a:r>
              <a:rPr lang="en-US" sz="1800" dirty="0"/>
              <a:t>	</a:t>
            </a:r>
            <a:endParaRPr lang="en-US" sz="1800" dirty="0" smtClean="0"/>
          </a:p>
          <a:p>
            <a:r>
              <a:rPr lang="en-IN" sz="1800" dirty="0" smtClean="0"/>
              <a:t>Using a </a:t>
            </a:r>
            <a:r>
              <a:rPr lang="en-IN" sz="1800" b="1" dirty="0" smtClean="0"/>
              <a:t>while</a:t>
            </a:r>
          </a:p>
          <a:p>
            <a:pPr lvl="1"/>
            <a:r>
              <a:rPr lang="en-IN" sz="1800" b="1" dirty="0">
                <a:solidFill>
                  <a:srgbClr val="00B0F0"/>
                </a:solidFill>
              </a:rPr>
              <a:t>list = </a:t>
            </a:r>
            <a:r>
              <a:rPr lang="en-US" sz="1800" b="1" dirty="0">
                <a:solidFill>
                  <a:srgbClr val="00B0F0"/>
                </a:solidFill>
              </a:rPr>
              <a:t>[“BMW", “HONDA", “TESLA"]</a:t>
            </a:r>
            <a:r>
              <a:rPr lang="en-IN" sz="1800" b="1" dirty="0">
                <a:solidFill>
                  <a:srgbClr val="00B0F0"/>
                </a:solidFill>
              </a:rPr>
              <a:t/>
            </a:r>
            <a:br>
              <a:rPr lang="en-IN" sz="1800" b="1" dirty="0">
                <a:solidFill>
                  <a:srgbClr val="00B0F0"/>
                </a:solidFill>
              </a:rPr>
            </a:br>
            <a:r>
              <a:rPr lang="en-IN" sz="1800" b="1" dirty="0" err="1">
                <a:solidFill>
                  <a:srgbClr val="00B0F0"/>
                </a:solidFill>
              </a:rPr>
              <a:t>i</a:t>
            </a:r>
            <a:r>
              <a:rPr lang="en-IN" sz="1800" b="1" dirty="0">
                <a:solidFill>
                  <a:srgbClr val="00B0F0"/>
                </a:solidFill>
              </a:rPr>
              <a:t> = 0</a:t>
            </a:r>
            <a:br>
              <a:rPr lang="en-IN" sz="1800" b="1" dirty="0">
                <a:solidFill>
                  <a:srgbClr val="00B0F0"/>
                </a:solidFill>
              </a:rPr>
            </a:br>
            <a:r>
              <a:rPr lang="en-IN" sz="1800" b="1" dirty="0">
                <a:solidFill>
                  <a:srgbClr val="00B0F0"/>
                </a:solidFill>
              </a:rPr>
              <a:t>while </a:t>
            </a:r>
            <a:r>
              <a:rPr lang="en-IN" sz="1800" b="1" dirty="0" err="1">
                <a:solidFill>
                  <a:srgbClr val="00B0F0"/>
                </a:solidFill>
              </a:rPr>
              <a:t>i</a:t>
            </a:r>
            <a:r>
              <a:rPr lang="en-IN" sz="1800" b="1" dirty="0">
                <a:solidFill>
                  <a:srgbClr val="00B0F0"/>
                </a:solidFill>
              </a:rPr>
              <a:t> &lt; </a:t>
            </a:r>
            <a:r>
              <a:rPr lang="en-IN" sz="1800" b="1" dirty="0" err="1" smtClean="0">
                <a:solidFill>
                  <a:srgbClr val="00B0F0"/>
                </a:solidFill>
              </a:rPr>
              <a:t>len</a:t>
            </a:r>
            <a:r>
              <a:rPr lang="en-IN" sz="1800" b="1" dirty="0" smtClean="0">
                <a:solidFill>
                  <a:srgbClr val="00B0F0"/>
                </a:solidFill>
              </a:rPr>
              <a:t>(list</a:t>
            </a:r>
            <a:r>
              <a:rPr lang="en-IN" sz="1800" b="1" dirty="0">
                <a:solidFill>
                  <a:srgbClr val="00B0F0"/>
                </a:solidFill>
              </a:rPr>
              <a:t>):</a:t>
            </a:r>
            <a:br>
              <a:rPr lang="en-IN" sz="1800" b="1" dirty="0">
                <a:solidFill>
                  <a:srgbClr val="00B0F0"/>
                </a:solidFill>
              </a:rPr>
            </a:br>
            <a:r>
              <a:rPr lang="en-IN" sz="1800" b="1" dirty="0">
                <a:solidFill>
                  <a:srgbClr val="00B0F0"/>
                </a:solidFill>
              </a:rPr>
              <a:t>  </a:t>
            </a:r>
            <a:r>
              <a:rPr lang="en-IN" sz="1800" b="1" dirty="0" smtClean="0">
                <a:solidFill>
                  <a:srgbClr val="00B0F0"/>
                </a:solidFill>
              </a:rPr>
              <a:t>print(list[</a:t>
            </a:r>
            <a:r>
              <a:rPr lang="en-IN" sz="1800" b="1" dirty="0" err="1" smtClean="0">
                <a:solidFill>
                  <a:srgbClr val="00B0F0"/>
                </a:solidFill>
              </a:rPr>
              <a:t>i</a:t>
            </a:r>
            <a:r>
              <a:rPr lang="en-IN" sz="1800" b="1" dirty="0">
                <a:solidFill>
                  <a:srgbClr val="00B0F0"/>
                </a:solidFill>
              </a:rPr>
              <a:t>])</a:t>
            </a:r>
            <a:br>
              <a:rPr lang="en-IN" sz="1800" b="1" dirty="0">
                <a:solidFill>
                  <a:srgbClr val="00B0F0"/>
                </a:solidFill>
              </a:rPr>
            </a:br>
            <a:r>
              <a:rPr lang="en-IN" sz="1800" b="1" dirty="0">
                <a:solidFill>
                  <a:srgbClr val="00B0F0"/>
                </a:solidFill>
              </a:rPr>
              <a:t>  </a:t>
            </a:r>
            <a:r>
              <a:rPr lang="en-IN" sz="1800" b="1" dirty="0" err="1">
                <a:solidFill>
                  <a:srgbClr val="00B0F0"/>
                </a:solidFill>
              </a:rPr>
              <a:t>i</a:t>
            </a:r>
            <a:r>
              <a:rPr lang="en-IN" sz="1800" b="1" dirty="0">
                <a:solidFill>
                  <a:srgbClr val="00B0F0"/>
                </a:solidFill>
              </a:rPr>
              <a:t> = </a:t>
            </a:r>
            <a:r>
              <a:rPr lang="en-IN" sz="1800" b="1" dirty="0" err="1">
                <a:solidFill>
                  <a:srgbClr val="00B0F0"/>
                </a:solidFill>
              </a:rPr>
              <a:t>i</a:t>
            </a:r>
            <a:r>
              <a:rPr lang="en-IN" sz="1800" b="1" dirty="0">
                <a:solidFill>
                  <a:srgbClr val="00B0F0"/>
                </a:solidFill>
              </a:rPr>
              <a:t> + 1</a:t>
            </a:r>
            <a:endParaRPr lang="en-IN" sz="1800" b="1" dirty="0" smtClean="0">
              <a:solidFill>
                <a:srgbClr val="00B0F0"/>
              </a:solidFill>
            </a:endParaRPr>
          </a:p>
          <a:p>
            <a:r>
              <a:rPr lang="en-IN" sz="1800" dirty="0"/>
              <a:t>Using List Comprehension</a:t>
            </a:r>
          </a:p>
          <a:p>
            <a:pPr lvl="1"/>
            <a:r>
              <a:rPr lang="en-US" sz="1800" b="1" dirty="0">
                <a:solidFill>
                  <a:srgbClr val="00B0F0"/>
                </a:solidFill>
              </a:rPr>
              <a:t>list = </a:t>
            </a:r>
            <a:r>
              <a:rPr lang="en-US" sz="1800" b="1" dirty="0" smtClean="0">
                <a:solidFill>
                  <a:srgbClr val="00B0F0"/>
                </a:solidFill>
              </a:rPr>
              <a:t>[“BMW",</a:t>
            </a:r>
            <a:r>
              <a:rPr lang="en-US" sz="1800" b="1" dirty="0">
                <a:solidFill>
                  <a:srgbClr val="00B0F0"/>
                </a:solidFill>
              </a:rPr>
              <a:t> </a:t>
            </a:r>
            <a:r>
              <a:rPr lang="en-US" sz="1800" b="1" dirty="0" smtClean="0">
                <a:solidFill>
                  <a:srgbClr val="00B0F0"/>
                </a:solidFill>
              </a:rPr>
              <a:t>“HONDA",</a:t>
            </a:r>
            <a:r>
              <a:rPr lang="en-US" sz="1800" b="1" dirty="0">
                <a:solidFill>
                  <a:srgbClr val="00B0F0"/>
                </a:solidFill>
              </a:rPr>
              <a:t> </a:t>
            </a:r>
            <a:r>
              <a:rPr lang="en-US" sz="1800" b="1" dirty="0" smtClean="0">
                <a:solidFill>
                  <a:srgbClr val="00B0F0"/>
                </a:solidFill>
              </a:rPr>
              <a:t>“TESLA"]</a:t>
            </a:r>
            <a:r>
              <a:rPr lang="en-US" sz="1800" b="1" dirty="0">
                <a:solidFill>
                  <a:srgbClr val="00B0F0"/>
                </a:solidFill>
              </a:rPr>
              <a:t/>
            </a:r>
            <a:br>
              <a:rPr lang="en-US" sz="1800" b="1" dirty="0">
                <a:solidFill>
                  <a:srgbClr val="00B0F0"/>
                </a:solidFill>
              </a:rPr>
            </a:br>
            <a:r>
              <a:rPr lang="en-US" sz="1800" b="1" dirty="0">
                <a:solidFill>
                  <a:srgbClr val="00B0F0"/>
                </a:solidFill>
              </a:rPr>
              <a:t>[print(x) for x in </a:t>
            </a:r>
            <a:r>
              <a:rPr lang="en-US" sz="1800" b="1" dirty="0" err="1">
                <a:solidFill>
                  <a:srgbClr val="00B0F0"/>
                </a:solidFill>
              </a:rPr>
              <a:t>thislist</a:t>
            </a:r>
            <a:r>
              <a:rPr lang="en-US" sz="1800" b="1" dirty="0">
                <a:solidFill>
                  <a:srgbClr val="00B0F0"/>
                </a:solidFill>
              </a:rPr>
              <a:t>]</a:t>
            </a:r>
          </a:p>
        </p:txBody>
      </p:sp>
    </p:spTree>
    <p:extLst>
      <p:ext uri="{BB962C8B-B14F-4D97-AF65-F5344CB8AC3E}">
        <p14:creationId xmlns:p14="http://schemas.microsoft.com/office/powerpoint/2010/main" val="3381722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435280" cy="713234"/>
          </a:xfrm>
        </p:spPr>
        <p:txBody>
          <a:bodyPr>
            <a:normAutofit fontScale="90000"/>
          </a:bodyPr>
          <a:lstStyle/>
          <a:p>
            <a:pPr algn="ctr"/>
            <a:r>
              <a:rPr lang="en-US" dirty="0" smtClean="0"/>
              <a:t>Lists (</a:t>
            </a:r>
            <a:r>
              <a:rPr lang="en-IN" dirty="0">
                <a:effectLst/>
              </a:rPr>
              <a:t>List </a:t>
            </a:r>
            <a:r>
              <a:rPr lang="en-IN" dirty="0" smtClean="0">
                <a:effectLst/>
              </a:rPr>
              <a:t>Comprehension</a:t>
            </a:r>
            <a:r>
              <a:rPr lang="en-US" dirty="0" smtClean="0"/>
              <a:t>)</a:t>
            </a:r>
            <a:endParaRPr lang="en-IN" dirty="0"/>
          </a:p>
        </p:txBody>
      </p:sp>
      <p:sp>
        <p:nvSpPr>
          <p:cNvPr id="3" name="Content Placeholder 2"/>
          <p:cNvSpPr>
            <a:spLocks noGrp="1"/>
          </p:cNvSpPr>
          <p:nvPr>
            <p:ph idx="1"/>
          </p:nvPr>
        </p:nvSpPr>
        <p:spPr>
          <a:xfrm>
            <a:off x="457200" y="1124744"/>
            <a:ext cx="8229600" cy="5330064"/>
          </a:xfrm>
        </p:spPr>
        <p:txBody>
          <a:bodyPr>
            <a:noAutofit/>
          </a:bodyPr>
          <a:lstStyle/>
          <a:p>
            <a:r>
              <a:rPr lang="en-US" sz="1800" dirty="0"/>
              <a:t>List comprehension offers a shorter syntax when you want to create a new list based on the values of an existing list </a:t>
            </a:r>
            <a:endParaRPr lang="en-US" sz="1800" dirty="0" smtClean="0"/>
          </a:p>
          <a:p>
            <a:r>
              <a:rPr lang="en-IN" sz="1800" dirty="0" smtClean="0"/>
              <a:t>Syntax</a:t>
            </a:r>
          </a:p>
          <a:p>
            <a:pPr lvl="1"/>
            <a:r>
              <a:rPr lang="en-US" sz="1800" b="1" dirty="0" err="1">
                <a:solidFill>
                  <a:srgbClr val="00B0F0"/>
                </a:solidFill>
              </a:rPr>
              <a:t>newlist</a:t>
            </a:r>
            <a:r>
              <a:rPr lang="en-US" sz="1800" b="1" dirty="0">
                <a:solidFill>
                  <a:srgbClr val="00B0F0"/>
                </a:solidFill>
              </a:rPr>
              <a:t> = [</a:t>
            </a:r>
            <a:r>
              <a:rPr lang="en-US" sz="1800" b="1" i="1" dirty="0">
                <a:solidFill>
                  <a:srgbClr val="00B0F0"/>
                </a:solidFill>
              </a:rPr>
              <a:t>expression</a:t>
            </a:r>
            <a:r>
              <a:rPr lang="en-US" sz="1800" b="1" dirty="0">
                <a:solidFill>
                  <a:srgbClr val="00B0F0"/>
                </a:solidFill>
              </a:rPr>
              <a:t> for </a:t>
            </a:r>
            <a:r>
              <a:rPr lang="en-US" sz="1800" b="1" i="1" dirty="0">
                <a:solidFill>
                  <a:srgbClr val="00B0F0"/>
                </a:solidFill>
              </a:rPr>
              <a:t>item</a:t>
            </a:r>
            <a:r>
              <a:rPr lang="en-US" sz="1800" b="1" dirty="0">
                <a:solidFill>
                  <a:srgbClr val="00B0F0"/>
                </a:solidFill>
              </a:rPr>
              <a:t> in </a:t>
            </a:r>
            <a:r>
              <a:rPr lang="en-US" sz="1800" b="1" i="1" dirty="0" err="1">
                <a:solidFill>
                  <a:srgbClr val="00B0F0"/>
                </a:solidFill>
              </a:rPr>
              <a:t>iterable</a:t>
            </a:r>
            <a:r>
              <a:rPr lang="en-US" sz="1800" b="1" dirty="0">
                <a:solidFill>
                  <a:srgbClr val="00B0F0"/>
                </a:solidFill>
              </a:rPr>
              <a:t> if </a:t>
            </a:r>
            <a:r>
              <a:rPr lang="en-US" sz="1800" b="1" i="1" dirty="0">
                <a:solidFill>
                  <a:srgbClr val="00B0F0"/>
                </a:solidFill>
              </a:rPr>
              <a:t>condition</a:t>
            </a:r>
            <a:r>
              <a:rPr lang="en-US" sz="1800" b="1" dirty="0">
                <a:solidFill>
                  <a:srgbClr val="00B0F0"/>
                </a:solidFill>
              </a:rPr>
              <a:t> == True]</a:t>
            </a:r>
            <a:endParaRPr lang="en-IN" sz="1800" b="1" dirty="0">
              <a:solidFill>
                <a:srgbClr val="00B0F0"/>
              </a:solidFill>
            </a:endParaRPr>
          </a:p>
          <a:p>
            <a:pPr marL="537210" lvl="1" indent="0">
              <a:buNone/>
            </a:pPr>
            <a:endParaRPr lang="en-US" sz="1800" dirty="0"/>
          </a:p>
          <a:p>
            <a:pPr marL="537210" lvl="1" indent="0">
              <a:buNone/>
            </a:pPr>
            <a:r>
              <a:rPr lang="en-US" sz="1800" b="1" u="sng" dirty="0"/>
              <a:t>U</a:t>
            </a:r>
            <a:r>
              <a:rPr lang="en-US" sz="1800" b="1" u="sng" dirty="0" smtClean="0"/>
              <a:t>sing for</a:t>
            </a:r>
          </a:p>
          <a:p>
            <a:pPr marL="537210" lvl="1" indent="0">
              <a:buNone/>
            </a:pPr>
            <a:r>
              <a:rPr lang="en-US" sz="1800" b="1" dirty="0" smtClean="0">
                <a:solidFill>
                  <a:srgbClr val="00B0F0"/>
                </a:solidFill>
              </a:rPr>
              <a:t>cars= </a:t>
            </a:r>
            <a:r>
              <a:rPr lang="en-US" sz="1800" b="1" dirty="0">
                <a:solidFill>
                  <a:srgbClr val="00B0F0"/>
                </a:solidFill>
              </a:rPr>
              <a:t>[“BMW", “HONDA", “TESLA</a:t>
            </a:r>
            <a:r>
              <a:rPr lang="en-US" sz="1800" b="1" dirty="0" smtClean="0">
                <a:solidFill>
                  <a:srgbClr val="00B0F0"/>
                </a:solidFill>
              </a:rPr>
              <a:t>"]</a:t>
            </a:r>
            <a:r>
              <a:rPr lang="en-US" sz="1800" b="1" dirty="0">
                <a:solidFill>
                  <a:srgbClr val="00B0F0"/>
                </a:solidFill>
              </a:rPr>
              <a:t/>
            </a:r>
            <a:br>
              <a:rPr lang="en-US" sz="1800" b="1" dirty="0">
                <a:solidFill>
                  <a:srgbClr val="00B0F0"/>
                </a:solidFill>
              </a:rPr>
            </a:br>
            <a:r>
              <a:rPr lang="en-US" sz="1800" b="1" dirty="0" err="1" smtClean="0">
                <a:solidFill>
                  <a:srgbClr val="00B0F0"/>
                </a:solidFill>
              </a:rPr>
              <a:t>newcars</a:t>
            </a:r>
            <a:r>
              <a:rPr lang="en-US" sz="1800" b="1" dirty="0" smtClean="0">
                <a:solidFill>
                  <a:srgbClr val="00B0F0"/>
                </a:solidFill>
              </a:rPr>
              <a:t>= [ ]</a:t>
            </a:r>
            <a:r>
              <a:rPr lang="en-US" sz="1800" b="1" dirty="0">
                <a:solidFill>
                  <a:srgbClr val="00B0F0"/>
                </a:solidFill>
              </a:rPr>
              <a:t/>
            </a:r>
            <a:br>
              <a:rPr lang="en-US" sz="1800" b="1" dirty="0">
                <a:solidFill>
                  <a:srgbClr val="00B0F0"/>
                </a:solidFill>
              </a:rPr>
            </a:br>
            <a:r>
              <a:rPr lang="en-US" sz="1800" b="1" dirty="0">
                <a:solidFill>
                  <a:srgbClr val="00B0F0"/>
                </a:solidFill>
              </a:rPr>
              <a:t/>
            </a:r>
            <a:br>
              <a:rPr lang="en-US" sz="1800" b="1" dirty="0">
                <a:solidFill>
                  <a:srgbClr val="00B0F0"/>
                </a:solidFill>
              </a:rPr>
            </a:br>
            <a:r>
              <a:rPr lang="en-US" sz="1800" b="1" dirty="0">
                <a:solidFill>
                  <a:srgbClr val="00B0F0"/>
                </a:solidFill>
              </a:rPr>
              <a:t>for x in </a:t>
            </a:r>
            <a:r>
              <a:rPr lang="en-US" sz="1800" b="1" dirty="0" smtClean="0">
                <a:solidFill>
                  <a:srgbClr val="00B0F0"/>
                </a:solidFill>
              </a:rPr>
              <a:t>cars:</a:t>
            </a:r>
            <a:r>
              <a:rPr lang="en-US" sz="1800" b="1" dirty="0">
                <a:solidFill>
                  <a:srgbClr val="00B0F0"/>
                </a:solidFill>
              </a:rPr>
              <a:t/>
            </a:r>
            <a:br>
              <a:rPr lang="en-US" sz="1800" b="1" dirty="0">
                <a:solidFill>
                  <a:srgbClr val="00B0F0"/>
                </a:solidFill>
              </a:rPr>
            </a:br>
            <a:r>
              <a:rPr lang="en-US" sz="1800" b="1" dirty="0">
                <a:solidFill>
                  <a:srgbClr val="00B0F0"/>
                </a:solidFill>
              </a:rPr>
              <a:t>  if "a" in x:</a:t>
            </a:r>
            <a:br>
              <a:rPr lang="en-US" sz="1800" b="1" dirty="0">
                <a:solidFill>
                  <a:srgbClr val="00B0F0"/>
                </a:solidFill>
              </a:rPr>
            </a:br>
            <a:r>
              <a:rPr lang="en-US" sz="1800" b="1" dirty="0">
                <a:solidFill>
                  <a:srgbClr val="00B0F0"/>
                </a:solidFill>
              </a:rPr>
              <a:t>    </a:t>
            </a:r>
            <a:r>
              <a:rPr lang="en-US" sz="1800" b="1" dirty="0" err="1" smtClean="0">
                <a:solidFill>
                  <a:srgbClr val="00B0F0"/>
                </a:solidFill>
              </a:rPr>
              <a:t>newcars.append</a:t>
            </a:r>
            <a:r>
              <a:rPr lang="en-US" sz="1800" b="1" dirty="0" smtClean="0">
                <a:solidFill>
                  <a:srgbClr val="00B0F0"/>
                </a:solidFill>
              </a:rPr>
              <a:t>(x</a:t>
            </a:r>
            <a:r>
              <a:rPr lang="en-US" sz="1800" b="1" dirty="0">
                <a:solidFill>
                  <a:srgbClr val="00B0F0"/>
                </a:solidFill>
              </a:rPr>
              <a:t>)</a:t>
            </a:r>
            <a:r>
              <a:rPr lang="en-US" sz="1800" dirty="0">
                <a:solidFill>
                  <a:srgbClr val="00B0F0"/>
                </a:solidFill>
              </a:rPr>
              <a:t/>
            </a:r>
            <a:br>
              <a:rPr lang="en-US" sz="1800" dirty="0">
                <a:solidFill>
                  <a:srgbClr val="00B0F0"/>
                </a:solidFill>
              </a:rPr>
            </a:br>
            <a:endParaRPr lang="en-US" sz="1800" dirty="0" smtClean="0">
              <a:solidFill>
                <a:srgbClr val="00B0F0"/>
              </a:solidFill>
            </a:endParaRPr>
          </a:p>
          <a:p>
            <a:pPr marL="537210" lvl="1" indent="0">
              <a:buNone/>
            </a:pPr>
            <a:r>
              <a:rPr lang="en-US" sz="1800" b="1" u="sng" dirty="0" smtClean="0"/>
              <a:t>Using comprehension</a:t>
            </a:r>
            <a:endParaRPr lang="en-US" sz="1800" b="1" u="sng" dirty="0"/>
          </a:p>
          <a:p>
            <a:pPr marL="537210" lvl="1" indent="0">
              <a:buNone/>
            </a:pPr>
            <a:r>
              <a:rPr lang="en-US" sz="1800" b="1" dirty="0" smtClean="0">
                <a:solidFill>
                  <a:srgbClr val="00B0F0"/>
                </a:solidFill>
              </a:rPr>
              <a:t>cars= </a:t>
            </a:r>
            <a:r>
              <a:rPr lang="en-US" sz="1800" b="1" dirty="0">
                <a:solidFill>
                  <a:srgbClr val="00B0F0"/>
                </a:solidFill>
              </a:rPr>
              <a:t>[“BMW", “HONDA", “TESLA"]</a:t>
            </a:r>
            <a:br>
              <a:rPr lang="en-US" sz="1800" b="1" dirty="0">
                <a:solidFill>
                  <a:srgbClr val="00B0F0"/>
                </a:solidFill>
              </a:rPr>
            </a:br>
            <a:r>
              <a:rPr lang="en-US" sz="1800" b="1" dirty="0" err="1" smtClean="0">
                <a:solidFill>
                  <a:srgbClr val="00B0F0"/>
                </a:solidFill>
              </a:rPr>
              <a:t>newcars</a:t>
            </a:r>
            <a:r>
              <a:rPr lang="en-US" sz="1800" b="1" dirty="0" smtClean="0">
                <a:solidFill>
                  <a:srgbClr val="00B0F0"/>
                </a:solidFill>
              </a:rPr>
              <a:t>= [car</a:t>
            </a:r>
            <a:r>
              <a:rPr lang="en-US" sz="1800" b="1" dirty="0">
                <a:solidFill>
                  <a:srgbClr val="00B0F0"/>
                </a:solidFill>
              </a:rPr>
              <a:t> for </a:t>
            </a:r>
            <a:r>
              <a:rPr lang="en-US" sz="1800" b="1" dirty="0" smtClean="0">
                <a:solidFill>
                  <a:srgbClr val="00B0F0"/>
                </a:solidFill>
              </a:rPr>
              <a:t>car</a:t>
            </a:r>
            <a:r>
              <a:rPr lang="en-US" sz="1800" b="1" dirty="0">
                <a:solidFill>
                  <a:srgbClr val="00B0F0"/>
                </a:solidFill>
              </a:rPr>
              <a:t> in </a:t>
            </a:r>
            <a:r>
              <a:rPr lang="en-US" sz="1800" b="1" dirty="0" smtClean="0">
                <a:solidFill>
                  <a:srgbClr val="00B0F0"/>
                </a:solidFill>
              </a:rPr>
              <a:t>cars</a:t>
            </a:r>
            <a:r>
              <a:rPr lang="en-US" sz="1800" b="1" dirty="0">
                <a:solidFill>
                  <a:srgbClr val="00B0F0"/>
                </a:solidFill>
              </a:rPr>
              <a:t> if </a:t>
            </a:r>
            <a:r>
              <a:rPr lang="en-US" sz="1800" b="1" dirty="0" smtClean="0">
                <a:solidFill>
                  <a:srgbClr val="00B0F0"/>
                </a:solidFill>
              </a:rPr>
              <a:t>“A"</a:t>
            </a:r>
            <a:r>
              <a:rPr lang="en-US" sz="1800" b="1" dirty="0">
                <a:solidFill>
                  <a:srgbClr val="00B0F0"/>
                </a:solidFill>
              </a:rPr>
              <a:t> in </a:t>
            </a:r>
            <a:r>
              <a:rPr lang="en-US" sz="1800" b="1" dirty="0" smtClean="0">
                <a:solidFill>
                  <a:srgbClr val="00B0F0"/>
                </a:solidFill>
              </a:rPr>
              <a:t>car] = [“HONDA”,”TESLA”]</a:t>
            </a:r>
            <a:r>
              <a:rPr lang="en-US" sz="1800" b="1" dirty="0">
                <a:solidFill>
                  <a:srgbClr val="00B0F0"/>
                </a:solidFill>
              </a:rPr>
              <a:t/>
            </a:r>
            <a:br>
              <a:rPr lang="en-US" sz="1800" b="1" dirty="0">
                <a:solidFill>
                  <a:srgbClr val="00B0F0"/>
                </a:solidFill>
              </a:rPr>
            </a:br>
            <a:r>
              <a:rPr lang="en-US" sz="1800" dirty="0"/>
              <a:t>	</a:t>
            </a:r>
            <a:endParaRPr lang="en-US" sz="1800" dirty="0" smtClean="0"/>
          </a:p>
          <a:p>
            <a:pPr lvl="1"/>
            <a:endParaRPr lang="en-US" sz="1800" b="1" dirty="0"/>
          </a:p>
        </p:txBody>
      </p:sp>
    </p:spTree>
    <p:extLst>
      <p:ext uri="{BB962C8B-B14F-4D97-AF65-F5344CB8AC3E}">
        <p14:creationId xmlns:p14="http://schemas.microsoft.com/office/powerpoint/2010/main" val="6167247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435280" cy="713234"/>
          </a:xfrm>
        </p:spPr>
        <p:txBody>
          <a:bodyPr>
            <a:normAutofit fontScale="90000"/>
          </a:bodyPr>
          <a:lstStyle/>
          <a:p>
            <a:pPr algn="ctr"/>
            <a:r>
              <a:rPr lang="en-US" dirty="0" smtClean="0"/>
              <a:t>Lists (</a:t>
            </a:r>
            <a:r>
              <a:rPr lang="en-IN" dirty="0" smtClean="0">
                <a:effectLst/>
              </a:rPr>
              <a:t>sort</a:t>
            </a:r>
            <a:r>
              <a:rPr lang="en-US" dirty="0" smtClean="0"/>
              <a:t>)</a:t>
            </a:r>
            <a:endParaRPr lang="en-IN" dirty="0"/>
          </a:p>
        </p:txBody>
      </p:sp>
      <p:sp>
        <p:nvSpPr>
          <p:cNvPr id="3" name="Content Placeholder 2"/>
          <p:cNvSpPr>
            <a:spLocks noGrp="1"/>
          </p:cNvSpPr>
          <p:nvPr>
            <p:ph idx="1"/>
          </p:nvPr>
        </p:nvSpPr>
        <p:spPr>
          <a:xfrm>
            <a:off x="457200" y="1124744"/>
            <a:ext cx="8229600" cy="5330064"/>
          </a:xfrm>
        </p:spPr>
        <p:txBody>
          <a:bodyPr>
            <a:noAutofit/>
          </a:bodyPr>
          <a:lstStyle/>
          <a:p>
            <a:r>
              <a:rPr lang="en-US" sz="1600" dirty="0" smtClean="0"/>
              <a:t>Sort</a:t>
            </a:r>
          </a:p>
          <a:p>
            <a:pPr lvl="1"/>
            <a:r>
              <a:rPr lang="en-US" sz="1600" b="1" dirty="0">
                <a:solidFill>
                  <a:srgbClr val="00B0F0"/>
                </a:solidFill>
              </a:rPr>
              <a:t>cars= [“BMW", “HONDA", “TESLA"]</a:t>
            </a:r>
            <a:br>
              <a:rPr lang="en-US" sz="1600" b="1" dirty="0">
                <a:solidFill>
                  <a:srgbClr val="00B0F0"/>
                </a:solidFill>
              </a:rPr>
            </a:br>
            <a:r>
              <a:rPr lang="en-US" sz="1600" b="1" dirty="0" err="1" smtClean="0">
                <a:solidFill>
                  <a:srgbClr val="00B0F0"/>
                </a:solidFill>
              </a:rPr>
              <a:t>cars.sort</a:t>
            </a:r>
            <a:r>
              <a:rPr lang="en-US" sz="1600" b="1" dirty="0" smtClean="0">
                <a:solidFill>
                  <a:srgbClr val="00B0F0"/>
                </a:solidFill>
              </a:rPr>
              <a:t>()</a:t>
            </a:r>
          </a:p>
          <a:p>
            <a:pPr lvl="1"/>
            <a:endParaRPr lang="en-US" sz="1600" dirty="0" smtClean="0"/>
          </a:p>
          <a:p>
            <a:r>
              <a:rPr lang="en-US" sz="1600" dirty="0" smtClean="0"/>
              <a:t>Sort (descending)</a:t>
            </a:r>
          </a:p>
          <a:p>
            <a:pPr lvl="1"/>
            <a:r>
              <a:rPr lang="en-US" sz="1600" b="1" dirty="0">
                <a:solidFill>
                  <a:srgbClr val="00B0F0"/>
                </a:solidFill>
              </a:rPr>
              <a:t>cars= [“BMW", “HONDA", “TESLA"]</a:t>
            </a:r>
            <a:br>
              <a:rPr lang="en-US" sz="1600" b="1" dirty="0">
                <a:solidFill>
                  <a:srgbClr val="00B0F0"/>
                </a:solidFill>
              </a:rPr>
            </a:br>
            <a:r>
              <a:rPr lang="en-US" sz="1600" b="1" dirty="0" err="1">
                <a:solidFill>
                  <a:srgbClr val="00B0F0"/>
                </a:solidFill>
              </a:rPr>
              <a:t>cars.sort</a:t>
            </a:r>
            <a:r>
              <a:rPr lang="en-US" sz="1600" b="1" dirty="0">
                <a:solidFill>
                  <a:srgbClr val="00B0F0"/>
                </a:solidFill>
              </a:rPr>
              <a:t>(reverse=True)</a:t>
            </a:r>
            <a:endParaRPr lang="en-US" sz="1600" dirty="0">
              <a:solidFill>
                <a:srgbClr val="00B0F0"/>
              </a:solidFill>
            </a:endParaRPr>
          </a:p>
          <a:p>
            <a:pPr lvl="1"/>
            <a:endParaRPr lang="en-US" sz="1600" dirty="0" smtClean="0"/>
          </a:p>
          <a:p>
            <a:r>
              <a:rPr lang="en-US" sz="1600" dirty="0" smtClean="0"/>
              <a:t>Reverse Order</a:t>
            </a:r>
          </a:p>
          <a:p>
            <a:pPr lvl="1"/>
            <a:r>
              <a:rPr lang="en-US" sz="1600" b="1" dirty="0" err="1">
                <a:solidFill>
                  <a:srgbClr val="00B0F0"/>
                </a:solidFill>
              </a:rPr>
              <a:t>c</a:t>
            </a:r>
            <a:r>
              <a:rPr lang="en-US" sz="1600" b="1" dirty="0" err="1" smtClean="0">
                <a:solidFill>
                  <a:srgbClr val="00B0F0"/>
                </a:solidFill>
              </a:rPr>
              <a:t>ars.reverse</a:t>
            </a:r>
            <a:r>
              <a:rPr lang="en-US" sz="1600" b="1" dirty="0" smtClean="0">
                <a:solidFill>
                  <a:srgbClr val="00B0F0"/>
                </a:solidFill>
              </a:rPr>
              <a:t>()</a:t>
            </a:r>
          </a:p>
          <a:p>
            <a:pPr lvl="1"/>
            <a:endParaRPr lang="en-US" sz="1600" b="1" dirty="0" smtClean="0"/>
          </a:p>
          <a:p>
            <a:r>
              <a:rPr lang="en-IN" sz="1600" dirty="0"/>
              <a:t>Case Insensitive </a:t>
            </a:r>
            <a:r>
              <a:rPr lang="en-IN" sz="1600" dirty="0" smtClean="0"/>
              <a:t>Sort</a:t>
            </a:r>
          </a:p>
          <a:p>
            <a:pPr lvl="1"/>
            <a:r>
              <a:rPr lang="en-US" sz="1600" dirty="0"/>
              <a:t>By default the sort() method is case sensitive, resulting in all capital letters being sorted before lower case </a:t>
            </a:r>
            <a:r>
              <a:rPr lang="en-US" sz="1600" dirty="0" smtClean="0"/>
              <a:t>letters</a:t>
            </a:r>
          </a:p>
          <a:p>
            <a:pPr lvl="1"/>
            <a:r>
              <a:rPr lang="en-US" sz="1600" dirty="0"/>
              <a:t>So if you want a case-insensitive sort function, use </a:t>
            </a:r>
            <a:r>
              <a:rPr lang="en-US" sz="1600" dirty="0" err="1"/>
              <a:t>str.lower</a:t>
            </a:r>
            <a:r>
              <a:rPr lang="en-US" sz="1600" dirty="0"/>
              <a:t> as a key </a:t>
            </a:r>
            <a:r>
              <a:rPr lang="en-US" sz="1600" dirty="0" smtClean="0"/>
              <a:t>function</a:t>
            </a:r>
          </a:p>
          <a:p>
            <a:pPr lvl="1"/>
            <a:r>
              <a:rPr lang="en-IN" sz="1600" b="1" dirty="0" err="1" smtClean="0">
                <a:solidFill>
                  <a:srgbClr val="00B0F0"/>
                </a:solidFill>
              </a:rPr>
              <a:t>cars.sort</a:t>
            </a:r>
            <a:r>
              <a:rPr lang="en-IN" sz="1600" b="1" dirty="0" smtClean="0">
                <a:solidFill>
                  <a:srgbClr val="00B0F0"/>
                </a:solidFill>
              </a:rPr>
              <a:t>(key</a:t>
            </a:r>
            <a:r>
              <a:rPr lang="en-IN" sz="1600" b="1" dirty="0">
                <a:solidFill>
                  <a:srgbClr val="00B0F0"/>
                </a:solidFill>
              </a:rPr>
              <a:t> = </a:t>
            </a:r>
            <a:r>
              <a:rPr lang="en-IN" sz="1600" b="1" dirty="0" err="1">
                <a:solidFill>
                  <a:srgbClr val="00B0F0"/>
                </a:solidFill>
              </a:rPr>
              <a:t>str.lower</a:t>
            </a:r>
            <a:r>
              <a:rPr lang="en-IN" sz="1600" b="1" dirty="0">
                <a:solidFill>
                  <a:srgbClr val="00B0F0"/>
                </a:solidFill>
              </a:rPr>
              <a:t>)</a:t>
            </a:r>
          </a:p>
          <a:p>
            <a:pPr marL="64008" indent="0">
              <a:buNone/>
            </a:pPr>
            <a:endParaRPr lang="en-US" sz="1600" dirty="0" smtClean="0"/>
          </a:p>
          <a:p>
            <a:pPr marL="64008" indent="0">
              <a:buNone/>
            </a:pPr>
            <a:endParaRPr lang="en-US" sz="1800" dirty="0" smtClean="0"/>
          </a:p>
          <a:p>
            <a:pPr lvl="1"/>
            <a:endParaRPr lang="en-US" sz="1400" dirty="0" smtClean="0"/>
          </a:p>
        </p:txBody>
      </p:sp>
    </p:spTree>
    <p:extLst>
      <p:ext uri="{BB962C8B-B14F-4D97-AF65-F5344CB8AC3E}">
        <p14:creationId xmlns:p14="http://schemas.microsoft.com/office/powerpoint/2010/main" val="1938534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435280" cy="648072"/>
          </a:xfrm>
        </p:spPr>
        <p:txBody>
          <a:bodyPr>
            <a:normAutofit fontScale="90000"/>
          </a:bodyPr>
          <a:lstStyle/>
          <a:p>
            <a:pPr algn="ctr"/>
            <a:r>
              <a:rPr lang="en-US" dirty="0" smtClean="0"/>
              <a:t>Lists (</a:t>
            </a:r>
            <a:r>
              <a:rPr lang="en-IN" dirty="0" smtClean="0">
                <a:effectLst/>
              </a:rPr>
              <a:t>copy, join, count, index</a:t>
            </a:r>
            <a:r>
              <a:rPr lang="en-US" dirty="0" smtClean="0"/>
              <a:t>)</a:t>
            </a:r>
            <a:endParaRPr lang="en-IN" dirty="0"/>
          </a:p>
        </p:txBody>
      </p:sp>
      <p:sp>
        <p:nvSpPr>
          <p:cNvPr id="3" name="Content Placeholder 2"/>
          <p:cNvSpPr>
            <a:spLocks noGrp="1"/>
          </p:cNvSpPr>
          <p:nvPr>
            <p:ph idx="1"/>
          </p:nvPr>
        </p:nvSpPr>
        <p:spPr>
          <a:xfrm>
            <a:off x="457200" y="836712"/>
            <a:ext cx="8229600" cy="5904656"/>
          </a:xfrm>
        </p:spPr>
        <p:txBody>
          <a:bodyPr>
            <a:noAutofit/>
          </a:bodyPr>
          <a:lstStyle/>
          <a:p>
            <a:r>
              <a:rPr lang="en-US" sz="1600" dirty="0" smtClean="0"/>
              <a:t>Copy</a:t>
            </a:r>
          </a:p>
          <a:p>
            <a:pPr lvl="1"/>
            <a:r>
              <a:rPr lang="en-US" sz="1600" dirty="0"/>
              <a:t>You cannot copy a list simply by typing list2 = list1, because: list2 will only be a </a:t>
            </a:r>
            <a:r>
              <a:rPr lang="en-US" sz="1600" i="1" dirty="0"/>
              <a:t>reference</a:t>
            </a:r>
            <a:r>
              <a:rPr lang="en-US" sz="1600" dirty="0"/>
              <a:t> to list1, and changes made in list1 will automatically also be made in </a:t>
            </a:r>
            <a:r>
              <a:rPr lang="en-US" sz="1600" dirty="0" smtClean="0"/>
              <a:t>list2.</a:t>
            </a:r>
          </a:p>
          <a:p>
            <a:pPr lvl="1"/>
            <a:r>
              <a:rPr lang="en-IN" sz="1600" b="1" dirty="0" err="1" smtClean="0">
                <a:solidFill>
                  <a:srgbClr val="00B0F0"/>
                </a:solidFill>
              </a:rPr>
              <a:t>newcars</a:t>
            </a:r>
            <a:r>
              <a:rPr lang="en-IN" sz="1600" b="1" dirty="0">
                <a:solidFill>
                  <a:srgbClr val="00B0F0"/>
                </a:solidFill>
              </a:rPr>
              <a:t> = </a:t>
            </a:r>
            <a:r>
              <a:rPr lang="en-IN" sz="1600" b="1" dirty="0" err="1" smtClean="0">
                <a:solidFill>
                  <a:srgbClr val="00B0F0"/>
                </a:solidFill>
              </a:rPr>
              <a:t>cars.copy</a:t>
            </a:r>
            <a:r>
              <a:rPr lang="en-IN" sz="1600" b="1" dirty="0" smtClean="0">
                <a:solidFill>
                  <a:srgbClr val="00B0F0"/>
                </a:solidFill>
              </a:rPr>
              <a:t>()</a:t>
            </a:r>
          </a:p>
          <a:p>
            <a:pPr lvl="1"/>
            <a:r>
              <a:rPr lang="en-US" sz="1600" dirty="0"/>
              <a:t>Another way </a:t>
            </a:r>
            <a:r>
              <a:rPr lang="en-US" sz="1600" dirty="0" smtClean="0"/>
              <a:t>with</a:t>
            </a:r>
            <a:r>
              <a:rPr lang="en-US" sz="1600" dirty="0"/>
              <a:t> list</a:t>
            </a:r>
            <a:r>
              <a:rPr lang="en-US" sz="1600" dirty="0" smtClean="0"/>
              <a:t>() constructor</a:t>
            </a:r>
          </a:p>
          <a:p>
            <a:pPr lvl="1"/>
            <a:r>
              <a:rPr lang="en-IN" sz="1600" b="1" dirty="0" err="1">
                <a:solidFill>
                  <a:srgbClr val="00B0F0"/>
                </a:solidFill>
              </a:rPr>
              <a:t>newcars</a:t>
            </a:r>
            <a:r>
              <a:rPr lang="en-IN" sz="1600" b="1" dirty="0">
                <a:solidFill>
                  <a:srgbClr val="00B0F0"/>
                </a:solidFill>
              </a:rPr>
              <a:t> = </a:t>
            </a:r>
            <a:r>
              <a:rPr lang="en-IN" sz="1600" b="1" dirty="0" smtClean="0">
                <a:solidFill>
                  <a:srgbClr val="00B0F0"/>
                </a:solidFill>
              </a:rPr>
              <a:t>list(cars)</a:t>
            </a:r>
            <a:endParaRPr lang="en-IN" sz="1600" b="1" dirty="0">
              <a:solidFill>
                <a:srgbClr val="00B0F0"/>
              </a:solidFill>
            </a:endParaRPr>
          </a:p>
          <a:p>
            <a:pPr lvl="1"/>
            <a:endParaRPr lang="en-US" sz="1600" b="1" dirty="0" smtClean="0"/>
          </a:p>
          <a:p>
            <a:r>
              <a:rPr lang="en-US" sz="1600" dirty="0" smtClean="0"/>
              <a:t>Join</a:t>
            </a:r>
          </a:p>
          <a:p>
            <a:pPr lvl="1"/>
            <a:r>
              <a:rPr lang="en-US" sz="1600" dirty="0"/>
              <a:t>One of the easiest ways are by using the + </a:t>
            </a:r>
            <a:r>
              <a:rPr lang="en-US" sz="1600" dirty="0" smtClean="0"/>
              <a:t>operator</a:t>
            </a:r>
          </a:p>
          <a:p>
            <a:pPr lvl="1"/>
            <a:r>
              <a:rPr lang="en-IN" sz="1600" b="1" dirty="0">
                <a:solidFill>
                  <a:srgbClr val="00B0F0"/>
                </a:solidFill>
              </a:rPr>
              <a:t>list3 = list1 + </a:t>
            </a:r>
            <a:r>
              <a:rPr lang="en-IN" sz="1600" b="1" dirty="0" smtClean="0">
                <a:solidFill>
                  <a:srgbClr val="00B0F0"/>
                </a:solidFill>
              </a:rPr>
              <a:t>list2</a:t>
            </a:r>
          </a:p>
          <a:p>
            <a:pPr lvl="1"/>
            <a:r>
              <a:rPr lang="en-IN" sz="1600" b="1" dirty="0">
                <a:solidFill>
                  <a:srgbClr val="00B0F0"/>
                </a:solidFill>
              </a:rPr>
              <a:t>list1.extend(list2</a:t>
            </a:r>
            <a:r>
              <a:rPr lang="en-IN" sz="1600" b="1" dirty="0" smtClean="0">
                <a:solidFill>
                  <a:srgbClr val="00B0F0"/>
                </a:solidFill>
              </a:rPr>
              <a:t>)</a:t>
            </a:r>
          </a:p>
          <a:p>
            <a:pPr lvl="1"/>
            <a:endParaRPr lang="en-US" sz="1600" dirty="0" smtClean="0">
              <a:solidFill>
                <a:srgbClr val="00B0F0"/>
              </a:solidFill>
            </a:endParaRPr>
          </a:p>
          <a:p>
            <a:r>
              <a:rPr lang="en-US" sz="1600" dirty="0" smtClean="0"/>
              <a:t>count</a:t>
            </a:r>
          </a:p>
          <a:p>
            <a:pPr lvl="1"/>
            <a:r>
              <a:rPr lang="en-US" sz="1600" dirty="0"/>
              <a:t>Return the number of times the value </a:t>
            </a:r>
            <a:r>
              <a:rPr lang="en-US" sz="1600" dirty="0" smtClean="0"/>
              <a:t>“items" </a:t>
            </a:r>
            <a:r>
              <a:rPr lang="en-US" sz="1600" dirty="0"/>
              <a:t>appears in </a:t>
            </a:r>
            <a:r>
              <a:rPr lang="en-US" sz="1600" dirty="0" smtClean="0"/>
              <a:t>the</a:t>
            </a:r>
            <a:r>
              <a:rPr lang="en-US" sz="1600" dirty="0"/>
              <a:t> </a:t>
            </a:r>
            <a:r>
              <a:rPr lang="en-US" sz="1600" dirty="0" smtClean="0"/>
              <a:t>list</a:t>
            </a:r>
          </a:p>
          <a:p>
            <a:pPr lvl="1"/>
            <a:r>
              <a:rPr lang="en-IN" sz="1600" b="1" dirty="0">
                <a:solidFill>
                  <a:srgbClr val="00B0F0"/>
                </a:solidFill>
              </a:rPr>
              <a:t>x = </a:t>
            </a:r>
            <a:r>
              <a:rPr lang="en-IN" sz="1600" b="1" dirty="0" err="1" smtClean="0">
                <a:solidFill>
                  <a:srgbClr val="00B0F0"/>
                </a:solidFill>
              </a:rPr>
              <a:t>cars.count</a:t>
            </a:r>
            <a:r>
              <a:rPr lang="en-IN" sz="1600" b="1" dirty="0" smtClean="0">
                <a:solidFill>
                  <a:srgbClr val="00B0F0"/>
                </a:solidFill>
              </a:rPr>
              <a:t>(“BMW")</a:t>
            </a:r>
            <a:endParaRPr lang="en-US" sz="1600" b="1" dirty="0" smtClean="0">
              <a:solidFill>
                <a:srgbClr val="00B0F0"/>
              </a:solidFill>
            </a:endParaRPr>
          </a:p>
          <a:p>
            <a:r>
              <a:rPr lang="en-IN" sz="1600" dirty="0" smtClean="0"/>
              <a:t>Index</a:t>
            </a:r>
          </a:p>
          <a:p>
            <a:pPr lvl="1"/>
            <a:r>
              <a:rPr lang="en-US" sz="1600" dirty="0"/>
              <a:t>The index() method returns the position at the first occurrence of the specified </a:t>
            </a:r>
            <a:r>
              <a:rPr lang="en-US" sz="1600" dirty="0" smtClean="0"/>
              <a:t>value</a:t>
            </a:r>
          </a:p>
          <a:p>
            <a:pPr lvl="1"/>
            <a:r>
              <a:rPr lang="en-US" sz="1600" b="1" dirty="0" smtClean="0">
                <a:solidFill>
                  <a:srgbClr val="00B0F0"/>
                </a:solidFill>
              </a:rPr>
              <a:t>X = </a:t>
            </a:r>
            <a:r>
              <a:rPr lang="en-US" sz="1600" b="1" dirty="0" err="1" smtClean="0">
                <a:solidFill>
                  <a:srgbClr val="00B0F0"/>
                </a:solidFill>
              </a:rPr>
              <a:t>cars.index</a:t>
            </a:r>
            <a:r>
              <a:rPr lang="en-US" sz="1600" b="1" dirty="0" smtClean="0">
                <a:solidFill>
                  <a:srgbClr val="00B0F0"/>
                </a:solidFill>
              </a:rPr>
              <a:t>(“BMW”)</a:t>
            </a:r>
            <a:endParaRPr lang="en-IN" sz="1600" b="1" dirty="0" smtClean="0">
              <a:solidFill>
                <a:srgbClr val="00B0F0"/>
              </a:solidFill>
            </a:endParaRPr>
          </a:p>
        </p:txBody>
      </p:sp>
    </p:spTree>
    <p:extLst>
      <p:ext uri="{BB962C8B-B14F-4D97-AF65-F5344CB8AC3E}">
        <p14:creationId xmlns:p14="http://schemas.microsoft.com/office/powerpoint/2010/main" val="41296939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435280" cy="648072"/>
          </a:xfrm>
        </p:spPr>
        <p:txBody>
          <a:bodyPr>
            <a:normAutofit fontScale="90000"/>
          </a:bodyPr>
          <a:lstStyle/>
          <a:p>
            <a:pPr algn="ctr"/>
            <a:r>
              <a:rPr lang="en-US" dirty="0" smtClean="0"/>
              <a:t>Lists (</a:t>
            </a:r>
            <a:r>
              <a:rPr lang="en-IN" dirty="0" smtClean="0">
                <a:effectLst/>
              </a:rPr>
              <a:t>list in list</a:t>
            </a:r>
            <a:r>
              <a:rPr lang="en-US" dirty="0" smtClean="0"/>
              <a:t>)</a:t>
            </a:r>
            <a:endParaRPr lang="en-IN" dirty="0"/>
          </a:p>
        </p:txBody>
      </p:sp>
      <p:sp>
        <p:nvSpPr>
          <p:cNvPr id="3" name="Content Placeholder 2"/>
          <p:cNvSpPr>
            <a:spLocks noGrp="1"/>
          </p:cNvSpPr>
          <p:nvPr>
            <p:ph idx="1"/>
          </p:nvPr>
        </p:nvSpPr>
        <p:spPr>
          <a:xfrm>
            <a:off x="457200" y="836712"/>
            <a:ext cx="8229600" cy="5904656"/>
          </a:xfrm>
        </p:spPr>
        <p:txBody>
          <a:bodyPr>
            <a:noAutofit/>
          </a:bodyPr>
          <a:lstStyle/>
          <a:p>
            <a:r>
              <a:rPr lang="en-US" sz="1800" dirty="0" smtClean="0"/>
              <a:t>2D</a:t>
            </a:r>
          </a:p>
          <a:p>
            <a:pPr lvl="1"/>
            <a:r>
              <a:rPr lang="en-US" sz="1800" b="1" dirty="0" smtClean="0">
                <a:solidFill>
                  <a:srgbClr val="00B0F0"/>
                </a:solidFill>
              </a:rPr>
              <a:t>List = [ [1,2,3], [4,5,6], [7,8,9] ]</a:t>
            </a:r>
          </a:p>
          <a:p>
            <a:pPr lvl="1"/>
            <a:r>
              <a:rPr lang="en-US" sz="1800" b="1" dirty="0" smtClean="0"/>
              <a:t>Access Item</a:t>
            </a:r>
          </a:p>
          <a:p>
            <a:pPr lvl="2"/>
            <a:r>
              <a:rPr lang="en-US" sz="1800" b="1" dirty="0" smtClean="0"/>
              <a:t> </a:t>
            </a:r>
            <a:r>
              <a:rPr lang="en-US" sz="1800" b="1" dirty="0" smtClean="0">
                <a:solidFill>
                  <a:srgbClr val="00B0F0"/>
                </a:solidFill>
              </a:rPr>
              <a:t>List[2][2]</a:t>
            </a:r>
          </a:p>
          <a:p>
            <a:r>
              <a:rPr lang="en-US" sz="1800" dirty="0" smtClean="0"/>
              <a:t>3D</a:t>
            </a:r>
          </a:p>
          <a:p>
            <a:pPr lvl="1"/>
            <a:r>
              <a:rPr lang="en-US" sz="1800" b="1" dirty="0">
                <a:solidFill>
                  <a:srgbClr val="00B0F0"/>
                </a:solidFill>
              </a:rPr>
              <a:t>List = </a:t>
            </a:r>
            <a:r>
              <a:rPr lang="en-US" sz="1800" b="1" dirty="0" smtClean="0">
                <a:solidFill>
                  <a:srgbClr val="00B0F0"/>
                </a:solidFill>
              </a:rPr>
              <a:t>[ [ [1,2,3],[4,5,6],[7,8,9] ], [ ],[ ] ]</a:t>
            </a:r>
            <a:endParaRPr lang="en-US" sz="1800" b="1" dirty="0">
              <a:solidFill>
                <a:srgbClr val="00B0F0"/>
              </a:solidFill>
            </a:endParaRPr>
          </a:p>
          <a:p>
            <a:pPr lvl="1"/>
            <a:r>
              <a:rPr lang="en-US" sz="1800" b="1" dirty="0"/>
              <a:t>Access Item</a:t>
            </a:r>
          </a:p>
          <a:p>
            <a:pPr lvl="2"/>
            <a:r>
              <a:rPr lang="en-US" sz="1800" b="1" dirty="0"/>
              <a:t> </a:t>
            </a:r>
            <a:r>
              <a:rPr lang="en-US" sz="1800" b="1" dirty="0" smtClean="0">
                <a:solidFill>
                  <a:srgbClr val="00B0F0"/>
                </a:solidFill>
              </a:rPr>
              <a:t>List[0][</a:t>
            </a:r>
            <a:r>
              <a:rPr lang="en-US" sz="1800" b="1" dirty="0">
                <a:solidFill>
                  <a:srgbClr val="00B0F0"/>
                </a:solidFill>
              </a:rPr>
              <a:t>2</a:t>
            </a:r>
            <a:r>
              <a:rPr lang="en-US" sz="1800" b="1" dirty="0" smtClean="0">
                <a:solidFill>
                  <a:srgbClr val="00B0F0"/>
                </a:solidFill>
              </a:rPr>
              <a:t>][1]</a:t>
            </a:r>
            <a:endParaRPr lang="en-US" sz="1800" b="1" dirty="0">
              <a:solidFill>
                <a:srgbClr val="00B0F0"/>
              </a:solidFill>
            </a:endParaRPr>
          </a:p>
        </p:txBody>
      </p:sp>
    </p:spTree>
    <p:extLst>
      <p:ext uri="{BB962C8B-B14F-4D97-AF65-F5344CB8AC3E}">
        <p14:creationId xmlns:p14="http://schemas.microsoft.com/office/powerpoint/2010/main" val="423447562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Ver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Verve</Template>
  <TotalTime>1267</TotalTime>
  <Words>787</Words>
  <Application>Microsoft Office PowerPoint</Application>
  <PresentationFormat>On-screen Show (4:3)</PresentationFormat>
  <Paragraphs>280</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Verve</vt:lpstr>
      <vt:lpstr>Python For Beginners</vt:lpstr>
      <vt:lpstr>Lists</vt:lpstr>
      <vt:lpstr>Lists (access items)</vt:lpstr>
      <vt:lpstr>Lists (Change list Items)</vt:lpstr>
      <vt:lpstr>Lists (Loop List)</vt:lpstr>
      <vt:lpstr>Lists (List Comprehension)</vt:lpstr>
      <vt:lpstr>Lists (sort)</vt:lpstr>
      <vt:lpstr>Lists (copy, join, count, index)</vt:lpstr>
      <vt:lpstr>Lists (list in list)</vt:lpstr>
      <vt:lpstr>Tuples</vt:lpstr>
      <vt:lpstr>Tuple(access items)</vt:lpstr>
      <vt:lpstr>Tuple(update Items, join)</vt:lpstr>
      <vt:lpstr>Tuple(unpack,*,loops)</vt:lpstr>
      <vt:lpstr>Set</vt:lpstr>
      <vt:lpstr>Set(access items, add items)</vt:lpstr>
      <vt:lpstr>Set(remove items)</vt:lpstr>
      <vt:lpstr>Set(loops,join)</vt:lpstr>
      <vt:lpstr>Dictionary</vt:lpstr>
      <vt:lpstr>Dictionary(access items)</vt:lpstr>
      <vt:lpstr>Dictionary(add,update,remove)</vt:lpstr>
      <vt:lpstr>Dictionary(loops,copy)</vt:lpstr>
      <vt:lpstr>Dictionary(nested dictionaries)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For Beginners</dc:title>
  <dc:creator>91727</dc:creator>
  <cp:lastModifiedBy>91727</cp:lastModifiedBy>
  <cp:revision>108</cp:revision>
  <dcterms:created xsi:type="dcterms:W3CDTF">2021-12-17T11:26:17Z</dcterms:created>
  <dcterms:modified xsi:type="dcterms:W3CDTF">2021-12-29T07:33:40Z</dcterms:modified>
</cp:coreProperties>
</file>