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D3D7800-DB7A-4180-B244-216606443E4F}" type="datetimeFigureOut">
              <a:rPr lang="en-IN" smtClean="0"/>
              <a:t>27-12-2021</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A81F22F-AD30-4C31-8826-43FBAF6354E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3D7800-DB7A-4180-B244-216606443E4F}"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1F22F-AD30-4C31-8826-43FBAF6354E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3D7800-DB7A-4180-B244-216606443E4F}"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81F22F-AD30-4C31-8826-43FBAF6354E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D3D7800-DB7A-4180-B244-216606443E4F}" type="datetimeFigureOut">
              <a:rPr lang="en-IN" smtClean="0"/>
              <a:t>27-12-2021</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EA81F22F-AD30-4C31-8826-43FBAF6354E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9D3D7800-DB7A-4180-B244-216606443E4F}" type="datetimeFigureOut">
              <a:rPr lang="en-IN" smtClean="0"/>
              <a:t>27-12-2021</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EA81F22F-AD30-4C31-8826-43FBAF6354E2}"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9D3D7800-DB7A-4180-B244-216606443E4F}" type="datetimeFigureOut">
              <a:rPr lang="en-IN" smtClean="0"/>
              <a:t>27-12-2021</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EA81F22F-AD30-4C31-8826-43FBAF6354E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9D3D7800-DB7A-4180-B244-216606443E4F}" type="datetimeFigureOut">
              <a:rPr lang="en-IN" smtClean="0"/>
              <a:t>27-12-2021</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A81F22F-AD30-4C31-8826-43FBAF6354E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3D7800-DB7A-4180-B244-216606443E4F}" type="datetimeFigureOut">
              <a:rPr lang="en-IN" smtClean="0"/>
              <a:t>27-12-2021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81F22F-AD30-4C31-8826-43FBAF6354E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9D3D7800-DB7A-4180-B244-216606443E4F}" type="datetimeFigureOut">
              <a:rPr lang="en-IN" smtClean="0"/>
              <a:t>27-12-2021</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EA81F22F-AD30-4C31-8826-43FBAF6354E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9D3D7800-DB7A-4180-B244-216606443E4F}" type="datetimeFigureOut">
              <a:rPr lang="en-IN" smtClean="0"/>
              <a:t>27-12-2021</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A81F22F-AD30-4C31-8826-43FBAF6354E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9D3D7800-DB7A-4180-B244-216606443E4F}" type="datetimeFigureOut">
              <a:rPr lang="en-IN" smtClean="0"/>
              <a:t>27-12-2021</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A81F22F-AD30-4C31-8826-43FBAF6354E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9D3D7800-DB7A-4180-B244-216606443E4F}" type="datetimeFigureOut">
              <a:rPr lang="en-IN" smtClean="0"/>
              <a:t>27-12-2021</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A81F22F-AD30-4C31-8826-43FBAF6354E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hyperlink" Target="https://www.w3schools.com/python/python_tuples.asp" TargetMode="External"/><Relationship Id="rId1" Type="http://schemas.openxmlformats.org/officeDocument/2006/relationships/slideLayout" Target="../slideLayouts/slideLayout2.xml"/><Relationship Id="rId4" Type="http://schemas.openxmlformats.org/officeDocument/2006/relationships/hyperlink" Target="https://www.w3schools.com/python/python_dictionaries.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For Beginners</a:t>
            </a:r>
            <a:endParaRPr lang="en-IN" dirty="0"/>
          </a:p>
        </p:txBody>
      </p:sp>
      <p:sp>
        <p:nvSpPr>
          <p:cNvPr id="3" name="Subtitle 2"/>
          <p:cNvSpPr>
            <a:spLocks noGrp="1"/>
          </p:cNvSpPr>
          <p:nvPr>
            <p:ph type="subTitle" idx="1"/>
          </p:nvPr>
        </p:nvSpPr>
        <p:spPr/>
        <p:txBody>
          <a:bodyPr/>
          <a:lstStyle/>
          <a:p>
            <a:r>
              <a:rPr lang="en-US" dirty="0" smtClean="0"/>
              <a:t>Module 3</a:t>
            </a:r>
          </a:p>
          <a:p>
            <a:r>
              <a:rPr lang="en-US" sz="2000" b="1" dirty="0">
                <a:solidFill>
                  <a:srgbClr val="00B0F0"/>
                </a:solidFill>
              </a:rPr>
              <a:t>Data Collections (Lists, </a:t>
            </a:r>
            <a:r>
              <a:rPr lang="en-US" sz="2000" b="1" dirty="0" smtClean="0">
                <a:solidFill>
                  <a:srgbClr val="00B0F0"/>
                </a:solidFill>
              </a:rPr>
              <a:t>Tuples, Sets </a:t>
            </a:r>
            <a:r>
              <a:rPr lang="en-US" sz="2000" b="1" dirty="0">
                <a:solidFill>
                  <a:srgbClr val="00B0F0"/>
                </a:solidFill>
              </a:rPr>
              <a:t>&amp; </a:t>
            </a:r>
            <a:r>
              <a:rPr lang="en-US" sz="2000" b="1" dirty="0" smtClean="0">
                <a:solidFill>
                  <a:srgbClr val="00B0F0"/>
                </a:solidFill>
              </a:rPr>
              <a:t>Dictionary)</a:t>
            </a:r>
            <a:endParaRPr lang="en-US" sz="2000" b="1" dirty="0">
              <a:solidFill>
                <a:srgbClr val="00B0F0"/>
              </a:solidFill>
            </a:endParaRPr>
          </a:p>
          <a:p>
            <a:endParaRPr lang="en-IN" sz="2000" b="1" dirty="0"/>
          </a:p>
        </p:txBody>
      </p:sp>
    </p:spTree>
    <p:extLst>
      <p:ext uri="{BB962C8B-B14F-4D97-AF65-F5344CB8AC3E}">
        <p14:creationId xmlns:p14="http://schemas.microsoft.com/office/powerpoint/2010/main" val="247028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648072"/>
          </a:xfrm>
        </p:spPr>
        <p:txBody>
          <a:bodyPr>
            <a:normAutofit fontScale="90000"/>
          </a:bodyPr>
          <a:lstStyle/>
          <a:p>
            <a:pPr algn="ctr"/>
            <a:r>
              <a:rPr lang="en-US" dirty="0" smtClean="0"/>
              <a:t>Tuples</a:t>
            </a:r>
            <a:endParaRPr lang="en-IN" dirty="0"/>
          </a:p>
        </p:txBody>
      </p:sp>
      <p:sp>
        <p:nvSpPr>
          <p:cNvPr id="3" name="Content Placeholder 2"/>
          <p:cNvSpPr>
            <a:spLocks noGrp="1"/>
          </p:cNvSpPr>
          <p:nvPr>
            <p:ph idx="1"/>
          </p:nvPr>
        </p:nvSpPr>
        <p:spPr>
          <a:xfrm>
            <a:off x="457200" y="836712"/>
            <a:ext cx="8229600" cy="5904656"/>
          </a:xfrm>
        </p:spPr>
        <p:txBody>
          <a:bodyPr>
            <a:noAutofit/>
          </a:bodyPr>
          <a:lstStyle/>
          <a:p>
            <a:r>
              <a:rPr lang="en-US" sz="1800" dirty="0" smtClean="0"/>
              <a:t>Syntax</a:t>
            </a:r>
            <a:r>
              <a:rPr lang="en-US" sz="1800" dirty="0"/>
              <a:t> </a:t>
            </a:r>
            <a:r>
              <a:rPr lang="en-US" sz="1800" dirty="0" smtClean="0"/>
              <a:t>: </a:t>
            </a:r>
            <a:r>
              <a:rPr lang="en-US" sz="1800" b="1" dirty="0" err="1" smtClean="0">
                <a:solidFill>
                  <a:srgbClr val="00B0F0"/>
                </a:solidFill>
              </a:rPr>
              <a:t>mytuple</a:t>
            </a:r>
            <a:r>
              <a:rPr lang="en-US" sz="1800" b="1" dirty="0" smtClean="0">
                <a:solidFill>
                  <a:srgbClr val="00B0F0"/>
                </a:solidFill>
              </a:rPr>
              <a:t>= (1,2,3)</a:t>
            </a:r>
          </a:p>
          <a:p>
            <a:r>
              <a:rPr lang="en-US" sz="1800" dirty="0"/>
              <a:t>Tuple items are ordered, unchangeable, and allow duplicate </a:t>
            </a:r>
            <a:r>
              <a:rPr lang="en-US" sz="1800" dirty="0" smtClean="0"/>
              <a:t>values</a:t>
            </a:r>
          </a:p>
          <a:p>
            <a:r>
              <a:rPr lang="en-US" sz="1800" dirty="0"/>
              <a:t>Tuples are unchangeable, meaning that we cannot change, add or remove items after the tuple has been created</a:t>
            </a:r>
            <a:r>
              <a:rPr lang="en-US" sz="1800" dirty="0" smtClean="0"/>
              <a:t>.</a:t>
            </a:r>
          </a:p>
          <a:p>
            <a:r>
              <a:rPr lang="en-US" sz="1800" dirty="0" smtClean="0"/>
              <a:t>Length : </a:t>
            </a:r>
            <a:r>
              <a:rPr lang="en-US" sz="1800" dirty="0" err="1" smtClean="0">
                <a:solidFill>
                  <a:srgbClr val="00B0F0"/>
                </a:solidFill>
              </a:rPr>
              <a:t>len</a:t>
            </a:r>
            <a:r>
              <a:rPr lang="en-US" sz="1800" dirty="0" smtClean="0">
                <a:solidFill>
                  <a:srgbClr val="00B0F0"/>
                </a:solidFill>
              </a:rPr>
              <a:t>(</a:t>
            </a:r>
            <a:r>
              <a:rPr lang="en-US" sz="1800" b="1" dirty="0" err="1" smtClean="0">
                <a:solidFill>
                  <a:srgbClr val="00B0F0"/>
                </a:solidFill>
              </a:rPr>
              <a:t>mytuple</a:t>
            </a:r>
            <a:r>
              <a:rPr lang="en-US" sz="1800" dirty="0" smtClean="0">
                <a:solidFill>
                  <a:srgbClr val="00B0F0"/>
                </a:solidFill>
              </a:rPr>
              <a:t>)</a:t>
            </a:r>
          </a:p>
          <a:p>
            <a:r>
              <a:rPr lang="en-US" sz="1800" dirty="0" smtClean="0"/>
              <a:t>To </a:t>
            </a:r>
            <a:r>
              <a:rPr lang="en-US" sz="1800" dirty="0"/>
              <a:t>create a tuple with only one item, you have to add a comma after the item, otherwise Python will not recognize it as a </a:t>
            </a:r>
            <a:r>
              <a:rPr lang="en-US" sz="1800" dirty="0" smtClean="0"/>
              <a:t>tuple</a:t>
            </a:r>
          </a:p>
          <a:p>
            <a:pPr lvl="1"/>
            <a:r>
              <a:rPr lang="en-US" sz="1800" b="1" dirty="0" err="1">
                <a:solidFill>
                  <a:srgbClr val="00B0F0"/>
                </a:solidFill>
              </a:rPr>
              <a:t>thistuple</a:t>
            </a:r>
            <a:r>
              <a:rPr lang="en-US" sz="1800" b="1" dirty="0">
                <a:solidFill>
                  <a:srgbClr val="00B0F0"/>
                </a:solidFill>
              </a:rPr>
              <a:t> = ("apple",)</a:t>
            </a:r>
          </a:p>
          <a:p>
            <a:pPr lvl="1"/>
            <a:r>
              <a:rPr lang="en-US" sz="1800" b="1" dirty="0">
                <a:solidFill>
                  <a:srgbClr val="00B0F0"/>
                </a:solidFill>
              </a:rPr>
              <a:t>print(type(</a:t>
            </a:r>
            <a:r>
              <a:rPr lang="en-US" sz="1800" b="1" dirty="0" err="1">
                <a:solidFill>
                  <a:srgbClr val="00B0F0"/>
                </a:solidFill>
              </a:rPr>
              <a:t>thistuple</a:t>
            </a:r>
            <a:r>
              <a:rPr lang="en-US" sz="1800" b="1" dirty="0">
                <a:solidFill>
                  <a:srgbClr val="00B0F0"/>
                </a:solidFill>
              </a:rPr>
              <a:t>))</a:t>
            </a:r>
          </a:p>
          <a:p>
            <a:pPr lvl="1"/>
            <a:endParaRPr lang="en-US" sz="1800" dirty="0"/>
          </a:p>
          <a:p>
            <a:pPr lvl="1"/>
            <a:r>
              <a:rPr lang="en-US" sz="1800" u="sng" dirty="0"/>
              <a:t>#NOT a tuple</a:t>
            </a:r>
          </a:p>
          <a:p>
            <a:pPr lvl="1"/>
            <a:r>
              <a:rPr lang="en-US" sz="1800" b="1" dirty="0" err="1">
                <a:solidFill>
                  <a:srgbClr val="00B0F0"/>
                </a:solidFill>
              </a:rPr>
              <a:t>thistuple</a:t>
            </a:r>
            <a:r>
              <a:rPr lang="en-US" sz="1800" b="1" dirty="0">
                <a:solidFill>
                  <a:srgbClr val="00B0F0"/>
                </a:solidFill>
              </a:rPr>
              <a:t> = ("apple")</a:t>
            </a:r>
          </a:p>
          <a:p>
            <a:pPr lvl="1"/>
            <a:r>
              <a:rPr lang="en-US" sz="1800" b="1" dirty="0">
                <a:solidFill>
                  <a:srgbClr val="00B0F0"/>
                </a:solidFill>
              </a:rPr>
              <a:t>print(type(</a:t>
            </a:r>
            <a:r>
              <a:rPr lang="en-US" sz="1800" b="1" dirty="0" err="1">
                <a:solidFill>
                  <a:srgbClr val="00B0F0"/>
                </a:solidFill>
              </a:rPr>
              <a:t>thistuple</a:t>
            </a:r>
            <a:r>
              <a:rPr lang="en-US" sz="1800" b="1" dirty="0" smtClean="0">
                <a:solidFill>
                  <a:srgbClr val="00B0F0"/>
                </a:solidFill>
              </a:rPr>
              <a:t>))</a:t>
            </a:r>
          </a:p>
          <a:p>
            <a:r>
              <a:rPr lang="en-US" sz="1800" b="1" dirty="0" smtClean="0"/>
              <a:t>Tuple creation using tuple() constructor</a:t>
            </a:r>
          </a:p>
          <a:p>
            <a:pPr lvl="1"/>
            <a:r>
              <a:rPr lang="en-US" sz="1800" b="1" dirty="0" err="1">
                <a:solidFill>
                  <a:srgbClr val="00B0F0"/>
                </a:solidFill>
              </a:rPr>
              <a:t>m</a:t>
            </a:r>
            <a:r>
              <a:rPr lang="en-US" sz="1800" b="1" dirty="0" err="1" smtClean="0">
                <a:solidFill>
                  <a:srgbClr val="00B0F0"/>
                </a:solidFill>
              </a:rPr>
              <a:t>ytuple</a:t>
            </a:r>
            <a:r>
              <a:rPr lang="en-US" sz="1800" b="1" dirty="0" smtClean="0">
                <a:solidFill>
                  <a:srgbClr val="00B0F0"/>
                </a:solidFill>
              </a:rPr>
              <a:t> = tuple((1,2,3))</a:t>
            </a:r>
          </a:p>
        </p:txBody>
      </p:sp>
    </p:spTree>
    <p:extLst>
      <p:ext uri="{BB962C8B-B14F-4D97-AF65-F5344CB8AC3E}">
        <p14:creationId xmlns:p14="http://schemas.microsoft.com/office/powerpoint/2010/main" val="2450710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pPr algn="ctr"/>
            <a:r>
              <a:rPr lang="en-US" dirty="0" smtClean="0"/>
              <a:t>Tuple(access items)</a:t>
            </a:r>
            <a:endParaRPr lang="en-IN" dirty="0"/>
          </a:p>
        </p:txBody>
      </p:sp>
      <p:sp>
        <p:nvSpPr>
          <p:cNvPr id="3" name="Content Placeholder 2"/>
          <p:cNvSpPr>
            <a:spLocks noGrp="1"/>
          </p:cNvSpPr>
          <p:nvPr>
            <p:ph idx="1"/>
          </p:nvPr>
        </p:nvSpPr>
        <p:spPr>
          <a:xfrm>
            <a:off x="457200" y="980728"/>
            <a:ext cx="8229600" cy="5474080"/>
          </a:xfrm>
        </p:spPr>
        <p:txBody>
          <a:bodyPr/>
          <a:lstStyle/>
          <a:p>
            <a:r>
              <a:rPr lang="en-US" sz="1600" dirty="0" smtClean="0"/>
              <a:t>Tuple items </a:t>
            </a:r>
            <a:r>
              <a:rPr lang="en-US" sz="1600" dirty="0"/>
              <a:t>are indexed and you can access them by referring to the index </a:t>
            </a:r>
            <a:r>
              <a:rPr lang="en-US" sz="1600" dirty="0" smtClean="0"/>
              <a:t>number</a:t>
            </a:r>
          </a:p>
          <a:p>
            <a:pPr lvl="1"/>
            <a:r>
              <a:rPr lang="en-IN" sz="1600" b="1" dirty="0" err="1" smtClean="0">
                <a:solidFill>
                  <a:srgbClr val="00B0F0"/>
                </a:solidFill>
              </a:rPr>
              <a:t>mytuple</a:t>
            </a:r>
            <a:r>
              <a:rPr lang="en-IN" sz="1600" b="1" dirty="0" smtClean="0">
                <a:solidFill>
                  <a:srgbClr val="00B0F0"/>
                </a:solidFill>
              </a:rPr>
              <a:t>[1]</a:t>
            </a:r>
            <a:endParaRPr lang="en-US" sz="1600" b="1" dirty="0" smtClean="0">
              <a:solidFill>
                <a:srgbClr val="00B0F0"/>
              </a:solidFill>
            </a:endParaRPr>
          </a:p>
          <a:p>
            <a:r>
              <a:rPr lang="en-US" sz="1600" dirty="0"/>
              <a:t>Negative indexing </a:t>
            </a:r>
            <a:r>
              <a:rPr lang="en-US" sz="1600" dirty="0" smtClean="0"/>
              <a:t>is supported</a:t>
            </a:r>
          </a:p>
          <a:p>
            <a:pPr lvl="1"/>
            <a:r>
              <a:rPr lang="en-IN" sz="1600" b="1" dirty="0" err="1">
                <a:solidFill>
                  <a:srgbClr val="00B0F0"/>
                </a:solidFill>
              </a:rPr>
              <a:t>mytuple</a:t>
            </a:r>
            <a:r>
              <a:rPr lang="en-IN" sz="1600" b="1" dirty="0">
                <a:solidFill>
                  <a:srgbClr val="00B0F0"/>
                </a:solidFill>
              </a:rPr>
              <a:t>[-</a:t>
            </a:r>
            <a:r>
              <a:rPr lang="en-IN" sz="1600" b="1" dirty="0" smtClean="0">
                <a:solidFill>
                  <a:srgbClr val="00B0F0"/>
                </a:solidFill>
              </a:rPr>
              <a:t>1]</a:t>
            </a:r>
            <a:endParaRPr lang="en-US" sz="1600" b="1" dirty="0" smtClean="0">
              <a:solidFill>
                <a:srgbClr val="00B0F0"/>
              </a:solidFill>
            </a:endParaRPr>
          </a:p>
          <a:p>
            <a:r>
              <a:rPr lang="en-US" sz="1600" dirty="0"/>
              <a:t>You can specify a range of indexes by specifying where to start and where to end the </a:t>
            </a:r>
            <a:r>
              <a:rPr lang="en-US" sz="1600" dirty="0" smtClean="0"/>
              <a:t>range</a:t>
            </a:r>
          </a:p>
          <a:p>
            <a:pPr lvl="1"/>
            <a:r>
              <a:rPr lang="en-IN" sz="1600" b="1" dirty="0" err="1">
                <a:solidFill>
                  <a:srgbClr val="00B0F0"/>
                </a:solidFill>
              </a:rPr>
              <a:t>mytuple</a:t>
            </a:r>
            <a:r>
              <a:rPr lang="en-IN" sz="1600" b="1" dirty="0">
                <a:solidFill>
                  <a:srgbClr val="00B0F0"/>
                </a:solidFill>
              </a:rPr>
              <a:t>[1:5</a:t>
            </a:r>
            <a:r>
              <a:rPr lang="en-IN" sz="1600" b="1" dirty="0" smtClean="0">
                <a:solidFill>
                  <a:srgbClr val="00B0F0"/>
                </a:solidFill>
              </a:rPr>
              <a:t>]</a:t>
            </a:r>
            <a:endParaRPr lang="en-US" sz="1600" b="1" dirty="0">
              <a:solidFill>
                <a:srgbClr val="00B0F0"/>
              </a:solidFill>
            </a:endParaRPr>
          </a:p>
          <a:p>
            <a:r>
              <a:rPr lang="en-US" sz="1600" dirty="0"/>
              <a:t>By leaving out the start value, the range will start at the first </a:t>
            </a:r>
            <a:r>
              <a:rPr lang="en-US" sz="1600" dirty="0" smtClean="0"/>
              <a:t>item</a:t>
            </a:r>
          </a:p>
          <a:p>
            <a:pPr lvl="1"/>
            <a:r>
              <a:rPr lang="en-IN" sz="1600" b="1" dirty="0" err="1">
                <a:solidFill>
                  <a:srgbClr val="00B0F0"/>
                </a:solidFill>
              </a:rPr>
              <a:t>mytuple</a:t>
            </a:r>
            <a:r>
              <a:rPr lang="en-IN" sz="1600" b="1" dirty="0">
                <a:solidFill>
                  <a:srgbClr val="00B0F0"/>
                </a:solidFill>
              </a:rPr>
              <a:t>[:</a:t>
            </a:r>
            <a:r>
              <a:rPr lang="en-IN" sz="1600" b="1" dirty="0" smtClean="0">
                <a:solidFill>
                  <a:srgbClr val="00B0F0"/>
                </a:solidFill>
              </a:rPr>
              <a:t>5]</a:t>
            </a:r>
            <a:endParaRPr lang="en-US" sz="1600" b="1" dirty="0">
              <a:solidFill>
                <a:srgbClr val="00B0F0"/>
              </a:solidFill>
            </a:endParaRPr>
          </a:p>
          <a:p>
            <a:r>
              <a:rPr lang="en-US" sz="1600" dirty="0" smtClean="0"/>
              <a:t>By </a:t>
            </a:r>
            <a:r>
              <a:rPr lang="en-US" sz="1600" dirty="0"/>
              <a:t>leaving out the end value, the range will go on to the end of the </a:t>
            </a:r>
            <a:r>
              <a:rPr lang="en-US" sz="1600" dirty="0" smtClean="0"/>
              <a:t>tuple</a:t>
            </a:r>
          </a:p>
          <a:p>
            <a:pPr lvl="1"/>
            <a:r>
              <a:rPr lang="en-US" sz="1200" dirty="0" smtClean="0"/>
              <a:t>	</a:t>
            </a:r>
            <a:r>
              <a:rPr lang="en-IN" sz="1600" b="1" dirty="0" err="1">
                <a:solidFill>
                  <a:srgbClr val="00B0F0"/>
                </a:solidFill>
              </a:rPr>
              <a:t>mytuple</a:t>
            </a:r>
            <a:r>
              <a:rPr lang="en-IN" sz="1600" b="1" dirty="0">
                <a:solidFill>
                  <a:srgbClr val="00B0F0"/>
                </a:solidFill>
              </a:rPr>
              <a:t> </a:t>
            </a:r>
            <a:r>
              <a:rPr lang="en-US" sz="1600" b="1" dirty="0" smtClean="0">
                <a:solidFill>
                  <a:srgbClr val="00B0F0"/>
                </a:solidFill>
              </a:rPr>
              <a:t>[</a:t>
            </a:r>
            <a:r>
              <a:rPr lang="en-US" sz="1600" b="1" dirty="0">
                <a:solidFill>
                  <a:srgbClr val="00B0F0"/>
                </a:solidFill>
              </a:rPr>
              <a:t>1:]</a:t>
            </a:r>
          </a:p>
          <a:p>
            <a:r>
              <a:rPr lang="en-US" sz="1600" dirty="0" smtClean="0"/>
              <a:t>Specify </a:t>
            </a:r>
            <a:r>
              <a:rPr lang="en-US" sz="1600" dirty="0"/>
              <a:t>negative indexes if you want to start the search from the end of the tuple</a:t>
            </a:r>
            <a:endParaRPr lang="en-US" sz="1600" dirty="0" smtClean="0"/>
          </a:p>
          <a:p>
            <a:pPr lvl="1"/>
            <a:r>
              <a:rPr lang="en-IN" sz="1600" b="1" dirty="0" err="1">
                <a:solidFill>
                  <a:srgbClr val="00B0F0"/>
                </a:solidFill>
              </a:rPr>
              <a:t>mytuple</a:t>
            </a:r>
            <a:r>
              <a:rPr lang="en-US" sz="1600" b="1" dirty="0" smtClean="0">
                <a:solidFill>
                  <a:srgbClr val="00B0F0"/>
                </a:solidFill>
              </a:rPr>
              <a:t>[-</a:t>
            </a:r>
            <a:r>
              <a:rPr lang="en-US" sz="1600" b="1" dirty="0">
                <a:solidFill>
                  <a:srgbClr val="00B0F0"/>
                </a:solidFill>
              </a:rPr>
              <a:t>4:-1]</a:t>
            </a:r>
          </a:p>
          <a:p>
            <a:r>
              <a:rPr lang="en-US" sz="1600" dirty="0"/>
              <a:t>To determine if a specified item is present in a tuple use the in keyword</a:t>
            </a:r>
            <a:endParaRPr lang="en-US" sz="1600" dirty="0" smtClean="0"/>
          </a:p>
          <a:p>
            <a:pPr lvl="1"/>
            <a:r>
              <a:rPr lang="en-US" sz="1600" b="1" dirty="0" smtClean="0">
                <a:solidFill>
                  <a:srgbClr val="00B0F0"/>
                </a:solidFill>
              </a:rPr>
              <a:t>Item in </a:t>
            </a:r>
            <a:r>
              <a:rPr lang="en-IN" sz="1600" b="1" dirty="0" err="1">
                <a:solidFill>
                  <a:srgbClr val="00B0F0"/>
                </a:solidFill>
              </a:rPr>
              <a:t>mytuple</a:t>
            </a:r>
            <a:endParaRPr lang="en-US" sz="1600" b="1" dirty="0" smtClean="0">
              <a:solidFill>
                <a:srgbClr val="00B0F0"/>
              </a:solidFill>
            </a:endParaRPr>
          </a:p>
          <a:p>
            <a:pPr lvl="1"/>
            <a:endParaRPr lang="en-US" sz="1600" b="1" dirty="0" smtClean="0"/>
          </a:p>
          <a:p>
            <a:pPr marL="537210" lvl="1" indent="0">
              <a:buNone/>
            </a:pPr>
            <a:endParaRPr lang="en-US" sz="1600" b="1" dirty="0" smtClean="0"/>
          </a:p>
        </p:txBody>
      </p:sp>
    </p:spTree>
    <p:extLst>
      <p:ext uri="{BB962C8B-B14F-4D97-AF65-F5344CB8AC3E}">
        <p14:creationId xmlns:p14="http://schemas.microsoft.com/office/powerpoint/2010/main" val="2083951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1226"/>
          </a:xfrm>
        </p:spPr>
        <p:txBody>
          <a:bodyPr>
            <a:normAutofit fontScale="90000"/>
          </a:bodyPr>
          <a:lstStyle/>
          <a:p>
            <a:pPr algn="ctr"/>
            <a:r>
              <a:rPr lang="en-US" dirty="0" smtClean="0"/>
              <a:t>Tuple(update Items, join)</a:t>
            </a:r>
            <a:endParaRPr lang="en-IN" dirty="0"/>
          </a:p>
        </p:txBody>
      </p:sp>
      <p:sp>
        <p:nvSpPr>
          <p:cNvPr id="3" name="Content Placeholder 2"/>
          <p:cNvSpPr>
            <a:spLocks noGrp="1"/>
          </p:cNvSpPr>
          <p:nvPr>
            <p:ph idx="1"/>
          </p:nvPr>
        </p:nvSpPr>
        <p:spPr>
          <a:xfrm>
            <a:off x="467544" y="1124744"/>
            <a:ext cx="8229600" cy="5402072"/>
          </a:xfrm>
        </p:spPr>
        <p:txBody>
          <a:bodyPr>
            <a:normAutofit/>
          </a:bodyPr>
          <a:lstStyle/>
          <a:p>
            <a:r>
              <a:rPr lang="en-US" sz="1600" dirty="0" smtClean="0"/>
              <a:t>Tuples are immutable or unchangeable, so its not possible to change anything directly, but there is work around where we have to convert tuple into list, perform actions and again change that list to tuple </a:t>
            </a:r>
          </a:p>
          <a:p>
            <a:pPr lvl="1"/>
            <a:r>
              <a:rPr lang="es-ES" sz="1600" b="1" dirty="0" smtClean="0">
                <a:solidFill>
                  <a:srgbClr val="00B0F0"/>
                </a:solidFill>
              </a:rPr>
              <a:t>mytuple </a:t>
            </a:r>
            <a:r>
              <a:rPr lang="es-ES" sz="1600" b="1" dirty="0">
                <a:solidFill>
                  <a:srgbClr val="00B0F0"/>
                </a:solidFill>
              </a:rPr>
              <a:t>= ("</a:t>
            </a:r>
            <a:r>
              <a:rPr lang="es-ES" sz="1600" b="1" dirty="0" err="1">
                <a:solidFill>
                  <a:srgbClr val="00B0F0"/>
                </a:solidFill>
              </a:rPr>
              <a:t>apple</a:t>
            </a:r>
            <a:r>
              <a:rPr lang="es-ES" sz="1600" b="1" dirty="0">
                <a:solidFill>
                  <a:srgbClr val="00B0F0"/>
                </a:solidFill>
              </a:rPr>
              <a:t>", "banana", "</a:t>
            </a:r>
            <a:r>
              <a:rPr lang="es-ES" sz="1600" b="1" dirty="0" err="1">
                <a:solidFill>
                  <a:srgbClr val="00B0F0"/>
                </a:solidFill>
              </a:rPr>
              <a:t>cherry</a:t>
            </a:r>
            <a:r>
              <a:rPr lang="es-ES" sz="1600" b="1" dirty="0">
                <a:solidFill>
                  <a:srgbClr val="00B0F0"/>
                </a:solidFill>
              </a:rPr>
              <a:t>")</a:t>
            </a:r>
            <a:br>
              <a:rPr lang="es-ES" sz="1600" b="1" dirty="0">
                <a:solidFill>
                  <a:srgbClr val="00B0F0"/>
                </a:solidFill>
              </a:rPr>
            </a:br>
            <a:r>
              <a:rPr lang="es-ES" sz="1600" b="1" dirty="0" err="1" smtClean="0">
                <a:solidFill>
                  <a:srgbClr val="00B0F0"/>
                </a:solidFill>
              </a:rPr>
              <a:t>mylist</a:t>
            </a:r>
            <a:r>
              <a:rPr lang="es-ES" sz="1600" b="1" dirty="0" smtClean="0">
                <a:solidFill>
                  <a:srgbClr val="00B0F0"/>
                </a:solidFill>
              </a:rPr>
              <a:t> </a:t>
            </a:r>
            <a:r>
              <a:rPr lang="es-ES" sz="1600" b="1" dirty="0">
                <a:solidFill>
                  <a:srgbClr val="00B0F0"/>
                </a:solidFill>
              </a:rPr>
              <a:t>= </a:t>
            </a:r>
            <a:r>
              <a:rPr lang="es-ES" sz="1600" b="1" dirty="0" err="1" smtClean="0">
                <a:solidFill>
                  <a:srgbClr val="00B0F0"/>
                </a:solidFill>
              </a:rPr>
              <a:t>list</a:t>
            </a:r>
            <a:r>
              <a:rPr lang="es-ES" sz="1600" b="1" dirty="0" smtClean="0">
                <a:solidFill>
                  <a:srgbClr val="00B0F0"/>
                </a:solidFill>
              </a:rPr>
              <a:t>(mytuple)</a:t>
            </a:r>
            <a:r>
              <a:rPr lang="es-ES" sz="1600" b="1" dirty="0">
                <a:solidFill>
                  <a:srgbClr val="00B0F0"/>
                </a:solidFill>
              </a:rPr>
              <a:t/>
            </a:r>
            <a:br>
              <a:rPr lang="es-ES" sz="1600" b="1" dirty="0">
                <a:solidFill>
                  <a:srgbClr val="00B0F0"/>
                </a:solidFill>
              </a:rPr>
            </a:br>
            <a:r>
              <a:rPr lang="es-ES" sz="1600" b="1" dirty="0" err="1">
                <a:solidFill>
                  <a:srgbClr val="00B0F0"/>
                </a:solidFill>
              </a:rPr>
              <a:t>mylist</a:t>
            </a:r>
            <a:r>
              <a:rPr lang="es-ES" sz="1600" b="1" dirty="0" smtClean="0">
                <a:solidFill>
                  <a:srgbClr val="00B0F0"/>
                </a:solidFill>
              </a:rPr>
              <a:t>[1</a:t>
            </a:r>
            <a:r>
              <a:rPr lang="es-ES" sz="1600" b="1" dirty="0">
                <a:solidFill>
                  <a:srgbClr val="00B0F0"/>
                </a:solidFill>
              </a:rPr>
              <a:t>] = "kiwi"</a:t>
            </a:r>
            <a:br>
              <a:rPr lang="es-ES" sz="1600" b="1" dirty="0">
                <a:solidFill>
                  <a:srgbClr val="00B0F0"/>
                </a:solidFill>
              </a:rPr>
            </a:br>
            <a:r>
              <a:rPr lang="es-ES" sz="1600" b="1" dirty="0" smtClean="0">
                <a:solidFill>
                  <a:srgbClr val="00B0F0"/>
                </a:solidFill>
              </a:rPr>
              <a:t>mytuple </a:t>
            </a:r>
            <a:r>
              <a:rPr lang="es-ES" sz="1600" b="1" dirty="0">
                <a:solidFill>
                  <a:srgbClr val="00B0F0"/>
                </a:solidFill>
              </a:rPr>
              <a:t>= </a:t>
            </a:r>
            <a:r>
              <a:rPr lang="es-ES" sz="1600" b="1" dirty="0" err="1" smtClean="0">
                <a:solidFill>
                  <a:srgbClr val="00B0F0"/>
                </a:solidFill>
              </a:rPr>
              <a:t>tuple</a:t>
            </a:r>
            <a:r>
              <a:rPr lang="es-ES" sz="1600" b="1" dirty="0" smtClean="0">
                <a:solidFill>
                  <a:srgbClr val="00B0F0"/>
                </a:solidFill>
              </a:rPr>
              <a:t>(</a:t>
            </a:r>
            <a:r>
              <a:rPr lang="es-ES" sz="1600" b="1" dirty="0" err="1" smtClean="0">
                <a:solidFill>
                  <a:srgbClr val="00B0F0"/>
                </a:solidFill>
              </a:rPr>
              <a:t>mylist</a:t>
            </a:r>
            <a:r>
              <a:rPr lang="es-ES" sz="1600" b="1" dirty="0" smtClean="0">
                <a:solidFill>
                  <a:srgbClr val="00B0F0"/>
                </a:solidFill>
              </a:rPr>
              <a:t>)</a:t>
            </a:r>
            <a:r>
              <a:rPr lang="es-ES" sz="1600" b="1" dirty="0">
                <a:solidFill>
                  <a:srgbClr val="00B0F0"/>
                </a:solidFill>
              </a:rPr>
              <a:t/>
            </a:r>
            <a:br>
              <a:rPr lang="es-ES" sz="1600" b="1" dirty="0">
                <a:solidFill>
                  <a:srgbClr val="00B0F0"/>
                </a:solidFill>
              </a:rPr>
            </a:br>
            <a:r>
              <a:rPr lang="es-ES" sz="1600" b="1" dirty="0" err="1" smtClean="0">
                <a:solidFill>
                  <a:srgbClr val="00B0F0"/>
                </a:solidFill>
              </a:rPr>
              <a:t>print</a:t>
            </a:r>
            <a:r>
              <a:rPr lang="es-ES" sz="1600" b="1" dirty="0" smtClean="0">
                <a:solidFill>
                  <a:srgbClr val="00B0F0"/>
                </a:solidFill>
              </a:rPr>
              <a:t>(mytuple)</a:t>
            </a:r>
            <a:endParaRPr lang="en-IN" sz="1600" b="1" dirty="0" smtClean="0">
              <a:solidFill>
                <a:srgbClr val="00B0F0"/>
              </a:solidFill>
            </a:endParaRPr>
          </a:p>
          <a:p>
            <a:pPr lvl="1"/>
            <a:endParaRPr lang="en-US" sz="1600" b="1" dirty="0" smtClean="0"/>
          </a:p>
          <a:p>
            <a:r>
              <a:rPr lang="en-US" sz="1600" b="1" dirty="0"/>
              <a:t>Add tuple to a tuple </a:t>
            </a:r>
            <a:endParaRPr lang="en-US" sz="1600" b="1" dirty="0" smtClean="0"/>
          </a:p>
          <a:p>
            <a:pPr lvl="1"/>
            <a:r>
              <a:rPr lang="es-ES" sz="1600" b="1" dirty="0">
                <a:solidFill>
                  <a:srgbClr val="00B0F0"/>
                </a:solidFill>
              </a:rPr>
              <a:t>mytuple </a:t>
            </a:r>
            <a:r>
              <a:rPr lang="en-US" sz="1600" b="1" dirty="0" smtClean="0">
                <a:solidFill>
                  <a:srgbClr val="00B0F0"/>
                </a:solidFill>
              </a:rPr>
              <a:t>= </a:t>
            </a:r>
            <a:r>
              <a:rPr lang="en-US" sz="1600" b="1" dirty="0">
                <a:solidFill>
                  <a:srgbClr val="00B0F0"/>
                </a:solidFill>
              </a:rPr>
              <a:t>("apple", "banana", "cherry")</a:t>
            </a:r>
            <a:br>
              <a:rPr lang="en-US" sz="1600" b="1" dirty="0">
                <a:solidFill>
                  <a:srgbClr val="00B0F0"/>
                </a:solidFill>
              </a:rPr>
            </a:br>
            <a:r>
              <a:rPr lang="en-US" sz="1600" b="1" dirty="0" smtClean="0">
                <a:solidFill>
                  <a:srgbClr val="00B0F0"/>
                </a:solidFill>
              </a:rPr>
              <a:t>item </a:t>
            </a:r>
            <a:r>
              <a:rPr lang="en-US" sz="1600" b="1" dirty="0">
                <a:solidFill>
                  <a:srgbClr val="00B0F0"/>
                </a:solidFill>
              </a:rPr>
              <a:t>= ("orange",)</a:t>
            </a:r>
            <a:br>
              <a:rPr lang="en-US" sz="1600" b="1" dirty="0">
                <a:solidFill>
                  <a:srgbClr val="00B0F0"/>
                </a:solidFill>
              </a:rPr>
            </a:br>
            <a:r>
              <a:rPr lang="es-ES" sz="1600" b="1" dirty="0">
                <a:solidFill>
                  <a:srgbClr val="00B0F0"/>
                </a:solidFill>
              </a:rPr>
              <a:t>mytuple </a:t>
            </a:r>
            <a:r>
              <a:rPr lang="en-US" sz="1600" b="1" dirty="0" smtClean="0">
                <a:solidFill>
                  <a:srgbClr val="00B0F0"/>
                </a:solidFill>
              </a:rPr>
              <a:t>+= item</a:t>
            </a:r>
            <a:r>
              <a:rPr lang="en-US" sz="1600" b="1" dirty="0">
                <a:solidFill>
                  <a:srgbClr val="00B0F0"/>
                </a:solidFill>
              </a:rPr>
              <a:t/>
            </a:r>
            <a:br>
              <a:rPr lang="en-US" sz="1600" b="1" dirty="0">
                <a:solidFill>
                  <a:srgbClr val="00B0F0"/>
                </a:solidFill>
              </a:rPr>
            </a:br>
            <a:r>
              <a:rPr lang="en-US" sz="1600" b="1" dirty="0" smtClean="0">
                <a:solidFill>
                  <a:srgbClr val="00B0F0"/>
                </a:solidFill>
              </a:rPr>
              <a:t>print(</a:t>
            </a:r>
            <a:r>
              <a:rPr lang="es-ES" sz="1600" b="1" dirty="0" err="1" smtClean="0">
                <a:solidFill>
                  <a:srgbClr val="00B0F0"/>
                </a:solidFill>
              </a:rPr>
              <a:t>mytuple</a:t>
            </a:r>
            <a:r>
              <a:rPr lang="en-US" sz="1600" b="1" dirty="0" smtClean="0">
                <a:solidFill>
                  <a:srgbClr val="00B0F0"/>
                </a:solidFill>
              </a:rPr>
              <a:t>)</a:t>
            </a:r>
            <a:endParaRPr lang="en-US" sz="1600" b="1" dirty="0">
              <a:solidFill>
                <a:srgbClr val="00B0F0"/>
              </a:solidFill>
            </a:endParaRPr>
          </a:p>
          <a:p>
            <a:r>
              <a:rPr lang="en-IN" sz="1600" b="1" dirty="0" smtClean="0"/>
              <a:t>Delete tuple</a:t>
            </a:r>
          </a:p>
          <a:p>
            <a:pPr lvl="1"/>
            <a:r>
              <a:rPr lang="en-IN" sz="1600" b="1" dirty="0" smtClean="0">
                <a:solidFill>
                  <a:srgbClr val="00B0F0"/>
                </a:solidFill>
              </a:rPr>
              <a:t>del </a:t>
            </a:r>
            <a:r>
              <a:rPr lang="en-IN" sz="1600" b="1" dirty="0" err="1" smtClean="0">
                <a:solidFill>
                  <a:srgbClr val="00B0F0"/>
                </a:solidFill>
              </a:rPr>
              <a:t>mytuple</a:t>
            </a:r>
            <a:endParaRPr lang="en-IN" sz="1600" b="1" dirty="0" smtClean="0">
              <a:solidFill>
                <a:srgbClr val="00B0F0"/>
              </a:solidFill>
            </a:endParaRPr>
          </a:p>
          <a:p>
            <a:r>
              <a:rPr lang="en-IN" sz="1600" b="1" dirty="0" smtClean="0"/>
              <a:t>Join tuples</a:t>
            </a:r>
          </a:p>
          <a:p>
            <a:pPr lvl="1"/>
            <a:r>
              <a:rPr lang="en-IN" sz="1600" b="1" dirty="0" err="1">
                <a:solidFill>
                  <a:srgbClr val="00B0F0"/>
                </a:solidFill>
              </a:rPr>
              <a:t>m</a:t>
            </a:r>
            <a:r>
              <a:rPr lang="en-IN" sz="1600" b="1" dirty="0" err="1" smtClean="0">
                <a:solidFill>
                  <a:srgbClr val="00B0F0"/>
                </a:solidFill>
              </a:rPr>
              <a:t>ytuple</a:t>
            </a:r>
            <a:r>
              <a:rPr lang="en-IN" sz="1600" b="1" dirty="0" smtClean="0">
                <a:solidFill>
                  <a:srgbClr val="00B0F0"/>
                </a:solidFill>
              </a:rPr>
              <a:t> = tuple1+tuple2</a:t>
            </a:r>
          </a:p>
          <a:p>
            <a:pPr lvl="1"/>
            <a:r>
              <a:rPr lang="en-US" sz="1600" b="1" dirty="0" err="1" smtClean="0">
                <a:solidFill>
                  <a:srgbClr val="00B0F0"/>
                </a:solidFill>
              </a:rPr>
              <a:t>mytuple</a:t>
            </a:r>
            <a:r>
              <a:rPr lang="en-US" sz="1600" b="1" dirty="0" smtClean="0">
                <a:solidFill>
                  <a:srgbClr val="00B0F0"/>
                </a:solidFill>
              </a:rPr>
              <a:t> = tuple*2 </a:t>
            </a:r>
          </a:p>
          <a:p>
            <a:pPr lvl="1"/>
            <a:endParaRPr lang="en-US" dirty="0" smtClean="0"/>
          </a:p>
          <a:p>
            <a:pPr lvl="1"/>
            <a:endParaRPr lang="en-IN" dirty="0"/>
          </a:p>
        </p:txBody>
      </p:sp>
    </p:spTree>
    <p:extLst>
      <p:ext uri="{BB962C8B-B14F-4D97-AF65-F5344CB8AC3E}">
        <p14:creationId xmlns:p14="http://schemas.microsoft.com/office/powerpoint/2010/main" val="1492733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648072"/>
          </a:xfrm>
        </p:spPr>
        <p:txBody>
          <a:bodyPr>
            <a:normAutofit fontScale="90000"/>
          </a:bodyPr>
          <a:lstStyle/>
          <a:p>
            <a:pPr algn="ctr"/>
            <a:r>
              <a:rPr lang="en-US" dirty="0" smtClean="0"/>
              <a:t>Tuple(unpack,*,loops)</a:t>
            </a:r>
            <a:endParaRPr lang="en-IN" dirty="0"/>
          </a:p>
        </p:txBody>
      </p:sp>
      <p:sp>
        <p:nvSpPr>
          <p:cNvPr id="3" name="Content Placeholder 2"/>
          <p:cNvSpPr>
            <a:spLocks noGrp="1"/>
          </p:cNvSpPr>
          <p:nvPr>
            <p:ph idx="1"/>
          </p:nvPr>
        </p:nvSpPr>
        <p:spPr>
          <a:xfrm>
            <a:off x="179512" y="764704"/>
            <a:ext cx="8784976" cy="5976664"/>
          </a:xfrm>
        </p:spPr>
        <p:txBody>
          <a:bodyPr>
            <a:noAutofit/>
          </a:bodyPr>
          <a:lstStyle/>
          <a:p>
            <a:r>
              <a:rPr lang="en-US" sz="1600" dirty="0" smtClean="0"/>
              <a:t>In Python</a:t>
            </a:r>
            <a:r>
              <a:rPr lang="en-US" sz="1600" dirty="0"/>
              <a:t>, we are also allowed to extract the values back into variables. This is called "unpacking"</a:t>
            </a:r>
            <a:endParaRPr lang="en-US" sz="1600" dirty="0" smtClean="0"/>
          </a:p>
          <a:p>
            <a:pPr lvl="1"/>
            <a:r>
              <a:rPr lang="en-US" sz="1600" b="1" dirty="0" err="1" smtClean="0">
                <a:solidFill>
                  <a:srgbClr val="00B0F0"/>
                </a:solidFill>
              </a:rPr>
              <a:t>mytuple</a:t>
            </a:r>
            <a:r>
              <a:rPr lang="en-US" sz="1600" b="1" dirty="0" smtClean="0">
                <a:solidFill>
                  <a:srgbClr val="00B0F0"/>
                </a:solidFill>
              </a:rPr>
              <a:t>= (“</a:t>
            </a:r>
            <a:r>
              <a:rPr lang="en-US" sz="1600" b="1" dirty="0" err="1" smtClean="0">
                <a:solidFill>
                  <a:srgbClr val="00B0F0"/>
                </a:solidFill>
              </a:rPr>
              <a:t>bmw</a:t>
            </a:r>
            <a:r>
              <a:rPr lang="en-US" sz="1600" b="1" dirty="0" smtClean="0">
                <a:solidFill>
                  <a:srgbClr val="00B0F0"/>
                </a:solidFill>
              </a:rPr>
              <a:t>",</a:t>
            </a:r>
            <a:r>
              <a:rPr lang="en-US" sz="1600" b="1" dirty="0">
                <a:solidFill>
                  <a:srgbClr val="00B0F0"/>
                </a:solidFill>
              </a:rPr>
              <a:t> </a:t>
            </a:r>
            <a:r>
              <a:rPr lang="en-US" sz="1600" b="1" dirty="0" smtClean="0">
                <a:solidFill>
                  <a:srgbClr val="00B0F0"/>
                </a:solidFill>
              </a:rPr>
              <a:t>“</a:t>
            </a:r>
            <a:r>
              <a:rPr lang="en-US" sz="1600" b="1" dirty="0" err="1" smtClean="0">
                <a:solidFill>
                  <a:srgbClr val="00B0F0"/>
                </a:solidFill>
              </a:rPr>
              <a:t>honda</a:t>
            </a:r>
            <a:r>
              <a:rPr lang="en-US" sz="1600" b="1" dirty="0" smtClean="0">
                <a:solidFill>
                  <a:srgbClr val="00B0F0"/>
                </a:solidFill>
              </a:rPr>
              <a:t>",</a:t>
            </a:r>
            <a:r>
              <a:rPr lang="en-US" sz="1600" b="1" dirty="0">
                <a:solidFill>
                  <a:srgbClr val="00B0F0"/>
                </a:solidFill>
              </a:rPr>
              <a:t> </a:t>
            </a:r>
            <a:r>
              <a:rPr lang="en-US" sz="1600" b="1" dirty="0" smtClean="0">
                <a:solidFill>
                  <a:srgbClr val="00B0F0"/>
                </a:solidFill>
              </a:rPr>
              <a:t>“</a:t>
            </a:r>
            <a:r>
              <a:rPr lang="en-US" sz="1600" b="1" dirty="0" err="1" smtClean="0">
                <a:solidFill>
                  <a:srgbClr val="00B0F0"/>
                </a:solidFill>
              </a:rPr>
              <a:t>tata</a:t>
            </a:r>
            <a:r>
              <a:rPr lang="en-US" sz="1600" b="1" dirty="0" smtClean="0">
                <a:solidFill>
                  <a:srgbClr val="00B0F0"/>
                </a:solidFill>
              </a:rPr>
              <a:t>")</a:t>
            </a:r>
            <a:r>
              <a:rPr lang="en-US" sz="1600" b="1" dirty="0">
                <a:solidFill>
                  <a:srgbClr val="00B0F0"/>
                </a:solidFill>
              </a:rPr>
              <a:t/>
            </a:r>
            <a:br>
              <a:rPr lang="en-US" sz="1600" b="1" dirty="0">
                <a:solidFill>
                  <a:srgbClr val="00B0F0"/>
                </a:solidFill>
              </a:rPr>
            </a:br>
            <a:r>
              <a:rPr lang="en-US" sz="1600" b="1" dirty="0" smtClean="0">
                <a:solidFill>
                  <a:srgbClr val="00B0F0"/>
                </a:solidFill>
              </a:rPr>
              <a:t>(car1, car2, car3) </a:t>
            </a:r>
            <a:r>
              <a:rPr lang="en-US" sz="1600" b="1" dirty="0">
                <a:solidFill>
                  <a:srgbClr val="00B0F0"/>
                </a:solidFill>
              </a:rPr>
              <a:t>= </a:t>
            </a:r>
            <a:r>
              <a:rPr lang="en-US" sz="1600" b="1" dirty="0" err="1" smtClean="0">
                <a:solidFill>
                  <a:srgbClr val="00B0F0"/>
                </a:solidFill>
              </a:rPr>
              <a:t>mytuple</a:t>
            </a:r>
            <a:r>
              <a:rPr lang="es-ES" sz="1600" dirty="0">
                <a:solidFill>
                  <a:srgbClr val="00B0F0"/>
                </a:solidFill>
              </a:rPr>
              <a:t/>
            </a:r>
            <a:br>
              <a:rPr lang="es-ES" sz="1600" dirty="0">
                <a:solidFill>
                  <a:srgbClr val="00B0F0"/>
                </a:solidFill>
              </a:rPr>
            </a:br>
            <a:endParaRPr lang="en-US" sz="1600" b="1" dirty="0" smtClean="0"/>
          </a:p>
          <a:p>
            <a:r>
              <a:rPr lang="en-US" sz="1600" b="1" dirty="0" smtClean="0"/>
              <a:t>Using </a:t>
            </a:r>
            <a:r>
              <a:rPr lang="en-US" sz="1600" b="1" dirty="0" err="1" smtClean="0"/>
              <a:t>Asterik</a:t>
            </a:r>
            <a:r>
              <a:rPr lang="en-US" sz="1600" b="1" dirty="0" smtClean="0"/>
              <a:t> *</a:t>
            </a:r>
          </a:p>
          <a:p>
            <a:pPr lvl="1"/>
            <a:r>
              <a:rPr lang="en-US" sz="1600" dirty="0"/>
              <a:t>If the number of variables is less than the number of values, you can add an * to the variable name and the values will be assigned to the variable as a list </a:t>
            </a:r>
          </a:p>
          <a:p>
            <a:pPr lvl="2"/>
            <a:r>
              <a:rPr lang="en-US" sz="1600" b="1" dirty="0" err="1">
                <a:solidFill>
                  <a:srgbClr val="00B0F0"/>
                </a:solidFill>
              </a:rPr>
              <a:t>mytuple</a:t>
            </a:r>
            <a:r>
              <a:rPr lang="en-US" sz="1600" b="1" dirty="0">
                <a:solidFill>
                  <a:srgbClr val="00B0F0"/>
                </a:solidFill>
              </a:rPr>
              <a:t>= (“</a:t>
            </a:r>
            <a:r>
              <a:rPr lang="en-US" sz="1600" b="1" dirty="0" err="1">
                <a:solidFill>
                  <a:srgbClr val="00B0F0"/>
                </a:solidFill>
              </a:rPr>
              <a:t>bmw</a:t>
            </a:r>
            <a:r>
              <a:rPr lang="en-US" sz="1600" b="1" dirty="0">
                <a:solidFill>
                  <a:srgbClr val="00B0F0"/>
                </a:solidFill>
              </a:rPr>
              <a:t>", “</a:t>
            </a:r>
            <a:r>
              <a:rPr lang="en-US" sz="1600" b="1" dirty="0" err="1">
                <a:solidFill>
                  <a:srgbClr val="00B0F0"/>
                </a:solidFill>
              </a:rPr>
              <a:t>honda</a:t>
            </a:r>
            <a:r>
              <a:rPr lang="en-US" sz="1600" b="1" dirty="0">
                <a:solidFill>
                  <a:srgbClr val="00B0F0"/>
                </a:solidFill>
              </a:rPr>
              <a:t>", “</a:t>
            </a:r>
            <a:r>
              <a:rPr lang="en-US" sz="1600" b="1" dirty="0" err="1">
                <a:solidFill>
                  <a:srgbClr val="00B0F0"/>
                </a:solidFill>
              </a:rPr>
              <a:t>tata</a:t>
            </a:r>
            <a:r>
              <a:rPr lang="en-US" sz="1600" b="1" dirty="0">
                <a:solidFill>
                  <a:srgbClr val="00B0F0"/>
                </a:solidFill>
              </a:rPr>
              <a:t>")</a:t>
            </a:r>
            <a:br>
              <a:rPr lang="en-US" sz="1600" b="1" dirty="0">
                <a:solidFill>
                  <a:srgbClr val="00B0F0"/>
                </a:solidFill>
              </a:rPr>
            </a:br>
            <a:r>
              <a:rPr lang="en-US" sz="1600" b="1" dirty="0">
                <a:solidFill>
                  <a:srgbClr val="00B0F0"/>
                </a:solidFill>
              </a:rPr>
              <a:t>(car1, cars*) = </a:t>
            </a:r>
            <a:r>
              <a:rPr lang="en-US" sz="1600" b="1" dirty="0" err="1">
                <a:solidFill>
                  <a:srgbClr val="00B0F0"/>
                </a:solidFill>
              </a:rPr>
              <a:t>mytuple</a:t>
            </a:r>
            <a:endParaRPr lang="en-US" sz="1600" b="1" dirty="0">
              <a:solidFill>
                <a:srgbClr val="00B0F0"/>
              </a:solidFill>
            </a:endParaRPr>
          </a:p>
          <a:p>
            <a:endParaRPr lang="en-US" sz="1600" b="1" dirty="0" smtClean="0"/>
          </a:p>
          <a:p>
            <a:pPr lvl="1"/>
            <a:r>
              <a:rPr lang="en-US" sz="1600" dirty="0"/>
              <a:t>If the asterisk is added to another variable name than the last, Python will assign values to the variable until the number of values left matches the number of variables </a:t>
            </a:r>
            <a:r>
              <a:rPr lang="en-US" sz="1600" dirty="0" smtClean="0"/>
              <a:t>left</a:t>
            </a:r>
          </a:p>
          <a:p>
            <a:pPr lvl="2"/>
            <a:r>
              <a:rPr lang="en-US" sz="1600" b="1" dirty="0" err="1" smtClean="0">
                <a:solidFill>
                  <a:srgbClr val="00B0F0"/>
                </a:solidFill>
              </a:rPr>
              <a:t>mytuple</a:t>
            </a:r>
            <a:r>
              <a:rPr lang="en-US" sz="1600" b="1" dirty="0">
                <a:solidFill>
                  <a:srgbClr val="00B0F0"/>
                </a:solidFill>
              </a:rPr>
              <a:t>= (“</a:t>
            </a:r>
            <a:r>
              <a:rPr lang="en-US" sz="1600" b="1" dirty="0" err="1">
                <a:solidFill>
                  <a:srgbClr val="00B0F0"/>
                </a:solidFill>
              </a:rPr>
              <a:t>bmw</a:t>
            </a:r>
            <a:r>
              <a:rPr lang="en-US" sz="1600" b="1" dirty="0">
                <a:solidFill>
                  <a:srgbClr val="00B0F0"/>
                </a:solidFill>
              </a:rPr>
              <a:t>", “</a:t>
            </a:r>
            <a:r>
              <a:rPr lang="en-US" sz="1600" b="1" dirty="0" err="1">
                <a:solidFill>
                  <a:srgbClr val="00B0F0"/>
                </a:solidFill>
              </a:rPr>
              <a:t>honda</a:t>
            </a:r>
            <a:r>
              <a:rPr lang="en-US" sz="1600" b="1" dirty="0">
                <a:solidFill>
                  <a:srgbClr val="00B0F0"/>
                </a:solidFill>
              </a:rPr>
              <a:t>", “</a:t>
            </a:r>
            <a:r>
              <a:rPr lang="en-US" sz="1600" b="1" dirty="0" err="1">
                <a:solidFill>
                  <a:srgbClr val="00B0F0"/>
                </a:solidFill>
              </a:rPr>
              <a:t>tata</a:t>
            </a:r>
            <a:r>
              <a:rPr lang="en-US" sz="1600" b="1" dirty="0">
                <a:solidFill>
                  <a:srgbClr val="00B0F0"/>
                </a:solidFill>
              </a:rPr>
              <a:t>")</a:t>
            </a:r>
            <a:br>
              <a:rPr lang="en-US" sz="1600" b="1" dirty="0">
                <a:solidFill>
                  <a:srgbClr val="00B0F0"/>
                </a:solidFill>
              </a:rPr>
            </a:br>
            <a:r>
              <a:rPr lang="en-US" sz="1600" b="1" dirty="0">
                <a:solidFill>
                  <a:srgbClr val="00B0F0"/>
                </a:solidFill>
              </a:rPr>
              <a:t>(</a:t>
            </a:r>
            <a:r>
              <a:rPr lang="en-US" sz="1600" b="1" dirty="0" smtClean="0">
                <a:solidFill>
                  <a:srgbClr val="00B0F0"/>
                </a:solidFill>
              </a:rPr>
              <a:t>cars*, car) </a:t>
            </a:r>
            <a:r>
              <a:rPr lang="en-US" sz="1600" b="1" dirty="0">
                <a:solidFill>
                  <a:srgbClr val="00B0F0"/>
                </a:solidFill>
              </a:rPr>
              <a:t>= </a:t>
            </a:r>
            <a:r>
              <a:rPr lang="en-US" sz="1600" b="1" dirty="0" err="1" smtClean="0">
                <a:solidFill>
                  <a:srgbClr val="00B0F0"/>
                </a:solidFill>
              </a:rPr>
              <a:t>mytuple</a:t>
            </a:r>
            <a:endParaRPr lang="en-US" sz="1600" b="1" dirty="0" smtClean="0">
              <a:solidFill>
                <a:srgbClr val="00B0F0"/>
              </a:solidFill>
            </a:endParaRPr>
          </a:p>
          <a:p>
            <a:pPr lvl="2"/>
            <a:endParaRPr lang="en-US" sz="1600" b="1" dirty="0" smtClean="0">
              <a:solidFill>
                <a:srgbClr val="00B0F0"/>
              </a:solidFill>
            </a:endParaRPr>
          </a:p>
          <a:p>
            <a:r>
              <a:rPr lang="en-IN" sz="1600" b="1" dirty="0"/>
              <a:t>l</a:t>
            </a:r>
            <a:r>
              <a:rPr lang="en-IN" sz="1600" b="1" dirty="0" smtClean="0"/>
              <a:t>oop</a:t>
            </a:r>
          </a:p>
          <a:p>
            <a:pPr lvl="1"/>
            <a:r>
              <a:rPr lang="en-IN" sz="1600" b="1" dirty="0">
                <a:solidFill>
                  <a:srgbClr val="00B0F0"/>
                </a:solidFill>
              </a:rPr>
              <a:t>for x in </a:t>
            </a:r>
            <a:r>
              <a:rPr lang="en-IN" sz="1600" b="1" dirty="0" err="1" smtClean="0">
                <a:solidFill>
                  <a:srgbClr val="00B0F0"/>
                </a:solidFill>
              </a:rPr>
              <a:t>thistuple</a:t>
            </a:r>
            <a:endParaRPr lang="en-IN" sz="1600" b="1" dirty="0">
              <a:solidFill>
                <a:srgbClr val="00B0F0"/>
              </a:solidFill>
            </a:endParaRPr>
          </a:p>
          <a:p>
            <a:pPr lvl="1"/>
            <a:r>
              <a:rPr lang="en-IN" sz="1600" b="1" dirty="0">
                <a:solidFill>
                  <a:srgbClr val="00B0F0"/>
                </a:solidFill>
              </a:rPr>
              <a:t>for </a:t>
            </a:r>
            <a:r>
              <a:rPr lang="en-IN" sz="1600" b="1" dirty="0" err="1">
                <a:solidFill>
                  <a:srgbClr val="00B0F0"/>
                </a:solidFill>
              </a:rPr>
              <a:t>i</a:t>
            </a:r>
            <a:r>
              <a:rPr lang="en-IN" sz="1600" b="1" dirty="0">
                <a:solidFill>
                  <a:srgbClr val="00B0F0"/>
                </a:solidFill>
              </a:rPr>
              <a:t> in range(</a:t>
            </a:r>
            <a:r>
              <a:rPr lang="en-IN" sz="1600" b="1" dirty="0" err="1">
                <a:solidFill>
                  <a:srgbClr val="00B0F0"/>
                </a:solidFill>
              </a:rPr>
              <a:t>len</a:t>
            </a:r>
            <a:r>
              <a:rPr lang="en-IN" sz="1600" b="1" dirty="0">
                <a:solidFill>
                  <a:srgbClr val="00B0F0"/>
                </a:solidFill>
              </a:rPr>
              <a:t>(</a:t>
            </a:r>
            <a:r>
              <a:rPr lang="en-IN" sz="1600" b="1" dirty="0" err="1">
                <a:solidFill>
                  <a:srgbClr val="00B0F0"/>
                </a:solidFill>
              </a:rPr>
              <a:t>thistuple</a:t>
            </a:r>
            <a:r>
              <a:rPr lang="en-IN" sz="1600" b="1" dirty="0" smtClean="0">
                <a:solidFill>
                  <a:srgbClr val="00B0F0"/>
                </a:solidFill>
              </a:rPr>
              <a:t>))</a:t>
            </a:r>
            <a:endParaRPr lang="en-IN" sz="1600" b="1" dirty="0">
              <a:solidFill>
                <a:srgbClr val="00B0F0"/>
              </a:solidFill>
            </a:endParaRPr>
          </a:p>
        </p:txBody>
      </p:sp>
    </p:spTree>
    <p:extLst>
      <p:ext uri="{BB962C8B-B14F-4D97-AF65-F5344CB8AC3E}">
        <p14:creationId xmlns:p14="http://schemas.microsoft.com/office/powerpoint/2010/main" val="3335166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pPr algn="ctr"/>
            <a:r>
              <a:rPr lang="en-US" dirty="0" smtClean="0"/>
              <a:t>Lists</a:t>
            </a:r>
            <a:endParaRPr lang="en-IN" dirty="0"/>
          </a:p>
        </p:txBody>
      </p:sp>
      <p:sp>
        <p:nvSpPr>
          <p:cNvPr id="3" name="Content Placeholder 2"/>
          <p:cNvSpPr>
            <a:spLocks noGrp="1"/>
          </p:cNvSpPr>
          <p:nvPr>
            <p:ph idx="1"/>
          </p:nvPr>
        </p:nvSpPr>
        <p:spPr>
          <a:xfrm>
            <a:off x="457200" y="1052736"/>
            <a:ext cx="8229600" cy="5402072"/>
          </a:xfrm>
        </p:spPr>
        <p:txBody>
          <a:bodyPr>
            <a:normAutofit/>
          </a:bodyPr>
          <a:lstStyle/>
          <a:p>
            <a:r>
              <a:rPr lang="en-US" sz="1600" dirty="0"/>
              <a:t>Lists are used to store multiple items in a single variable</a:t>
            </a:r>
          </a:p>
          <a:p>
            <a:r>
              <a:rPr lang="en-US" sz="1600" dirty="0"/>
              <a:t>Lists are one of 4 built-in data types in Python used to store collections of data, the other 3 are </a:t>
            </a:r>
            <a:r>
              <a:rPr lang="en-US" sz="1600" dirty="0">
                <a:hlinkClick r:id="rId2"/>
              </a:rPr>
              <a:t>Tuple</a:t>
            </a:r>
            <a:r>
              <a:rPr lang="en-US" sz="1600" dirty="0"/>
              <a:t>, </a:t>
            </a:r>
            <a:r>
              <a:rPr lang="en-US" sz="1600" dirty="0">
                <a:hlinkClick r:id="rId3"/>
              </a:rPr>
              <a:t>Set</a:t>
            </a:r>
            <a:r>
              <a:rPr lang="en-US" sz="1600" dirty="0"/>
              <a:t>, and </a:t>
            </a:r>
            <a:r>
              <a:rPr lang="en-US" sz="1600" dirty="0">
                <a:hlinkClick r:id="rId4"/>
              </a:rPr>
              <a:t>Dictionary</a:t>
            </a:r>
            <a:r>
              <a:rPr lang="en-US" sz="1600" dirty="0"/>
              <a:t>, all with different qualities and usage</a:t>
            </a:r>
          </a:p>
          <a:p>
            <a:r>
              <a:rPr lang="en-US" sz="1600" dirty="0"/>
              <a:t>Lists are created using square </a:t>
            </a:r>
            <a:r>
              <a:rPr lang="en-US" sz="1600" dirty="0" smtClean="0"/>
              <a:t>brackets</a:t>
            </a:r>
            <a:endParaRPr lang="en-US" sz="1600" dirty="0"/>
          </a:p>
          <a:p>
            <a:r>
              <a:rPr lang="en-US" sz="1600" dirty="0"/>
              <a:t>List items are ordered, changeable, and allow duplicate values.</a:t>
            </a:r>
          </a:p>
          <a:p>
            <a:r>
              <a:rPr lang="en-US" sz="1600" dirty="0"/>
              <a:t>When we say that lists are ordered, it means that the items have a defined order, and that order will not change</a:t>
            </a:r>
          </a:p>
          <a:p>
            <a:r>
              <a:rPr lang="en-US" sz="1600" dirty="0"/>
              <a:t>If you add new items to a list, the new items will be placed at the end of the list.</a:t>
            </a:r>
          </a:p>
          <a:p>
            <a:r>
              <a:rPr lang="en-US" sz="1600" dirty="0"/>
              <a:t>The list is changeable, meaning that we can change, add, and remove items in a list after it has been created</a:t>
            </a:r>
            <a:r>
              <a:rPr lang="en-US" sz="1600" dirty="0" smtClean="0"/>
              <a:t>.</a:t>
            </a:r>
          </a:p>
          <a:p>
            <a:r>
              <a:rPr lang="en-US" sz="1600" dirty="0" smtClean="0"/>
              <a:t>Allow duplicates : Since </a:t>
            </a:r>
            <a:r>
              <a:rPr lang="en-US" sz="1600" dirty="0"/>
              <a:t>lists are indexed, lists can have items with the same </a:t>
            </a:r>
            <a:r>
              <a:rPr lang="en-US" sz="1600" dirty="0" smtClean="0"/>
              <a:t>value</a:t>
            </a:r>
          </a:p>
          <a:p>
            <a:r>
              <a:rPr lang="en-US" sz="1600" dirty="0"/>
              <a:t>List items can be of any data </a:t>
            </a:r>
            <a:r>
              <a:rPr lang="en-US" sz="1600" dirty="0" smtClean="0"/>
              <a:t>type, </a:t>
            </a:r>
            <a:r>
              <a:rPr lang="en-US" sz="1600" dirty="0"/>
              <a:t>list can contain different data types</a:t>
            </a:r>
            <a:endParaRPr lang="en-US" sz="1600" dirty="0" smtClean="0"/>
          </a:p>
          <a:p>
            <a:r>
              <a:rPr lang="en-US" sz="1600" dirty="0" smtClean="0"/>
              <a:t>Length : </a:t>
            </a:r>
            <a:r>
              <a:rPr lang="en-US" sz="1600" dirty="0" err="1" smtClean="0">
                <a:solidFill>
                  <a:srgbClr val="00B0F0"/>
                </a:solidFill>
              </a:rPr>
              <a:t>len</a:t>
            </a:r>
            <a:r>
              <a:rPr lang="en-US" sz="1600" dirty="0" smtClean="0">
                <a:solidFill>
                  <a:srgbClr val="00B0F0"/>
                </a:solidFill>
              </a:rPr>
              <a:t>(list)</a:t>
            </a:r>
            <a:endParaRPr lang="en-US" sz="1600" dirty="0">
              <a:solidFill>
                <a:srgbClr val="00B0F0"/>
              </a:solidFill>
            </a:endParaRPr>
          </a:p>
          <a:p>
            <a:r>
              <a:rPr lang="en-US" sz="1600" dirty="0"/>
              <a:t>Constructor : It is also possible to use the list() constructor when creating a new list</a:t>
            </a:r>
          </a:p>
        </p:txBody>
      </p:sp>
    </p:spTree>
    <p:extLst>
      <p:ext uri="{BB962C8B-B14F-4D97-AF65-F5344CB8AC3E}">
        <p14:creationId xmlns:p14="http://schemas.microsoft.com/office/powerpoint/2010/main" val="664421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13234"/>
          </a:xfrm>
        </p:spPr>
        <p:txBody>
          <a:bodyPr>
            <a:normAutofit fontScale="90000"/>
          </a:bodyPr>
          <a:lstStyle/>
          <a:p>
            <a:pPr algn="ctr"/>
            <a:r>
              <a:rPr lang="en-US" dirty="0" smtClean="0"/>
              <a:t>Lists (access items)</a:t>
            </a:r>
            <a:endParaRPr lang="en-IN" dirty="0"/>
          </a:p>
        </p:txBody>
      </p:sp>
      <p:sp>
        <p:nvSpPr>
          <p:cNvPr id="3" name="Content Placeholder 2"/>
          <p:cNvSpPr>
            <a:spLocks noGrp="1"/>
          </p:cNvSpPr>
          <p:nvPr>
            <p:ph idx="1"/>
          </p:nvPr>
        </p:nvSpPr>
        <p:spPr>
          <a:xfrm>
            <a:off x="457200" y="980728"/>
            <a:ext cx="8229600" cy="5474080"/>
          </a:xfrm>
        </p:spPr>
        <p:txBody>
          <a:bodyPr/>
          <a:lstStyle/>
          <a:p>
            <a:r>
              <a:rPr lang="en-US" sz="1600" dirty="0"/>
              <a:t>List items are indexed and you can access them by referring to the index </a:t>
            </a:r>
            <a:r>
              <a:rPr lang="en-US" sz="1600" dirty="0" smtClean="0"/>
              <a:t>number</a:t>
            </a:r>
          </a:p>
          <a:p>
            <a:pPr lvl="1"/>
            <a:r>
              <a:rPr lang="en-IN" sz="1600" b="1" dirty="0" smtClean="0">
                <a:solidFill>
                  <a:srgbClr val="00B0F0"/>
                </a:solidFill>
              </a:rPr>
              <a:t>list[1]</a:t>
            </a:r>
            <a:endParaRPr lang="en-US" sz="1600" b="1" dirty="0" smtClean="0">
              <a:solidFill>
                <a:srgbClr val="00B0F0"/>
              </a:solidFill>
            </a:endParaRPr>
          </a:p>
          <a:p>
            <a:r>
              <a:rPr lang="en-US" sz="1600" dirty="0"/>
              <a:t>Negative indexing </a:t>
            </a:r>
            <a:r>
              <a:rPr lang="en-US" sz="1600" dirty="0" smtClean="0"/>
              <a:t>is supported</a:t>
            </a:r>
          </a:p>
          <a:p>
            <a:pPr lvl="1"/>
            <a:r>
              <a:rPr lang="en-IN" sz="1600" b="1" dirty="0" smtClean="0">
                <a:solidFill>
                  <a:srgbClr val="00B0F0"/>
                </a:solidFill>
              </a:rPr>
              <a:t>list[-1]</a:t>
            </a:r>
            <a:endParaRPr lang="en-US" sz="1600" b="1" dirty="0" smtClean="0">
              <a:solidFill>
                <a:srgbClr val="00B0F0"/>
              </a:solidFill>
            </a:endParaRPr>
          </a:p>
          <a:p>
            <a:r>
              <a:rPr lang="en-US" sz="1600" dirty="0"/>
              <a:t>You can specify a range of indexes by specifying where to start and where to end the </a:t>
            </a:r>
            <a:r>
              <a:rPr lang="en-US" sz="1600" dirty="0" smtClean="0"/>
              <a:t>range</a:t>
            </a:r>
          </a:p>
          <a:p>
            <a:pPr lvl="1"/>
            <a:r>
              <a:rPr lang="en-IN" sz="1600" b="1" dirty="0" smtClean="0">
                <a:solidFill>
                  <a:srgbClr val="00B0F0"/>
                </a:solidFill>
              </a:rPr>
              <a:t>list[1:5]</a:t>
            </a:r>
            <a:endParaRPr lang="en-US" sz="1600" b="1" dirty="0">
              <a:solidFill>
                <a:srgbClr val="00B0F0"/>
              </a:solidFill>
            </a:endParaRPr>
          </a:p>
          <a:p>
            <a:r>
              <a:rPr lang="en-US" sz="1600" dirty="0"/>
              <a:t>By leaving out the start value, the range will start at the first </a:t>
            </a:r>
            <a:r>
              <a:rPr lang="en-US" sz="1600" dirty="0" smtClean="0"/>
              <a:t>item</a:t>
            </a:r>
          </a:p>
          <a:p>
            <a:pPr lvl="1"/>
            <a:r>
              <a:rPr lang="en-IN" sz="1600" b="1" dirty="0">
                <a:solidFill>
                  <a:srgbClr val="00B0F0"/>
                </a:solidFill>
              </a:rPr>
              <a:t>list</a:t>
            </a:r>
            <a:r>
              <a:rPr lang="en-IN" sz="1600" b="1" dirty="0" smtClean="0">
                <a:solidFill>
                  <a:srgbClr val="00B0F0"/>
                </a:solidFill>
              </a:rPr>
              <a:t>[:5]</a:t>
            </a:r>
            <a:endParaRPr lang="en-US" sz="1600" b="1" dirty="0">
              <a:solidFill>
                <a:srgbClr val="00B0F0"/>
              </a:solidFill>
            </a:endParaRPr>
          </a:p>
          <a:p>
            <a:r>
              <a:rPr lang="en-US" sz="1600" dirty="0" smtClean="0"/>
              <a:t>By </a:t>
            </a:r>
            <a:r>
              <a:rPr lang="en-US" sz="1600" dirty="0"/>
              <a:t>leaving out the end value, the range will go on to the end of the </a:t>
            </a:r>
            <a:r>
              <a:rPr lang="en-US" sz="1600" dirty="0" smtClean="0"/>
              <a:t>list</a:t>
            </a:r>
          </a:p>
          <a:p>
            <a:pPr lvl="1"/>
            <a:r>
              <a:rPr lang="en-US" sz="1200" dirty="0" smtClean="0"/>
              <a:t>	</a:t>
            </a:r>
            <a:r>
              <a:rPr lang="en-US" sz="1600" b="1" dirty="0">
                <a:solidFill>
                  <a:srgbClr val="00B0F0"/>
                </a:solidFill>
              </a:rPr>
              <a:t>list[1:]</a:t>
            </a:r>
          </a:p>
          <a:p>
            <a:r>
              <a:rPr lang="en-US" sz="1600" dirty="0" smtClean="0"/>
              <a:t>Specify </a:t>
            </a:r>
            <a:r>
              <a:rPr lang="en-US" sz="1600" dirty="0"/>
              <a:t>negative indexes if you want to start the search from the end of the </a:t>
            </a:r>
            <a:r>
              <a:rPr lang="en-US" sz="1600" dirty="0" smtClean="0"/>
              <a:t>list</a:t>
            </a:r>
          </a:p>
          <a:p>
            <a:pPr lvl="1"/>
            <a:r>
              <a:rPr lang="en-US" sz="1600" b="1" dirty="0" smtClean="0">
                <a:solidFill>
                  <a:srgbClr val="00B0F0"/>
                </a:solidFill>
              </a:rPr>
              <a:t>list</a:t>
            </a:r>
            <a:r>
              <a:rPr lang="en-US" sz="1600" b="1" dirty="0">
                <a:solidFill>
                  <a:srgbClr val="00B0F0"/>
                </a:solidFill>
              </a:rPr>
              <a:t>[-4:-1]</a:t>
            </a:r>
          </a:p>
          <a:p>
            <a:r>
              <a:rPr lang="en-US" sz="1600" dirty="0"/>
              <a:t>To determine if a specified item is present in a list use the in keyword</a:t>
            </a:r>
            <a:endParaRPr lang="en-US" sz="1600" dirty="0" smtClean="0"/>
          </a:p>
          <a:p>
            <a:pPr lvl="1"/>
            <a:r>
              <a:rPr lang="en-US" sz="1600" b="1" dirty="0" smtClean="0">
                <a:solidFill>
                  <a:srgbClr val="00B0F0"/>
                </a:solidFill>
              </a:rPr>
              <a:t>Item in list</a:t>
            </a:r>
          </a:p>
          <a:p>
            <a:pPr lvl="1"/>
            <a:endParaRPr lang="en-US" sz="1600" b="1" dirty="0" smtClean="0"/>
          </a:p>
          <a:p>
            <a:pPr marL="537210" lvl="1" indent="0">
              <a:buNone/>
            </a:pPr>
            <a:endParaRPr lang="en-US" sz="1600" b="1" dirty="0" smtClean="0"/>
          </a:p>
        </p:txBody>
      </p:sp>
    </p:spTree>
    <p:extLst>
      <p:ext uri="{BB962C8B-B14F-4D97-AF65-F5344CB8AC3E}">
        <p14:creationId xmlns:p14="http://schemas.microsoft.com/office/powerpoint/2010/main" val="931202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1226"/>
          </a:xfrm>
        </p:spPr>
        <p:txBody>
          <a:bodyPr>
            <a:normAutofit fontScale="90000"/>
          </a:bodyPr>
          <a:lstStyle/>
          <a:p>
            <a:pPr algn="ctr"/>
            <a:r>
              <a:rPr lang="en-US" dirty="0" smtClean="0"/>
              <a:t>Lists (Change list Items)</a:t>
            </a:r>
            <a:endParaRPr lang="en-IN" dirty="0"/>
          </a:p>
        </p:txBody>
      </p:sp>
      <p:sp>
        <p:nvSpPr>
          <p:cNvPr id="3" name="Content Placeholder 2"/>
          <p:cNvSpPr>
            <a:spLocks noGrp="1"/>
          </p:cNvSpPr>
          <p:nvPr>
            <p:ph idx="1"/>
          </p:nvPr>
        </p:nvSpPr>
        <p:spPr>
          <a:xfrm>
            <a:off x="467544" y="1124744"/>
            <a:ext cx="8229600" cy="5402072"/>
          </a:xfrm>
        </p:spPr>
        <p:txBody>
          <a:bodyPr/>
          <a:lstStyle/>
          <a:p>
            <a:r>
              <a:rPr lang="en-US" sz="1800" dirty="0"/>
              <a:t>To change the value of a specific item, refer to the index </a:t>
            </a:r>
            <a:r>
              <a:rPr lang="en-US" sz="1800" dirty="0" smtClean="0"/>
              <a:t>number</a:t>
            </a:r>
          </a:p>
          <a:p>
            <a:pPr lvl="1"/>
            <a:r>
              <a:rPr lang="en-IN" sz="1800" b="1" dirty="0">
                <a:solidFill>
                  <a:srgbClr val="00B0F0"/>
                </a:solidFill>
              </a:rPr>
              <a:t>list[1] = “BMW</a:t>
            </a:r>
            <a:r>
              <a:rPr lang="en-IN" sz="1800" b="1" dirty="0" smtClean="0">
                <a:solidFill>
                  <a:srgbClr val="00B0F0"/>
                </a:solidFill>
              </a:rPr>
              <a:t>“</a:t>
            </a:r>
          </a:p>
          <a:p>
            <a:pPr lvl="1"/>
            <a:endParaRPr lang="en-US" sz="1800" b="1" dirty="0" smtClean="0"/>
          </a:p>
          <a:p>
            <a:r>
              <a:rPr lang="en-US" sz="1800" dirty="0"/>
              <a:t>Change a Range of Item </a:t>
            </a:r>
            <a:r>
              <a:rPr lang="en-US" sz="1800" dirty="0" smtClean="0"/>
              <a:t>Values </a:t>
            </a:r>
          </a:p>
          <a:p>
            <a:pPr lvl="1"/>
            <a:r>
              <a:rPr lang="en-IN" sz="1800" b="1" dirty="0" smtClean="0">
                <a:solidFill>
                  <a:srgbClr val="00B0F0"/>
                </a:solidFill>
              </a:rPr>
              <a:t>list[1:3</a:t>
            </a:r>
            <a:r>
              <a:rPr lang="en-IN" sz="1800" b="1" dirty="0">
                <a:solidFill>
                  <a:srgbClr val="00B0F0"/>
                </a:solidFill>
              </a:rPr>
              <a:t>] = </a:t>
            </a:r>
            <a:r>
              <a:rPr lang="en-IN" sz="1800" b="1" dirty="0" smtClean="0">
                <a:solidFill>
                  <a:srgbClr val="00B0F0"/>
                </a:solidFill>
              </a:rPr>
              <a:t>[“BMW",</a:t>
            </a:r>
            <a:r>
              <a:rPr lang="en-IN" sz="1800" b="1" dirty="0">
                <a:solidFill>
                  <a:srgbClr val="00B0F0"/>
                </a:solidFill>
              </a:rPr>
              <a:t> </a:t>
            </a:r>
            <a:r>
              <a:rPr lang="en-IN" sz="1800" b="1" dirty="0" smtClean="0">
                <a:solidFill>
                  <a:srgbClr val="00B0F0"/>
                </a:solidFill>
              </a:rPr>
              <a:t>“</a:t>
            </a:r>
            <a:r>
              <a:rPr lang="en-IN" sz="1800" b="1" dirty="0" smtClean="0">
                <a:solidFill>
                  <a:srgbClr val="00B0F0"/>
                </a:solidFill>
              </a:rPr>
              <a:t>HONDA“]</a:t>
            </a:r>
            <a:endParaRPr lang="en-IN" sz="1800" b="1" dirty="0" smtClean="0">
              <a:solidFill>
                <a:srgbClr val="00B0F0"/>
              </a:solidFill>
            </a:endParaRPr>
          </a:p>
          <a:p>
            <a:pPr lvl="1"/>
            <a:endParaRPr lang="en-US" sz="1800" b="1" dirty="0"/>
          </a:p>
          <a:p>
            <a:r>
              <a:rPr lang="en-IN" sz="1800" dirty="0"/>
              <a:t>Insert </a:t>
            </a:r>
            <a:r>
              <a:rPr lang="en-IN" sz="1800" dirty="0" smtClean="0"/>
              <a:t>Items</a:t>
            </a:r>
          </a:p>
          <a:p>
            <a:pPr lvl="1"/>
            <a:r>
              <a:rPr lang="en-US" sz="1800" dirty="0"/>
              <a:t>To insert a new list item, without replacing any of the existing values, we can use the insert() </a:t>
            </a:r>
            <a:r>
              <a:rPr lang="en-US" sz="1800" dirty="0" smtClean="0"/>
              <a:t>method</a:t>
            </a:r>
          </a:p>
          <a:p>
            <a:pPr marL="877824" lvl="2" indent="0">
              <a:buNone/>
            </a:pPr>
            <a:r>
              <a:rPr lang="en-IN" sz="1800" b="1" dirty="0" err="1" smtClean="0">
                <a:solidFill>
                  <a:srgbClr val="00B0F0"/>
                </a:solidFill>
              </a:rPr>
              <a:t>list.insert</a:t>
            </a:r>
            <a:r>
              <a:rPr lang="en-IN" sz="1800" b="1" dirty="0" smtClean="0">
                <a:solidFill>
                  <a:srgbClr val="00B0F0"/>
                </a:solidFill>
              </a:rPr>
              <a:t>(2</a:t>
            </a:r>
            <a:r>
              <a:rPr lang="en-IN" sz="1800" b="1" dirty="0">
                <a:solidFill>
                  <a:srgbClr val="00B0F0"/>
                </a:solidFill>
              </a:rPr>
              <a:t>, </a:t>
            </a:r>
            <a:r>
              <a:rPr lang="en-IN" sz="1800" b="1" dirty="0" smtClean="0">
                <a:solidFill>
                  <a:srgbClr val="00B0F0"/>
                </a:solidFill>
              </a:rPr>
              <a:t>“TESLA")</a:t>
            </a:r>
            <a:endParaRPr lang="en-US" sz="1800" b="1" dirty="0" smtClean="0">
              <a:solidFill>
                <a:srgbClr val="00B0F0"/>
              </a:solidFill>
            </a:endParaRPr>
          </a:p>
          <a:p>
            <a:pPr lvl="1"/>
            <a:endParaRPr lang="en-US" dirty="0" smtClean="0"/>
          </a:p>
          <a:p>
            <a:pPr lvl="1"/>
            <a:endParaRPr lang="en-IN" dirty="0"/>
          </a:p>
        </p:txBody>
      </p:sp>
    </p:spTree>
    <p:extLst>
      <p:ext uri="{BB962C8B-B14F-4D97-AF65-F5344CB8AC3E}">
        <p14:creationId xmlns:p14="http://schemas.microsoft.com/office/powerpoint/2010/main" val="2986788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435280" cy="713234"/>
          </a:xfrm>
        </p:spPr>
        <p:txBody>
          <a:bodyPr>
            <a:normAutofit fontScale="90000"/>
          </a:bodyPr>
          <a:lstStyle/>
          <a:p>
            <a:pPr algn="ctr"/>
            <a:r>
              <a:rPr lang="en-US" dirty="0" smtClean="0"/>
              <a:t>Lists (Loop List)</a:t>
            </a:r>
            <a:endParaRPr lang="en-IN" dirty="0"/>
          </a:p>
        </p:txBody>
      </p:sp>
      <p:sp>
        <p:nvSpPr>
          <p:cNvPr id="3" name="Content Placeholder 2"/>
          <p:cNvSpPr>
            <a:spLocks noGrp="1"/>
          </p:cNvSpPr>
          <p:nvPr>
            <p:ph idx="1"/>
          </p:nvPr>
        </p:nvSpPr>
        <p:spPr>
          <a:xfrm>
            <a:off x="457200" y="908720"/>
            <a:ext cx="8229600" cy="5546088"/>
          </a:xfrm>
        </p:spPr>
        <p:txBody>
          <a:bodyPr>
            <a:noAutofit/>
          </a:bodyPr>
          <a:lstStyle/>
          <a:p>
            <a:r>
              <a:rPr lang="en-IN" sz="1800" dirty="0" smtClean="0"/>
              <a:t>Using </a:t>
            </a:r>
            <a:r>
              <a:rPr lang="en-IN" sz="1800" b="1" dirty="0" smtClean="0"/>
              <a:t>for</a:t>
            </a:r>
            <a:endParaRPr lang="en-IN" sz="1800" b="1" dirty="0"/>
          </a:p>
          <a:p>
            <a:pPr lvl="1"/>
            <a:r>
              <a:rPr lang="en-US" sz="1800" b="1" dirty="0">
                <a:solidFill>
                  <a:srgbClr val="00B0F0"/>
                </a:solidFill>
              </a:rPr>
              <a:t>list = [“BMW", “HONDA", “TESLA"]</a:t>
            </a:r>
            <a:br>
              <a:rPr lang="en-US" sz="1800" b="1" dirty="0">
                <a:solidFill>
                  <a:srgbClr val="00B0F0"/>
                </a:solidFill>
              </a:rPr>
            </a:br>
            <a:r>
              <a:rPr lang="en-US" sz="1800" b="1" dirty="0">
                <a:solidFill>
                  <a:srgbClr val="00B0F0"/>
                </a:solidFill>
              </a:rPr>
              <a:t>for x in </a:t>
            </a:r>
            <a:r>
              <a:rPr lang="en-US" sz="1800" b="1" dirty="0" smtClean="0">
                <a:solidFill>
                  <a:srgbClr val="00B0F0"/>
                </a:solidFill>
              </a:rPr>
              <a:t>list</a:t>
            </a:r>
            <a:r>
              <a:rPr lang="en-US" sz="1800" b="1" dirty="0">
                <a:solidFill>
                  <a:srgbClr val="00B0F0"/>
                </a:solidFill>
              </a:rPr>
              <a:t>:</a:t>
            </a:r>
            <a:br>
              <a:rPr lang="en-US" sz="1800" b="1" dirty="0">
                <a:solidFill>
                  <a:srgbClr val="00B0F0"/>
                </a:solidFill>
              </a:rPr>
            </a:br>
            <a:r>
              <a:rPr lang="en-US" sz="1800" b="1" dirty="0">
                <a:solidFill>
                  <a:srgbClr val="00B0F0"/>
                </a:solidFill>
              </a:rPr>
              <a:t>  print(x)</a:t>
            </a:r>
            <a:endParaRPr lang="en-US" sz="1800" b="1" dirty="0" smtClean="0">
              <a:solidFill>
                <a:srgbClr val="00B0F0"/>
              </a:solidFill>
            </a:endParaRPr>
          </a:p>
          <a:p>
            <a:r>
              <a:rPr lang="en-IN" sz="1800" dirty="0" smtClean="0"/>
              <a:t>Using index number</a:t>
            </a:r>
            <a:endParaRPr lang="en-IN" sz="1800" dirty="0"/>
          </a:p>
          <a:p>
            <a:pPr lvl="1"/>
            <a:r>
              <a:rPr lang="en-US" sz="1800" b="1" dirty="0">
                <a:solidFill>
                  <a:srgbClr val="00B0F0"/>
                </a:solidFill>
              </a:rPr>
              <a:t>list = [“BMW", “HONDA", “TESLA"]</a:t>
            </a:r>
            <a:br>
              <a:rPr lang="en-US" sz="1800" b="1" dirty="0">
                <a:solidFill>
                  <a:srgbClr val="00B0F0"/>
                </a:solidFill>
              </a:rPr>
            </a:br>
            <a:r>
              <a:rPr lang="en-US" sz="1800" b="1" dirty="0">
                <a:solidFill>
                  <a:srgbClr val="00B0F0"/>
                </a:solidFill>
              </a:rPr>
              <a:t>for </a:t>
            </a:r>
            <a:r>
              <a:rPr lang="en-US" sz="1800" b="1" dirty="0" err="1">
                <a:solidFill>
                  <a:srgbClr val="00B0F0"/>
                </a:solidFill>
              </a:rPr>
              <a:t>i</a:t>
            </a:r>
            <a:r>
              <a:rPr lang="en-US" sz="1800" b="1" dirty="0">
                <a:solidFill>
                  <a:srgbClr val="00B0F0"/>
                </a:solidFill>
              </a:rPr>
              <a:t> in </a:t>
            </a:r>
            <a:r>
              <a:rPr lang="en-US" sz="1800" b="1" dirty="0" smtClean="0">
                <a:solidFill>
                  <a:srgbClr val="00B0F0"/>
                </a:solidFill>
              </a:rPr>
              <a:t>range(</a:t>
            </a:r>
            <a:r>
              <a:rPr lang="en-US" sz="1800" b="1" dirty="0" err="1" smtClean="0">
                <a:solidFill>
                  <a:srgbClr val="00B0F0"/>
                </a:solidFill>
              </a:rPr>
              <a:t>len</a:t>
            </a:r>
            <a:r>
              <a:rPr lang="en-US" sz="1800" b="1" dirty="0" smtClean="0">
                <a:solidFill>
                  <a:srgbClr val="00B0F0"/>
                </a:solidFill>
              </a:rPr>
              <a:t>(list</a:t>
            </a:r>
            <a:r>
              <a:rPr lang="en-US" sz="1800" b="1" dirty="0">
                <a:solidFill>
                  <a:srgbClr val="00B0F0"/>
                </a:solidFill>
              </a:rPr>
              <a:t>)):</a:t>
            </a:r>
            <a:br>
              <a:rPr lang="en-US" sz="1800" b="1" dirty="0">
                <a:solidFill>
                  <a:srgbClr val="00B0F0"/>
                </a:solidFill>
              </a:rPr>
            </a:br>
            <a:r>
              <a:rPr lang="en-US" sz="1800" b="1" dirty="0">
                <a:solidFill>
                  <a:srgbClr val="00B0F0"/>
                </a:solidFill>
              </a:rPr>
              <a:t>  </a:t>
            </a:r>
            <a:r>
              <a:rPr lang="en-US" sz="1800" b="1" dirty="0" smtClean="0">
                <a:solidFill>
                  <a:srgbClr val="00B0F0"/>
                </a:solidFill>
              </a:rPr>
              <a:t>print(list[</a:t>
            </a:r>
            <a:r>
              <a:rPr lang="en-US" sz="1800" b="1" dirty="0" err="1" smtClean="0">
                <a:solidFill>
                  <a:srgbClr val="00B0F0"/>
                </a:solidFill>
              </a:rPr>
              <a:t>i</a:t>
            </a:r>
            <a:r>
              <a:rPr lang="en-US" sz="1800" b="1" dirty="0">
                <a:solidFill>
                  <a:srgbClr val="00B0F0"/>
                </a:solidFill>
              </a:rPr>
              <a:t>])</a:t>
            </a:r>
            <a:r>
              <a:rPr lang="en-US" sz="1800" dirty="0"/>
              <a:t>	</a:t>
            </a:r>
            <a:endParaRPr lang="en-US" sz="1800" dirty="0" smtClean="0"/>
          </a:p>
          <a:p>
            <a:r>
              <a:rPr lang="en-IN" sz="1800" dirty="0" smtClean="0"/>
              <a:t>Using a </a:t>
            </a:r>
            <a:r>
              <a:rPr lang="en-IN" sz="1800" b="1" dirty="0" smtClean="0"/>
              <a:t>while</a:t>
            </a:r>
          </a:p>
          <a:p>
            <a:pPr lvl="1"/>
            <a:r>
              <a:rPr lang="en-IN" sz="1800" b="1" dirty="0">
                <a:solidFill>
                  <a:srgbClr val="00B0F0"/>
                </a:solidFill>
              </a:rPr>
              <a:t>list = </a:t>
            </a:r>
            <a:r>
              <a:rPr lang="en-US" sz="1800" b="1" dirty="0">
                <a:solidFill>
                  <a:srgbClr val="00B0F0"/>
                </a:solidFill>
              </a:rPr>
              <a:t>[“BMW", “HONDA", “TESLA"]</a:t>
            </a:r>
            <a:r>
              <a:rPr lang="en-IN" sz="1800" b="1" dirty="0">
                <a:solidFill>
                  <a:srgbClr val="00B0F0"/>
                </a:solidFill>
              </a:rPr>
              <a:t/>
            </a:r>
            <a:br>
              <a:rPr lang="en-IN" sz="1800" b="1" dirty="0">
                <a:solidFill>
                  <a:srgbClr val="00B0F0"/>
                </a:solidFill>
              </a:rPr>
            </a:br>
            <a:r>
              <a:rPr lang="en-IN" sz="1800" b="1" dirty="0" err="1">
                <a:solidFill>
                  <a:srgbClr val="00B0F0"/>
                </a:solidFill>
              </a:rPr>
              <a:t>i</a:t>
            </a:r>
            <a:r>
              <a:rPr lang="en-IN" sz="1800" b="1" dirty="0">
                <a:solidFill>
                  <a:srgbClr val="00B0F0"/>
                </a:solidFill>
              </a:rPr>
              <a:t> = 0</a:t>
            </a:r>
            <a:br>
              <a:rPr lang="en-IN" sz="1800" b="1" dirty="0">
                <a:solidFill>
                  <a:srgbClr val="00B0F0"/>
                </a:solidFill>
              </a:rPr>
            </a:br>
            <a:r>
              <a:rPr lang="en-IN" sz="1800" b="1" dirty="0">
                <a:solidFill>
                  <a:srgbClr val="00B0F0"/>
                </a:solidFill>
              </a:rPr>
              <a:t>while </a:t>
            </a:r>
            <a:r>
              <a:rPr lang="en-IN" sz="1800" b="1" dirty="0" err="1">
                <a:solidFill>
                  <a:srgbClr val="00B0F0"/>
                </a:solidFill>
              </a:rPr>
              <a:t>i</a:t>
            </a:r>
            <a:r>
              <a:rPr lang="en-IN" sz="1800" b="1" dirty="0">
                <a:solidFill>
                  <a:srgbClr val="00B0F0"/>
                </a:solidFill>
              </a:rPr>
              <a:t> &lt; </a:t>
            </a:r>
            <a:r>
              <a:rPr lang="en-IN" sz="1800" b="1" dirty="0" err="1" smtClean="0">
                <a:solidFill>
                  <a:srgbClr val="00B0F0"/>
                </a:solidFill>
              </a:rPr>
              <a:t>len</a:t>
            </a:r>
            <a:r>
              <a:rPr lang="en-IN" sz="1800" b="1" dirty="0" smtClean="0">
                <a:solidFill>
                  <a:srgbClr val="00B0F0"/>
                </a:solidFill>
              </a:rPr>
              <a:t>(list</a:t>
            </a:r>
            <a:r>
              <a:rPr lang="en-IN" sz="1800" b="1" dirty="0">
                <a:solidFill>
                  <a:srgbClr val="00B0F0"/>
                </a:solidFill>
              </a:rPr>
              <a:t>):</a:t>
            </a:r>
            <a:br>
              <a:rPr lang="en-IN" sz="1800" b="1" dirty="0">
                <a:solidFill>
                  <a:srgbClr val="00B0F0"/>
                </a:solidFill>
              </a:rPr>
            </a:br>
            <a:r>
              <a:rPr lang="en-IN" sz="1800" b="1" dirty="0">
                <a:solidFill>
                  <a:srgbClr val="00B0F0"/>
                </a:solidFill>
              </a:rPr>
              <a:t>  </a:t>
            </a:r>
            <a:r>
              <a:rPr lang="en-IN" sz="1800" b="1" dirty="0" smtClean="0">
                <a:solidFill>
                  <a:srgbClr val="00B0F0"/>
                </a:solidFill>
              </a:rPr>
              <a:t>print(list[</a:t>
            </a:r>
            <a:r>
              <a:rPr lang="en-IN" sz="1800" b="1" dirty="0" err="1" smtClean="0">
                <a:solidFill>
                  <a:srgbClr val="00B0F0"/>
                </a:solidFill>
              </a:rPr>
              <a:t>i</a:t>
            </a:r>
            <a:r>
              <a:rPr lang="en-IN" sz="1800" b="1" dirty="0">
                <a:solidFill>
                  <a:srgbClr val="00B0F0"/>
                </a:solidFill>
              </a:rPr>
              <a:t>])</a:t>
            </a:r>
            <a:br>
              <a:rPr lang="en-IN" sz="1800" b="1" dirty="0">
                <a:solidFill>
                  <a:srgbClr val="00B0F0"/>
                </a:solidFill>
              </a:rPr>
            </a:br>
            <a:r>
              <a:rPr lang="en-IN" sz="1800" b="1" dirty="0">
                <a:solidFill>
                  <a:srgbClr val="00B0F0"/>
                </a:solidFill>
              </a:rPr>
              <a:t>  </a:t>
            </a:r>
            <a:r>
              <a:rPr lang="en-IN" sz="1800" b="1" dirty="0" err="1">
                <a:solidFill>
                  <a:srgbClr val="00B0F0"/>
                </a:solidFill>
              </a:rPr>
              <a:t>i</a:t>
            </a:r>
            <a:r>
              <a:rPr lang="en-IN" sz="1800" b="1" dirty="0">
                <a:solidFill>
                  <a:srgbClr val="00B0F0"/>
                </a:solidFill>
              </a:rPr>
              <a:t> = </a:t>
            </a:r>
            <a:r>
              <a:rPr lang="en-IN" sz="1800" b="1" dirty="0" err="1">
                <a:solidFill>
                  <a:srgbClr val="00B0F0"/>
                </a:solidFill>
              </a:rPr>
              <a:t>i</a:t>
            </a:r>
            <a:r>
              <a:rPr lang="en-IN" sz="1800" b="1" dirty="0">
                <a:solidFill>
                  <a:srgbClr val="00B0F0"/>
                </a:solidFill>
              </a:rPr>
              <a:t> + 1</a:t>
            </a:r>
            <a:endParaRPr lang="en-IN" sz="1800" b="1" dirty="0" smtClean="0">
              <a:solidFill>
                <a:srgbClr val="00B0F0"/>
              </a:solidFill>
            </a:endParaRPr>
          </a:p>
          <a:p>
            <a:r>
              <a:rPr lang="en-IN" sz="1800" dirty="0"/>
              <a:t>Using List Comprehension</a:t>
            </a:r>
          </a:p>
          <a:p>
            <a:pPr lvl="1"/>
            <a:r>
              <a:rPr lang="en-US" sz="1800" b="1" dirty="0">
                <a:solidFill>
                  <a:srgbClr val="00B0F0"/>
                </a:solidFill>
              </a:rPr>
              <a:t>list = </a:t>
            </a:r>
            <a:r>
              <a:rPr lang="en-US" sz="1800" b="1" dirty="0" smtClean="0">
                <a:solidFill>
                  <a:srgbClr val="00B0F0"/>
                </a:solidFill>
              </a:rPr>
              <a:t>[“BMW",</a:t>
            </a:r>
            <a:r>
              <a:rPr lang="en-US" sz="1800" b="1" dirty="0">
                <a:solidFill>
                  <a:srgbClr val="00B0F0"/>
                </a:solidFill>
              </a:rPr>
              <a:t> </a:t>
            </a:r>
            <a:r>
              <a:rPr lang="en-US" sz="1800" b="1" dirty="0" smtClean="0">
                <a:solidFill>
                  <a:srgbClr val="00B0F0"/>
                </a:solidFill>
              </a:rPr>
              <a:t>“HONDA",</a:t>
            </a:r>
            <a:r>
              <a:rPr lang="en-US" sz="1800" b="1" dirty="0">
                <a:solidFill>
                  <a:srgbClr val="00B0F0"/>
                </a:solidFill>
              </a:rPr>
              <a:t> </a:t>
            </a:r>
            <a:r>
              <a:rPr lang="en-US" sz="1800" b="1" dirty="0" smtClean="0">
                <a:solidFill>
                  <a:srgbClr val="00B0F0"/>
                </a:solidFill>
              </a:rPr>
              <a:t>“TESLA"]</a:t>
            </a:r>
            <a:r>
              <a:rPr lang="en-US" sz="1800" b="1" dirty="0">
                <a:solidFill>
                  <a:srgbClr val="00B0F0"/>
                </a:solidFill>
              </a:rPr>
              <a:t/>
            </a:r>
            <a:br>
              <a:rPr lang="en-US" sz="1800" b="1" dirty="0">
                <a:solidFill>
                  <a:srgbClr val="00B0F0"/>
                </a:solidFill>
              </a:rPr>
            </a:br>
            <a:r>
              <a:rPr lang="en-US" sz="1800" b="1" dirty="0">
                <a:solidFill>
                  <a:srgbClr val="00B0F0"/>
                </a:solidFill>
              </a:rPr>
              <a:t>[print(x) for x in </a:t>
            </a:r>
            <a:r>
              <a:rPr lang="en-US" sz="1800" b="1" dirty="0" err="1">
                <a:solidFill>
                  <a:srgbClr val="00B0F0"/>
                </a:solidFill>
              </a:rPr>
              <a:t>thislist</a:t>
            </a:r>
            <a:r>
              <a:rPr lang="en-US" sz="1800" b="1" dirty="0">
                <a:solidFill>
                  <a:srgbClr val="00B0F0"/>
                </a:solidFill>
              </a:rPr>
              <a:t>]</a:t>
            </a:r>
          </a:p>
        </p:txBody>
      </p:sp>
    </p:spTree>
    <p:extLst>
      <p:ext uri="{BB962C8B-B14F-4D97-AF65-F5344CB8AC3E}">
        <p14:creationId xmlns:p14="http://schemas.microsoft.com/office/powerpoint/2010/main" val="338172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435280" cy="713234"/>
          </a:xfrm>
        </p:spPr>
        <p:txBody>
          <a:bodyPr>
            <a:normAutofit fontScale="90000"/>
          </a:bodyPr>
          <a:lstStyle/>
          <a:p>
            <a:pPr algn="ctr"/>
            <a:r>
              <a:rPr lang="en-US" dirty="0" smtClean="0"/>
              <a:t>Lists (</a:t>
            </a:r>
            <a:r>
              <a:rPr lang="en-IN" dirty="0">
                <a:effectLst/>
              </a:rPr>
              <a:t>List </a:t>
            </a:r>
            <a:r>
              <a:rPr lang="en-IN" dirty="0" smtClean="0">
                <a:effectLst/>
              </a:rPr>
              <a:t>Comprehension</a:t>
            </a:r>
            <a:r>
              <a:rPr lang="en-US" dirty="0" smtClean="0"/>
              <a:t>)</a:t>
            </a:r>
            <a:endParaRPr lang="en-IN" dirty="0"/>
          </a:p>
        </p:txBody>
      </p:sp>
      <p:sp>
        <p:nvSpPr>
          <p:cNvPr id="3" name="Content Placeholder 2"/>
          <p:cNvSpPr>
            <a:spLocks noGrp="1"/>
          </p:cNvSpPr>
          <p:nvPr>
            <p:ph idx="1"/>
          </p:nvPr>
        </p:nvSpPr>
        <p:spPr>
          <a:xfrm>
            <a:off x="457200" y="1124744"/>
            <a:ext cx="8229600" cy="5330064"/>
          </a:xfrm>
        </p:spPr>
        <p:txBody>
          <a:bodyPr>
            <a:noAutofit/>
          </a:bodyPr>
          <a:lstStyle/>
          <a:p>
            <a:r>
              <a:rPr lang="en-US" sz="1800" dirty="0"/>
              <a:t>List comprehension offers a shorter syntax when you want to create a new list based on the values of an existing list </a:t>
            </a:r>
            <a:endParaRPr lang="en-US" sz="1800" dirty="0" smtClean="0"/>
          </a:p>
          <a:p>
            <a:r>
              <a:rPr lang="en-IN" sz="1800" dirty="0" smtClean="0"/>
              <a:t>Syntax</a:t>
            </a:r>
          </a:p>
          <a:p>
            <a:pPr lvl="1"/>
            <a:r>
              <a:rPr lang="en-US" sz="1800" b="1" dirty="0" err="1">
                <a:solidFill>
                  <a:srgbClr val="00B0F0"/>
                </a:solidFill>
              </a:rPr>
              <a:t>newlist</a:t>
            </a:r>
            <a:r>
              <a:rPr lang="en-US" sz="1800" b="1" dirty="0">
                <a:solidFill>
                  <a:srgbClr val="00B0F0"/>
                </a:solidFill>
              </a:rPr>
              <a:t> = [</a:t>
            </a:r>
            <a:r>
              <a:rPr lang="en-US" sz="1800" b="1" i="1" dirty="0">
                <a:solidFill>
                  <a:srgbClr val="00B0F0"/>
                </a:solidFill>
              </a:rPr>
              <a:t>expression</a:t>
            </a:r>
            <a:r>
              <a:rPr lang="en-US" sz="1800" b="1" dirty="0">
                <a:solidFill>
                  <a:srgbClr val="00B0F0"/>
                </a:solidFill>
              </a:rPr>
              <a:t> for </a:t>
            </a:r>
            <a:r>
              <a:rPr lang="en-US" sz="1800" b="1" i="1" dirty="0">
                <a:solidFill>
                  <a:srgbClr val="00B0F0"/>
                </a:solidFill>
              </a:rPr>
              <a:t>item</a:t>
            </a:r>
            <a:r>
              <a:rPr lang="en-US" sz="1800" b="1" dirty="0">
                <a:solidFill>
                  <a:srgbClr val="00B0F0"/>
                </a:solidFill>
              </a:rPr>
              <a:t> in </a:t>
            </a:r>
            <a:r>
              <a:rPr lang="en-US" sz="1800" b="1" i="1" dirty="0" err="1">
                <a:solidFill>
                  <a:srgbClr val="00B0F0"/>
                </a:solidFill>
              </a:rPr>
              <a:t>iterable</a:t>
            </a:r>
            <a:r>
              <a:rPr lang="en-US" sz="1800" b="1" dirty="0">
                <a:solidFill>
                  <a:srgbClr val="00B0F0"/>
                </a:solidFill>
              </a:rPr>
              <a:t> if </a:t>
            </a:r>
            <a:r>
              <a:rPr lang="en-US" sz="1800" b="1" i="1" dirty="0">
                <a:solidFill>
                  <a:srgbClr val="00B0F0"/>
                </a:solidFill>
              </a:rPr>
              <a:t>condition</a:t>
            </a:r>
            <a:r>
              <a:rPr lang="en-US" sz="1800" b="1" dirty="0">
                <a:solidFill>
                  <a:srgbClr val="00B0F0"/>
                </a:solidFill>
              </a:rPr>
              <a:t> == True]</a:t>
            </a:r>
            <a:endParaRPr lang="en-IN" sz="1800" b="1" dirty="0">
              <a:solidFill>
                <a:srgbClr val="00B0F0"/>
              </a:solidFill>
            </a:endParaRPr>
          </a:p>
          <a:p>
            <a:pPr marL="537210" lvl="1" indent="0">
              <a:buNone/>
            </a:pPr>
            <a:endParaRPr lang="en-US" sz="1800" dirty="0"/>
          </a:p>
          <a:p>
            <a:pPr marL="537210" lvl="1" indent="0">
              <a:buNone/>
            </a:pPr>
            <a:r>
              <a:rPr lang="en-US" sz="1800" b="1" u="sng" dirty="0"/>
              <a:t>U</a:t>
            </a:r>
            <a:r>
              <a:rPr lang="en-US" sz="1800" b="1" u="sng" dirty="0" smtClean="0"/>
              <a:t>sing for</a:t>
            </a:r>
          </a:p>
          <a:p>
            <a:pPr marL="537210" lvl="1" indent="0">
              <a:buNone/>
            </a:pPr>
            <a:r>
              <a:rPr lang="en-US" sz="1800" b="1" dirty="0" smtClean="0">
                <a:solidFill>
                  <a:srgbClr val="00B0F0"/>
                </a:solidFill>
              </a:rPr>
              <a:t>cars= </a:t>
            </a:r>
            <a:r>
              <a:rPr lang="en-US" sz="1800" b="1" dirty="0">
                <a:solidFill>
                  <a:srgbClr val="00B0F0"/>
                </a:solidFill>
              </a:rPr>
              <a:t>[“BMW", “HONDA", “TESLA</a:t>
            </a:r>
            <a:r>
              <a:rPr lang="en-US" sz="1800" b="1" dirty="0" smtClean="0">
                <a:solidFill>
                  <a:srgbClr val="00B0F0"/>
                </a:solidFill>
              </a:rPr>
              <a:t>"]</a:t>
            </a:r>
            <a:r>
              <a:rPr lang="en-US" sz="1800" b="1" dirty="0">
                <a:solidFill>
                  <a:srgbClr val="00B0F0"/>
                </a:solidFill>
              </a:rPr>
              <a:t/>
            </a:r>
            <a:br>
              <a:rPr lang="en-US" sz="1800" b="1" dirty="0">
                <a:solidFill>
                  <a:srgbClr val="00B0F0"/>
                </a:solidFill>
              </a:rPr>
            </a:br>
            <a:r>
              <a:rPr lang="en-US" sz="1800" b="1" dirty="0" err="1" smtClean="0">
                <a:solidFill>
                  <a:srgbClr val="00B0F0"/>
                </a:solidFill>
              </a:rPr>
              <a:t>newcars</a:t>
            </a:r>
            <a:r>
              <a:rPr lang="en-US" sz="1800" b="1" dirty="0" smtClean="0">
                <a:solidFill>
                  <a:srgbClr val="00B0F0"/>
                </a:solidFill>
              </a:rPr>
              <a:t>= </a:t>
            </a:r>
            <a:r>
              <a:rPr lang="en-US" sz="1800" b="1" dirty="0" smtClean="0">
                <a:solidFill>
                  <a:srgbClr val="00B0F0"/>
                </a:solidFill>
              </a:rPr>
              <a:t>[ ]</a:t>
            </a:r>
            <a:r>
              <a:rPr lang="en-US" sz="1800" b="1" dirty="0">
                <a:solidFill>
                  <a:srgbClr val="00B0F0"/>
                </a:solidFill>
              </a:rPr>
              <a:t/>
            </a:r>
            <a:br>
              <a:rPr lang="en-US" sz="1800" b="1" dirty="0">
                <a:solidFill>
                  <a:srgbClr val="00B0F0"/>
                </a:solidFill>
              </a:rPr>
            </a:br>
            <a:r>
              <a:rPr lang="en-US" sz="1800" b="1" dirty="0">
                <a:solidFill>
                  <a:srgbClr val="00B0F0"/>
                </a:solidFill>
              </a:rPr>
              <a:t/>
            </a:r>
            <a:br>
              <a:rPr lang="en-US" sz="1800" b="1" dirty="0">
                <a:solidFill>
                  <a:srgbClr val="00B0F0"/>
                </a:solidFill>
              </a:rPr>
            </a:br>
            <a:r>
              <a:rPr lang="en-US" sz="1800" b="1" dirty="0">
                <a:solidFill>
                  <a:srgbClr val="00B0F0"/>
                </a:solidFill>
              </a:rPr>
              <a:t>for x in </a:t>
            </a:r>
            <a:r>
              <a:rPr lang="en-US" sz="1800" b="1" dirty="0" smtClean="0">
                <a:solidFill>
                  <a:srgbClr val="00B0F0"/>
                </a:solidFill>
              </a:rPr>
              <a:t>cars:</a:t>
            </a:r>
            <a:r>
              <a:rPr lang="en-US" sz="1800" b="1" dirty="0">
                <a:solidFill>
                  <a:srgbClr val="00B0F0"/>
                </a:solidFill>
              </a:rPr>
              <a:t/>
            </a:r>
            <a:br>
              <a:rPr lang="en-US" sz="1800" b="1" dirty="0">
                <a:solidFill>
                  <a:srgbClr val="00B0F0"/>
                </a:solidFill>
              </a:rPr>
            </a:br>
            <a:r>
              <a:rPr lang="en-US" sz="1800" b="1" dirty="0">
                <a:solidFill>
                  <a:srgbClr val="00B0F0"/>
                </a:solidFill>
              </a:rPr>
              <a:t>  if "a" in x:</a:t>
            </a:r>
            <a:br>
              <a:rPr lang="en-US" sz="1800" b="1" dirty="0">
                <a:solidFill>
                  <a:srgbClr val="00B0F0"/>
                </a:solidFill>
              </a:rPr>
            </a:br>
            <a:r>
              <a:rPr lang="en-US" sz="1800" b="1" dirty="0">
                <a:solidFill>
                  <a:srgbClr val="00B0F0"/>
                </a:solidFill>
              </a:rPr>
              <a:t>    </a:t>
            </a:r>
            <a:r>
              <a:rPr lang="en-US" sz="1800" b="1" dirty="0" err="1" smtClean="0">
                <a:solidFill>
                  <a:srgbClr val="00B0F0"/>
                </a:solidFill>
              </a:rPr>
              <a:t>newcars.append</a:t>
            </a:r>
            <a:r>
              <a:rPr lang="en-US" sz="1800" b="1" dirty="0" smtClean="0">
                <a:solidFill>
                  <a:srgbClr val="00B0F0"/>
                </a:solidFill>
              </a:rPr>
              <a:t>(x</a:t>
            </a:r>
            <a:r>
              <a:rPr lang="en-US" sz="1800" b="1" dirty="0">
                <a:solidFill>
                  <a:srgbClr val="00B0F0"/>
                </a:solidFill>
              </a:rPr>
              <a:t>)</a:t>
            </a:r>
            <a:r>
              <a:rPr lang="en-US" sz="1800" dirty="0">
                <a:solidFill>
                  <a:srgbClr val="00B0F0"/>
                </a:solidFill>
              </a:rPr>
              <a:t/>
            </a:r>
            <a:br>
              <a:rPr lang="en-US" sz="1800" dirty="0">
                <a:solidFill>
                  <a:srgbClr val="00B0F0"/>
                </a:solidFill>
              </a:rPr>
            </a:br>
            <a:endParaRPr lang="en-US" sz="1800" dirty="0" smtClean="0">
              <a:solidFill>
                <a:srgbClr val="00B0F0"/>
              </a:solidFill>
            </a:endParaRPr>
          </a:p>
          <a:p>
            <a:pPr marL="537210" lvl="1" indent="0">
              <a:buNone/>
            </a:pPr>
            <a:r>
              <a:rPr lang="en-US" sz="1800" b="1" u="sng" dirty="0" smtClean="0"/>
              <a:t>Using comprehension</a:t>
            </a:r>
            <a:endParaRPr lang="en-US" sz="1800" b="1" u="sng" dirty="0"/>
          </a:p>
          <a:p>
            <a:pPr marL="537210" lvl="1" indent="0">
              <a:buNone/>
            </a:pPr>
            <a:r>
              <a:rPr lang="en-US" sz="1800" b="1" dirty="0" smtClean="0">
                <a:solidFill>
                  <a:srgbClr val="00B0F0"/>
                </a:solidFill>
              </a:rPr>
              <a:t>cars= </a:t>
            </a:r>
            <a:r>
              <a:rPr lang="en-US" sz="1800" b="1" dirty="0">
                <a:solidFill>
                  <a:srgbClr val="00B0F0"/>
                </a:solidFill>
              </a:rPr>
              <a:t>[“BMW", “HONDA", “TESLA"]</a:t>
            </a:r>
            <a:br>
              <a:rPr lang="en-US" sz="1800" b="1" dirty="0">
                <a:solidFill>
                  <a:srgbClr val="00B0F0"/>
                </a:solidFill>
              </a:rPr>
            </a:br>
            <a:r>
              <a:rPr lang="en-US" sz="1800" b="1" dirty="0" err="1" smtClean="0">
                <a:solidFill>
                  <a:srgbClr val="00B0F0"/>
                </a:solidFill>
              </a:rPr>
              <a:t>newcars</a:t>
            </a:r>
            <a:r>
              <a:rPr lang="en-US" sz="1800" b="1" dirty="0" smtClean="0">
                <a:solidFill>
                  <a:srgbClr val="00B0F0"/>
                </a:solidFill>
              </a:rPr>
              <a:t>= </a:t>
            </a:r>
            <a:r>
              <a:rPr lang="en-US" sz="1800" b="1" dirty="0" smtClean="0">
                <a:solidFill>
                  <a:srgbClr val="00B0F0"/>
                </a:solidFill>
              </a:rPr>
              <a:t>[car</a:t>
            </a:r>
            <a:r>
              <a:rPr lang="en-US" sz="1800" b="1" dirty="0">
                <a:solidFill>
                  <a:srgbClr val="00B0F0"/>
                </a:solidFill>
              </a:rPr>
              <a:t> for </a:t>
            </a:r>
            <a:r>
              <a:rPr lang="en-US" sz="1800" b="1" dirty="0" smtClean="0">
                <a:solidFill>
                  <a:srgbClr val="00B0F0"/>
                </a:solidFill>
              </a:rPr>
              <a:t>car</a:t>
            </a:r>
            <a:r>
              <a:rPr lang="en-US" sz="1800" b="1" dirty="0">
                <a:solidFill>
                  <a:srgbClr val="00B0F0"/>
                </a:solidFill>
              </a:rPr>
              <a:t> in </a:t>
            </a:r>
            <a:r>
              <a:rPr lang="en-US" sz="1800" b="1" dirty="0" smtClean="0">
                <a:solidFill>
                  <a:srgbClr val="00B0F0"/>
                </a:solidFill>
              </a:rPr>
              <a:t>cars</a:t>
            </a:r>
            <a:r>
              <a:rPr lang="en-US" sz="1800" b="1" dirty="0">
                <a:solidFill>
                  <a:srgbClr val="00B0F0"/>
                </a:solidFill>
              </a:rPr>
              <a:t> if </a:t>
            </a:r>
            <a:r>
              <a:rPr lang="en-US" sz="1800" b="1" dirty="0" smtClean="0">
                <a:solidFill>
                  <a:srgbClr val="00B0F0"/>
                </a:solidFill>
              </a:rPr>
              <a:t>“A"</a:t>
            </a:r>
            <a:r>
              <a:rPr lang="en-US" sz="1800" b="1" dirty="0">
                <a:solidFill>
                  <a:srgbClr val="00B0F0"/>
                </a:solidFill>
              </a:rPr>
              <a:t> in </a:t>
            </a:r>
            <a:r>
              <a:rPr lang="en-US" sz="1800" b="1" dirty="0" smtClean="0">
                <a:solidFill>
                  <a:srgbClr val="00B0F0"/>
                </a:solidFill>
              </a:rPr>
              <a:t>car] = [“HONDA”,”TESLA”]</a:t>
            </a:r>
            <a:r>
              <a:rPr lang="en-US" sz="1800" b="1" dirty="0">
                <a:solidFill>
                  <a:srgbClr val="00B0F0"/>
                </a:solidFill>
              </a:rPr>
              <a:t/>
            </a:r>
            <a:br>
              <a:rPr lang="en-US" sz="1800" b="1" dirty="0">
                <a:solidFill>
                  <a:srgbClr val="00B0F0"/>
                </a:solidFill>
              </a:rPr>
            </a:br>
            <a:r>
              <a:rPr lang="en-US" sz="1800" dirty="0"/>
              <a:t>	</a:t>
            </a:r>
            <a:endParaRPr lang="en-US" sz="1800" dirty="0" smtClean="0"/>
          </a:p>
          <a:p>
            <a:pPr lvl="1"/>
            <a:endParaRPr lang="en-US" sz="1800" b="1" dirty="0"/>
          </a:p>
        </p:txBody>
      </p:sp>
    </p:spTree>
    <p:extLst>
      <p:ext uri="{BB962C8B-B14F-4D97-AF65-F5344CB8AC3E}">
        <p14:creationId xmlns:p14="http://schemas.microsoft.com/office/powerpoint/2010/main" val="616724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435280" cy="713234"/>
          </a:xfrm>
        </p:spPr>
        <p:txBody>
          <a:bodyPr>
            <a:normAutofit fontScale="90000"/>
          </a:bodyPr>
          <a:lstStyle/>
          <a:p>
            <a:pPr algn="ctr"/>
            <a:r>
              <a:rPr lang="en-US" dirty="0" smtClean="0"/>
              <a:t>Lists (</a:t>
            </a:r>
            <a:r>
              <a:rPr lang="en-IN" dirty="0" smtClean="0">
                <a:effectLst/>
              </a:rPr>
              <a:t>sort</a:t>
            </a:r>
            <a:r>
              <a:rPr lang="en-US" dirty="0" smtClean="0"/>
              <a:t>)</a:t>
            </a:r>
            <a:endParaRPr lang="en-IN" dirty="0"/>
          </a:p>
        </p:txBody>
      </p:sp>
      <p:sp>
        <p:nvSpPr>
          <p:cNvPr id="3" name="Content Placeholder 2"/>
          <p:cNvSpPr>
            <a:spLocks noGrp="1"/>
          </p:cNvSpPr>
          <p:nvPr>
            <p:ph idx="1"/>
          </p:nvPr>
        </p:nvSpPr>
        <p:spPr>
          <a:xfrm>
            <a:off x="457200" y="1124744"/>
            <a:ext cx="8229600" cy="5330064"/>
          </a:xfrm>
        </p:spPr>
        <p:txBody>
          <a:bodyPr>
            <a:noAutofit/>
          </a:bodyPr>
          <a:lstStyle/>
          <a:p>
            <a:r>
              <a:rPr lang="en-US" sz="1600" dirty="0" smtClean="0"/>
              <a:t>Sort</a:t>
            </a:r>
          </a:p>
          <a:p>
            <a:pPr lvl="1"/>
            <a:r>
              <a:rPr lang="en-US" sz="1600" b="1" dirty="0">
                <a:solidFill>
                  <a:srgbClr val="00B0F0"/>
                </a:solidFill>
              </a:rPr>
              <a:t>cars= [“BMW", “HONDA", “TESLA"]</a:t>
            </a:r>
            <a:br>
              <a:rPr lang="en-US" sz="1600" b="1" dirty="0">
                <a:solidFill>
                  <a:srgbClr val="00B0F0"/>
                </a:solidFill>
              </a:rPr>
            </a:br>
            <a:r>
              <a:rPr lang="en-US" sz="1600" b="1" dirty="0" err="1" smtClean="0">
                <a:solidFill>
                  <a:srgbClr val="00B0F0"/>
                </a:solidFill>
              </a:rPr>
              <a:t>cars.sort</a:t>
            </a:r>
            <a:r>
              <a:rPr lang="en-US" sz="1600" b="1" dirty="0" smtClean="0">
                <a:solidFill>
                  <a:srgbClr val="00B0F0"/>
                </a:solidFill>
              </a:rPr>
              <a:t>()</a:t>
            </a:r>
          </a:p>
          <a:p>
            <a:pPr lvl="1"/>
            <a:endParaRPr lang="en-US" sz="1600" dirty="0" smtClean="0"/>
          </a:p>
          <a:p>
            <a:r>
              <a:rPr lang="en-US" sz="1600" dirty="0" smtClean="0"/>
              <a:t>Sort (descending)</a:t>
            </a:r>
          </a:p>
          <a:p>
            <a:pPr lvl="1"/>
            <a:r>
              <a:rPr lang="en-US" sz="1600" b="1" dirty="0">
                <a:solidFill>
                  <a:srgbClr val="00B0F0"/>
                </a:solidFill>
              </a:rPr>
              <a:t>cars= [“BMW", “HONDA", “TESLA"]</a:t>
            </a:r>
            <a:br>
              <a:rPr lang="en-US" sz="1600" b="1" dirty="0">
                <a:solidFill>
                  <a:srgbClr val="00B0F0"/>
                </a:solidFill>
              </a:rPr>
            </a:br>
            <a:r>
              <a:rPr lang="en-US" sz="1600" b="1" dirty="0" err="1">
                <a:solidFill>
                  <a:srgbClr val="00B0F0"/>
                </a:solidFill>
              </a:rPr>
              <a:t>cars.sort</a:t>
            </a:r>
            <a:r>
              <a:rPr lang="en-US" sz="1600" b="1" dirty="0">
                <a:solidFill>
                  <a:srgbClr val="00B0F0"/>
                </a:solidFill>
              </a:rPr>
              <a:t>(reverse=True)</a:t>
            </a:r>
            <a:endParaRPr lang="en-US" sz="1600" dirty="0">
              <a:solidFill>
                <a:srgbClr val="00B0F0"/>
              </a:solidFill>
            </a:endParaRPr>
          </a:p>
          <a:p>
            <a:pPr lvl="1"/>
            <a:endParaRPr lang="en-US" sz="1600" dirty="0" smtClean="0"/>
          </a:p>
          <a:p>
            <a:r>
              <a:rPr lang="en-US" sz="1600" dirty="0" smtClean="0"/>
              <a:t>Reverse Order</a:t>
            </a:r>
          </a:p>
          <a:p>
            <a:pPr lvl="1"/>
            <a:r>
              <a:rPr lang="en-US" sz="1600" b="1" dirty="0" err="1">
                <a:solidFill>
                  <a:srgbClr val="00B0F0"/>
                </a:solidFill>
              </a:rPr>
              <a:t>c</a:t>
            </a:r>
            <a:r>
              <a:rPr lang="en-US" sz="1600" b="1" dirty="0" err="1" smtClean="0">
                <a:solidFill>
                  <a:srgbClr val="00B0F0"/>
                </a:solidFill>
              </a:rPr>
              <a:t>ars.reverse</a:t>
            </a:r>
            <a:r>
              <a:rPr lang="en-US" sz="1600" b="1" dirty="0" smtClean="0">
                <a:solidFill>
                  <a:srgbClr val="00B0F0"/>
                </a:solidFill>
              </a:rPr>
              <a:t>()</a:t>
            </a:r>
          </a:p>
          <a:p>
            <a:pPr lvl="1"/>
            <a:endParaRPr lang="en-US" sz="1600" b="1" dirty="0" smtClean="0"/>
          </a:p>
          <a:p>
            <a:r>
              <a:rPr lang="en-IN" sz="1600" dirty="0"/>
              <a:t>Case Insensitive </a:t>
            </a:r>
            <a:r>
              <a:rPr lang="en-IN" sz="1600" dirty="0" smtClean="0"/>
              <a:t>Sort</a:t>
            </a:r>
          </a:p>
          <a:p>
            <a:pPr lvl="1"/>
            <a:r>
              <a:rPr lang="en-US" sz="1600" dirty="0"/>
              <a:t>By default the sort() method is case sensitive, resulting in all capital letters being sorted before lower case </a:t>
            </a:r>
            <a:r>
              <a:rPr lang="en-US" sz="1600" dirty="0" smtClean="0"/>
              <a:t>letters</a:t>
            </a:r>
          </a:p>
          <a:p>
            <a:pPr lvl="1"/>
            <a:r>
              <a:rPr lang="en-US" sz="1600" dirty="0"/>
              <a:t>So if you want a case-insensitive sort function, use </a:t>
            </a:r>
            <a:r>
              <a:rPr lang="en-US" sz="1600" dirty="0" err="1"/>
              <a:t>str.lower</a:t>
            </a:r>
            <a:r>
              <a:rPr lang="en-US" sz="1600" dirty="0"/>
              <a:t> as a key </a:t>
            </a:r>
            <a:r>
              <a:rPr lang="en-US" sz="1600" dirty="0" smtClean="0"/>
              <a:t>function</a:t>
            </a:r>
          </a:p>
          <a:p>
            <a:pPr lvl="1"/>
            <a:r>
              <a:rPr lang="en-IN" sz="1600" b="1" dirty="0" err="1" smtClean="0">
                <a:solidFill>
                  <a:srgbClr val="00B0F0"/>
                </a:solidFill>
              </a:rPr>
              <a:t>cars.sort</a:t>
            </a:r>
            <a:r>
              <a:rPr lang="en-IN" sz="1600" b="1" dirty="0" smtClean="0">
                <a:solidFill>
                  <a:srgbClr val="00B0F0"/>
                </a:solidFill>
              </a:rPr>
              <a:t>(key</a:t>
            </a:r>
            <a:r>
              <a:rPr lang="en-IN" sz="1600" b="1" dirty="0">
                <a:solidFill>
                  <a:srgbClr val="00B0F0"/>
                </a:solidFill>
              </a:rPr>
              <a:t> = </a:t>
            </a:r>
            <a:r>
              <a:rPr lang="en-IN" sz="1600" b="1" dirty="0" err="1">
                <a:solidFill>
                  <a:srgbClr val="00B0F0"/>
                </a:solidFill>
              </a:rPr>
              <a:t>str.lower</a:t>
            </a:r>
            <a:r>
              <a:rPr lang="en-IN" sz="1600" b="1" dirty="0">
                <a:solidFill>
                  <a:srgbClr val="00B0F0"/>
                </a:solidFill>
              </a:rPr>
              <a:t>)</a:t>
            </a:r>
          </a:p>
          <a:p>
            <a:pPr marL="64008" indent="0">
              <a:buNone/>
            </a:pPr>
            <a:endParaRPr lang="en-US" sz="1600" dirty="0" smtClean="0"/>
          </a:p>
          <a:p>
            <a:pPr marL="64008" indent="0">
              <a:buNone/>
            </a:pPr>
            <a:endParaRPr lang="en-US" sz="1800" dirty="0" smtClean="0"/>
          </a:p>
          <a:p>
            <a:pPr lvl="1"/>
            <a:endParaRPr lang="en-US" sz="1400" dirty="0" smtClean="0"/>
          </a:p>
        </p:txBody>
      </p:sp>
    </p:spTree>
    <p:extLst>
      <p:ext uri="{BB962C8B-B14F-4D97-AF65-F5344CB8AC3E}">
        <p14:creationId xmlns:p14="http://schemas.microsoft.com/office/powerpoint/2010/main" val="193853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648072"/>
          </a:xfrm>
        </p:spPr>
        <p:txBody>
          <a:bodyPr>
            <a:normAutofit fontScale="90000"/>
          </a:bodyPr>
          <a:lstStyle/>
          <a:p>
            <a:pPr algn="ctr"/>
            <a:r>
              <a:rPr lang="en-US" dirty="0" smtClean="0"/>
              <a:t>Lists (</a:t>
            </a:r>
            <a:r>
              <a:rPr lang="en-IN" dirty="0" smtClean="0">
                <a:effectLst/>
              </a:rPr>
              <a:t>copy, join, count, index</a:t>
            </a:r>
            <a:r>
              <a:rPr lang="en-US" dirty="0" smtClean="0"/>
              <a:t>)</a:t>
            </a:r>
            <a:endParaRPr lang="en-IN" dirty="0"/>
          </a:p>
        </p:txBody>
      </p:sp>
      <p:sp>
        <p:nvSpPr>
          <p:cNvPr id="3" name="Content Placeholder 2"/>
          <p:cNvSpPr>
            <a:spLocks noGrp="1"/>
          </p:cNvSpPr>
          <p:nvPr>
            <p:ph idx="1"/>
          </p:nvPr>
        </p:nvSpPr>
        <p:spPr>
          <a:xfrm>
            <a:off x="457200" y="836712"/>
            <a:ext cx="8229600" cy="5904656"/>
          </a:xfrm>
        </p:spPr>
        <p:txBody>
          <a:bodyPr>
            <a:noAutofit/>
          </a:bodyPr>
          <a:lstStyle/>
          <a:p>
            <a:r>
              <a:rPr lang="en-US" sz="1600" dirty="0" smtClean="0"/>
              <a:t>Copy</a:t>
            </a:r>
          </a:p>
          <a:p>
            <a:pPr lvl="1"/>
            <a:r>
              <a:rPr lang="en-US" sz="1600" dirty="0"/>
              <a:t>You cannot copy a list simply by typing list2 = list1, because: list2 will only be a </a:t>
            </a:r>
            <a:r>
              <a:rPr lang="en-US" sz="1600" i="1" dirty="0"/>
              <a:t>reference</a:t>
            </a:r>
            <a:r>
              <a:rPr lang="en-US" sz="1600" dirty="0"/>
              <a:t> to list1, and changes made in list1 will automatically also be made in </a:t>
            </a:r>
            <a:r>
              <a:rPr lang="en-US" sz="1600" dirty="0" smtClean="0"/>
              <a:t>list2.</a:t>
            </a:r>
          </a:p>
          <a:p>
            <a:pPr lvl="1"/>
            <a:r>
              <a:rPr lang="en-IN" sz="1600" b="1" dirty="0" err="1" smtClean="0">
                <a:solidFill>
                  <a:srgbClr val="00B0F0"/>
                </a:solidFill>
              </a:rPr>
              <a:t>newcars</a:t>
            </a:r>
            <a:r>
              <a:rPr lang="en-IN" sz="1600" b="1" dirty="0">
                <a:solidFill>
                  <a:srgbClr val="00B0F0"/>
                </a:solidFill>
              </a:rPr>
              <a:t> = </a:t>
            </a:r>
            <a:r>
              <a:rPr lang="en-IN" sz="1600" b="1" dirty="0" err="1" smtClean="0">
                <a:solidFill>
                  <a:srgbClr val="00B0F0"/>
                </a:solidFill>
              </a:rPr>
              <a:t>cars.copy</a:t>
            </a:r>
            <a:r>
              <a:rPr lang="en-IN" sz="1600" b="1" dirty="0" smtClean="0">
                <a:solidFill>
                  <a:srgbClr val="00B0F0"/>
                </a:solidFill>
              </a:rPr>
              <a:t>()</a:t>
            </a:r>
          </a:p>
          <a:p>
            <a:pPr lvl="1"/>
            <a:r>
              <a:rPr lang="en-US" sz="1600" dirty="0"/>
              <a:t>Another way </a:t>
            </a:r>
            <a:r>
              <a:rPr lang="en-US" sz="1600" dirty="0" smtClean="0"/>
              <a:t>with</a:t>
            </a:r>
            <a:r>
              <a:rPr lang="en-US" sz="1600" dirty="0"/>
              <a:t> list</a:t>
            </a:r>
            <a:r>
              <a:rPr lang="en-US" sz="1600" dirty="0" smtClean="0"/>
              <a:t>() constructor</a:t>
            </a:r>
          </a:p>
          <a:p>
            <a:pPr lvl="1"/>
            <a:r>
              <a:rPr lang="en-IN" sz="1600" b="1" dirty="0" err="1">
                <a:solidFill>
                  <a:srgbClr val="00B0F0"/>
                </a:solidFill>
              </a:rPr>
              <a:t>newcars</a:t>
            </a:r>
            <a:r>
              <a:rPr lang="en-IN" sz="1600" b="1" dirty="0">
                <a:solidFill>
                  <a:srgbClr val="00B0F0"/>
                </a:solidFill>
              </a:rPr>
              <a:t> = </a:t>
            </a:r>
            <a:r>
              <a:rPr lang="en-IN" sz="1600" b="1" dirty="0" smtClean="0">
                <a:solidFill>
                  <a:srgbClr val="00B0F0"/>
                </a:solidFill>
              </a:rPr>
              <a:t>list(cars)</a:t>
            </a:r>
            <a:endParaRPr lang="en-IN" sz="1600" b="1" dirty="0">
              <a:solidFill>
                <a:srgbClr val="00B0F0"/>
              </a:solidFill>
            </a:endParaRPr>
          </a:p>
          <a:p>
            <a:pPr lvl="1"/>
            <a:endParaRPr lang="en-US" sz="1600" b="1" dirty="0" smtClean="0"/>
          </a:p>
          <a:p>
            <a:r>
              <a:rPr lang="en-US" sz="1600" dirty="0" smtClean="0"/>
              <a:t>Join</a:t>
            </a:r>
          </a:p>
          <a:p>
            <a:pPr lvl="1"/>
            <a:r>
              <a:rPr lang="en-US" sz="1600" dirty="0"/>
              <a:t>One of the easiest ways are by using the + </a:t>
            </a:r>
            <a:r>
              <a:rPr lang="en-US" sz="1600" dirty="0" smtClean="0"/>
              <a:t>operator</a:t>
            </a:r>
          </a:p>
          <a:p>
            <a:pPr lvl="1"/>
            <a:r>
              <a:rPr lang="en-IN" sz="1600" b="1" dirty="0">
                <a:solidFill>
                  <a:srgbClr val="00B0F0"/>
                </a:solidFill>
              </a:rPr>
              <a:t>list3 = list1 + </a:t>
            </a:r>
            <a:r>
              <a:rPr lang="en-IN" sz="1600" b="1" dirty="0" smtClean="0">
                <a:solidFill>
                  <a:srgbClr val="00B0F0"/>
                </a:solidFill>
              </a:rPr>
              <a:t>list2</a:t>
            </a:r>
          </a:p>
          <a:p>
            <a:pPr lvl="1"/>
            <a:r>
              <a:rPr lang="en-IN" sz="1600" b="1" dirty="0">
                <a:solidFill>
                  <a:srgbClr val="00B0F0"/>
                </a:solidFill>
              </a:rPr>
              <a:t>list1.extend(list2</a:t>
            </a:r>
            <a:r>
              <a:rPr lang="en-IN" sz="1600" b="1" dirty="0" smtClean="0">
                <a:solidFill>
                  <a:srgbClr val="00B0F0"/>
                </a:solidFill>
              </a:rPr>
              <a:t>)</a:t>
            </a:r>
          </a:p>
          <a:p>
            <a:pPr lvl="1"/>
            <a:endParaRPr lang="en-US" sz="1600" dirty="0" smtClean="0">
              <a:solidFill>
                <a:srgbClr val="00B0F0"/>
              </a:solidFill>
            </a:endParaRPr>
          </a:p>
          <a:p>
            <a:r>
              <a:rPr lang="en-US" sz="1600" dirty="0" smtClean="0"/>
              <a:t>count</a:t>
            </a:r>
          </a:p>
          <a:p>
            <a:pPr lvl="1"/>
            <a:r>
              <a:rPr lang="en-US" sz="1600" dirty="0"/>
              <a:t>Return the number of times the value </a:t>
            </a:r>
            <a:r>
              <a:rPr lang="en-US" sz="1600" dirty="0" smtClean="0"/>
              <a:t>“items" </a:t>
            </a:r>
            <a:r>
              <a:rPr lang="en-US" sz="1600" dirty="0"/>
              <a:t>appears in </a:t>
            </a:r>
            <a:r>
              <a:rPr lang="en-US" sz="1600" dirty="0" smtClean="0"/>
              <a:t>the</a:t>
            </a:r>
            <a:r>
              <a:rPr lang="en-US" sz="1600" dirty="0"/>
              <a:t> </a:t>
            </a:r>
            <a:r>
              <a:rPr lang="en-US" sz="1600" dirty="0" smtClean="0"/>
              <a:t>list</a:t>
            </a:r>
          </a:p>
          <a:p>
            <a:pPr lvl="1"/>
            <a:r>
              <a:rPr lang="en-IN" sz="1600" b="1" dirty="0">
                <a:solidFill>
                  <a:srgbClr val="00B0F0"/>
                </a:solidFill>
              </a:rPr>
              <a:t>x = </a:t>
            </a:r>
            <a:r>
              <a:rPr lang="en-IN" sz="1600" b="1" dirty="0" err="1" smtClean="0">
                <a:solidFill>
                  <a:srgbClr val="00B0F0"/>
                </a:solidFill>
              </a:rPr>
              <a:t>cars.count</a:t>
            </a:r>
            <a:r>
              <a:rPr lang="en-IN" sz="1600" b="1" dirty="0" smtClean="0">
                <a:solidFill>
                  <a:srgbClr val="00B0F0"/>
                </a:solidFill>
              </a:rPr>
              <a:t>(“BMW")</a:t>
            </a:r>
            <a:endParaRPr lang="en-US" sz="1600" b="1" dirty="0" smtClean="0">
              <a:solidFill>
                <a:srgbClr val="00B0F0"/>
              </a:solidFill>
            </a:endParaRPr>
          </a:p>
          <a:p>
            <a:r>
              <a:rPr lang="en-IN" sz="1600" dirty="0" smtClean="0"/>
              <a:t>Index</a:t>
            </a:r>
          </a:p>
          <a:p>
            <a:pPr lvl="1"/>
            <a:r>
              <a:rPr lang="en-US" sz="1600" dirty="0"/>
              <a:t>The index() method returns the position at the first occurrence of the specified </a:t>
            </a:r>
            <a:r>
              <a:rPr lang="en-US" sz="1600" dirty="0" smtClean="0"/>
              <a:t>value</a:t>
            </a:r>
          </a:p>
          <a:p>
            <a:pPr lvl="1"/>
            <a:r>
              <a:rPr lang="en-US" sz="1600" b="1" dirty="0" smtClean="0">
                <a:solidFill>
                  <a:srgbClr val="00B0F0"/>
                </a:solidFill>
              </a:rPr>
              <a:t>X = </a:t>
            </a:r>
            <a:r>
              <a:rPr lang="en-US" sz="1600" b="1" dirty="0" err="1" smtClean="0">
                <a:solidFill>
                  <a:srgbClr val="00B0F0"/>
                </a:solidFill>
              </a:rPr>
              <a:t>cars.index</a:t>
            </a:r>
            <a:r>
              <a:rPr lang="en-US" sz="1600" b="1" dirty="0" smtClean="0">
                <a:solidFill>
                  <a:srgbClr val="00B0F0"/>
                </a:solidFill>
              </a:rPr>
              <a:t>(“BMW”)</a:t>
            </a:r>
            <a:endParaRPr lang="en-IN" sz="1600" b="1" dirty="0" smtClean="0">
              <a:solidFill>
                <a:srgbClr val="00B0F0"/>
              </a:solidFill>
            </a:endParaRPr>
          </a:p>
        </p:txBody>
      </p:sp>
    </p:spTree>
    <p:extLst>
      <p:ext uri="{BB962C8B-B14F-4D97-AF65-F5344CB8AC3E}">
        <p14:creationId xmlns:p14="http://schemas.microsoft.com/office/powerpoint/2010/main" val="4129693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435280" cy="648072"/>
          </a:xfrm>
        </p:spPr>
        <p:txBody>
          <a:bodyPr>
            <a:normAutofit fontScale="90000"/>
          </a:bodyPr>
          <a:lstStyle/>
          <a:p>
            <a:pPr algn="ctr"/>
            <a:r>
              <a:rPr lang="en-US" dirty="0" smtClean="0"/>
              <a:t>Lists (</a:t>
            </a:r>
            <a:r>
              <a:rPr lang="en-IN" dirty="0" smtClean="0">
                <a:effectLst/>
              </a:rPr>
              <a:t>list in list</a:t>
            </a:r>
            <a:r>
              <a:rPr lang="en-US" dirty="0" smtClean="0"/>
              <a:t>)</a:t>
            </a:r>
            <a:endParaRPr lang="en-IN" dirty="0"/>
          </a:p>
        </p:txBody>
      </p:sp>
      <p:sp>
        <p:nvSpPr>
          <p:cNvPr id="3" name="Content Placeholder 2"/>
          <p:cNvSpPr>
            <a:spLocks noGrp="1"/>
          </p:cNvSpPr>
          <p:nvPr>
            <p:ph idx="1"/>
          </p:nvPr>
        </p:nvSpPr>
        <p:spPr>
          <a:xfrm>
            <a:off x="457200" y="836712"/>
            <a:ext cx="8229600" cy="5904656"/>
          </a:xfrm>
        </p:spPr>
        <p:txBody>
          <a:bodyPr>
            <a:noAutofit/>
          </a:bodyPr>
          <a:lstStyle/>
          <a:p>
            <a:r>
              <a:rPr lang="en-US" sz="1800" dirty="0" smtClean="0"/>
              <a:t>2D</a:t>
            </a:r>
          </a:p>
          <a:p>
            <a:pPr lvl="1"/>
            <a:r>
              <a:rPr lang="en-US" sz="1800" b="1" dirty="0" smtClean="0">
                <a:solidFill>
                  <a:srgbClr val="00B0F0"/>
                </a:solidFill>
              </a:rPr>
              <a:t>List = [ [1,2,3], [4,5,6], [7,8,9] ]</a:t>
            </a:r>
          </a:p>
          <a:p>
            <a:pPr lvl="1"/>
            <a:r>
              <a:rPr lang="en-US" sz="1800" b="1" dirty="0" smtClean="0"/>
              <a:t>Access Item</a:t>
            </a:r>
          </a:p>
          <a:p>
            <a:pPr lvl="2"/>
            <a:r>
              <a:rPr lang="en-US" sz="1800" b="1" dirty="0" smtClean="0"/>
              <a:t> </a:t>
            </a:r>
            <a:r>
              <a:rPr lang="en-US" sz="1800" b="1" dirty="0" smtClean="0">
                <a:solidFill>
                  <a:srgbClr val="00B0F0"/>
                </a:solidFill>
              </a:rPr>
              <a:t>List[2][2]</a:t>
            </a:r>
          </a:p>
          <a:p>
            <a:r>
              <a:rPr lang="en-US" sz="1800" dirty="0" smtClean="0"/>
              <a:t>3D</a:t>
            </a:r>
          </a:p>
          <a:p>
            <a:pPr lvl="1"/>
            <a:r>
              <a:rPr lang="en-US" sz="1800" b="1" dirty="0">
                <a:solidFill>
                  <a:srgbClr val="00B0F0"/>
                </a:solidFill>
              </a:rPr>
              <a:t>List = </a:t>
            </a:r>
            <a:r>
              <a:rPr lang="en-US" sz="1800" b="1" dirty="0" smtClean="0">
                <a:solidFill>
                  <a:srgbClr val="00B0F0"/>
                </a:solidFill>
              </a:rPr>
              <a:t>[ [ [1,2,3],[4,5,6],[7,8,9] ], [ ],[ ] ]</a:t>
            </a:r>
            <a:endParaRPr lang="en-US" sz="1800" b="1" dirty="0">
              <a:solidFill>
                <a:srgbClr val="00B0F0"/>
              </a:solidFill>
            </a:endParaRPr>
          </a:p>
          <a:p>
            <a:pPr lvl="1"/>
            <a:r>
              <a:rPr lang="en-US" sz="1800" b="1" dirty="0"/>
              <a:t>Access Item</a:t>
            </a:r>
          </a:p>
          <a:p>
            <a:pPr lvl="2"/>
            <a:r>
              <a:rPr lang="en-US" sz="1800" b="1" dirty="0"/>
              <a:t> </a:t>
            </a:r>
            <a:r>
              <a:rPr lang="en-US" sz="1800" b="1" dirty="0" smtClean="0">
                <a:solidFill>
                  <a:srgbClr val="00B0F0"/>
                </a:solidFill>
              </a:rPr>
              <a:t>List[0][</a:t>
            </a:r>
            <a:r>
              <a:rPr lang="en-US" sz="1800" b="1" dirty="0">
                <a:solidFill>
                  <a:srgbClr val="00B0F0"/>
                </a:solidFill>
              </a:rPr>
              <a:t>2</a:t>
            </a:r>
            <a:r>
              <a:rPr lang="en-US" sz="1800" b="1" dirty="0" smtClean="0">
                <a:solidFill>
                  <a:srgbClr val="00B0F0"/>
                </a:solidFill>
              </a:rPr>
              <a:t>][1]</a:t>
            </a:r>
            <a:endParaRPr lang="en-US" sz="1800" b="1" dirty="0">
              <a:solidFill>
                <a:srgbClr val="00B0F0"/>
              </a:solidFill>
            </a:endParaRPr>
          </a:p>
        </p:txBody>
      </p:sp>
    </p:spTree>
    <p:extLst>
      <p:ext uri="{BB962C8B-B14F-4D97-AF65-F5344CB8AC3E}">
        <p14:creationId xmlns:p14="http://schemas.microsoft.com/office/powerpoint/2010/main" val="42344756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937</TotalTime>
  <Words>550</Words>
  <Application>Microsoft Office PowerPoint</Application>
  <PresentationFormat>On-screen Show (4:3)</PresentationFormat>
  <Paragraphs>153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Python For Beginners</vt:lpstr>
      <vt:lpstr>Lists</vt:lpstr>
      <vt:lpstr>Lists (access items)</vt:lpstr>
      <vt:lpstr>Lists (Change list Items)</vt:lpstr>
      <vt:lpstr>Lists (Loop List)</vt:lpstr>
      <vt:lpstr>Lists (List Comprehension)</vt:lpstr>
      <vt:lpstr>Lists (sort)</vt:lpstr>
      <vt:lpstr>Lists (copy, join, count, index)</vt:lpstr>
      <vt:lpstr>Lists (list in list)</vt:lpstr>
      <vt:lpstr>Tuples</vt:lpstr>
      <vt:lpstr>Tuple(access items)</vt:lpstr>
      <vt:lpstr>Tuple(update Items, join)</vt:lpstr>
      <vt:lpstr>Tuple(unpack,*,loops)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Beginners</dc:title>
  <dc:creator>91727</dc:creator>
  <cp:lastModifiedBy>91727</cp:lastModifiedBy>
  <cp:revision>75</cp:revision>
  <dcterms:created xsi:type="dcterms:W3CDTF">2021-12-17T11:26:17Z</dcterms:created>
  <dcterms:modified xsi:type="dcterms:W3CDTF">2021-12-27T17:49:57Z</dcterms:modified>
</cp:coreProperties>
</file>