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D3D7800-DB7A-4180-B244-216606443E4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7800-DB7A-4180-B244-216606443E4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7800-DB7A-4180-B244-216606443E4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D3D7800-DB7A-4180-B244-216606443E4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D3D7800-DB7A-4180-B244-216606443E4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D3D7800-DB7A-4180-B244-216606443E4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D3D7800-DB7A-4180-B244-216606443E4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7800-DB7A-4180-B244-216606443E4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D3D7800-DB7A-4180-B244-216606443E4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D3D7800-DB7A-4180-B244-216606443E4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D3D7800-DB7A-4180-B244-216606443E4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D3D7800-DB7A-4180-B244-216606443E4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2" Type="http://schemas.openxmlformats.org/officeDocument/2006/relationships/hyperlink" Target="https://www.w3schools.com/python/python_tupl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ython/python_dictionaries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Beginners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3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Data Collections (Lists, </a:t>
            </a:r>
            <a:r>
              <a:rPr lang="en-US" sz="2000" b="1" dirty="0" smtClean="0">
                <a:solidFill>
                  <a:srgbClr val="00B0F0"/>
                </a:solidFill>
              </a:rPr>
              <a:t>Tuples, Sets </a:t>
            </a:r>
            <a:r>
              <a:rPr lang="en-US" sz="2000" b="1" dirty="0">
                <a:solidFill>
                  <a:srgbClr val="00B0F0"/>
                </a:solidFill>
              </a:rPr>
              <a:t>&amp; </a:t>
            </a:r>
            <a:r>
              <a:rPr lang="en-US" sz="2000" b="1" dirty="0" smtClean="0">
                <a:solidFill>
                  <a:srgbClr val="00B0F0"/>
                </a:solidFill>
              </a:rPr>
              <a:t>Dictionary)</a:t>
            </a:r>
            <a:endParaRPr lang="en-US" sz="2000" b="1" dirty="0">
              <a:solidFill>
                <a:srgbClr val="00B0F0"/>
              </a:solidFill>
            </a:endParaRP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470283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43528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Tuples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Autofit/>
          </a:bodyPr>
          <a:lstStyle/>
          <a:p>
            <a:r>
              <a:rPr lang="en-US" sz="1800" dirty="0" smtClean="0"/>
              <a:t>Syntax</a:t>
            </a:r>
            <a:r>
              <a:rPr lang="en-US" sz="1800" dirty="0"/>
              <a:t> </a:t>
            </a:r>
            <a:r>
              <a:rPr lang="en-US" sz="1800" dirty="0" smtClean="0"/>
              <a:t>: </a:t>
            </a:r>
            <a:r>
              <a:rPr lang="en-US" sz="1800" b="1" dirty="0" err="1" smtClean="0">
                <a:solidFill>
                  <a:srgbClr val="00B0F0"/>
                </a:solidFill>
              </a:rPr>
              <a:t>mytuple</a:t>
            </a:r>
            <a:r>
              <a:rPr lang="en-US" sz="1800" b="1" dirty="0" smtClean="0">
                <a:solidFill>
                  <a:srgbClr val="00B0F0"/>
                </a:solidFill>
              </a:rPr>
              <a:t>= (1,2,3)</a:t>
            </a:r>
          </a:p>
          <a:p>
            <a:r>
              <a:rPr lang="en-US" sz="1800" dirty="0"/>
              <a:t>Tuple items are ordered, unchangeable, and allow duplicate </a:t>
            </a:r>
            <a:r>
              <a:rPr lang="en-US" sz="1800" dirty="0" smtClean="0"/>
              <a:t>values</a:t>
            </a:r>
          </a:p>
          <a:p>
            <a:r>
              <a:rPr lang="en-US" sz="1800" dirty="0"/>
              <a:t>Tuples are unchangeable, meaning that we cannot change, add or remove items after the tuple has been created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Length : </a:t>
            </a:r>
            <a:r>
              <a:rPr lang="en-US" sz="1800" dirty="0" err="1" smtClean="0">
                <a:solidFill>
                  <a:srgbClr val="00B0F0"/>
                </a:solidFill>
              </a:rPr>
              <a:t>len</a:t>
            </a:r>
            <a:r>
              <a:rPr lang="en-US" sz="1800" dirty="0" smtClean="0">
                <a:solidFill>
                  <a:srgbClr val="00B0F0"/>
                </a:solidFill>
              </a:rPr>
              <a:t>(</a:t>
            </a:r>
            <a:r>
              <a:rPr lang="en-US" sz="1800" b="1" dirty="0" err="1" smtClean="0">
                <a:solidFill>
                  <a:srgbClr val="00B0F0"/>
                </a:solidFill>
              </a:rPr>
              <a:t>mytuple</a:t>
            </a:r>
            <a:r>
              <a:rPr lang="en-US" sz="1800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US" sz="1800" dirty="0" smtClean="0"/>
              <a:t>To </a:t>
            </a:r>
            <a:r>
              <a:rPr lang="en-US" sz="1800" dirty="0"/>
              <a:t>create a tuple with only one item, you have to add a comma after the item, otherwise Python will not recognize it as a </a:t>
            </a:r>
            <a:r>
              <a:rPr lang="en-US" sz="1800" dirty="0" smtClean="0"/>
              <a:t>tuple</a:t>
            </a:r>
          </a:p>
          <a:p>
            <a:pPr lvl="1"/>
            <a:r>
              <a:rPr lang="en-US" sz="1800" b="1" dirty="0" err="1">
                <a:solidFill>
                  <a:srgbClr val="00B0F0"/>
                </a:solidFill>
              </a:rPr>
              <a:t>thistuple</a:t>
            </a:r>
            <a:r>
              <a:rPr lang="en-US" sz="1800" b="1" dirty="0">
                <a:solidFill>
                  <a:srgbClr val="00B0F0"/>
                </a:solidFill>
              </a:rPr>
              <a:t> = ("apple",)</a:t>
            </a:r>
          </a:p>
          <a:p>
            <a:pPr lvl="1"/>
            <a:r>
              <a:rPr lang="en-US" sz="1800" b="1" dirty="0">
                <a:solidFill>
                  <a:srgbClr val="00B0F0"/>
                </a:solidFill>
              </a:rPr>
              <a:t>print(type(</a:t>
            </a:r>
            <a:r>
              <a:rPr lang="en-US" sz="1800" b="1" dirty="0" err="1">
                <a:solidFill>
                  <a:srgbClr val="00B0F0"/>
                </a:solidFill>
              </a:rPr>
              <a:t>thistuple</a:t>
            </a:r>
            <a:r>
              <a:rPr lang="en-US" sz="1800" b="1" dirty="0">
                <a:solidFill>
                  <a:srgbClr val="00B0F0"/>
                </a:solidFill>
              </a:rPr>
              <a:t>))</a:t>
            </a:r>
          </a:p>
          <a:p>
            <a:pPr lvl="1"/>
            <a:endParaRPr lang="en-US" sz="1800" dirty="0"/>
          </a:p>
          <a:p>
            <a:pPr lvl="1"/>
            <a:r>
              <a:rPr lang="en-US" sz="1800" u="sng" dirty="0"/>
              <a:t>#NOT a tuple</a:t>
            </a:r>
          </a:p>
          <a:p>
            <a:pPr lvl="1"/>
            <a:r>
              <a:rPr lang="en-US" sz="1800" b="1" dirty="0" err="1">
                <a:solidFill>
                  <a:srgbClr val="00B0F0"/>
                </a:solidFill>
              </a:rPr>
              <a:t>thistuple</a:t>
            </a:r>
            <a:r>
              <a:rPr lang="en-US" sz="1800" b="1" dirty="0">
                <a:solidFill>
                  <a:srgbClr val="00B0F0"/>
                </a:solidFill>
              </a:rPr>
              <a:t> = ("apple")</a:t>
            </a:r>
          </a:p>
          <a:p>
            <a:pPr lvl="1"/>
            <a:r>
              <a:rPr lang="en-US" sz="1800" b="1" dirty="0">
                <a:solidFill>
                  <a:srgbClr val="00B0F0"/>
                </a:solidFill>
              </a:rPr>
              <a:t>print(type(</a:t>
            </a:r>
            <a:r>
              <a:rPr lang="en-US" sz="1800" b="1" dirty="0" err="1">
                <a:solidFill>
                  <a:srgbClr val="00B0F0"/>
                </a:solidFill>
              </a:rPr>
              <a:t>thistuple</a:t>
            </a:r>
            <a:r>
              <a:rPr lang="en-US" sz="1800" b="1" dirty="0" smtClean="0">
                <a:solidFill>
                  <a:srgbClr val="00B0F0"/>
                </a:solidFill>
              </a:rPr>
              <a:t>))</a:t>
            </a:r>
            <a:endParaRPr lang="en-US" sz="1800" b="1" dirty="0" smtClean="0">
              <a:solidFill>
                <a:srgbClr val="00B0F0"/>
              </a:solidFill>
            </a:endParaRPr>
          </a:p>
          <a:p>
            <a:r>
              <a:rPr lang="en-US" sz="1800" b="1" dirty="0" smtClean="0"/>
              <a:t>Tuple creation using tuple() constructor</a:t>
            </a:r>
          </a:p>
          <a:p>
            <a:pPr lvl="1"/>
            <a:r>
              <a:rPr lang="en-US" sz="1800" b="1" dirty="0" err="1">
                <a:solidFill>
                  <a:srgbClr val="00B0F0"/>
                </a:solidFill>
              </a:rPr>
              <a:t>m</a:t>
            </a:r>
            <a:r>
              <a:rPr lang="en-US" sz="1800" b="1" dirty="0" err="1" smtClean="0">
                <a:solidFill>
                  <a:srgbClr val="00B0F0"/>
                </a:solidFill>
              </a:rPr>
              <a:t>ytuple</a:t>
            </a:r>
            <a:r>
              <a:rPr lang="en-US" sz="1800" b="1" dirty="0" smtClean="0">
                <a:solidFill>
                  <a:srgbClr val="00B0F0"/>
                </a:solidFill>
              </a:rPr>
              <a:t> = tuple((1,2,3))</a:t>
            </a:r>
            <a:endParaRPr lang="en-US" sz="18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1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132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Tuple(access </a:t>
            </a:r>
            <a:r>
              <a:rPr lang="en-US" dirty="0" smtClean="0"/>
              <a:t>items)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4080"/>
          </a:xfrm>
        </p:spPr>
        <p:txBody>
          <a:bodyPr/>
          <a:lstStyle/>
          <a:p>
            <a:r>
              <a:rPr lang="en-US" sz="1600" dirty="0" smtClean="0"/>
              <a:t>Tuple items </a:t>
            </a:r>
            <a:r>
              <a:rPr lang="en-US" sz="1600" dirty="0"/>
              <a:t>are indexed and you can access them by referring to the index </a:t>
            </a:r>
            <a:r>
              <a:rPr lang="en-US" sz="1600" dirty="0" smtClean="0"/>
              <a:t>number</a:t>
            </a:r>
          </a:p>
          <a:p>
            <a:pPr lvl="1"/>
            <a:r>
              <a:rPr lang="en-IN" sz="1600" b="1" dirty="0" err="1" smtClean="0">
                <a:solidFill>
                  <a:srgbClr val="00B0F0"/>
                </a:solidFill>
              </a:rPr>
              <a:t>mytuple</a:t>
            </a:r>
            <a:r>
              <a:rPr lang="en-IN" sz="1600" b="1" dirty="0" smtClean="0">
                <a:solidFill>
                  <a:srgbClr val="00B0F0"/>
                </a:solidFill>
              </a:rPr>
              <a:t>[1</a:t>
            </a:r>
            <a:r>
              <a:rPr lang="en-IN" sz="1600" b="1" dirty="0" smtClean="0">
                <a:solidFill>
                  <a:srgbClr val="00B0F0"/>
                </a:solidFill>
              </a:rPr>
              <a:t>]</a:t>
            </a:r>
            <a:endParaRPr lang="en-US" sz="1600" b="1" dirty="0" smtClean="0">
              <a:solidFill>
                <a:srgbClr val="00B0F0"/>
              </a:solidFill>
            </a:endParaRPr>
          </a:p>
          <a:p>
            <a:r>
              <a:rPr lang="en-US" sz="1600" dirty="0"/>
              <a:t>Negative indexing </a:t>
            </a:r>
            <a:r>
              <a:rPr lang="en-US" sz="1600" dirty="0" smtClean="0"/>
              <a:t>is supported</a:t>
            </a:r>
          </a:p>
          <a:p>
            <a:pPr lvl="1"/>
            <a:r>
              <a:rPr lang="en-IN" sz="1600" b="1" dirty="0" err="1">
                <a:solidFill>
                  <a:srgbClr val="00B0F0"/>
                </a:solidFill>
              </a:rPr>
              <a:t>mytuple</a:t>
            </a:r>
            <a:r>
              <a:rPr lang="en-IN" sz="1600" b="1" dirty="0">
                <a:solidFill>
                  <a:srgbClr val="00B0F0"/>
                </a:solidFill>
              </a:rPr>
              <a:t>[-</a:t>
            </a:r>
            <a:r>
              <a:rPr lang="en-IN" sz="1600" b="1" dirty="0" smtClean="0">
                <a:solidFill>
                  <a:srgbClr val="00B0F0"/>
                </a:solidFill>
              </a:rPr>
              <a:t>1]</a:t>
            </a:r>
            <a:endParaRPr lang="en-US" sz="1600" b="1" dirty="0" smtClean="0">
              <a:solidFill>
                <a:srgbClr val="00B0F0"/>
              </a:solidFill>
            </a:endParaRPr>
          </a:p>
          <a:p>
            <a:r>
              <a:rPr lang="en-US" sz="1600" dirty="0"/>
              <a:t>You can specify a range of indexes by specifying where to start and where to end the </a:t>
            </a:r>
            <a:r>
              <a:rPr lang="en-US" sz="1600" dirty="0" smtClean="0"/>
              <a:t>range</a:t>
            </a:r>
          </a:p>
          <a:p>
            <a:pPr lvl="1"/>
            <a:r>
              <a:rPr lang="en-IN" sz="1600" b="1" dirty="0" err="1">
                <a:solidFill>
                  <a:srgbClr val="00B0F0"/>
                </a:solidFill>
              </a:rPr>
              <a:t>mytuple</a:t>
            </a:r>
            <a:r>
              <a:rPr lang="en-IN" sz="1600" b="1" dirty="0">
                <a:solidFill>
                  <a:srgbClr val="00B0F0"/>
                </a:solidFill>
              </a:rPr>
              <a:t>[1:5</a:t>
            </a:r>
            <a:r>
              <a:rPr lang="en-IN" sz="1600" b="1" dirty="0" smtClean="0">
                <a:solidFill>
                  <a:srgbClr val="00B0F0"/>
                </a:solidFill>
              </a:rPr>
              <a:t>]</a:t>
            </a:r>
            <a:endParaRPr lang="en-US" sz="1600" b="1" dirty="0">
              <a:solidFill>
                <a:srgbClr val="00B0F0"/>
              </a:solidFill>
            </a:endParaRPr>
          </a:p>
          <a:p>
            <a:r>
              <a:rPr lang="en-US" sz="1600" dirty="0"/>
              <a:t>By leaving out the start value, the range will start at the first </a:t>
            </a:r>
            <a:r>
              <a:rPr lang="en-US" sz="1600" dirty="0" smtClean="0"/>
              <a:t>item</a:t>
            </a:r>
          </a:p>
          <a:p>
            <a:pPr lvl="1"/>
            <a:r>
              <a:rPr lang="en-IN" sz="1600" b="1" dirty="0" err="1">
                <a:solidFill>
                  <a:srgbClr val="00B0F0"/>
                </a:solidFill>
              </a:rPr>
              <a:t>mytuple</a:t>
            </a:r>
            <a:r>
              <a:rPr lang="en-IN" sz="1600" b="1" dirty="0">
                <a:solidFill>
                  <a:srgbClr val="00B0F0"/>
                </a:solidFill>
              </a:rPr>
              <a:t>[:</a:t>
            </a:r>
            <a:r>
              <a:rPr lang="en-IN" sz="1600" b="1" dirty="0" smtClean="0">
                <a:solidFill>
                  <a:srgbClr val="00B0F0"/>
                </a:solidFill>
              </a:rPr>
              <a:t>5]</a:t>
            </a:r>
            <a:endParaRPr lang="en-US" sz="1600" b="1" dirty="0">
              <a:solidFill>
                <a:srgbClr val="00B0F0"/>
              </a:solidFill>
            </a:endParaRPr>
          </a:p>
          <a:p>
            <a:r>
              <a:rPr lang="en-US" sz="1600" dirty="0" smtClean="0"/>
              <a:t>By </a:t>
            </a:r>
            <a:r>
              <a:rPr lang="en-US" sz="1600" dirty="0"/>
              <a:t>leaving out the end value, the range will go on to the end of the </a:t>
            </a:r>
            <a:r>
              <a:rPr lang="en-US" sz="1600" dirty="0" smtClean="0"/>
              <a:t>tuple</a:t>
            </a:r>
            <a:endParaRPr lang="en-US" sz="1600" dirty="0" smtClean="0"/>
          </a:p>
          <a:p>
            <a:pPr lvl="1"/>
            <a:r>
              <a:rPr lang="en-US" sz="1200" dirty="0" smtClean="0"/>
              <a:t>	</a:t>
            </a:r>
            <a:r>
              <a:rPr lang="en-IN" sz="1600" b="1" dirty="0" err="1">
                <a:solidFill>
                  <a:srgbClr val="00B0F0"/>
                </a:solidFill>
              </a:rPr>
              <a:t>mytuple</a:t>
            </a:r>
            <a:r>
              <a:rPr lang="en-IN" sz="1600" b="1" dirty="0">
                <a:solidFill>
                  <a:srgbClr val="00B0F0"/>
                </a:solidFill>
              </a:rPr>
              <a:t> </a:t>
            </a:r>
            <a:r>
              <a:rPr lang="en-US" sz="1600" b="1" dirty="0" smtClean="0">
                <a:solidFill>
                  <a:srgbClr val="00B0F0"/>
                </a:solidFill>
              </a:rPr>
              <a:t>[</a:t>
            </a:r>
            <a:r>
              <a:rPr lang="en-US" sz="1600" b="1" dirty="0">
                <a:solidFill>
                  <a:srgbClr val="00B0F0"/>
                </a:solidFill>
              </a:rPr>
              <a:t>1:]</a:t>
            </a:r>
          </a:p>
          <a:p>
            <a:r>
              <a:rPr lang="en-US" sz="1600" dirty="0" smtClean="0"/>
              <a:t>Specify </a:t>
            </a:r>
            <a:r>
              <a:rPr lang="en-US" sz="1600" dirty="0"/>
              <a:t>negative indexes if you want to start the search from the end of the </a:t>
            </a:r>
            <a:r>
              <a:rPr lang="en-US" sz="1600" dirty="0"/>
              <a:t>tuple</a:t>
            </a:r>
            <a:endParaRPr lang="en-US" sz="1600" dirty="0" smtClean="0"/>
          </a:p>
          <a:p>
            <a:pPr lvl="1"/>
            <a:r>
              <a:rPr lang="en-IN" sz="1600" b="1" dirty="0" err="1">
                <a:solidFill>
                  <a:srgbClr val="00B0F0"/>
                </a:solidFill>
              </a:rPr>
              <a:t>mytuple</a:t>
            </a:r>
            <a:r>
              <a:rPr lang="en-US" sz="1600" b="1" dirty="0" smtClean="0">
                <a:solidFill>
                  <a:srgbClr val="00B0F0"/>
                </a:solidFill>
              </a:rPr>
              <a:t>[-</a:t>
            </a:r>
            <a:r>
              <a:rPr lang="en-US" sz="1600" b="1" dirty="0">
                <a:solidFill>
                  <a:srgbClr val="00B0F0"/>
                </a:solidFill>
              </a:rPr>
              <a:t>4:-1]</a:t>
            </a:r>
          </a:p>
          <a:p>
            <a:r>
              <a:rPr lang="en-US" sz="1600" dirty="0"/>
              <a:t>To determine if a specified item is present in a </a:t>
            </a:r>
            <a:r>
              <a:rPr lang="en-US" sz="1600" dirty="0"/>
              <a:t>tuple use </a:t>
            </a:r>
            <a:r>
              <a:rPr lang="en-US" sz="1600" dirty="0"/>
              <a:t>the in keyword</a:t>
            </a:r>
            <a:endParaRPr lang="en-US" sz="1600" dirty="0" smtClean="0"/>
          </a:p>
          <a:p>
            <a:pPr lvl="1"/>
            <a:r>
              <a:rPr lang="en-US" sz="1600" b="1" dirty="0" smtClean="0">
                <a:solidFill>
                  <a:srgbClr val="00B0F0"/>
                </a:solidFill>
              </a:rPr>
              <a:t>Item in </a:t>
            </a:r>
            <a:r>
              <a:rPr lang="en-IN" sz="1600" b="1" dirty="0" err="1">
                <a:solidFill>
                  <a:srgbClr val="00B0F0"/>
                </a:solidFill>
              </a:rPr>
              <a:t>mytuple</a:t>
            </a:r>
            <a:endParaRPr lang="en-US" sz="1600" b="1" dirty="0" smtClean="0">
              <a:solidFill>
                <a:srgbClr val="00B0F0"/>
              </a:solidFill>
            </a:endParaRPr>
          </a:p>
          <a:p>
            <a:pPr lvl="1"/>
            <a:endParaRPr lang="en-US" sz="1600" b="1" dirty="0" smtClean="0"/>
          </a:p>
          <a:p>
            <a:pPr marL="537210" lvl="1" indent="0">
              <a:buNone/>
            </a:pP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0839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412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Tuple(update Items, join)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0207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Tuples are immutable </a:t>
            </a:r>
            <a:r>
              <a:rPr lang="en-US" sz="1600" dirty="0" smtClean="0"/>
              <a:t>or unchangeable, so its not possible to change anything directly, but there is work around where we have to convert tuple into list, perform actions and again change that list to tuple </a:t>
            </a:r>
          </a:p>
          <a:p>
            <a:pPr lvl="1"/>
            <a:r>
              <a:rPr lang="es-ES" sz="1600" b="1" dirty="0" smtClean="0">
                <a:solidFill>
                  <a:srgbClr val="00B0F0"/>
                </a:solidFill>
              </a:rPr>
              <a:t>mytuple </a:t>
            </a:r>
            <a:r>
              <a:rPr lang="es-ES" sz="1600" b="1" dirty="0">
                <a:solidFill>
                  <a:srgbClr val="00B0F0"/>
                </a:solidFill>
              </a:rPr>
              <a:t>= ("</a:t>
            </a:r>
            <a:r>
              <a:rPr lang="es-ES" sz="1600" b="1" dirty="0" err="1">
                <a:solidFill>
                  <a:srgbClr val="00B0F0"/>
                </a:solidFill>
              </a:rPr>
              <a:t>apple</a:t>
            </a:r>
            <a:r>
              <a:rPr lang="es-ES" sz="1600" b="1" dirty="0">
                <a:solidFill>
                  <a:srgbClr val="00B0F0"/>
                </a:solidFill>
              </a:rPr>
              <a:t>", "banana", "</a:t>
            </a:r>
            <a:r>
              <a:rPr lang="es-ES" sz="1600" b="1" dirty="0" err="1">
                <a:solidFill>
                  <a:srgbClr val="00B0F0"/>
                </a:solidFill>
              </a:rPr>
              <a:t>cherry</a:t>
            </a:r>
            <a:r>
              <a:rPr lang="es-ES" sz="1600" b="1" dirty="0">
                <a:solidFill>
                  <a:srgbClr val="00B0F0"/>
                </a:solidFill>
              </a:rPr>
              <a:t>")</a:t>
            </a:r>
            <a:r>
              <a:rPr lang="es-ES" sz="1600" b="1" dirty="0">
                <a:solidFill>
                  <a:srgbClr val="00B0F0"/>
                </a:solidFill>
              </a:rPr>
              <a:t/>
            </a:r>
            <a:br>
              <a:rPr lang="es-ES" sz="1600" b="1" dirty="0">
                <a:solidFill>
                  <a:srgbClr val="00B0F0"/>
                </a:solidFill>
              </a:rPr>
            </a:br>
            <a:r>
              <a:rPr lang="es-ES" sz="1600" b="1" dirty="0" err="1" smtClean="0">
                <a:solidFill>
                  <a:srgbClr val="00B0F0"/>
                </a:solidFill>
              </a:rPr>
              <a:t>mylist</a:t>
            </a:r>
            <a:r>
              <a:rPr lang="es-ES" sz="1600" b="1" dirty="0" smtClean="0">
                <a:solidFill>
                  <a:srgbClr val="00B0F0"/>
                </a:solidFill>
              </a:rPr>
              <a:t> </a:t>
            </a:r>
            <a:r>
              <a:rPr lang="es-ES" sz="1600" b="1" dirty="0">
                <a:solidFill>
                  <a:srgbClr val="00B0F0"/>
                </a:solidFill>
              </a:rPr>
              <a:t>= </a:t>
            </a:r>
            <a:r>
              <a:rPr lang="es-ES" sz="1600" b="1" dirty="0" err="1" smtClean="0">
                <a:solidFill>
                  <a:srgbClr val="00B0F0"/>
                </a:solidFill>
              </a:rPr>
              <a:t>list</a:t>
            </a:r>
            <a:r>
              <a:rPr lang="es-ES" sz="1600" b="1" dirty="0" smtClean="0">
                <a:solidFill>
                  <a:srgbClr val="00B0F0"/>
                </a:solidFill>
              </a:rPr>
              <a:t>(mytuple)</a:t>
            </a:r>
            <a:r>
              <a:rPr lang="es-ES" sz="1600" b="1" dirty="0">
                <a:solidFill>
                  <a:srgbClr val="00B0F0"/>
                </a:solidFill>
              </a:rPr>
              <a:t/>
            </a:r>
            <a:br>
              <a:rPr lang="es-ES" sz="1600" b="1" dirty="0">
                <a:solidFill>
                  <a:srgbClr val="00B0F0"/>
                </a:solidFill>
              </a:rPr>
            </a:br>
            <a:r>
              <a:rPr lang="es-ES" sz="1600" b="1" dirty="0" err="1">
                <a:solidFill>
                  <a:srgbClr val="00B0F0"/>
                </a:solidFill>
              </a:rPr>
              <a:t>mylist</a:t>
            </a:r>
            <a:r>
              <a:rPr lang="es-ES" sz="1600" b="1" dirty="0" smtClean="0">
                <a:solidFill>
                  <a:srgbClr val="00B0F0"/>
                </a:solidFill>
              </a:rPr>
              <a:t>[1</a:t>
            </a:r>
            <a:r>
              <a:rPr lang="es-ES" sz="1600" b="1" dirty="0">
                <a:solidFill>
                  <a:srgbClr val="00B0F0"/>
                </a:solidFill>
              </a:rPr>
              <a:t>] = "kiwi"</a:t>
            </a:r>
            <a:r>
              <a:rPr lang="es-ES" sz="1600" b="1" dirty="0">
                <a:solidFill>
                  <a:srgbClr val="00B0F0"/>
                </a:solidFill>
              </a:rPr>
              <a:t/>
            </a:r>
            <a:br>
              <a:rPr lang="es-ES" sz="1600" b="1" dirty="0">
                <a:solidFill>
                  <a:srgbClr val="00B0F0"/>
                </a:solidFill>
              </a:rPr>
            </a:br>
            <a:r>
              <a:rPr lang="es-ES" sz="1600" b="1" dirty="0" smtClean="0">
                <a:solidFill>
                  <a:srgbClr val="00B0F0"/>
                </a:solidFill>
              </a:rPr>
              <a:t>mytuple </a:t>
            </a:r>
            <a:r>
              <a:rPr lang="es-ES" sz="1600" b="1" dirty="0">
                <a:solidFill>
                  <a:srgbClr val="00B0F0"/>
                </a:solidFill>
              </a:rPr>
              <a:t>= </a:t>
            </a:r>
            <a:r>
              <a:rPr lang="es-ES" sz="1600" b="1" dirty="0" err="1" smtClean="0">
                <a:solidFill>
                  <a:srgbClr val="00B0F0"/>
                </a:solidFill>
              </a:rPr>
              <a:t>tuple</a:t>
            </a:r>
            <a:r>
              <a:rPr lang="es-ES" sz="1600" b="1" dirty="0" smtClean="0">
                <a:solidFill>
                  <a:srgbClr val="00B0F0"/>
                </a:solidFill>
              </a:rPr>
              <a:t>(</a:t>
            </a:r>
            <a:r>
              <a:rPr lang="es-ES" sz="1600" b="1" dirty="0" err="1" smtClean="0">
                <a:solidFill>
                  <a:srgbClr val="00B0F0"/>
                </a:solidFill>
              </a:rPr>
              <a:t>mylist</a:t>
            </a:r>
            <a:r>
              <a:rPr lang="es-ES" sz="1600" b="1" dirty="0" smtClean="0">
                <a:solidFill>
                  <a:srgbClr val="00B0F0"/>
                </a:solidFill>
              </a:rPr>
              <a:t>)</a:t>
            </a:r>
            <a:r>
              <a:rPr lang="es-ES" sz="1600" b="1" dirty="0">
                <a:solidFill>
                  <a:srgbClr val="00B0F0"/>
                </a:solidFill>
              </a:rPr>
              <a:t/>
            </a:r>
            <a:br>
              <a:rPr lang="es-ES" sz="1600" b="1" dirty="0">
                <a:solidFill>
                  <a:srgbClr val="00B0F0"/>
                </a:solidFill>
              </a:rPr>
            </a:br>
            <a:r>
              <a:rPr lang="es-ES" sz="1600" b="1" dirty="0" err="1" smtClean="0">
                <a:solidFill>
                  <a:srgbClr val="00B0F0"/>
                </a:solidFill>
              </a:rPr>
              <a:t>print</a:t>
            </a:r>
            <a:r>
              <a:rPr lang="es-ES" sz="1600" b="1" dirty="0" smtClean="0">
                <a:solidFill>
                  <a:srgbClr val="00B0F0"/>
                </a:solidFill>
              </a:rPr>
              <a:t>(mytuple)</a:t>
            </a:r>
            <a:endParaRPr lang="en-IN" sz="1600" b="1" dirty="0" smtClean="0">
              <a:solidFill>
                <a:srgbClr val="00B0F0"/>
              </a:solidFill>
            </a:endParaRPr>
          </a:p>
          <a:p>
            <a:pPr lvl="1"/>
            <a:endParaRPr lang="en-US" sz="1600" b="1" dirty="0" smtClean="0"/>
          </a:p>
          <a:p>
            <a:r>
              <a:rPr lang="en-US" sz="1600" b="1" dirty="0"/>
              <a:t>Add tuple to a tuple </a:t>
            </a:r>
            <a:endParaRPr lang="en-US" sz="1600" b="1" dirty="0" smtClean="0"/>
          </a:p>
          <a:p>
            <a:pPr lvl="1"/>
            <a:r>
              <a:rPr lang="es-ES" sz="1600" b="1" dirty="0">
                <a:solidFill>
                  <a:srgbClr val="00B0F0"/>
                </a:solidFill>
              </a:rPr>
              <a:t>mytuple </a:t>
            </a:r>
            <a:r>
              <a:rPr lang="en-US" sz="1600" b="1" dirty="0" smtClean="0">
                <a:solidFill>
                  <a:srgbClr val="00B0F0"/>
                </a:solidFill>
              </a:rPr>
              <a:t>= </a:t>
            </a:r>
            <a:r>
              <a:rPr lang="en-US" sz="1600" b="1" dirty="0">
                <a:solidFill>
                  <a:srgbClr val="00B0F0"/>
                </a:solidFill>
              </a:rPr>
              <a:t>("apple", "banana", "cherry")</a:t>
            </a:r>
            <a:r>
              <a:rPr lang="en-US" sz="1600" b="1" dirty="0">
                <a:solidFill>
                  <a:srgbClr val="00B0F0"/>
                </a:solidFill>
              </a:rPr>
              <a:t/>
            </a:r>
            <a:br>
              <a:rPr lang="en-US" sz="1600" b="1" dirty="0">
                <a:solidFill>
                  <a:srgbClr val="00B0F0"/>
                </a:solidFill>
              </a:rPr>
            </a:br>
            <a:r>
              <a:rPr lang="en-US" sz="1600" b="1" dirty="0" smtClean="0">
                <a:solidFill>
                  <a:srgbClr val="00B0F0"/>
                </a:solidFill>
              </a:rPr>
              <a:t>item </a:t>
            </a:r>
            <a:r>
              <a:rPr lang="en-US" sz="1600" b="1" dirty="0">
                <a:solidFill>
                  <a:srgbClr val="00B0F0"/>
                </a:solidFill>
              </a:rPr>
              <a:t>= ("orange",)</a:t>
            </a:r>
            <a:r>
              <a:rPr lang="en-US" sz="1600" b="1" dirty="0">
                <a:solidFill>
                  <a:srgbClr val="00B0F0"/>
                </a:solidFill>
              </a:rPr>
              <a:t/>
            </a:r>
            <a:br>
              <a:rPr lang="en-US" sz="1600" b="1" dirty="0">
                <a:solidFill>
                  <a:srgbClr val="00B0F0"/>
                </a:solidFill>
              </a:rPr>
            </a:br>
            <a:r>
              <a:rPr lang="es-ES" sz="1600" b="1" dirty="0">
                <a:solidFill>
                  <a:srgbClr val="00B0F0"/>
                </a:solidFill>
              </a:rPr>
              <a:t>mytuple </a:t>
            </a:r>
            <a:r>
              <a:rPr lang="en-US" sz="1600" b="1" dirty="0" smtClean="0">
                <a:solidFill>
                  <a:srgbClr val="00B0F0"/>
                </a:solidFill>
              </a:rPr>
              <a:t>+= item</a:t>
            </a:r>
            <a:r>
              <a:rPr lang="en-US" sz="1600" b="1" dirty="0">
                <a:solidFill>
                  <a:srgbClr val="00B0F0"/>
                </a:solidFill>
              </a:rPr>
              <a:t/>
            </a:r>
            <a:br>
              <a:rPr lang="en-US" sz="1600" b="1" dirty="0">
                <a:solidFill>
                  <a:srgbClr val="00B0F0"/>
                </a:solidFill>
              </a:rPr>
            </a:br>
            <a:r>
              <a:rPr lang="en-US" sz="1600" b="1" dirty="0" smtClean="0">
                <a:solidFill>
                  <a:srgbClr val="00B0F0"/>
                </a:solidFill>
              </a:rPr>
              <a:t>print(</a:t>
            </a:r>
            <a:r>
              <a:rPr lang="es-ES" sz="1600" b="1" dirty="0" err="1" smtClean="0">
                <a:solidFill>
                  <a:srgbClr val="00B0F0"/>
                </a:solidFill>
              </a:rPr>
              <a:t>mytuple</a:t>
            </a:r>
            <a:r>
              <a:rPr lang="en-US" sz="1600" b="1" dirty="0" smtClean="0">
                <a:solidFill>
                  <a:srgbClr val="00B0F0"/>
                </a:solidFill>
              </a:rPr>
              <a:t>)</a:t>
            </a:r>
            <a:endParaRPr lang="en-US" sz="1600" b="1" dirty="0">
              <a:solidFill>
                <a:srgbClr val="00B0F0"/>
              </a:solidFill>
            </a:endParaRPr>
          </a:p>
          <a:p>
            <a:r>
              <a:rPr lang="en-IN" sz="1600" b="1" dirty="0" smtClean="0"/>
              <a:t>Delete tuple</a:t>
            </a:r>
          </a:p>
          <a:p>
            <a:pPr lvl="1"/>
            <a:r>
              <a:rPr lang="en-IN" sz="1600" b="1" dirty="0" smtClean="0">
                <a:solidFill>
                  <a:srgbClr val="00B0F0"/>
                </a:solidFill>
              </a:rPr>
              <a:t>del </a:t>
            </a:r>
            <a:r>
              <a:rPr lang="en-IN" sz="1600" b="1" dirty="0" err="1" smtClean="0">
                <a:solidFill>
                  <a:srgbClr val="00B0F0"/>
                </a:solidFill>
              </a:rPr>
              <a:t>mytuple</a:t>
            </a:r>
            <a:endParaRPr lang="en-IN" sz="1600" b="1" dirty="0" smtClean="0">
              <a:solidFill>
                <a:srgbClr val="00B0F0"/>
              </a:solidFill>
            </a:endParaRPr>
          </a:p>
          <a:p>
            <a:r>
              <a:rPr lang="en-IN" sz="1600" b="1" dirty="0" smtClean="0"/>
              <a:t>Join tuples</a:t>
            </a:r>
            <a:endParaRPr lang="en-IN" sz="1600" b="1" dirty="0" smtClean="0"/>
          </a:p>
          <a:p>
            <a:pPr lvl="1"/>
            <a:r>
              <a:rPr lang="en-IN" sz="1600" b="1" dirty="0" err="1">
                <a:solidFill>
                  <a:srgbClr val="00B0F0"/>
                </a:solidFill>
              </a:rPr>
              <a:t>m</a:t>
            </a:r>
            <a:r>
              <a:rPr lang="en-IN" sz="1600" b="1" dirty="0" err="1" smtClean="0">
                <a:solidFill>
                  <a:srgbClr val="00B0F0"/>
                </a:solidFill>
              </a:rPr>
              <a:t>ytuple</a:t>
            </a:r>
            <a:r>
              <a:rPr lang="en-IN" sz="1600" b="1" dirty="0" smtClean="0">
                <a:solidFill>
                  <a:srgbClr val="00B0F0"/>
                </a:solidFill>
              </a:rPr>
              <a:t> = tuple1+tuple2</a:t>
            </a:r>
          </a:p>
          <a:p>
            <a:pPr lvl="1"/>
            <a:r>
              <a:rPr lang="en-US" sz="1600" b="1" dirty="0" err="1" smtClean="0">
                <a:solidFill>
                  <a:srgbClr val="00B0F0"/>
                </a:solidFill>
              </a:rPr>
              <a:t>m</a:t>
            </a:r>
            <a:r>
              <a:rPr lang="en-US" sz="1600" b="1" dirty="0" err="1" smtClean="0">
                <a:solidFill>
                  <a:srgbClr val="00B0F0"/>
                </a:solidFill>
              </a:rPr>
              <a:t>ytuple</a:t>
            </a:r>
            <a:r>
              <a:rPr lang="en-US" sz="1600" b="1" dirty="0" smtClean="0">
                <a:solidFill>
                  <a:srgbClr val="00B0F0"/>
                </a:solidFill>
              </a:rPr>
              <a:t> = tuple*2 </a:t>
            </a:r>
            <a:endParaRPr lang="en-US" sz="1600" b="1" dirty="0" smtClean="0">
              <a:solidFill>
                <a:srgbClr val="00B0F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7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Tuple(unpack,*,loops)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976664"/>
          </a:xfrm>
        </p:spPr>
        <p:txBody>
          <a:bodyPr>
            <a:noAutofit/>
          </a:bodyPr>
          <a:lstStyle/>
          <a:p>
            <a:r>
              <a:rPr lang="en-US" sz="1600" dirty="0" smtClean="0"/>
              <a:t>In </a:t>
            </a:r>
            <a:r>
              <a:rPr lang="en-US" sz="1600" dirty="0" smtClean="0"/>
              <a:t>Python</a:t>
            </a:r>
            <a:r>
              <a:rPr lang="en-US" sz="1600" dirty="0"/>
              <a:t>, we are also allowed to extract the values back into variables. This is called "unpacking"</a:t>
            </a:r>
            <a:endParaRPr lang="en-US" sz="1600" dirty="0" smtClean="0"/>
          </a:p>
          <a:p>
            <a:pPr lvl="1"/>
            <a:r>
              <a:rPr lang="en-US" sz="1600" b="1" dirty="0" err="1" smtClean="0">
                <a:solidFill>
                  <a:srgbClr val="00B0F0"/>
                </a:solidFill>
              </a:rPr>
              <a:t>mytuple</a:t>
            </a:r>
            <a:r>
              <a:rPr lang="en-US" sz="1600" b="1" dirty="0" smtClean="0">
                <a:solidFill>
                  <a:srgbClr val="00B0F0"/>
                </a:solidFill>
              </a:rPr>
              <a:t>= (“</a:t>
            </a:r>
            <a:r>
              <a:rPr lang="en-US" sz="1600" b="1" dirty="0" err="1" smtClean="0">
                <a:solidFill>
                  <a:srgbClr val="00B0F0"/>
                </a:solidFill>
              </a:rPr>
              <a:t>bmw</a:t>
            </a:r>
            <a:r>
              <a:rPr lang="en-US" sz="1600" b="1" dirty="0" smtClean="0">
                <a:solidFill>
                  <a:srgbClr val="00B0F0"/>
                </a:solidFill>
              </a:rPr>
              <a:t>",</a:t>
            </a:r>
            <a:r>
              <a:rPr lang="en-US" sz="1600" b="1" dirty="0">
                <a:solidFill>
                  <a:srgbClr val="00B0F0"/>
                </a:solidFill>
              </a:rPr>
              <a:t> </a:t>
            </a:r>
            <a:r>
              <a:rPr lang="en-US" sz="1600" b="1" dirty="0" smtClean="0">
                <a:solidFill>
                  <a:srgbClr val="00B0F0"/>
                </a:solidFill>
              </a:rPr>
              <a:t>“</a:t>
            </a:r>
            <a:r>
              <a:rPr lang="en-US" sz="1600" b="1" dirty="0" err="1" smtClean="0">
                <a:solidFill>
                  <a:srgbClr val="00B0F0"/>
                </a:solidFill>
              </a:rPr>
              <a:t>honda</a:t>
            </a:r>
            <a:r>
              <a:rPr lang="en-US" sz="1600" b="1" dirty="0" smtClean="0">
                <a:solidFill>
                  <a:srgbClr val="00B0F0"/>
                </a:solidFill>
              </a:rPr>
              <a:t>",</a:t>
            </a:r>
            <a:r>
              <a:rPr lang="en-US" sz="1600" b="1" dirty="0">
                <a:solidFill>
                  <a:srgbClr val="00B0F0"/>
                </a:solidFill>
              </a:rPr>
              <a:t> </a:t>
            </a:r>
            <a:r>
              <a:rPr lang="en-US" sz="1600" b="1" dirty="0" smtClean="0">
                <a:solidFill>
                  <a:srgbClr val="00B0F0"/>
                </a:solidFill>
              </a:rPr>
              <a:t>“</a:t>
            </a:r>
            <a:r>
              <a:rPr lang="en-US" sz="1600" b="1" dirty="0" err="1" smtClean="0">
                <a:solidFill>
                  <a:srgbClr val="00B0F0"/>
                </a:solidFill>
              </a:rPr>
              <a:t>tata</a:t>
            </a:r>
            <a:r>
              <a:rPr lang="en-US" sz="1600" b="1" dirty="0" smtClean="0">
                <a:solidFill>
                  <a:srgbClr val="00B0F0"/>
                </a:solidFill>
              </a:rPr>
              <a:t>")</a:t>
            </a:r>
            <a:r>
              <a:rPr lang="en-US" sz="1600" b="1" dirty="0">
                <a:solidFill>
                  <a:srgbClr val="00B0F0"/>
                </a:solidFill>
              </a:rPr>
              <a:t/>
            </a:r>
            <a:br>
              <a:rPr lang="en-US" sz="1600" b="1" dirty="0">
                <a:solidFill>
                  <a:srgbClr val="00B0F0"/>
                </a:solidFill>
              </a:rPr>
            </a:br>
            <a:r>
              <a:rPr lang="en-US" sz="1600" b="1" dirty="0" smtClean="0">
                <a:solidFill>
                  <a:srgbClr val="00B0F0"/>
                </a:solidFill>
              </a:rPr>
              <a:t>(car1, car2, car3) </a:t>
            </a:r>
            <a:r>
              <a:rPr lang="en-US" sz="1600" b="1" dirty="0">
                <a:solidFill>
                  <a:srgbClr val="00B0F0"/>
                </a:solidFill>
              </a:rPr>
              <a:t>= </a:t>
            </a:r>
            <a:r>
              <a:rPr lang="en-US" sz="1600" b="1" dirty="0" err="1" smtClean="0">
                <a:solidFill>
                  <a:srgbClr val="00B0F0"/>
                </a:solidFill>
              </a:rPr>
              <a:t>mytuple</a:t>
            </a:r>
            <a:r>
              <a:rPr lang="es-ES" sz="1600" dirty="0">
                <a:solidFill>
                  <a:srgbClr val="00B0F0"/>
                </a:solidFill>
              </a:rPr>
              <a:t/>
            </a:r>
            <a:br>
              <a:rPr lang="es-ES" sz="1600" dirty="0">
                <a:solidFill>
                  <a:srgbClr val="00B0F0"/>
                </a:solidFill>
              </a:rPr>
            </a:br>
            <a:endParaRPr lang="en-US" sz="1600" b="1" dirty="0" smtClean="0"/>
          </a:p>
          <a:p>
            <a:r>
              <a:rPr lang="en-US" sz="1600" b="1" dirty="0" smtClean="0"/>
              <a:t>Using </a:t>
            </a:r>
            <a:r>
              <a:rPr lang="en-US" sz="1600" b="1" dirty="0" err="1" smtClean="0"/>
              <a:t>Asterik</a:t>
            </a:r>
            <a:r>
              <a:rPr lang="en-US" sz="1600" b="1" dirty="0" smtClean="0"/>
              <a:t> *</a:t>
            </a:r>
          </a:p>
          <a:p>
            <a:pPr lvl="1"/>
            <a:r>
              <a:rPr lang="en-US" sz="1600" dirty="0"/>
              <a:t>If the number of variables is less than the number of values, you can add an * to the variable name and the values will be assigned to the variable as a list </a:t>
            </a:r>
          </a:p>
          <a:p>
            <a:pPr lvl="2"/>
            <a:r>
              <a:rPr lang="en-US" sz="1600" b="1" dirty="0" err="1">
                <a:solidFill>
                  <a:srgbClr val="00B0F0"/>
                </a:solidFill>
              </a:rPr>
              <a:t>mytuple</a:t>
            </a:r>
            <a:r>
              <a:rPr lang="en-US" sz="1600" b="1" dirty="0">
                <a:solidFill>
                  <a:srgbClr val="00B0F0"/>
                </a:solidFill>
              </a:rPr>
              <a:t>= (“</a:t>
            </a:r>
            <a:r>
              <a:rPr lang="en-US" sz="1600" b="1" dirty="0" err="1">
                <a:solidFill>
                  <a:srgbClr val="00B0F0"/>
                </a:solidFill>
              </a:rPr>
              <a:t>bmw</a:t>
            </a:r>
            <a:r>
              <a:rPr lang="en-US" sz="1600" b="1" dirty="0">
                <a:solidFill>
                  <a:srgbClr val="00B0F0"/>
                </a:solidFill>
              </a:rPr>
              <a:t>", “</a:t>
            </a:r>
            <a:r>
              <a:rPr lang="en-US" sz="1600" b="1" dirty="0" err="1">
                <a:solidFill>
                  <a:srgbClr val="00B0F0"/>
                </a:solidFill>
              </a:rPr>
              <a:t>honda</a:t>
            </a:r>
            <a:r>
              <a:rPr lang="en-US" sz="1600" b="1" dirty="0">
                <a:solidFill>
                  <a:srgbClr val="00B0F0"/>
                </a:solidFill>
              </a:rPr>
              <a:t>", “</a:t>
            </a:r>
            <a:r>
              <a:rPr lang="en-US" sz="1600" b="1" dirty="0" err="1">
                <a:solidFill>
                  <a:srgbClr val="00B0F0"/>
                </a:solidFill>
              </a:rPr>
              <a:t>tata</a:t>
            </a:r>
            <a:r>
              <a:rPr lang="en-US" sz="1600" b="1" dirty="0">
                <a:solidFill>
                  <a:srgbClr val="00B0F0"/>
                </a:solidFill>
              </a:rPr>
              <a:t>")</a:t>
            </a:r>
            <a:br>
              <a:rPr lang="en-US" sz="1600" b="1" dirty="0">
                <a:solidFill>
                  <a:srgbClr val="00B0F0"/>
                </a:solidFill>
              </a:rPr>
            </a:br>
            <a:r>
              <a:rPr lang="en-US" sz="1600" b="1" dirty="0">
                <a:solidFill>
                  <a:srgbClr val="00B0F0"/>
                </a:solidFill>
              </a:rPr>
              <a:t>(car1, cars*) = </a:t>
            </a:r>
            <a:r>
              <a:rPr lang="en-US" sz="1600" b="1" dirty="0" err="1">
                <a:solidFill>
                  <a:srgbClr val="00B0F0"/>
                </a:solidFill>
              </a:rPr>
              <a:t>mytuple</a:t>
            </a:r>
            <a:endParaRPr lang="en-US" sz="1600" b="1" dirty="0">
              <a:solidFill>
                <a:srgbClr val="00B0F0"/>
              </a:solidFill>
            </a:endParaRPr>
          </a:p>
          <a:p>
            <a:endParaRPr lang="en-US" sz="1600" b="1" dirty="0" smtClean="0"/>
          </a:p>
          <a:p>
            <a:pPr lvl="1"/>
            <a:r>
              <a:rPr lang="en-US" sz="1600" dirty="0"/>
              <a:t>If the asterisk is added to another variable name than the last, Python will assign values to the variable until the number of values left matches the number of variables </a:t>
            </a:r>
            <a:r>
              <a:rPr lang="en-US" sz="1600" dirty="0" smtClean="0"/>
              <a:t>left</a:t>
            </a:r>
          </a:p>
          <a:p>
            <a:pPr lvl="2"/>
            <a:r>
              <a:rPr lang="en-US" sz="1600" b="1" dirty="0" err="1" smtClean="0">
                <a:solidFill>
                  <a:srgbClr val="00B0F0"/>
                </a:solidFill>
              </a:rPr>
              <a:t>mytuple</a:t>
            </a:r>
            <a:r>
              <a:rPr lang="en-US" sz="1600" b="1" dirty="0">
                <a:solidFill>
                  <a:srgbClr val="00B0F0"/>
                </a:solidFill>
              </a:rPr>
              <a:t>= (“</a:t>
            </a:r>
            <a:r>
              <a:rPr lang="en-US" sz="1600" b="1" dirty="0" err="1">
                <a:solidFill>
                  <a:srgbClr val="00B0F0"/>
                </a:solidFill>
              </a:rPr>
              <a:t>bmw</a:t>
            </a:r>
            <a:r>
              <a:rPr lang="en-US" sz="1600" b="1" dirty="0">
                <a:solidFill>
                  <a:srgbClr val="00B0F0"/>
                </a:solidFill>
              </a:rPr>
              <a:t>", “</a:t>
            </a:r>
            <a:r>
              <a:rPr lang="en-US" sz="1600" b="1" dirty="0" err="1">
                <a:solidFill>
                  <a:srgbClr val="00B0F0"/>
                </a:solidFill>
              </a:rPr>
              <a:t>honda</a:t>
            </a:r>
            <a:r>
              <a:rPr lang="en-US" sz="1600" b="1" dirty="0">
                <a:solidFill>
                  <a:srgbClr val="00B0F0"/>
                </a:solidFill>
              </a:rPr>
              <a:t>", “</a:t>
            </a:r>
            <a:r>
              <a:rPr lang="en-US" sz="1600" b="1" dirty="0" err="1">
                <a:solidFill>
                  <a:srgbClr val="00B0F0"/>
                </a:solidFill>
              </a:rPr>
              <a:t>tata</a:t>
            </a:r>
            <a:r>
              <a:rPr lang="en-US" sz="1600" b="1" dirty="0">
                <a:solidFill>
                  <a:srgbClr val="00B0F0"/>
                </a:solidFill>
              </a:rPr>
              <a:t>")</a:t>
            </a:r>
            <a:br>
              <a:rPr lang="en-US" sz="1600" b="1" dirty="0">
                <a:solidFill>
                  <a:srgbClr val="00B0F0"/>
                </a:solidFill>
              </a:rPr>
            </a:br>
            <a:r>
              <a:rPr lang="en-US" sz="1600" b="1" dirty="0">
                <a:solidFill>
                  <a:srgbClr val="00B0F0"/>
                </a:solidFill>
              </a:rPr>
              <a:t>(</a:t>
            </a:r>
            <a:r>
              <a:rPr lang="en-US" sz="1600" b="1" dirty="0" smtClean="0">
                <a:solidFill>
                  <a:srgbClr val="00B0F0"/>
                </a:solidFill>
              </a:rPr>
              <a:t>cars*, car) </a:t>
            </a:r>
            <a:r>
              <a:rPr lang="en-US" sz="1600" b="1" dirty="0">
                <a:solidFill>
                  <a:srgbClr val="00B0F0"/>
                </a:solidFill>
              </a:rPr>
              <a:t>= </a:t>
            </a:r>
            <a:r>
              <a:rPr lang="en-US" sz="1600" b="1" dirty="0" err="1" smtClean="0">
                <a:solidFill>
                  <a:srgbClr val="00B0F0"/>
                </a:solidFill>
              </a:rPr>
              <a:t>mytuple</a:t>
            </a:r>
            <a:endParaRPr lang="en-US" sz="1600" b="1" dirty="0" smtClean="0">
              <a:solidFill>
                <a:srgbClr val="00B0F0"/>
              </a:solidFill>
            </a:endParaRPr>
          </a:p>
          <a:p>
            <a:pPr lvl="2"/>
            <a:endParaRPr lang="en-US" sz="1600" b="1" dirty="0" smtClean="0">
              <a:solidFill>
                <a:srgbClr val="00B0F0"/>
              </a:solidFill>
            </a:endParaRPr>
          </a:p>
          <a:p>
            <a:r>
              <a:rPr lang="en-IN" sz="1600" b="1" dirty="0"/>
              <a:t>l</a:t>
            </a:r>
            <a:r>
              <a:rPr lang="en-IN" sz="1600" b="1" dirty="0" smtClean="0"/>
              <a:t>oop</a:t>
            </a:r>
          </a:p>
          <a:p>
            <a:pPr lvl="1"/>
            <a:r>
              <a:rPr lang="en-IN" sz="1600" b="1" dirty="0">
                <a:solidFill>
                  <a:srgbClr val="00B0F0"/>
                </a:solidFill>
              </a:rPr>
              <a:t>for x in </a:t>
            </a:r>
            <a:r>
              <a:rPr lang="en-IN" sz="1600" b="1" dirty="0" err="1" smtClean="0">
                <a:solidFill>
                  <a:srgbClr val="00B0F0"/>
                </a:solidFill>
              </a:rPr>
              <a:t>thistuple</a:t>
            </a:r>
            <a:endParaRPr lang="en-IN" sz="1600" b="1" dirty="0">
              <a:solidFill>
                <a:srgbClr val="00B0F0"/>
              </a:solidFill>
            </a:endParaRPr>
          </a:p>
          <a:p>
            <a:pPr lvl="1"/>
            <a:r>
              <a:rPr lang="en-IN" sz="1600" b="1" dirty="0">
                <a:solidFill>
                  <a:srgbClr val="00B0F0"/>
                </a:solidFill>
              </a:rPr>
              <a:t>for </a:t>
            </a:r>
            <a:r>
              <a:rPr lang="en-IN" sz="1600" b="1" dirty="0" err="1">
                <a:solidFill>
                  <a:srgbClr val="00B0F0"/>
                </a:solidFill>
              </a:rPr>
              <a:t>i</a:t>
            </a:r>
            <a:r>
              <a:rPr lang="en-IN" sz="1600" b="1" dirty="0">
                <a:solidFill>
                  <a:srgbClr val="00B0F0"/>
                </a:solidFill>
              </a:rPr>
              <a:t> in range(</a:t>
            </a:r>
            <a:r>
              <a:rPr lang="en-IN" sz="1600" b="1" dirty="0" err="1">
                <a:solidFill>
                  <a:srgbClr val="00B0F0"/>
                </a:solidFill>
              </a:rPr>
              <a:t>len</a:t>
            </a:r>
            <a:r>
              <a:rPr lang="en-IN" sz="1600" b="1" dirty="0">
                <a:solidFill>
                  <a:srgbClr val="00B0F0"/>
                </a:solidFill>
              </a:rPr>
              <a:t>(</a:t>
            </a:r>
            <a:r>
              <a:rPr lang="en-IN" sz="1600" b="1" dirty="0" err="1">
                <a:solidFill>
                  <a:srgbClr val="00B0F0"/>
                </a:solidFill>
              </a:rPr>
              <a:t>thistuple</a:t>
            </a:r>
            <a:r>
              <a:rPr lang="en-IN" sz="1600" b="1" dirty="0" smtClean="0">
                <a:solidFill>
                  <a:srgbClr val="00B0F0"/>
                </a:solidFill>
              </a:rPr>
              <a:t>))</a:t>
            </a:r>
            <a:endParaRPr lang="en-IN" sz="1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1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132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2072"/>
          </a:xfrm>
        </p:spPr>
        <p:txBody>
          <a:bodyPr>
            <a:normAutofit/>
          </a:bodyPr>
          <a:lstStyle/>
          <a:p>
            <a:r>
              <a:rPr lang="en-US" sz="1600" dirty="0"/>
              <a:t>Lists are used to store multiple items in a single variable</a:t>
            </a:r>
          </a:p>
          <a:p>
            <a:r>
              <a:rPr lang="en-US" sz="1600" dirty="0"/>
              <a:t>Lists are one of 4 built-in data types in Python used to store collections of data, the other 3 are </a:t>
            </a:r>
            <a:r>
              <a:rPr lang="en-US" sz="1600" dirty="0">
                <a:hlinkClick r:id="rId2"/>
              </a:rPr>
              <a:t>Tuple</a:t>
            </a:r>
            <a:r>
              <a:rPr lang="en-US" sz="1600" dirty="0"/>
              <a:t>, </a:t>
            </a:r>
            <a:r>
              <a:rPr lang="en-US" sz="1600" dirty="0">
                <a:hlinkClick r:id="rId3"/>
              </a:rPr>
              <a:t>Set</a:t>
            </a:r>
            <a:r>
              <a:rPr lang="en-US" sz="1600" dirty="0"/>
              <a:t>, and </a:t>
            </a:r>
            <a:r>
              <a:rPr lang="en-US" sz="1600" dirty="0">
                <a:hlinkClick r:id="rId4"/>
              </a:rPr>
              <a:t>Dictionary</a:t>
            </a:r>
            <a:r>
              <a:rPr lang="en-US" sz="1600" dirty="0"/>
              <a:t>, all with different qualities and usage</a:t>
            </a:r>
          </a:p>
          <a:p>
            <a:r>
              <a:rPr lang="en-US" sz="1600" dirty="0"/>
              <a:t>Lists are created using square </a:t>
            </a:r>
            <a:r>
              <a:rPr lang="en-US" sz="1600" dirty="0" smtClean="0"/>
              <a:t>brackets</a:t>
            </a:r>
            <a:endParaRPr lang="en-US" sz="1600" dirty="0"/>
          </a:p>
          <a:p>
            <a:r>
              <a:rPr lang="en-US" sz="1600" dirty="0"/>
              <a:t>List items are ordered, changeable, and allow duplicate values.</a:t>
            </a:r>
          </a:p>
          <a:p>
            <a:r>
              <a:rPr lang="en-US" sz="1600" dirty="0"/>
              <a:t>When we say that lists are ordered, it means that the items have a defined order, and that order will not change</a:t>
            </a:r>
          </a:p>
          <a:p>
            <a:r>
              <a:rPr lang="en-US" sz="1600" dirty="0"/>
              <a:t>If you add new items to a list, the new items will be placed at the end of the list.</a:t>
            </a:r>
          </a:p>
          <a:p>
            <a:r>
              <a:rPr lang="en-US" sz="1600" dirty="0"/>
              <a:t>The list is changeable, meaning that we can change, add, and remove items in a list after it has been created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Allow duplicates : Since </a:t>
            </a:r>
            <a:r>
              <a:rPr lang="en-US" sz="1600" dirty="0"/>
              <a:t>lists are indexed, lists can have items with the same </a:t>
            </a:r>
            <a:r>
              <a:rPr lang="en-US" sz="1600" dirty="0" smtClean="0"/>
              <a:t>value</a:t>
            </a:r>
          </a:p>
          <a:p>
            <a:r>
              <a:rPr lang="en-US" sz="1600" dirty="0"/>
              <a:t>List items can be of any data </a:t>
            </a:r>
            <a:r>
              <a:rPr lang="en-US" sz="1600" dirty="0" smtClean="0"/>
              <a:t>type, </a:t>
            </a:r>
            <a:r>
              <a:rPr lang="en-US" sz="1600" dirty="0"/>
              <a:t>list can contain different data types</a:t>
            </a:r>
            <a:endParaRPr lang="en-US" sz="1600" dirty="0" smtClean="0"/>
          </a:p>
          <a:p>
            <a:r>
              <a:rPr lang="en-US" sz="1600" dirty="0" smtClean="0"/>
              <a:t>Length : </a:t>
            </a:r>
            <a:r>
              <a:rPr lang="en-US" sz="1600" dirty="0" err="1" smtClean="0">
                <a:solidFill>
                  <a:srgbClr val="00B0F0"/>
                </a:solidFill>
              </a:rPr>
              <a:t>len</a:t>
            </a:r>
            <a:r>
              <a:rPr lang="en-US" sz="1600" dirty="0" smtClean="0">
                <a:solidFill>
                  <a:srgbClr val="00B0F0"/>
                </a:solidFill>
              </a:rPr>
              <a:t>(list)</a:t>
            </a:r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/>
              <a:t>Constructor : It is also possible to use the list() constructor when creating a new list</a:t>
            </a:r>
          </a:p>
        </p:txBody>
      </p:sp>
    </p:spTree>
    <p:extLst>
      <p:ext uri="{BB962C8B-B14F-4D97-AF65-F5344CB8AC3E}">
        <p14:creationId xmlns:p14="http://schemas.microsoft.com/office/powerpoint/2010/main" val="6644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132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Lists (access items)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4080"/>
          </a:xfrm>
        </p:spPr>
        <p:txBody>
          <a:bodyPr/>
          <a:lstStyle/>
          <a:p>
            <a:r>
              <a:rPr lang="en-US" sz="1600" dirty="0"/>
              <a:t>List items are indexed and you can access them by referring to the index </a:t>
            </a:r>
            <a:r>
              <a:rPr lang="en-US" sz="1600" dirty="0" smtClean="0"/>
              <a:t>number</a:t>
            </a:r>
          </a:p>
          <a:p>
            <a:pPr lvl="1"/>
            <a:r>
              <a:rPr lang="en-IN" sz="1600" b="1" dirty="0" smtClean="0">
                <a:solidFill>
                  <a:srgbClr val="00B0F0"/>
                </a:solidFill>
              </a:rPr>
              <a:t>list[1]</a:t>
            </a:r>
            <a:endParaRPr lang="en-US" sz="1600" b="1" dirty="0" smtClean="0">
              <a:solidFill>
                <a:srgbClr val="00B0F0"/>
              </a:solidFill>
            </a:endParaRPr>
          </a:p>
          <a:p>
            <a:r>
              <a:rPr lang="en-US" sz="1600" dirty="0"/>
              <a:t>Negative indexing </a:t>
            </a:r>
            <a:r>
              <a:rPr lang="en-US" sz="1600" dirty="0" smtClean="0"/>
              <a:t>is supported</a:t>
            </a:r>
          </a:p>
          <a:p>
            <a:pPr lvl="1"/>
            <a:r>
              <a:rPr lang="en-IN" sz="1600" b="1" dirty="0" smtClean="0">
                <a:solidFill>
                  <a:srgbClr val="00B0F0"/>
                </a:solidFill>
              </a:rPr>
              <a:t>list[-1]</a:t>
            </a:r>
            <a:endParaRPr lang="en-US" sz="1600" b="1" dirty="0" smtClean="0">
              <a:solidFill>
                <a:srgbClr val="00B0F0"/>
              </a:solidFill>
            </a:endParaRPr>
          </a:p>
          <a:p>
            <a:r>
              <a:rPr lang="en-US" sz="1600" dirty="0"/>
              <a:t>You can specify a range of indexes by specifying where to start and where to end the </a:t>
            </a:r>
            <a:r>
              <a:rPr lang="en-US" sz="1600" dirty="0" smtClean="0"/>
              <a:t>range</a:t>
            </a:r>
          </a:p>
          <a:p>
            <a:pPr lvl="1"/>
            <a:r>
              <a:rPr lang="en-IN" sz="1600" b="1" dirty="0" smtClean="0">
                <a:solidFill>
                  <a:srgbClr val="00B0F0"/>
                </a:solidFill>
              </a:rPr>
              <a:t>list[1:5]</a:t>
            </a:r>
            <a:endParaRPr lang="en-US" sz="1600" b="1" dirty="0">
              <a:solidFill>
                <a:srgbClr val="00B0F0"/>
              </a:solidFill>
            </a:endParaRPr>
          </a:p>
          <a:p>
            <a:r>
              <a:rPr lang="en-US" sz="1600" dirty="0"/>
              <a:t>By leaving out the start value, the range will start at the first </a:t>
            </a:r>
            <a:r>
              <a:rPr lang="en-US" sz="1600" dirty="0" smtClean="0"/>
              <a:t>item</a:t>
            </a:r>
          </a:p>
          <a:p>
            <a:pPr lvl="1"/>
            <a:r>
              <a:rPr lang="en-IN" sz="1600" b="1" dirty="0">
                <a:solidFill>
                  <a:srgbClr val="00B0F0"/>
                </a:solidFill>
              </a:rPr>
              <a:t>list</a:t>
            </a:r>
            <a:r>
              <a:rPr lang="en-IN" sz="1600" b="1" dirty="0" smtClean="0">
                <a:solidFill>
                  <a:srgbClr val="00B0F0"/>
                </a:solidFill>
              </a:rPr>
              <a:t>[:5]</a:t>
            </a:r>
            <a:endParaRPr lang="en-US" sz="1600" b="1" dirty="0">
              <a:solidFill>
                <a:srgbClr val="00B0F0"/>
              </a:solidFill>
            </a:endParaRPr>
          </a:p>
          <a:p>
            <a:r>
              <a:rPr lang="en-US" sz="1600" dirty="0" smtClean="0"/>
              <a:t>By </a:t>
            </a:r>
            <a:r>
              <a:rPr lang="en-US" sz="1600" dirty="0"/>
              <a:t>leaving out the end value, the range will go on to the end of the </a:t>
            </a:r>
            <a:r>
              <a:rPr lang="en-US" sz="1600" dirty="0" smtClean="0"/>
              <a:t>list</a:t>
            </a:r>
          </a:p>
          <a:p>
            <a:pPr lvl="1"/>
            <a:r>
              <a:rPr lang="en-US" sz="1200" dirty="0" smtClean="0"/>
              <a:t>	</a:t>
            </a:r>
            <a:r>
              <a:rPr lang="en-US" sz="1600" b="1" dirty="0">
                <a:solidFill>
                  <a:srgbClr val="00B0F0"/>
                </a:solidFill>
              </a:rPr>
              <a:t>list[1:]</a:t>
            </a:r>
          </a:p>
          <a:p>
            <a:r>
              <a:rPr lang="en-US" sz="1600" dirty="0" smtClean="0"/>
              <a:t>Specify </a:t>
            </a:r>
            <a:r>
              <a:rPr lang="en-US" sz="1600" dirty="0"/>
              <a:t>negative indexes if you want to start the search from the end of the </a:t>
            </a:r>
            <a:r>
              <a:rPr lang="en-US" sz="1600" dirty="0" smtClean="0"/>
              <a:t>list</a:t>
            </a:r>
          </a:p>
          <a:p>
            <a:pPr lvl="1"/>
            <a:r>
              <a:rPr lang="en-US" sz="1600" b="1" dirty="0" smtClean="0">
                <a:solidFill>
                  <a:srgbClr val="00B0F0"/>
                </a:solidFill>
              </a:rPr>
              <a:t>list</a:t>
            </a:r>
            <a:r>
              <a:rPr lang="en-US" sz="1600" b="1" dirty="0">
                <a:solidFill>
                  <a:srgbClr val="00B0F0"/>
                </a:solidFill>
              </a:rPr>
              <a:t>[-4:-1]</a:t>
            </a:r>
          </a:p>
          <a:p>
            <a:r>
              <a:rPr lang="en-US" sz="1600" dirty="0"/>
              <a:t>To determine if a specified item is present in a list use the in keyword</a:t>
            </a:r>
            <a:endParaRPr lang="en-US" sz="1600" dirty="0" smtClean="0"/>
          </a:p>
          <a:p>
            <a:pPr lvl="1"/>
            <a:r>
              <a:rPr lang="en-US" sz="1600" b="1" dirty="0" smtClean="0">
                <a:solidFill>
                  <a:srgbClr val="00B0F0"/>
                </a:solidFill>
              </a:rPr>
              <a:t>Item in list</a:t>
            </a:r>
          </a:p>
          <a:p>
            <a:pPr lvl="1"/>
            <a:endParaRPr lang="en-US" sz="1600" b="1" dirty="0" smtClean="0"/>
          </a:p>
          <a:p>
            <a:pPr marL="537210" lvl="1" indent="0">
              <a:buNone/>
            </a:pP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9312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412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Lists (Change list Items)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02072"/>
          </a:xfrm>
        </p:spPr>
        <p:txBody>
          <a:bodyPr/>
          <a:lstStyle/>
          <a:p>
            <a:r>
              <a:rPr lang="en-US" sz="1800" dirty="0"/>
              <a:t>To change the value of a specific item, refer to the index </a:t>
            </a:r>
            <a:r>
              <a:rPr lang="en-US" sz="1800" dirty="0" smtClean="0"/>
              <a:t>number</a:t>
            </a:r>
          </a:p>
          <a:p>
            <a:pPr lvl="1"/>
            <a:r>
              <a:rPr lang="en-IN" sz="1800" b="1" dirty="0">
                <a:solidFill>
                  <a:srgbClr val="00B0F0"/>
                </a:solidFill>
              </a:rPr>
              <a:t>list[1] = “BMW</a:t>
            </a:r>
            <a:r>
              <a:rPr lang="en-IN" sz="1800" b="1" dirty="0" smtClean="0">
                <a:solidFill>
                  <a:srgbClr val="00B0F0"/>
                </a:solidFill>
              </a:rPr>
              <a:t>“</a:t>
            </a:r>
          </a:p>
          <a:p>
            <a:pPr lvl="1"/>
            <a:endParaRPr lang="en-US" sz="1800" b="1" dirty="0" smtClean="0"/>
          </a:p>
          <a:p>
            <a:r>
              <a:rPr lang="en-US" sz="1800" dirty="0"/>
              <a:t>Change a Range of Item </a:t>
            </a:r>
            <a:r>
              <a:rPr lang="en-US" sz="1800" dirty="0" smtClean="0"/>
              <a:t>Values </a:t>
            </a:r>
          </a:p>
          <a:p>
            <a:pPr lvl="1"/>
            <a:r>
              <a:rPr lang="en-IN" sz="1800" b="1" dirty="0" smtClean="0">
                <a:solidFill>
                  <a:srgbClr val="00B0F0"/>
                </a:solidFill>
              </a:rPr>
              <a:t>list[1:3</a:t>
            </a:r>
            <a:r>
              <a:rPr lang="en-IN" sz="1800" b="1" dirty="0">
                <a:solidFill>
                  <a:srgbClr val="00B0F0"/>
                </a:solidFill>
              </a:rPr>
              <a:t>] = </a:t>
            </a:r>
            <a:r>
              <a:rPr lang="en-IN" sz="1800" b="1" dirty="0" smtClean="0">
                <a:solidFill>
                  <a:srgbClr val="00B0F0"/>
                </a:solidFill>
              </a:rPr>
              <a:t>[“BMW",</a:t>
            </a:r>
            <a:r>
              <a:rPr lang="en-IN" sz="1800" b="1" dirty="0">
                <a:solidFill>
                  <a:srgbClr val="00B0F0"/>
                </a:solidFill>
              </a:rPr>
              <a:t> </a:t>
            </a:r>
            <a:r>
              <a:rPr lang="en-IN" sz="1800" b="1" dirty="0" smtClean="0">
                <a:solidFill>
                  <a:srgbClr val="00B0F0"/>
                </a:solidFill>
              </a:rPr>
              <a:t>“HONDA"]</a:t>
            </a:r>
          </a:p>
          <a:p>
            <a:pPr lvl="1"/>
            <a:endParaRPr lang="en-US" sz="1800" b="1" dirty="0"/>
          </a:p>
          <a:p>
            <a:r>
              <a:rPr lang="en-IN" sz="1800" dirty="0"/>
              <a:t>Insert </a:t>
            </a:r>
            <a:r>
              <a:rPr lang="en-IN" sz="1800" dirty="0" smtClean="0"/>
              <a:t>Items</a:t>
            </a:r>
          </a:p>
          <a:p>
            <a:pPr lvl="1"/>
            <a:r>
              <a:rPr lang="en-US" sz="1800" dirty="0"/>
              <a:t>To insert a new list item, without replacing any of the existing values, we can use the insert() </a:t>
            </a:r>
            <a:r>
              <a:rPr lang="en-US" sz="1800" dirty="0" smtClean="0"/>
              <a:t>method</a:t>
            </a:r>
          </a:p>
          <a:p>
            <a:pPr marL="877824" lvl="2" indent="0">
              <a:buNone/>
            </a:pPr>
            <a:r>
              <a:rPr lang="en-IN" sz="1800" b="1" dirty="0" err="1" smtClean="0">
                <a:solidFill>
                  <a:srgbClr val="00B0F0"/>
                </a:solidFill>
              </a:rPr>
              <a:t>list.insert</a:t>
            </a:r>
            <a:r>
              <a:rPr lang="en-IN" sz="1800" b="1" dirty="0" smtClean="0">
                <a:solidFill>
                  <a:srgbClr val="00B0F0"/>
                </a:solidFill>
              </a:rPr>
              <a:t>(2</a:t>
            </a:r>
            <a:r>
              <a:rPr lang="en-IN" sz="1800" b="1" dirty="0">
                <a:solidFill>
                  <a:srgbClr val="00B0F0"/>
                </a:solidFill>
              </a:rPr>
              <a:t>, </a:t>
            </a:r>
            <a:r>
              <a:rPr lang="en-IN" sz="1800" b="1" dirty="0" smtClean="0">
                <a:solidFill>
                  <a:srgbClr val="00B0F0"/>
                </a:solidFill>
              </a:rPr>
              <a:t>“TESLA")</a:t>
            </a:r>
            <a:endParaRPr lang="en-US" sz="1800" b="1" dirty="0" smtClean="0">
              <a:solidFill>
                <a:srgbClr val="00B0F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7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435280" cy="7132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Lists (Loop List)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6088"/>
          </a:xfrm>
        </p:spPr>
        <p:txBody>
          <a:bodyPr>
            <a:noAutofit/>
          </a:bodyPr>
          <a:lstStyle/>
          <a:p>
            <a:r>
              <a:rPr lang="en-IN" sz="1800" dirty="0" smtClean="0"/>
              <a:t>Using </a:t>
            </a:r>
            <a:r>
              <a:rPr lang="en-IN" sz="1800" b="1" dirty="0" smtClean="0"/>
              <a:t>for</a:t>
            </a:r>
            <a:endParaRPr lang="en-IN" sz="1800" b="1" dirty="0"/>
          </a:p>
          <a:p>
            <a:pPr lvl="1"/>
            <a:r>
              <a:rPr lang="en-US" sz="1800" b="1" dirty="0">
                <a:solidFill>
                  <a:srgbClr val="00B0F0"/>
                </a:solidFill>
              </a:rPr>
              <a:t>list = [“BMW", “HONDA", “TESLA"]</a:t>
            </a:r>
            <a:br>
              <a:rPr lang="en-US" sz="1800" b="1" dirty="0">
                <a:solidFill>
                  <a:srgbClr val="00B0F0"/>
                </a:solidFill>
              </a:rPr>
            </a:br>
            <a:r>
              <a:rPr lang="en-US" sz="1800" b="1" dirty="0">
                <a:solidFill>
                  <a:srgbClr val="00B0F0"/>
                </a:solidFill>
              </a:rPr>
              <a:t>for x in </a:t>
            </a:r>
            <a:r>
              <a:rPr lang="en-US" sz="1800" b="1" dirty="0" smtClean="0">
                <a:solidFill>
                  <a:srgbClr val="00B0F0"/>
                </a:solidFill>
              </a:rPr>
              <a:t>list</a:t>
            </a:r>
            <a:r>
              <a:rPr lang="en-US" sz="1800" b="1" dirty="0">
                <a:solidFill>
                  <a:srgbClr val="00B0F0"/>
                </a:solidFill>
              </a:rPr>
              <a:t>:</a:t>
            </a:r>
            <a:br>
              <a:rPr lang="en-US" sz="1800" b="1" dirty="0">
                <a:solidFill>
                  <a:srgbClr val="00B0F0"/>
                </a:solidFill>
              </a:rPr>
            </a:br>
            <a:r>
              <a:rPr lang="en-US" sz="1800" b="1" dirty="0">
                <a:solidFill>
                  <a:srgbClr val="00B0F0"/>
                </a:solidFill>
              </a:rPr>
              <a:t>  print(x)</a:t>
            </a:r>
            <a:endParaRPr lang="en-US" sz="1800" b="1" dirty="0" smtClean="0">
              <a:solidFill>
                <a:srgbClr val="00B0F0"/>
              </a:solidFill>
            </a:endParaRPr>
          </a:p>
          <a:p>
            <a:r>
              <a:rPr lang="en-IN" sz="1800" dirty="0" smtClean="0"/>
              <a:t>Using index number</a:t>
            </a:r>
            <a:endParaRPr lang="en-IN" sz="1800" dirty="0"/>
          </a:p>
          <a:p>
            <a:pPr lvl="1"/>
            <a:r>
              <a:rPr lang="en-US" sz="1800" b="1" dirty="0">
                <a:solidFill>
                  <a:srgbClr val="00B0F0"/>
                </a:solidFill>
              </a:rPr>
              <a:t>list = [“BMW", “HONDA", “TESLA"]</a:t>
            </a:r>
            <a:br>
              <a:rPr lang="en-US" sz="1800" b="1" dirty="0">
                <a:solidFill>
                  <a:srgbClr val="00B0F0"/>
                </a:solidFill>
              </a:rPr>
            </a:br>
            <a:r>
              <a:rPr lang="en-US" sz="1800" b="1" dirty="0">
                <a:solidFill>
                  <a:srgbClr val="00B0F0"/>
                </a:solidFill>
              </a:rPr>
              <a:t>for </a:t>
            </a:r>
            <a:r>
              <a:rPr lang="en-US" sz="1800" b="1" dirty="0" err="1">
                <a:solidFill>
                  <a:srgbClr val="00B0F0"/>
                </a:solidFill>
              </a:rPr>
              <a:t>i</a:t>
            </a:r>
            <a:r>
              <a:rPr lang="en-US" sz="1800" b="1" dirty="0">
                <a:solidFill>
                  <a:srgbClr val="00B0F0"/>
                </a:solidFill>
              </a:rPr>
              <a:t> in </a:t>
            </a:r>
            <a:r>
              <a:rPr lang="en-US" sz="1800" b="1" dirty="0" smtClean="0">
                <a:solidFill>
                  <a:srgbClr val="00B0F0"/>
                </a:solidFill>
              </a:rPr>
              <a:t>range(</a:t>
            </a:r>
            <a:r>
              <a:rPr lang="en-US" sz="1800" b="1" dirty="0" err="1" smtClean="0">
                <a:solidFill>
                  <a:srgbClr val="00B0F0"/>
                </a:solidFill>
              </a:rPr>
              <a:t>len</a:t>
            </a:r>
            <a:r>
              <a:rPr lang="en-US" sz="1800" b="1" dirty="0" smtClean="0">
                <a:solidFill>
                  <a:srgbClr val="00B0F0"/>
                </a:solidFill>
              </a:rPr>
              <a:t>(list</a:t>
            </a:r>
            <a:r>
              <a:rPr lang="en-US" sz="1800" b="1" dirty="0">
                <a:solidFill>
                  <a:srgbClr val="00B0F0"/>
                </a:solidFill>
              </a:rPr>
              <a:t>)):</a:t>
            </a:r>
            <a:br>
              <a:rPr lang="en-US" sz="1800" b="1" dirty="0">
                <a:solidFill>
                  <a:srgbClr val="00B0F0"/>
                </a:solidFill>
              </a:rPr>
            </a:br>
            <a:r>
              <a:rPr lang="en-US" sz="1800" b="1" dirty="0">
                <a:solidFill>
                  <a:srgbClr val="00B0F0"/>
                </a:solidFill>
              </a:rPr>
              <a:t>  </a:t>
            </a:r>
            <a:r>
              <a:rPr lang="en-US" sz="1800" b="1" dirty="0" smtClean="0">
                <a:solidFill>
                  <a:srgbClr val="00B0F0"/>
                </a:solidFill>
              </a:rPr>
              <a:t>print(list[</a:t>
            </a:r>
            <a:r>
              <a:rPr lang="en-US" sz="1800" b="1" dirty="0" err="1" smtClean="0">
                <a:solidFill>
                  <a:srgbClr val="00B0F0"/>
                </a:solidFill>
              </a:rPr>
              <a:t>i</a:t>
            </a:r>
            <a:r>
              <a:rPr lang="en-US" sz="1800" b="1" dirty="0">
                <a:solidFill>
                  <a:srgbClr val="00B0F0"/>
                </a:solidFill>
              </a:rPr>
              <a:t>])</a:t>
            </a:r>
            <a:r>
              <a:rPr lang="en-US" sz="1800" dirty="0"/>
              <a:t>	</a:t>
            </a:r>
            <a:endParaRPr lang="en-US" sz="1800" dirty="0" smtClean="0"/>
          </a:p>
          <a:p>
            <a:r>
              <a:rPr lang="en-IN" sz="1800" dirty="0" smtClean="0"/>
              <a:t>Using a </a:t>
            </a:r>
            <a:r>
              <a:rPr lang="en-IN" sz="1800" b="1" dirty="0" smtClean="0"/>
              <a:t>while</a:t>
            </a:r>
          </a:p>
          <a:p>
            <a:pPr lvl="1"/>
            <a:r>
              <a:rPr lang="en-IN" sz="1800" b="1" dirty="0">
                <a:solidFill>
                  <a:srgbClr val="00B0F0"/>
                </a:solidFill>
              </a:rPr>
              <a:t>list = </a:t>
            </a:r>
            <a:r>
              <a:rPr lang="en-US" sz="1800" b="1" dirty="0">
                <a:solidFill>
                  <a:srgbClr val="00B0F0"/>
                </a:solidFill>
              </a:rPr>
              <a:t>[“BMW", “HONDA", “TESLA"]</a:t>
            </a:r>
            <a:r>
              <a:rPr lang="en-IN" sz="1800" b="1" dirty="0">
                <a:solidFill>
                  <a:srgbClr val="00B0F0"/>
                </a:solidFill>
              </a:rPr>
              <a:t/>
            </a:r>
            <a:br>
              <a:rPr lang="en-IN" sz="1800" b="1" dirty="0">
                <a:solidFill>
                  <a:srgbClr val="00B0F0"/>
                </a:solidFill>
              </a:rPr>
            </a:br>
            <a:r>
              <a:rPr lang="en-IN" sz="1800" b="1" dirty="0" err="1">
                <a:solidFill>
                  <a:srgbClr val="00B0F0"/>
                </a:solidFill>
              </a:rPr>
              <a:t>i</a:t>
            </a:r>
            <a:r>
              <a:rPr lang="en-IN" sz="1800" b="1" dirty="0">
                <a:solidFill>
                  <a:srgbClr val="00B0F0"/>
                </a:solidFill>
              </a:rPr>
              <a:t> = 0</a:t>
            </a:r>
            <a:br>
              <a:rPr lang="en-IN" sz="1800" b="1" dirty="0">
                <a:solidFill>
                  <a:srgbClr val="00B0F0"/>
                </a:solidFill>
              </a:rPr>
            </a:br>
            <a:r>
              <a:rPr lang="en-IN" sz="1800" b="1" dirty="0">
                <a:solidFill>
                  <a:srgbClr val="00B0F0"/>
                </a:solidFill>
              </a:rPr>
              <a:t>while </a:t>
            </a:r>
            <a:r>
              <a:rPr lang="en-IN" sz="1800" b="1" dirty="0" err="1">
                <a:solidFill>
                  <a:srgbClr val="00B0F0"/>
                </a:solidFill>
              </a:rPr>
              <a:t>i</a:t>
            </a:r>
            <a:r>
              <a:rPr lang="en-IN" sz="1800" b="1" dirty="0">
                <a:solidFill>
                  <a:srgbClr val="00B0F0"/>
                </a:solidFill>
              </a:rPr>
              <a:t> &lt; </a:t>
            </a:r>
            <a:r>
              <a:rPr lang="en-IN" sz="1800" b="1" dirty="0" err="1" smtClean="0">
                <a:solidFill>
                  <a:srgbClr val="00B0F0"/>
                </a:solidFill>
              </a:rPr>
              <a:t>len</a:t>
            </a:r>
            <a:r>
              <a:rPr lang="en-IN" sz="1800" b="1" dirty="0" smtClean="0">
                <a:solidFill>
                  <a:srgbClr val="00B0F0"/>
                </a:solidFill>
              </a:rPr>
              <a:t>(list</a:t>
            </a:r>
            <a:r>
              <a:rPr lang="en-IN" sz="1800" b="1" dirty="0">
                <a:solidFill>
                  <a:srgbClr val="00B0F0"/>
                </a:solidFill>
              </a:rPr>
              <a:t>):</a:t>
            </a:r>
            <a:br>
              <a:rPr lang="en-IN" sz="1800" b="1" dirty="0">
                <a:solidFill>
                  <a:srgbClr val="00B0F0"/>
                </a:solidFill>
              </a:rPr>
            </a:br>
            <a:r>
              <a:rPr lang="en-IN" sz="1800" b="1" dirty="0">
                <a:solidFill>
                  <a:srgbClr val="00B0F0"/>
                </a:solidFill>
              </a:rPr>
              <a:t>  </a:t>
            </a:r>
            <a:r>
              <a:rPr lang="en-IN" sz="1800" b="1" dirty="0" smtClean="0">
                <a:solidFill>
                  <a:srgbClr val="00B0F0"/>
                </a:solidFill>
              </a:rPr>
              <a:t>print(list[</a:t>
            </a:r>
            <a:r>
              <a:rPr lang="en-IN" sz="1800" b="1" dirty="0" err="1" smtClean="0">
                <a:solidFill>
                  <a:srgbClr val="00B0F0"/>
                </a:solidFill>
              </a:rPr>
              <a:t>i</a:t>
            </a:r>
            <a:r>
              <a:rPr lang="en-IN" sz="1800" b="1" dirty="0">
                <a:solidFill>
                  <a:srgbClr val="00B0F0"/>
                </a:solidFill>
              </a:rPr>
              <a:t>])</a:t>
            </a:r>
            <a:br>
              <a:rPr lang="en-IN" sz="1800" b="1" dirty="0">
                <a:solidFill>
                  <a:srgbClr val="00B0F0"/>
                </a:solidFill>
              </a:rPr>
            </a:br>
            <a:r>
              <a:rPr lang="en-IN" sz="1800" b="1" dirty="0">
                <a:solidFill>
                  <a:srgbClr val="00B0F0"/>
                </a:solidFill>
              </a:rPr>
              <a:t>  </a:t>
            </a:r>
            <a:r>
              <a:rPr lang="en-IN" sz="1800" b="1" dirty="0" err="1">
                <a:solidFill>
                  <a:srgbClr val="00B0F0"/>
                </a:solidFill>
              </a:rPr>
              <a:t>i</a:t>
            </a:r>
            <a:r>
              <a:rPr lang="en-IN" sz="1800" b="1" dirty="0">
                <a:solidFill>
                  <a:srgbClr val="00B0F0"/>
                </a:solidFill>
              </a:rPr>
              <a:t> = </a:t>
            </a:r>
            <a:r>
              <a:rPr lang="en-IN" sz="1800" b="1" dirty="0" err="1">
                <a:solidFill>
                  <a:srgbClr val="00B0F0"/>
                </a:solidFill>
              </a:rPr>
              <a:t>i</a:t>
            </a:r>
            <a:r>
              <a:rPr lang="en-IN" sz="1800" b="1" dirty="0">
                <a:solidFill>
                  <a:srgbClr val="00B0F0"/>
                </a:solidFill>
              </a:rPr>
              <a:t> + 1</a:t>
            </a:r>
            <a:endParaRPr lang="en-IN" sz="1800" b="1" dirty="0" smtClean="0">
              <a:solidFill>
                <a:srgbClr val="00B0F0"/>
              </a:solidFill>
            </a:endParaRPr>
          </a:p>
          <a:p>
            <a:r>
              <a:rPr lang="en-IN" sz="1800" dirty="0"/>
              <a:t>Using List Comprehension</a:t>
            </a:r>
          </a:p>
          <a:p>
            <a:pPr lvl="1"/>
            <a:r>
              <a:rPr lang="en-US" sz="1800" b="1" dirty="0">
                <a:solidFill>
                  <a:srgbClr val="00B0F0"/>
                </a:solidFill>
              </a:rPr>
              <a:t>list = </a:t>
            </a:r>
            <a:r>
              <a:rPr lang="en-US" sz="1800" b="1" dirty="0" smtClean="0">
                <a:solidFill>
                  <a:srgbClr val="00B0F0"/>
                </a:solidFill>
              </a:rPr>
              <a:t>[“BMW",</a:t>
            </a:r>
            <a:r>
              <a:rPr lang="en-US" sz="1800" b="1" dirty="0">
                <a:solidFill>
                  <a:srgbClr val="00B0F0"/>
                </a:solidFill>
              </a:rPr>
              <a:t> </a:t>
            </a:r>
            <a:r>
              <a:rPr lang="en-US" sz="1800" b="1" dirty="0" smtClean="0">
                <a:solidFill>
                  <a:srgbClr val="00B0F0"/>
                </a:solidFill>
              </a:rPr>
              <a:t>“HONDA",</a:t>
            </a:r>
            <a:r>
              <a:rPr lang="en-US" sz="1800" b="1" dirty="0">
                <a:solidFill>
                  <a:srgbClr val="00B0F0"/>
                </a:solidFill>
              </a:rPr>
              <a:t> </a:t>
            </a:r>
            <a:r>
              <a:rPr lang="en-US" sz="1800" b="1" dirty="0" smtClean="0">
                <a:solidFill>
                  <a:srgbClr val="00B0F0"/>
                </a:solidFill>
              </a:rPr>
              <a:t>“TESLA"]</a:t>
            </a:r>
            <a:r>
              <a:rPr lang="en-US" sz="1800" b="1" dirty="0">
                <a:solidFill>
                  <a:srgbClr val="00B0F0"/>
                </a:solidFill>
              </a:rPr>
              <a:t/>
            </a:r>
            <a:br>
              <a:rPr lang="en-US" sz="1800" b="1" dirty="0">
                <a:solidFill>
                  <a:srgbClr val="00B0F0"/>
                </a:solidFill>
              </a:rPr>
            </a:br>
            <a:r>
              <a:rPr lang="en-US" sz="1800" b="1" dirty="0">
                <a:solidFill>
                  <a:srgbClr val="00B0F0"/>
                </a:solidFill>
              </a:rPr>
              <a:t>[print(x) for x in </a:t>
            </a:r>
            <a:r>
              <a:rPr lang="en-US" sz="1800" b="1" dirty="0" err="1">
                <a:solidFill>
                  <a:srgbClr val="00B0F0"/>
                </a:solidFill>
              </a:rPr>
              <a:t>thislist</a:t>
            </a:r>
            <a:r>
              <a:rPr lang="en-US" sz="1800" b="1" dirty="0">
                <a:solidFill>
                  <a:srgbClr val="00B0F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81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435280" cy="7132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Lists (</a:t>
            </a:r>
            <a:r>
              <a:rPr lang="en-IN" dirty="0">
                <a:effectLst/>
              </a:rPr>
              <a:t>List </a:t>
            </a:r>
            <a:r>
              <a:rPr lang="en-IN" dirty="0" smtClean="0">
                <a:effectLst/>
              </a:rPr>
              <a:t>Comprehension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30064"/>
          </a:xfrm>
        </p:spPr>
        <p:txBody>
          <a:bodyPr>
            <a:noAutofit/>
          </a:bodyPr>
          <a:lstStyle/>
          <a:p>
            <a:r>
              <a:rPr lang="en-US" sz="1800" dirty="0"/>
              <a:t>List comprehension offers a shorter syntax when you want to create a new list based on the values of an existing list </a:t>
            </a:r>
            <a:endParaRPr lang="en-US" sz="1800" dirty="0" smtClean="0"/>
          </a:p>
          <a:p>
            <a:r>
              <a:rPr lang="en-IN" sz="1800" dirty="0" smtClean="0"/>
              <a:t>Syntax</a:t>
            </a:r>
          </a:p>
          <a:p>
            <a:pPr lvl="1"/>
            <a:r>
              <a:rPr lang="en-US" sz="1800" b="1" dirty="0" err="1">
                <a:solidFill>
                  <a:srgbClr val="00B0F0"/>
                </a:solidFill>
              </a:rPr>
              <a:t>newlist</a:t>
            </a:r>
            <a:r>
              <a:rPr lang="en-US" sz="1800" b="1" dirty="0">
                <a:solidFill>
                  <a:srgbClr val="00B0F0"/>
                </a:solidFill>
              </a:rPr>
              <a:t> = [</a:t>
            </a:r>
            <a:r>
              <a:rPr lang="en-US" sz="1800" b="1" i="1" dirty="0">
                <a:solidFill>
                  <a:srgbClr val="00B0F0"/>
                </a:solidFill>
              </a:rPr>
              <a:t>expression</a:t>
            </a:r>
            <a:r>
              <a:rPr lang="en-US" sz="1800" b="1" dirty="0">
                <a:solidFill>
                  <a:srgbClr val="00B0F0"/>
                </a:solidFill>
              </a:rPr>
              <a:t> for </a:t>
            </a:r>
            <a:r>
              <a:rPr lang="en-US" sz="1800" b="1" i="1" dirty="0">
                <a:solidFill>
                  <a:srgbClr val="00B0F0"/>
                </a:solidFill>
              </a:rPr>
              <a:t>item</a:t>
            </a:r>
            <a:r>
              <a:rPr lang="en-US" sz="1800" b="1" dirty="0">
                <a:solidFill>
                  <a:srgbClr val="00B0F0"/>
                </a:solidFill>
              </a:rPr>
              <a:t> in </a:t>
            </a:r>
            <a:r>
              <a:rPr lang="en-US" sz="1800" b="1" i="1" dirty="0" err="1">
                <a:solidFill>
                  <a:srgbClr val="00B0F0"/>
                </a:solidFill>
              </a:rPr>
              <a:t>iterable</a:t>
            </a:r>
            <a:r>
              <a:rPr lang="en-US" sz="1800" b="1" dirty="0">
                <a:solidFill>
                  <a:srgbClr val="00B0F0"/>
                </a:solidFill>
              </a:rPr>
              <a:t> if </a:t>
            </a:r>
            <a:r>
              <a:rPr lang="en-US" sz="1800" b="1" i="1" dirty="0">
                <a:solidFill>
                  <a:srgbClr val="00B0F0"/>
                </a:solidFill>
              </a:rPr>
              <a:t>condition</a:t>
            </a:r>
            <a:r>
              <a:rPr lang="en-US" sz="1800" b="1" dirty="0">
                <a:solidFill>
                  <a:srgbClr val="00B0F0"/>
                </a:solidFill>
              </a:rPr>
              <a:t> == True]</a:t>
            </a:r>
            <a:endParaRPr lang="en-IN" sz="1800" b="1" dirty="0">
              <a:solidFill>
                <a:srgbClr val="00B0F0"/>
              </a:solidFill>
            </a:endParaRPr>
          </a:p>
          <a:p>
            <a:pPr marL="537210" lvl="1" indent="0">
              <a:buNone/>
            </a:pPr>
            <a:endParaRPr lang="en-US" sz="1800" dirty="0"/>
          </a:p>
          <a:p>
            <a:pPr marL="537210" lvl="1" indent="0">
              <a:buNone/>
            </a:pPr>
            <a:r>
              <a:rPr lang="en-US" sz="1800" b="1" u="sng" dirty="0"/>
              <a:t>U</a:t>
            </a:r>
            <a:r>
              <a:rPr lang="en-US" sz="1800" b="1" u="sng" dirty="0" smtClean="0"/>
              <a:t>sing for</a:t>
            </a:r>
          </a:p>
          <a:p>
            <a:pPr marL="537210" lvl="1" indent="0">
              <a:buNone/>
            </a:pPr>
            <a:r>
              <a:rPr lang="en-US" sz="1800" b="1" dirty="0" smtClean="0">
                <a:solidFill>
                  <a:srgbClr val="00B0F0"/>
                </a:solidFill>
              </a:rPr>
              <a:t>cars= </a:t>
            </a:r>
            <a:r>
              <a:rPr lang="en-US" sz="1800" b="1" dirty="0">
                <a:solidFill>
                  <a:srgbClr val="00B0F0"/>
                </a:solidFill>
              </a:rPr>
              <a:t>[“BMW", “HONDA", “TESLA</a:t>
            </a:r>
            <a:r>
              <a:rPr lang="en-US" sz="1800" b="1" dirty="0" smtClean="0">
                <a:solidFill>
                  <a:srgbClr val="00B0F0"/>
                </a:solidFill>
              </a:rPr>
              <a:t>"]</a:t>
            </a:r>
            <a:r>
              <a:rPr lang="en-US" sz="1800" b="1" dirty="0">
                <a:solidFill>
                  <a:srgbClr val="00B0F0"/>
                </a:solidFill>
              </a:rPr>
              <a:t/>
            </a:r>
            <a:br>
              <a:rPr lang="en-US" sz="1800" b="1" dirty="0">
                <a:solidFill>
                  <a:srgbClr val="00B0F0"/>
                </a:solidFill>
              </a:rPr>
            </a:br>
            <a:r>
              <a:rPr lang="en-US" sz="1800" b="1" dirty="0" err="1" smtClean="0">
                <a:solidFill>
                  <a:srgbClr val="00B0F0"/>
                </a:solidFill>
              </a:rPr>
              <a:t>newcars</a:t>
            </a:r>
            <a:r>
              <a:rPr lang="en-US" sz="1800" b="1" dirty="0" smtClean="0">
                <a:solidFill>
                  <a:srgbClr val="00B0F0"/>
                </a:solidFill>
              </a:rPr>
              <a:t>= </a:t>
            </a:r>
            <a:r>
              <a:rPr lang="en-US" sz="1800" b="1" dirty="0">
                <a:solidFill>
                  <a:srgbClr val="00B0F0"/>
                </a:solidFill>
              </a:rPr>
              <a:t>[]</a:t>
            </a:r>
            <a:br>
              <a:rPr lang="en-US" sz="1800" b="1" dirty="0">
                <a:solidFill>
                  <a:srgbClr val="00B0F0"/>
                </a:solidFill>
              </a:rPr>
            </a:br>
            <a:r>
              <a:rPr lang="en-US" sz="1800" b="1" dirty="0">
                <a:solidFill>
                  <a:srgbClr val="00B0F0"/>
                </a:solidFill>
              </a:rPr>
              <a:t/>
            </a:r>
            <a:br>
              <a:rPr lang="en-US" sz="1800" b="1" dirty="0">
                <a:solidFill>
                  <a:srgbClr val="00B0F0"/>
                </a:solidFill>
              </a:rPr>
            </a:br>
            <a:r>
              <a:rPr lang="en-US" sz="1800" b="1" dirty="0">
                <a:solidFill>
                  <a:srgbClr val="00B0F0"/>
                </a:solidFill>
              </a:rPr>
              <a:t>for x in </a:t>
            </a:r>
            <a:r>
              <a:rPr lang="en-US" sz="1800" b="1" dirty="0" smtClean="0">
                <a:solidFill>
                  <a:srgbClr val="00B0F0"/>
                </a:solidFill>
              </a:rPr>
              <a:t>cars:</a:t>
            </a:r>
            <a:r>
              <a:rPr lang="en-US" sz="1800" b="1" dirty="0">
                <a:solidFill>
                  <a:srgbClr val="00B0F0"/>
                </a:solidFill>
              </a:rPr>
              <a:t/>
            </a:r>
            <a:br>
              <a:rPr lang="en-US" sz="1800" b="1" dirty="0">
                <a:solidFill>
                  <a:srgbClr val="00B0F0"/>
                </a:solidFill>
              </a:rPr>
            </a:br>
            <a:r>
              <a:rPr lang="en-US" sz="1800" b="1" dirty="0">
                <a:solidFill>
                  <a:srgbClr val="00B0F0"/>
                </a:solidFill>
              </a:rPr>
              <a:t>  if "a" in x:</a:t>
            </a:r>
            <a:br>
              <a:rPr lang="en-US" sz="1800" b="1" dirty="0">
                <a:solidFill>
                  <a:srgbClr val="00B0F0"/>
                </a:solidFill>
              </a:rPr>
            </a:br>
            <a:r>
              <a:rPr lang="en-US" sz="1800" b="1" dirty="0">
                <a:solidFill>
                  <a:srgbClr val="00B0F0"/>
                </a:solidFill>
              </a:rPr>
              <a:t>    </a:t>
            </a:r>
            <a:r>
              <a:rPr lang="en-US" sz="1800" b="1" dirty="0" err="1" smtClean="0">
                <a:solidFill>
                  <a:srgbClr val="00B0F0"/>
                </a:solidFill>
              </a:rPr>
              <a:t>newcars.append</a:t>
            </a:r>
            <a:r>
              <a:rPr lang="en-US" sz="1800" b="1" dirty="0" smtClean="0">
                <a:solidFill>
                  <a:srgbClr val="00B0F0"/>
                </a:solidFill>
              </a:rPr>
              <a:t>(x</a:t>
            </a:r>
            <a:r>
              <a:rPr lang="en-US" sz="1800" b="1" dirty="0">
                <a:solidFill>
                  <a:srgbClr val="00B0F0"/>
                </a:solidFill>
              </a:rPr>
              <a:t>)</a:t>
            </a:r>
            <a:r>
              <a:rPr lang="en-US" sz="1800" dirty="0">
                <a:solidFill>
                  <a:srgbClr val="00B0F0"/>
                </a:solidFill>
              </a:rPr>
              <a:t/>
            </a:r>
            <a:br>
              <a:rPr lang="en-US" sz="1800" dirty="0">
                <a:solidFill>
                  <a:srgbClr val="00B0F0"/>
                </a:solidFill>
              </a:rPr>
            </a:br>
            <a:endParaRPr lang="en-US" sz="1800" dirty="0" smtClean="0">
              <a:solidFill>
                <a:srgbClr val="00B0F0"/>
              </a:solidFill>
            </a:endParaRPr>
          </a:p>
          <a:p>
            <a:pPr marL="537210" lvl="1" indent="0">
              <a:buNone/>
            </a:pPr>
            <a:r>
              <a:rPr lang="en-US" sz="1800" b="1" u="sng" dirty="0" smtClean="0"/>
              <a:t>Using comprehension</a:t>
            </a:r>
            <a:endParaRPr lang="en-US" sz="1800" b="1" u="sng" dirty="0"/>
          </a:p>
          <a:p>
            <a:pPr marL="537210" lvl="1" indent="0">
              <a:buNone/>
            </a:pPr>
            <a:r>
              <a:rPr lang="en-US" sz="1800" b="1" dirty="0" smtClean="0">
                <a:solidFill>
                  <a:srgbClr val="00B0F0"/>
                </a:solidFill>
              </a:rPr>
              <a:t>cars= </a:t>
            </a:r>
            <a:r>
              <a:rPr lang="en-US" sz="1800" b="1" dirty="0">
                <a:solidFill>
                  <a:srgbClr val="00B0F0"/>
                </a:solidFill>
              </a:rPr>
              <a:t>[“BMW", “HONDA", “TESLA"]</a:t>
            </a:r>
            <a:br>
              <a:rPr lang="en-US" sz="1800" b="1" dirty="0">
                <a:solidFill>
                  <a:srgbClr val="00B0F0"/>
                </a:solidFill>
              </a:rPr>
            </a:br>
            <a:r>
              <a:rPr lang="en-US" sz="1800" b="1" dirty="0" err="1" smtClean="0">
                <a:solidFill>
                  <a:srgbClr val="00B0F0"/>
                </a:solidFill>
              </a:rPr>
              <a:t>newcars</a:t>
            </a:r>
            <a:r>
              <a:rPr lang="en-US" sz="1800" b="1" dirty="0" smtClean="0">
                <a:solidFill>
                  <a:srgbClr val="00B0F0"/>
                </a:solidFill>
              </a:rPr>
              <a:t>= </a:t>
            </a:r>
            <a:r>
              <a:rPr lang="en-US" sz="1800" b="1" dirty="0">
                <a:solidFill>
                  <a:srgbClr val="00B0F0"/>
                </a:solidFill>
              </a:rPr>
              <a:t>[x for x in fruits if "a" in x]</a:t>
            </a:r>
            <a:br>
              <a:rPr lang="en-US" sz="1800" b="1" dirty="0">
                <a:solidFill>
                  <a:srgbClr val="00B0F0"/>
                </a:solidFill>
              </a:rPr>
            </a:br>
            <a:r>
              <a:rPr lang="en-US" sz="1800" dirty="0"/>
              <a:t>	</a:t>
            </a:r>
            <a:endParaRPr lang="en-US" sz="1800" dirty="0" smtClean="0"/>
          </a:p>
          <a:p>
            <a:pPr lvl="1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167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435280" cy="7132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Lists (</a:t>
            </a:r>
            <a:r>
              <a:rPr lang="en-IN" dirty="0" smtClean="0">
                <a:effectLst/>
              </a:rPr>
              <a:t>sort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30064"/>
          </a:xfrm>
        </p:spPr>
        <p:txBody>
          <a:bodyPr>
            <a:noAutofit/>
          </a:bodyPr>
          <a:lstStyle/>
          <a:p>
            <a:r>
              <a:rPr lang="en-US" sz="1600" dirty="0" smtClean="0"/>
              <a:t>Sort</a:t>
            </a:r>
          </a:p>
          <a:p>
            <a:pPr lvl="1"/>
            <a:r>
              <a:rPr lang="en-US" sz="1600" b="1" dirty="0">
                <a:solidFill>
                  <a:srgbClr val="00B0F0"/>
                </a:solidFill>
              </a:rPr>
              <a:t>cars= [“BMW", “HONDA", “TESLA"]</a:t>
            </a:r>
            <a:br>
              <a:rPr lang="en-US" sz="1600" b="1" dirty="0">
                <a:solidFill>
                  <a:srgbClr val="00B0F0"/>
                </a:solidFill>
              </a:rPr>
            </a:br>
            <a:r>
              <a:rPr lang="en-US" sz="1600" b="1" dirty="0" err="1" smtClean="0">
                <a:solidFill>
                  <a:srgbClr val="00B0F0"/>
                </a:solidFill>
              </a:rPr>
              <a:t>cars.sort</a:t>
            </a:r>
            <a:r>
              <a:rPr lang="en-US" sz="1600" b="1" dirty="0" smtClean="0">
                <a:solidFill>
                  <a:srgbClr val="00B0F0"/>
                </a:solidFill>
              </a:rPr>
              <a:t>()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Sort (descending)</a:t>
            </a:r>
          </a:p>
          <a:p>
            <a:pPr lvl="1"/>
            <a:r>
              <a:rPr lang="en-US" sz="1600" b="1" dirty="0">
                <a:solidFill>
                  <a:srgbClr val="00B0F0"/>
                </a:solidFill>
              </a:rPr>
              <a:t>cars= [“BMW", “HONDA", “TESLA"]</a:t>
            </a:r>
            <a:br>
              <a:rPr lang="en-US" sz="1600" b="1" dirty="0">
                <a:solidFill>
                  <a:srgbClr val="00B0F0"/>
                </a:solidFill>
              </a:rPr>
            </a:br>
            <a:r>
              <a:rPr lang="en-US" sz="1600" b="1" dirty="0" err="1">
                <a:solidFill>
                  <a:srgbClr val="00B0F0"/>
                </a:solidFill>
              </a:rPr>
              <a:t>cars.sort</a:t>
            </a:r>
            <a:r>
              <a:rPr lang="en-US" sz="1600" b="1" dirty="0">
                <a:solidFill>
                  <a:srgbClr val="00B0F0"/>
                </a:solidFill>
              </a:rPr>
              <a:t>(reverse=True)</a:t>
            </a:r>
            <a:endParaRPr lang="en-US" sz="1600" dirty="0">
              <a:solidFill>
                <a:srgbClr val="00B0F0"/>
              </a:solidFill>
            </a:endParaRPr>
          </a:p>
          <a:p>
            <a:pPr lvl="1"/>
            <a:endParaRPr lang="en-US" sz="1600" dirty="0" smtClean="0"/>
          </a:p>
          <a:p>
            <a:r>
              <a:rPr lang="en-US" sz="1600" dirty="0" smtClean="0"/>
              <a:t>Reverse Order</a:t>
            </a:r>
          </a:p>
          <a:p>
            <a:pPr lvl="1"/>
            <a:r>
              <a:rPr lang="en-US" sz="1600" b="1" dirty="0" err="1">
                <a:solidFill>
                  <a:srgbClr val="00B0F0"/>
                </a:solidFill>
              </a:rPr>
              <a:t>c</a:t>
            </a:r>
            <a:r>
              <a:rPr lang="en-US" sz="1600" b="1" dirty="0" err="1" smtClean="0">
                <a:solidFill>
                  <a:srgbClr val="00B0F0"/>
                </a:solidFill>
              </a:rPr>
              <a:t>ars.reverse</a:t>
            </a:r>
            <a:r>
              <a:rPr lang="en-US" sz="1600" b="1" dirty="0" smtClean="0">
                <a:solidFill>
                  <a:srgbClr val="00B0F0"/>
                </a:solidFill>
              </a:rPr>
              <a:t>()</a:t>
            </a:r>
          </a:p>
          <a:p>
            <a:pPr lvl="1"/>
            <a:endParaRPr lang="en-US" sz="1600" b="1" dirty="0" smtClean="0"/>
          </a:p>
          <a:p>
            <a:r>
              <a:rPr lang="en-IN" sz="1600" dirty="0"/>
              <a:t>Case Insensitive </a:t>
            </a:r>
            <a:r>
              <a:rPr lang="en-IN" sz="1600" dirty="0" smtClean="0"/>
              <a:t>Sort</a:t>
            </a:r>
          </a:p>
          <a:p>
            <a:pPr lvl="1"/>
            <a:r>
              <a:rPr lang="en-US" sz="1600" dirty="0"/>
              <a:t>By default the sort() method is case sensitive, resulting in all capital letters being sorted before lower case </a:t>
            </a:r>
            <a:r>
              <a:rPr lang="en-US" sz="1600" dirty="0" smtClean="0"/>
              <a:t>letters</a:t>
            </a:r>
          </a:p>
          <a:p>
            <a:pPr lvl="1"/>
            <a:r>
              <a:rPr lang="en-US" sz="1600" dirty="0"/>
              <a:t>So if you want a case-insensitive sort function, use </a:t>
            </a:r>
            <a:r>
              <a:rPr lang="en-US" sz="1600" dirty="0" err="1"/>
              <a:t>str.lower</a:t>
            </a:r>
            <a:r>
              <a:rPr lang="en-US" sz="1600" dirty="0"/>
              <a:t> as a key </a:t>
            </a:r>
            <a:r>
              <a:rPr lang="en-US" sz="1600" dirty="0" smtClean="0"/>
              <a:t>function</a:t>
            </a:r>
          </a:p>
          <a:p>
            <a:pPr lvl="1"/>
            <a:r>
              <a:rPr lang="en-IN" sz="1600" b="1" dirty="0" err="1" smtClean="0">
                <a:solidFill>
                  <a:srgbClr val="00B0F0"/>
                </a:solidFill>
              </a:rPr>
              <a:t>cars.sort</a:t>
            </a:r>
            <a:r>
              <a:rPr lang="en-IN" sz="1600" b="1" dirty="0" smtClean="0">
                <a:solidFill>
                  <a:srgbClr val="00B0F0"/>
                </a:solidFill>
              </a:rPr>
              <a:t>(key</a:t>
            </a:r>
            <a:r>
              <a:rPr lang="en-IN" sz="1600" b="1" dirty="0">
                <a:solidFill>
                  <a:srgbClr val="00B0F0"/>
                </a:solidFill>
              </a:rPr>
              <a:t> = </a:t>
            </a:r>
            <a:r>
              <a:rPr lang="en-IN" sz="1600" b="1" dirty="0" err="1">
                <a:solidFill>
                  <a:srgbClr val="00B0F0"/>
                </a:solidFill>
              </a:rPr>
              <a:t>str.lower</a:t>
            </a:r>
            <a:r>
              <a:rPr lang="en-IN" sz="1600" b="1" dirty="0">
                <a:solidFill>
                  <a:srgbClr val="00B0F0"/>
                </a:solidFill>
              </a:rPr>
              <a:t>)</a:t>
            </a:r>
          </a:p>
          <a:p>
            <a:pPr marL="64008" indent="0">
              <a:buNone/>
            </a:pPr>
            <a:endParaRPr lang="en-US" sz="1600" dirty="0" smtClean="0"/>
          </a:p>
          <a:p>
            <a:pPr marL="64008" indent="0">
              <a:buNone/>
            </a:pPr>
            <a:endParaRPr lang="en-US" sz="1800" dirty="0" smtClean="0"/>
          </a:p>
          <a:p>
            <a:pPr lvl="1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938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43528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Lists (</a:t>
            </a:r>
            <a:r>
              <a:rPr lang="en-IN" dirty="0" smtClean="0">
                <a:effectLst/>
              </a:rPr>
              <a:t>copy, join, count, index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Autofit/>
          </a:bodyPr>
          <a:lstStyle/>
          <a:p>
            <a:r>
              <a:rPr lang="en-US" sz="1600" dirty="0" smtClean="0"/>
              <a:t>Copy</a:t>
            </a:r>
          </a:p>
          <a:p>
            <a:pPr lvl="1"/>
            <a:r>
              <a:rPr lang="en-US" sz="1600" dirty="0"/>
              <a:t>You cannot copy a list simply by typing list2 = list1, because: list2 will only be a </a:t>
            </a:r>
            <a:r>
              <a:rPr lang="en-US" sz="1600" i="1" dirty="0"/>
              <a:t>reference</a:t>
            </a:r>
            <a:r>
              <a:rPr lang="en-US" sz="1600" dirty="0"/>
              <a:t> to list1, and changes made in list1 will automatically also be made in </a:t>
            </a:r>
            <a:r>
              <a:rPr lang="en-US" sz="1600" dirty="0" smtClean="0"/>
              <a:t>list2.</a:t>
            </a:r>
          </a:p>
          <a:p>
            <a:pPr lvl="1"/>
            <a:r>
              <a:rPr lang="en-IN" sz="1600" b="1" dirty="0" err="1" smtClean="0">
                <a:solidFill>
                  <a:srgbClr val="00B0F0"/>
                </a:solidFill>
              </a:rPr>
              <a:t>newcars</a:t>
            </a:r>
            <a:r>
              <a:rPr lang="en-IN" sz="1600" b="1" dirty="0">
                <a:solidFill>
                  <a:srgbClr val="00B0F0"/>
                </a:solidFill>
              </a:rPr>
              <a:t> = </a:t>
            </a:r>
            <a:r>
              <a:rPr lang="en-IN" sz="1600" b="1" dirty="0" err="1" smtClean="0">
                <a:solidFill>
                  <a:srgbClr val="00B0F0"/>
                </a:solidFill>
              </a:rPr>
              <a:t>cars.copy</a:t>
            </a:r>
            <a:r>
              <a:rPr lang="en-IN" sz="1600" b="1" dirty="0" smtClean="0">
                <a:solidFill>
                  <a:srgbClr val="00B0F0"/>
                </a:solidFill>
              </a:rPr>
              <a:t>()</a:t>
            </a:r>
          </a:p>
          <a:p>
            <a:pPr lvl="1"/>
            <a:r>
              <a:rPr lang="en-US" sz="1600" dirty="0"/>
              <a:t>Another way </a:t>
            </a:r>
            <a:r>
              <a:rPr lang="en-US" sz="1600" dirty="0" smtClean="0"/>
              <a:t>with</a:t>
            </a:r>
            <a:r>
              <a:rPr lang="en-US" sz="1600" dirty="0"/>
              <a:t> list</a:t>
            </a:r>
            <a:r>
              <a:rPr lang="en-US" sz="1600" dirty="0" smtClean="0"/>
              <a:t>() constructor</a:t>
            </a:r>
          </a:p>
          <a:p>
            <a:pPr lvl="1"/>
            <a:r>
              <a:rPr lang="en-IN" sz="1600" b="1" dirty="0" err="1">
                <a:solidFill>
                  <a:srgbClr val="00B0F0"/>
                </a:solidFill>
              </a:rPr>
              <a:t>newcars</a:t>
            </a:r>
            <a:r>
              <a:rPr lang="en-IN" sz="1600" b="1" dirty="0">
                <a:solidFill>
                  <a:srgbClr val="00B0F0"/>
                </a:solidFill>
              </a:rPr>
              <a:t> = </a:t>
            </a:r>
            <a:r>
              <a:rPr lang="en-IN" sz="1600" b="1" dirty="0" smtClean="0">
                <a:solidFill>
                  <a:srgbClr val="00B0F0"/>
                </a:solidFill>
              </a:rPr>
              <a:t>list(cars)</a:t>
            </a:r>
            <a:endParaRPr lang="en-IN" sz="1600" b="1" dirty="0">
              <a:solidFill>
                <a:srgbClr val="00B0F0"/>
              </a:solidFill>
            </a:endParaRPr>
          </a:p>
          <a:p>
            <a:pPr lvl="1"/>
            <a:endParaRPr lang="en-US" sz="1600" b="1" dirty="0" smtClean="0"/>
          </a:p>
          <a:p>
            <a:r>
              <a:rPr lang="en-US" sz="1600" dirty="0" smtClean="0"/>
              <a:t>Join</a:t>
            </a:r>
          </a:p>
          <a:p>
            <a:pPr lvl="1"/>
            <a:r>
              <a:rPr lang="en-US" sz="1600" dirty="0"/>
              <a:t>One of the easiest ways are by using the + </a:t>
            </a:r>
            <a:r>
              <a:rPr lang="en-US" sz="1600" dirty="0" smtClean="0"/>
              <a:t>operator</a:t>
            </a:r>
          </a:p>
          <a:p>
            <a:pPr lvl="1"/>
            <a:r>
              <a:rPr lang="en-IN" sz="1600" b="1" dirty="0">
                <a:solidFill>
                  <a:srgbClr val="00B0F0"/>
                </a:solidFill>
              </a:rPr>
              <a:t>list3 = list1 + </a:t>
            </a:r>
            <a:r>
              <a:rPr lang="en-IN" sz="1600" b="1" dirty="0" smtClean="0">
                <a:solidFill>
                  <a:srgbClr val="00B0F0"/>
                </a:solidFill>
              </a:rPr>
              <a:t>list2</a:t>
            </a:r>
          </a:p>
          <a:p>
            <a:pPr lvl="1"/>
            <a:r>
              <a:rPr lang="en-IN" sz="1600" b="1" dirty="0">
                <a:solidFill>
                  <a:srgbClr val="00B0F0"/>
                </a:solidFill>
              </a:rPr>
              <a:t>list1.extend(list2</a:t>
            </a:r>
            <a:r>
              <a:rPr lang="en-IN" sz="1600" b="1" dirty="0" smtClean="0">
                <a:solidFill>
                  <a:srgbClr val="00B0F0"/>
                </a:solidFill>
              </a:rPr>
              <a:t>)</a:t>
            </a:r>
          </a:p>
          <a:p>
            <a:pPr lvl="1"/>
            <a:endParaRPr lang="en-US" sz="1600" dirty="0" smtClean="0">
              <a:solidFill>
                <a:srgbClr val="00B0F0"/>
              </a:solidFill>
            </a:endParaRPr>
          </a:p>
          <a:p>
            <a:r>
              <a:rPr lang="en-US" sz="1600" dirty="0" smtClean="0"/>
              <a:t>count</a:t>
            </a:r>
          </a:p>
          <a:p>
            <a:pPr lvl="1"/>
            <a:r>
              <a:rPr lang="en-US" sz="1600" dirty="0"/>
              <a:t>Return the number of times the value </a:t>
            </a:r>
            <a:r>
              <a:rPr lang="en-US" sz="1600" dirty="0" smtClean="0"/>
              <a:t>“items" </a:t>
            </a:r>
            <a:r>
              <a:rPr lang="en-US" sz="1600" dirty="0"/>
              <a:t>appears in </a:t>
            </a:r>
            <a:r>
              <a:rPr lang="en-US" sz="1600" dirty="0" smtClean="0"/>
              <a:t>the</a:t>
            </a:r>
            <a:r>
              <a:rPr lang="en-US" sz="1600" dirty="0"/>
              <a:t> </a:t>
            </a:r>
            <a:r>
              <a:rPr lang="en-US" sz="1600" dirty="0" smtClean="0"/>
              <a:t>list</a:t>
            </a:r>
          </a:p>
          <a:p>
            <a:pPr lvl="1"/>
            <a:r>
              <a:rPr lang="en-IN" sz="1600" b="1" dirty="0">
                <a:solidFill>
                  <a:srgbClr val="00B0F0"/>
                </a:solidFill>
              </a:rPr>
              <a:t>x = </a:t>
            </a:r>
            <a:r>
              <a:rPr lang="en-IN" sz="1600" b="1" dirty="0" err="1" smtClean="0">
                <a:solidFill>
                  <a:srgbClr val="00B0F0"/>
                </a:solidFill>
              </a:rPr>
              <a:t>cars.count</a:t>
            </a:r>
            <a:r>
              <a:rPr lang="en-IN" sz="1600" b="1" dirty="0" smtClean="0">
                <a:solidFill>
                  <a:srgbClr val="00B0F0"/>
                </a:solidFill>
              </a:rPr>
              <a:t>(“BMW")</a:t>
            </a:r>
            <a:endParaRPr lang="en-US" sz="1600" b="1" dirty="0" smtClean="0">
              <a:solidFill>
                <a:srgbClr val="00B0F0"/>
              </a:solidFill>
            </a:endParaRPr>
          </a:p>
          <a:p>
            <a:r>
              <a:rPr lang="en-IN" sz="1600" dirty="0" smtClean="0"/>
              <a:t>Index</a:t>
            </a:r>
          </a:p>
          <a:p>
            <a:pPr lvl="1"/>
            <a:r>
              <a:rPr lang="en-US" sz="1600" dirty="0"/>
              <a:t>The index() method returns the position at the first occurrence of the specified </a:t>
            </a:r>
            <a:r>
              <a:rPr lang="en-US" sz="1600" dirty="0" smtClean="0"/>
              <a:t>value</a:t>
            </a:r>
          </a:p>
          <a:p>
            <a:pPr lvl="1"/>
            <a:r>
              <a:rPr lang="en-US" sz="1600" b="1" dirty="0" smtClean="0">
                <a:solidFill>
                  <a:srgbClr val="00B0F0"/>
                </a:solidFill>
              </a:rPr>
              <a:t>X = </a:t>
            </a:r>
            <a:r>
              <a:rPr lang="en-US" sz="1600" b="1" dirty="0" err="1" smtClean="0">
                <a:solidFill>
                  <a:srgbClr val="00B0F0"/>
                </a:solidFill>
              </a:rPr>
              <a:t>cars.index</a:t>
            </a:r>
            <a:r>
              <a:rPr lang="en-US" sz="1600" b="1" dirty="0" smtClean="0">
                <a:solidFill>
                  <a:srgbClr val="00B0F0"/>
                </a:solidFill>
              </a:rPr>
              <a:t>(“BMW”)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6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43528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Lists </a:t>
            </a:r>
            <a:r>
              <a:rPr lang="en-US" dirty="0" smtClean="0"/>
              <a:t>(</a:t>
            </a:r>
            <a:r>
              <a:rPr lang="en-IN" dirty="0" smtClean="0">
                <a:effectLst/>
              </a:rPr>
              <a:t>list in list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Autofit/>
          </a:bodyPr>
          <a:lstStyle/>
          <a:p>
            <a:r>
              <a:rPr lang="en-US" sz="1800" dirty="0" smtClean="0"/>
              <a:t>2D</a:t>
            </a:r>
            <a:endParaRPr lang="en-US" sz="1800" dirty="0" smtClean="0"/>
          </a:p>
          <a:p>
            <a:pPr lvl="1"/>
            <a:r>
              <a:rPr lang="en-US" sz="1800" b="1" dirty="0" smtClean="0">
                <a:solidFill>
                  <a:srgbClr val="00B0F0"/>
                </a:solidFill>
              </a:rPr>
              <a:t>List = [ [1,2,3], [4,5,6], [7,8,9] ]</a:t>
            </a:r>
          </a:p>
          <a:p>
            <a:pPr lvl="1"/>
            <a:r>
              <a:rPr lang="en-US" sz="1800" b="1" dirty="0" smtClean="0"/>
              <a:t>Access Item</a:t>
            </a:r>
          </a:p>
          <a:p>
            <a:pPr lvl="2"/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rgbClr val="00B0F0"/>
                </a:solidFill>
              </a:rPr>
              <a:t>List[2][2]</a:t>
            </a:r>
            <a:endParaRPr lang="en-US" sz="1800" b="1" dirty="0" smtClean="0">
              <a:solidFill>
                <a:srgbClr val="00B0F0"/>
              </a:solidFill>
            </a:endParaRPr>
          </a:p>
          <a:p>
            <a:r>
              <a:rPr lang="en-US" sz="1800" dirty="0" smtClean="0"/>
              <a:t>3D</a:t>
            </a:r>
            <a:endParaRPr lang="en-US" sz="1800" dirty="0" smtClean="0"/>
          </a:p>
          <a:p>
            <a:pPr lvl="1"/>
            <a:r>
              <a:rPr lang="en-US" sz="1800" b="1" dirty="0">
                <a:solidFill>
                  <a:srgbClr val="00B0F0"/>
                </a:solidFill>
              </a:rPr>
              <a:t>List = </a:t>
            </a:r>
            <a:r>
              <a:rPr lang="en-US" sz="1800" b="1" dirty="0" smtClean="0">
                <a:solidFill>
                  <a:srgbClr val="00B0F0"/>
                </a:solidFill>
              </a:rPr>
              <a:t>[ [ [1,2,3],[4,5,6],[7,8,9] ], [ ],[ ] ]</a:t>
            </a:r>
            <a:endParaRPr lang="en-US" sz="1800" b="1" dirty="0">
              <a:solidFill>
                <a:srgbClr val="00B0F0"/>
              </a:solidFill>
            </a:endParaRPr>
          </a:p>
          <a:p>
            <a:pPr lvl="1"/>
            <a:r>
              <a:rPr lang="en-US" sz="1800" b="1" dirty="0"/>
              <a:t>Access Item</a:t>
            </a:r>
          </a:p>
          <a:p>
            <a:pPr lvl="2"/>
            <a:r>
              <a:rPr lang="en-US" sz="1800" b="1" dirty="0"/>
              <a:t> </a:t>
            </a:r>
            <a:r>
              <a:rPr lang="en-US" sz="1800" b="1" dirty="0" smtClean="0">
                <a:solidFill>
                  <a:srgbClr val="00B0F0"/>
                </a:solidFill>
              </a:rPr>
              <a:t>List[0][</a:t>
            </a:r>
            <a:r>
              <a:rPr lang="en-US" sz="1800" b="1" dirty="0">
                <a:solidFill>
                  <a:srgbClr val="00B0F0"/>
                </a:solidFill>
              </a:rPr>
              <a:t>2</a:t>
            </a:r>
            <a:r>
              <a:rPr lang="en-US" sz="1800" b="1" dirty="0" smtClean="0">
                <a:solidFill>
                  <a:srgbClr val="00B0F0"/>
                </a:solidFill>
              </a:rPr>
              <a:t>][1]</a:t>
            </a:r>
            <a:endParaRPr lang="en-US" sz="1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7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860</TotalTime>
  <Words>550</Words>
  <Application>Microsoft Office PowerPoint</Application>
  <PresentationFormat>On-screen Show (4:3)</PresentationFormat>
  <Paragraphs>153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Verve</vt:lpstr>
      <vt:lpstr>Python For Beginners</vt:lpstr>
      <vt:lpstr>Lists</vt:lpstr>
      <vt:lpstr>Lists (access items)</vt:lpstr>
      <vt:lpstr>Lists (Change list Items)</vt:lpstr>
      <vt:lpstr>Lists (Loop List)</vt:lpstr>
      <vt:lpstr>Lists (List Comprehension)</vt:lpstr>
      <vt:lpstr>Lists (sort)</vt:lpstr>
      <vt:lpstr>Lists (copy, join, count, index)</vt:lpstr>
      <vt:lpstr>Lists (list in list)</vt:lpstr>
      <vt:lpstr>Tuples</vt:lpstr>
      <vt:lpstr>Tuple(access items)</vt:lpstr>
      <vt:lpstr>Tuple(update Items, join)</vt:lpstr>
      <vt:lpstr>Tuple(unpack,*,loops)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Beginners</dc:title>
  <dc:creator>91727</dc:creator>
  <cp:lastModifiedBy>91727</cp:lastModifiedBy>
  <cp:revision>73</cp:revision>
  <dcterms:created xsi:type="dcterms:W3CDTF">2021-12-17T11:26:17Z</dcterms:created>
  <dcterms:modified xsi:type="dcterms:W3CDTF">2021-12-24T06:19:17Z</dcterms:modified>
</cp:coreProperties>
</file>