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58" r:id="rId5"/>
    <p:sldId id="280" r:id="rId6"/>
    <p:sldId id="286" r:id="rId7"/>
    <p:sldId id="260" r:id="rId8"/>
    <p:sldId id="261" r:id="rId9"/>
    <p:sldId id="262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88" r:id="rId18"/>
    <p:sldId id="28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5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E26-2BCB-4AB2-8743-BDB828C01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087A1-8510-472D-B5C0-03FB2986E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JIRA Sprint Planning/ Anomaly Training</a:t>
            </a:r>
          </a:p>
        </p:txBody>
      </p:sp>
    </p:spTree>
    <p:extLst>
      <p:ext uri="{BB962C8B-B14F-4D97-AF65-F5344CB8AC3E}">
        <p14:creationId xmlns:p14="http://schemas.microsoft.com/office/powerpoint/2010/main" val="240332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E1D2-D6B8-4C28-8244-CF7637C7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600"/>
            <a:ext cx="8915400" cy="5682622"/>
          </a:xfrm>
        </p:spPr>
        <p:txBody>
          <a:bodyPr/>
          <a:lstStyle/>
          <a:p>
            <a:pPr lvl="1"/>
            <a:r>
              <a:rPr lang="en-US" dirty="0"/>
              <a:t>Fields</a:t>
            </a:r>
          </a:p>
          <a:p>
            <a:pPr marL="457200" lvl="1" indent="0">
              <a:buNone/>
            </a:pPr>
            <a:r>
              <a:rPr lang="en-US" dirty="0"/>
              <a:t>Different issues can have different information fields. A field configuration defines how fields behave for the project, e.g. required/optional; hidden/visible.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D8800-0CF2-4F92-A2F7-BD7BCF46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92787"/>
            <a:ext cx="10610850" cy="46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E1D2-D6B8-4C28-8244-CF7637C7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600"/>
            <a:ext cx="8915400" cy="5682622"/>
          </a:xfrm>
        </p:spPr>
        <p:txBody>
          <a:bodyPr/>
          <a:lstStyle/>
          <a:p>
            <a:pPr lvl="1"/>
            <a:r>
              <a:rPr lang="en-US" dirty="0"/>
              <a:t>Versions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Components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B81A6-8B58-40B2-BB37-34A6974B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87" y="682321"/>
            <a:ext cx="9620250" cy="1839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7556F-0B7D-4F51-A1D1-3E43B624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387" y="3690972"/>
            <a:ext cx="9620250" cy="2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2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E1D2-D6B8-4C28-8244-CF7637C7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600"/>
            <a:ext cx="8915400" cy="5682622"/>
          </a:xfrm>
        </p:spPr>
        <p:txBody>
          <a:bodyPr/>
          <a:lstStyle/>
          <a:p>
            <a:pPr lvl="1"/>
            <a:r>
              <a:rPr lang="en-US" dirty="0"/>
              <a:t>Issue layouts</a:t>
            </a:r>
          </a:p>
          <a:p>
            <a:pPr marL="457200" lvl="1" indent="0">
              <a:buNone/>
            </a:pPr>
            <a:r>
              <a:rPr lang="en-US" sz="1400" dirty="0"/>
              <a:t>This page lets you set the visibility and order of fields for this project's issue types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723A95-0FB2-438D-946F-1AD83F07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78" y="988889"/>
            <a:ext cx="7970072" cy="56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7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r>
              <a:rPr lang="en-US" b="1" dirty="0"/>
              <a:t>Creating a New Jira Board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Click Create board at the top-right of the page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Choose whether to create an agility board, Scrum board, or Kanban board, as described below.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6">
            <a:extLst>
              <a:ext uri="{FF2B5EF4-FFF2-40B4-BE49-F238E27FC236}">
                <a16:creationId xmlns:a16="http://schemas.microsoft.com/office/drawing/2014/main" id="{5E740D85-D0C1-4C44-9A7B-D8C97909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171575"/>
            <a:ext cx="8315324" cy="22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31D10-62CB-433B-8C37-4DAD5E15E8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43300" y="4238625"/>
            <a:ext cx="8315325" cy="23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Enter a new Board name and click Create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2351F-3B98-4DEB-97FC-C55F20524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7232" y="882018"/>
            <a:ext cx="8398128" cy="36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r>
              <a:rPr lang="en-US" b="1" dirty="0"/>
              <a:t>Backlog</a:t>
            </a:r>
          </a:p>
          <a:p>
            <a:pPr marL="0" indent="0">
              <a:buNone/>
            </a:pPr>
            <a:r>
              <a:rPr lang="en-US" sz="1600" dirty="0"/>
              <a:t>A backlog is a list of outstanding work. Before starting new work (newsprint), you will build a new backlog or groom an existing backlog.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https://confluence.atlassian.com/jirasoftwarecloud/files/946023066/946023067/3/1527053921375/Scrum+backlog+issue+annotated.png">
            <a:extLst>
              <a:ext uri="{FF2B5EF4-FFF2-40B4-BE49-F238E27FC236}">
                <a16:creationId xmlns:a16="http://schemas.microsoft.com/office/drawing/2014/main" id="{7EBCA2D3-F400-4ADE-9B4B-9944641975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7" y="1224273"/>
            <a:ext cx="7972887" cy="42628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3A111B-0985-4CAE-B375-7BCA1FF07794}"/>
              </a:ext>
            </a:extLst>
          </p:cNvPr>
          <p:cNvSpPr/>
          <p:nvPr/>
        </p:nvSpPr>
        <p:spPr>
          <a:xfrm>
            <a:off x="2827337" y="5664659"/>
            <a:ext cx="8915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Selected Jira tickets for the sprint</a:t>
            </a:r>
          </a:p>
          <a:p>
            <a:pPr marL="342900" indent="-342900">
              <a:buAutoNum type="arabicPeriod"/>
            </a:pPr>
            <a:r>
              <a:rPr lang="en-US" sz="1400" b="1" dirty="0"/>
              <a:t>Backlog</a:t>
            </a:r>
            <a:r>
              <a:rPr lang="en-US" sz="1400" dirty="0"/>
              <a:t>: Jira tickets that needs to take for the sprints.</a:t>
            </a:r>
          </a:p>
          <a:p>
            <a:r>
              <a:rPr lang="en-US" sz="1400" b="1" dirty="0"/>
              <a:t>3</a:t>
            </a:r>
            <a:r>
              <a:rPr lang="en-US" sz="1400" dirty="0"/>
              <a:t>.    </a:t>
            </a:r>
            <a:r>
              <a:rPr lang="en-US" sz="1400" b="1" dirty="0"/>
              <a:t>Issue actions</a:t>
            </a:r>
            <a:r>
              <a:rPr lang="en-US" sz="1400" dirty="0"/>
              <a:t>: Move an issue, clone it, log time spent working on it, and perform other actions.</a:t>
            </a:r>
          </a:p>
          <a:p>
            <a:r>
              <a:rPr lang="en-US" sz="1400" b="1" dirty="0"/>
              <a:t>4</a:t>
            </a:r>
            <a:r>
              <a:rPr lang="en-US" sz="1400" dirty="0"/>
              <a:t>.    </a:t>
            </a:r>
            <a:r>
              <a:rPr lang="en-US" sz="1400" b="1" dirty="0"/>
              <a:t>Issue details</a:t>
            </a:r>
            <a:r>
              <a:rPr lang="en-US" sz="1400" dirty="0"/>
              <a:t>: See the assignee and description, make comments, and add content to the issue.</a:t>
            </a:r>
          </a:p>
        </p:txBody>
      </p:sp>
    </p:spTree>
    <p:extLst>
      <p:ext uri="{BB962C8B-B14F-4D97-AF65-F5344CB8AC3E}">
        <p14:creationId xmlns:p14="http://schemas.microsoft.com/office/powerpoint/2010/main" val="40940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0"/>
            <a:r>
              <a:rPr lang="en-US" b="1" dirty="0"/>
              <a:t>Planning and Creating sprints</a:t>
            </a:r>
          </a:p>
          <a:p>
            <a:pPr marL="0" indent="0">
              <a:buNone/>
            </a:pPr>
            <a:r>
              <a:rPr lang="en-US" sz="1600" dirty="0"/>
              <a:t>Every sprint starts with a planning meeting.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FFD9A-206B-43E8-A277-DC23FD9E87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7" y="1203959"/>
            <a:ext cx="8915400" cy="5092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05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1"/>
            <a:r>
              <a:rPr lang="en-US" b="1" dirty="0"/>
              <a:t>Version</a:t>
            </a:r>
          </a:p>
          <a:p>
            <a:pPr marL="0" indent="0">
              <a:buNone/>
            </a:pPr>
            <a:r>
              <a:rPr lang="en-US" sz="1400" dirty="0"/>
              <a:t>A version is a set of features and fixes released together as a single update to your application. Assigning issues to versions helps you plan the order in which new features (stories) for your application will be released to your customers.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 :- Once a version has been created for a project, the </a:t>
            </a:r>
            <a:r>
              <a:rPr lang="en-US" sz="1400" b="1" dirty="0"/>
              <a:t>'Affects version</a:t>
            </a:r>
            <a:r>
              <a:rPr lang="en-US" sz="1400" dirty="0"/>
              <a:t>' and </a:t>
            </a:r>
            <a:r>
              <a:rPr lang="en-US" sz="1400" b="1" dirty="0"/>
              <a:t>'Fix version</a:t>
            </a:r>
            <a:r>
              <a:rPr lang="en-US" sz="1400" dirty="0"/>
              <a:t>' fields will become available for your issues.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44DA5-2A9D-4B47-8C50-B11357AF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40" y="2104933"/>
            <a:ext cx="6261118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1"/>
            <a:r>
              <a:rPr lang="en-US" b="1" dirty="0"/>
              <a:t>Epics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400" dirty="0"/>
              <a:t>An epic captures a large body of work—performance-related work, for example—in a release. It's essentially a large user story that can be broken down into several smaller stories. An epic can span more than one project.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1CA59-D3D3-4692-A9B6-ED2B14C7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37" y="2070669"/>
            <a:ext cx="8915400" cy="38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0"/>
            <a:r>
              <a:rPr lang="en-US" b="1" dirty="0"/>
              <a:t>Starting a Sprint</a:t>
            </a:r>
          </a:p>
          <a:p>
            <a:pPr marL="0" indent="0">
              <a:buNone/>
            </a:pPr>
            <a:r>
              <a:rPr lang="en-US" sz="1600" dirty="0"/>
              <a:t>You can only start a sprint, if:</a:t>
            </a:r>
          </a:p>
          <a:p>
            <a:pPr lvl="1"/>
            <a:r>
              <a:rPr lang="en-US" sz="1400" dirty="0"/>
              <a:t>You haven't started one already.</a:t>
            </a:r>
          </a:p>
          <a:p>
            <a:pPr marL="0" indent="0">
              <a:buNone/>
            </a:pPr>
            <a:endParaRPr lang="en-US" sz="1400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Image result for start a sprint in jira">
            <a:extLst>
              <a:ext uri="{FF2B5EF4-FFF2-40B4-BE49-F238E27FC236}">
                <a16:creationId xmlns:a16="http://schemas.microsoft.com/office/drawing/2014/main" id="{6B8BC9BE-7E15-4C5E-B40B-DA290E78A5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9" y="1573529"/>
            <a:ext cx="5880735" cy="4341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45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409"/>
            <a:ext cx="8915400" cy="6494941"/>
          </a:xfrm>
        </p:spPr>
        <p:txBody>
          <a:bodyPr/>
          <a:lstStyle/>
          <a:p>
            <a:r>
              <a:rPr lang="en-US" b="1" dirty="0"/>
              <a:t>Creating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Note :- Only Jira admins can create new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E3E35-EB60-4830-9F27-F86B8001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790575"/>
            <a:ext cx="9991726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0"/>
            <a:r>
              <a:rPr lang="en-US" b="1" dirty="0"/>
              <a:t>Active Sprints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An issue will only be visible in Active sprints if: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The issue's status maps to one of the board's columns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The issue is in an active sprint (for Scrum boards), and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/>
              <a:t>The issue matches the board's saved filter.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Each column maps to one or more Jira statuses.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Subtasks are shown slightly indented, with their parent issue key shown above.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46C37-D89C-4FE4-A912-F2F0B463F8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2725" y="2745739"/>
            <a:ext cx="9258300" cy="38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5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0"/>
            <a:r>
              <a:rPr lang="en-US" b="1" dirty="0"/>
              <a:t>Completing a Sprint</a:t>
            </a:r>
          </a:p>
          <a:p>
            <a:pPr marL="0" indent="0">
              <a:buNone/>
            </a:pPr>
            <a:r>
              <a:rPr lang="en-US" sz="1400" dirty="0"/>
              <a:t>	1.	Go to the Active sprints of your Scrum board.</a:t>
            </a:r>
          </a:p>
          <a:p>
            <a:pPr marL="0" indent="0">
              <a:buNone/>
            </a:pPr>
            <a:r>
              <a:rPr lang="en-US" sz="1400" dirty="0"/>
              <a:t>	2.	If necessary, select the sprint you want to complete from the sprint drop-down.</a:t>
            </a:r>
          </a:p>
          <a:p>
            <a:pPr marL="0" indent="0">
              <a:buNone/>
            </a:pPr>
            <a:r>
              <a:rPr lang="en-US" sz="1400" dirty="0"/>
              <a:t>	3.	Click Complete Sprint. All completed issues will move out of Active sprints.</a:t>
            </a:r>
          </a:p>
          <a:p>
            <a:pPr marL="0" indent="0">
              <a:buNone/>
            </a:pPr>
            <a:r>
              <a:rPr lang="en-US" sz="1400" dirty="0"/>
              <a:t>	4.	If the sprint has incomplete issues, select from one of the following:</a:t>
            </a:r>
          </a:p>
          <a:p>
            <a:pPr marL="0" indent="0">
              <a:buNone/>
            </a:pPr>
            <a:r>
              <a:rPr lang="en-US" sz="1400" dirty="0"/>
              <a:t>			• </a:t>
            </a:r>
            <a:r>
              <a:rPr lang="en-US" sz="1200" dirty="0"/>
              <a:t>Backlog, to move the issues to the backlog</a:t>
            </a:r>
          </a:p>
          <a:p>
            <a:pPr marL="0" indent="0">
              <a:buNone/>
            </a:pPr>
            <a:r>
              <a:rPr lang="en-US" sz="1200" dirty="0"/>
              <a:t>			• Any future sprint, to move the issues to any future sprint that's already created</a:t>
            </a:r>
          </a:p>
          <a:p>
            <a:pPr marL="0" indent="0">
              <a:buNone/>
            </a:pPr>
            <a:r>
              <a:rPr lang="en-US" sz="1200" dirty="0"/>
              <a:t>			• New sprint, to create a new sprint and then move the issues to the new sprint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Image result for complete sprint jira">
            <a:extLst>
              <a:ext uri="{FF2B5EF4-FFF2-40B4-BE49-F238E27FC236}">
                <a16:creationId xmlns:a16="http://schemas.microsoft.com/office/drawing/2014/main" id="{AAA4B073-0C6F-4469-8D50-F7F5B1B320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59" y="2962122"/>
            <a:ext cx="7759823" cy="3656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53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lvl="0"/>
            <a:r>
              <a:rPr lang="en-US" b="1" dirty="0"/>
              <a:t>JIRA Anomalies</a:t>
            </a:r>
          </a:p>
          <a:p>
            <a:pPr marL="0" indent="0">
              <a:buNone/>
            </a:pPr>
            <a:r>
              <a:rPr lang="en-US" sz="1600" dirty="0"/>
              <a:t>Creating an issue,</a:t>
            </a:r>
          </a:p>
          <a:p>
            <a:pPr marL="400050" lvl="1" indent="0">
              <a:buNone/>
            </a:pPr>
            <a:r>
              <a:rPr lang="en-US" sz="1400" dirty="0"/>
              <a:t>1.	Click Create at the top of the screen to open the Create Issue dialog box.</a:t>
            </a:r>
          </a:p>
          <a:p>
            <a:pPr marL="400050" lvl="1" indent="0">
              <a:buNone/>
            </a:pPr>
            <a:r>
              <a:rPr lang="en-US" sz="1400" dirty="0"/>
              <a:t>2.	Select the relevant Project and Issue Type in the Create Issue dialog box.</a:t>
            </a:r>
          </a:p>
          <a:p>
            <a:pPr marL="400050" lvl="1" indent="0">
              <a:buNone/>
            </a:pPr>
            <a:r>
              <a:rPr lang="en-US" sz="1400" dirty="0"/>
              <a:t>3.	Type a Summary for the issue and complete any appropriate fields — at least the required ones that are marked by an asterisk.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BB828-CC6E-4ABB-863B-B8D6E4F06B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6999" y="2322993"/>
            <a:ext cx="6211299" cy="43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1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dirty="0"/>
              <a:t>4.	If you want to access fields that are not shown in this dialog box, or you want to hide existing fields: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Click the Configure Fields button at the top right of the screen.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Click Custom and select the fields you want to show or hide by selecting or clearing the      relevant check boxes respectively or click All to show all fields.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sz="1400" b="1" dirty="0"/>
              <a:t>Note</a:t>
            </a:r>
            <a:r>
              <a:rPr lang="en-US" sz="1400" dirty="0"/>
              <a:t>: When you next create an issue, these selected fields will be displayed.</a:t>
            </a:r>
          </a:p>
          <a:p>
            <a:pPr marL="40005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C493E-4373-4E7F-93FB-B3989B450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39105" y="2145840"/>
            <a:ext cx="7946254" cy="45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2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337" y="239234"/>
            <a:ext cx="8915400" cy="6494941"/>
          </a:xfrm>
        </p:spPr>
        <p:txBody>
          <a:bodyPr/>
          <a:lstStyle/>
          <a:p>
            <a:r>
              <a:rPr lang="en-US" sz="1600" dirty="0"/>
              <a:t>When creating an issue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b="1" dirty="0"/>
              <a:t>Best practices</a:t>
            </a:r>
            <a:r>
              <a:rPr lang="en-US" sz="1600" dirty="0"/>
              <a:t>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E1A8B1-ACB7-4C8F-B9B9-0D18376A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16194"/>
              </p:ext>
            </p:extLst>
          </p:nvPr>
        </p:nvGraphicFramePr>
        <p:xfrm>
          <a:off x="3169328" y="1136342"/>
          <a:ext cx="8655728" cy="49971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3649822357"/>
                    </a:ext>
                  </a:extLst>
                </a:gridCol>
                <a:gridCol w="6871316">
                  <a:extLst>
                    <a:ext uri="{9D8B030D-6E8A-4147-A177-3AD203B41FA5}">
                      <a16:colId xmlns:a16="http://schemas.microsoft.com/office/drawing/2014/main" val="3188318250"/>
                    </a:ext>
                  </a:extLst>
                </a:gridCol>
              </a:tblGrid>
              <a:tr h="171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Summary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A brief, one-line summary of the issue. Here we need to follow better format when we summarize the issue.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Story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: - [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REQ_PRIORITY] [REQ_ID] [COMPONENT] – summary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Ex: - [HIGH] [RQ-009] [GATEWAY] – Create File Gateway engine in application node.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  <a:latin typeface="+mn-lt"/>
                        </a:rPr>
                      </a:br>
                      <a:r>
                        <a:rPr lang="en-US" sz="1200" b="1" dirty="0">
                          <a:effectLst/>
                          <a:latin typeface="+mn-lt"/>
                        </a:rPr>
                        <a:t>Issue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: -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[ISSUE_PRIORITY] [TEST_CASE_ID] [ENV] [PHASE] [COMPONENT] – summary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Ex: - [HIGH] [TC-002,005] [QA] [REGRESSION] [GATEWAY] – File gateway engine is crashed.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98204"/>
                  </a:ext>
                </a:extLst>
              </a:tr>
              <a:tr h="29945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detailed description of the issue.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STEPS TO REPRODUCE: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RESULT: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ENVIRONMENT: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AFFECTS VERSION: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OTHER: (logs location, etc.)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22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FB742E-9A9E-4B0B-BDF5-10A43CC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717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E1A8B1-ACB7-4C8F-B9B9-0D18376A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5735"/>
              </p:ext>
            </p:extLst>
          </p:nvPr>
        </p:nvGraphicFramePr>
        <p:xfrm>
          <a:off x="3169328" y="577053"/>
          <a:ext cx="8655728" cy="70133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84412">
                  <a:extLst>
                    <a:ext uri="{9D8B030D-6E8A-4147-A177-3AD203B41FA5}">
                      <a16:colId xmlns:a16="http://schemas.microsoft.com/office/drawing/2014/main" val="3649822357"/>
                    </a:ext>
                  </a:extLst>
                </a:gridCol>
                <a:gridCol w="6871316">
                  <a:extLst>
                    <a:ext uri="{9D8B030D-6E8A-4147-A177-3AD203B41FA5}">
                      <a16:colId xmlns:a16="http://schemas.microsoft.com/office/drawing/2014/main" val="3188318250"/>
                    </a:ext>
                  </a:extLst>
                </a:gridCol>
              </a:tblGrid>
              <a:tr h="701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Labels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Begin typing to find and create labels or press down to select a suggested label.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Ex: - specific label type</a:t>
                      </a:r>
                    </a:p>
                  </a:txBody>
                  <a:tcPr marL="95250" marR="95250" marT="95250" marB="952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9820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8BEC61-EB22-4EED-8539-67589E39CB11}"/>
              </a:ext>
            </a:extLst>
          </p:cNvPr>
          <p:cNvSpPr txBox="1">
            <a:spLocks/>
          </p:cNvSpPr>
          <p:nvPr/>
        </p:nvSpPr>
        <p:spPr>
          <a:xfrm>
            <a:off x="2632028" y="1926460"/>
            <a:ext cx="9193028" cy="4199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Wingdings 3" charset="2"/>
              <a:buNone/>
            </a:pPr>
            <a:endParaRPr lang="en-US" dirty="0"/>
          </a:p>
          <a:p>
            <a:r>
              <a:rPr lang="en-US" b="1" dirty="0"/>
              <a:t>A proper Jira issue(anomaly) must have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 proper summary (meaningful)</a:t>
            </a:r>
          </a:p>
          <a:p>
            <a:pPr lvl="1"/>
            <a:r>
              <a:rPr lang="en-US" dirty="0"/>
              <a:t>Priority and Severity status</a:t>
            </a:r>
          </a:p>
          <a:p>
            <a:pPr lvl="1"/>
            <a:r>
              <a:rPr lang="en-US" dirty="0"/>
              <a:t>Description with clear steps, actual output and expected output.</a:t>
            </a:r>
          </a:p>
          <a:p>
            <a:pPr lvl="1"/>
            <a:r>
              <a:rPr lang="en-US" dirty="0"/>
              <a:t>Screenshots – Issue area</a:t>
            </a:r>
          </a:p>
          <a:p>
            <a:pPr lvl="1"/>
            <a:r>
              <a:rPr lang="en-US" dirty="0"/>
              <a:t>Logs, reports or any other sources to identify the issue.</a:t>
            </a:r>
          </a:p>
          <a:p>
            <a:pPr lvl="1"/>
            <a:r>
              <a:rPr lang="en-US" dirty="0"/>
              <a:t>Environment and Affects versions</a:t>
            </a:r>
          </a:p>
          <a:p>
            <a:pPr lvl="1"/>
            <a:r>
              <a:rPr lang="en-US" dirty="0"/>
              <a:t>Requirement documents or Story ID link to the issue.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5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7CBF-85B5-40C4-A2C0-AFCEF149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020" y="273518"/>
            <a:ext cx="8915400" cy="5653770"/>
          </a:xfrm>
        </p:spPr>
        <p:txBody>
          <a:bodyPr/>
          <a:lstStyle/>
          <a:p>
            <a:r>
              <a:rPr lang="en-US" dirty="0"/>
              <a:t>Anomaly life cycle</a:t>
            </a:r>
          </a:p>
        </p:txBody>
      </p:sp>
      <p:sp>
        <p:nvSpPr>
          <p:cNvPr id="4" name="Flowchart: Alternate Process 22">
            <a:extLst>
              <a:ext uri="{FF2B5EF4-FFF2-40B4-BE49-F238E27FC236}">
                <a16:creationId xmlns:a16="http://schemas.microsoft.com/office/drawing/2014/main" id="{CD0EDF2A-644C-4ACD-A241-1D4E5D84F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446" y="765175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Alternate Process 26">
            <a:extLst>
              <a:ext uri="{FF2B5EF4-FFF2-40B4-BE49-F238E27FC236}">
                <a16:creationId xmlns:a16="http://schemas.microsoft.com/office/drawing/2014/main" id="{20570C29-595F-4F9E-8944-5F2D8129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446" y="1572765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Alternate Process 40">
            <a:extLst>
              <a:ext uri="{FF2B5EF4-FFF2-40B4-BE49-F238E27FC236}">
                <a16:creationId xmlns:a16="http://schemas.microsoft.com/office/drawing/2014/main" id="{41CD0449-D1AB-4009-B4D0-5272BEB9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446" y="2346901"/>
            <a:ext cx="1317625" cy="411162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Alternate Process 41">
            <a:extLst>
              <a:ext uri="{FF2B5EF4-FFF2-40B4-BE49-F238E27FC236}">
                <a16:creationId xmlns:a16="http://schemas.microsoft.com/office/drawing/2014/main" id="{5693A8E5-42C8-42E3-91B2-EED78C50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446" y="3100403"/>
            <a:ext cx="1317625" cy="411162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Alternate Process 42">
            <a:extLst>
              <a:ext uri="{FF2B5EF4-FFF2-40B4-BE49-F238E27FC236}">
                <a16:creationId xmlns:a16="http://schemas.microsoft.com/office/drawing/2014/main" id="{7D85AC45-DE51-4154-A4BC-3BBABC04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102" y="3869056"/>
            <a:ext cx="1317625" cy="411162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 Retest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Alternate Process 43">
            <a:extLst>
              <a:ext uri="{FF2B5EF4-FFF2-40B4-BE49-F238E27FC236}">
                <a16:creationId xmlns:a16="http://schemas.microsoft.com/office/drawing/2014/main" id="{6B767235-6C1C-4319-8EDF-EE3EA352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351" y="4628618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lowchart: Alternate Process 44">
            <a:extLst>
              <a:ext uri="{FF2B5EF4-FFF2-40B4-BE49-F238E27FC236}">
                <a16:creationId xmlns:a16="http://schemas.microsoft.com/office/drawing/2014/main" id="{1045ABB7-5D23-419A-9F73-57433587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018" y="5410317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lowchart: Alternate Process 45">
            <a:extLst>
              <a:ext uri="{FF2B5EF4-FFF2-40B4-BE49-F238E27FC236}">
                <a16:creationId xmlns:a16="http://schemas.microsoft.com/office/drawing/2014/main" id="{4E5AFDB4-6328-4BD7-812C-2A205952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351" y="6173320"/>
            <a:ext cx="1317625" cy="411162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owchart: Alternate Process 58">
            <a:extLst>
              <a:ext uri="{FF2B5EF4-FFF2-40B4-BE49-F238E27FC236}">
                <a16:creationId xmlns:a16="http://schemas.microsoft.com/office/drawing/2014/main" id="{6BC9001F-4023-4C98-8B4C-8989B2C4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451" y="2347181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owchart: Alternate Process 70">
            <a:extLst>
              <a:ext uri="{FF2B5EF4-FFF2-40B4-BE49-F238E27FC236}">
                <a16:creationId xmlns:a16="http://schemas.microsoft.com/office/drawing/2014/main" id="{3E81B3D2-1E00-48C8-9FF4-0BDEAEC1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866" y="2997081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lowchart: Alternate Process 73">
            <a:extLst>
              <a:ext uri="{FF2B5EF4-FFF2-40B4-BE49-F238E27FC236}">
                <a16:creationId xmlns:a16="http://schemas.microsoft.com/office/drawing/2014/main" id="{8D23ED8C-C430-4D36-9C74-D331FD73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97" y="1774983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Deferred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Alternate Process 74">
            <a:extLst>
              <a:ext uri="{FF2B5EF4-FFF2-40B4-BE49-F238E27FC236}">
                <a16:creationId xmlns:a16="http://schemas.microsoft.com/office/drawing/2014/main" id="{AF87D23F-9341-4E78-8610-9DE2668D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67" y="4628618"/>
            <a:ext cx="1317625" cy="411163"/>
          </a:xfrm>
          <a:prstGeom prst="flowChartAlternateProcess">
            <a:avLst/>
          </a:prstGeom>
          <a:solidFill>
            <a:srgbClr val="B4C6E7"/>
          </a:solidFill>
          <a:ln w="12700">
            <a:solidFill>
              <a:srgbClr val="B4C6E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Reopened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E6E76C8-C4B3-4D28-8596-F87F5122FBFB}"/>
              </a:ext>
            </a:extLst>
          </p:cNvPr>
          <p:cNvSpPr/>
          <p:nvPr/>
        </p:nvSpPr>
        <p:spPr>
          <a:xfrm>
            <a:off x="5713144" y="1282109"/>
            <a:ext cx="129540" cy="16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E4F8955-64CC-4594-A8AA-DEBBED214FB8}"/>
              </a:ext>
            </a:extLst>
          </p:cNvPr>
          <p:cNvSpPr/>
          <p:nvPr/>
        </p:nvSpPr>
        <p:spPr>
          <a:xfrm>
            <a:off x="5713144" y="2089806"/>
            <a:ext cx="129540" cy="16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74CCFC6-3123-4B60-821F-EF78DE067953}"/>
              </a:ext>
            </a:extLst>
          </p:cNvPr>
          <p:cNvSpPr/>
          <p:nvPr/>
        </p:nvSpPr>
        <p:spPr>
          <a:xfrm>
            <a:off x="5713144" y="2869338"/>
            <a:ext cx="129540" cy="16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62A0173-4AD9-4808-AB0D-404A39595AAC}"/>
              </a:ext>
            </a:extLst>
          </p:cNvPr>
          <p:cNvSpPr/>
          <p:nvPr/>
        </p:nvSpPr>
        <p:spPr>
          <a:xfrm>
            <a:off x="5713144" y="5894199"/>
            <a:ext cx="129540" cy="16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6D296F6-E76C-4EE1-B20A-A33748762B55}"/>
              </a:ext>
            </a:extLst>
          </p:cNvPr>
          <p:cNvSpPr/>
          <p:nvPr/>
        </p:nvSpPr>
        <p:spPr>
          <a:xfrm>
            <a:off x="5708773" y="5177568"/>
            <a:ext cx="129540" cy="16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C333A9-7955-450D-A7FC-88389AAC41FF}"/>
              </a:ext>
            </a:extLst>
          </p:cNvPr>
          <p:cNvSpPr/>
          <p:nvPr/>
        </p:nvSpPr>
        <p:spPr>
          <a:xfrm>
            <a:off x="5713144" y="3617443"/>
            <a:ext cx="129540" cy="16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5419FB-475A-4F13-B1EF-C6227EC0C439}"/>
              </a:ext>
            </a:extLst>
          </p:cNvPr>
          <p:cNvSpPr/>
          <p:nvPr/>
        </p:nvSpPr>
        <p:spPr>
          <a:xfrm>
            <a:off x="5708773" y="4404405"/>
            <a:ext cx="129540" cy="16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760B104-EBF9-4ED7-8F89-1E70EEDD64F1}"/>
              </a:ext>
            </a:extLst>
          </p:cNvPr>
          <p:cNvCxnSpPr/>
          <p:nvPr/>
        </p:nvCxnSpPr>
        <p:spPr>
          <a:xfrm flipV="1">
            <a:off x="6470944" y="1977400"/>
            <a:ext cx="956945" cy="537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FA8798-E7AE-42E9-A78B-6B85FFEE5927}"/>
              </a:ext>
            </a:extLst>
          </p:cNvPr>
          <p:cNvCxnSpPr/>
          <p:nvPr/>
        </p:nvCxnSpPr>
        <p:spPr>
          <a:xfrm>
            <a:off x="6479247" y="2621638"/>
            <a:ext cx="931545" cy="58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A8B048-8CFD-4128-A939-8783D1EE0E38}"/>
              </a:ext>
            </a:extLst>
          </p:cNvPr>
          <p:cNvCxnSpPr/>
          <p:nvPr/>
        </p:nvCxnSpPr>
        <p:spPr>
          <a:xfrm>
            <a:off x="6482375" y="2566219"/>
            <a:ext cx="934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A6C7B0E-5D41-4720-97FE-05BBF6220D5A}"/>
              </a:ext>
            </a:extLst>
          </p:cNvPr>
          <p:cNvCxnSpPr/>
          <p:nvPr/>
        </p:nvCxnSpPr>
        <p:spPr>
          <a:xfrm flipH="1">
            <a:off x="4714206" y="4834198"/>
            <a:ext cx="396240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9B8750B-4082-4A14-9C1D-4C90266B57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862" y="2993579"/>
            <a:ext cx="1910570" cy="1078722"/>
          </a:xfrm>
          <a:prstGeom prst="bentConnector3">
            <a:avLst>
              <a:gd name="adj1" fmla="val 99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5">
            <a:extLst>
              <a:ext uri="{FF2B5EF4-FFF2-40B4-BE49-F238E27FC236}">
                <a16:creationId xmlns:a16="http://schemas.microsoft.com/office/drawing/2014/main" id="{17A7DE32-92C3-4281-A4F9-65EC4F23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80185981-F561-40B9-8CF5-6AD86A43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084B04-1FE6-43CA-AAFF-1A7681C6F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628426"/>
              </p:ext>
            </p:extLst>
          </p:nvPr>
        </p:nvGraphicFramePr>
        <p:xfrm>
          <a:off x="1769244" y="577088"/>
          <a:ext cx="10237850" cy="596474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592869">
                  <a:extLst>
                    <a:ext uri="{9D8B030D-6E8A-4147-A177-3AD203B41FA5}">
                      <a16:colId xmlns:a16="http://schemas.microsoft.com/office/drawing/2014/main" val="4259958763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554845689"/>
                    </a:ext>
                  </a:extLst>
                </a:gridCol>
                <a:gridCol w="3040647">
                  <a:extLst>
                    <a:ext uri="{9D8B030D-6E8A-4147-A177-3AD203B41FA5}">
                      <a16:colId xmlns:a16="http://schemas.microsoft.com/office/drawing/2014/main" val="3063558385"/>
                    </a:ext>
                  </a:extLst>
                </a:gridCol>
              </a:tblGrid>
              <a:tr h="100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NEW (OPEN)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33" marR="5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RESOLVED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33" marR="597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33" marR="59733" marT="0" marB="0"/>
                </a:tc>
                <a:extLst>
                  <a:ext uri="{0D108BD9-81ED-4DB2-BD59-A6C34878D82A}">
                    <a16:rowId xmlns:a16="http://schemas.microsoft.com/office/drawing/2014/main" val="1887315397"/>
                  </a:ext>
                </a:extLst>
              </a:tr>
              <a:tr h="193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Reporter: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A proper summary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Priority and Severity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Description with clear steps, actual output and expected output.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Screenshots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Logs, reports or any other sources to identify the issue.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Environment and Affects versions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Requirement documents or Story ID link to the issue.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Test case IDs.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33" marR="59733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Developer: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RCA (Root Cause Analysis) for the issue.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Component/s that fix made.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Screenshots of the fix.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A separate code branch for the fix. (with the Jira ID)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Merge request to Development code base. (with the Approval comments)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Binary version for each component.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Release version.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Unit tests.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33" marR="5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Tester: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Tested binary version for each component.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Tested release version.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Tested environment version.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Screenshots.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Passed test case IDs.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b="0" dirty="0">
                          <a:effectLst/>
                        </a:rPr>
                        <a:t>Passed report. (Automation report)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33" marR="5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729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13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409"/>
            <a:ext cx="8915400" cy="6494941"/>
          </a:xfrm>
        </p:spPr>
        <p:txBody>
          <a:bodyPr>
            <a:normAutofit/>
          </a:bodyPr>
          <a:lstStyle/>
          <a:p>
            <a:r>
              <a:rPr lang="en-US" b="1" dirty="0"/>
              <a:t>Reports</a:t>
            </a:r>
          </a:p>
          <a:p>
            <a:pPr lvl="1"/>
            <a:r>
              <a:rPr lang="en-US" b="1" dirty="0"/>
              <a:t>Burndown chart</a:t>
            </a:r>
          </a:p>
          <a:p>
            <a:pPr marL="457200" lvl="1" indent="0">
              <a:buNone/>
            </a:pPr>
            <a:r>
              <a:rPr lang="en-US" dirty="0"/>
              <a:t>A burndown chart shows the amount of work that has been completed in a sprint, and the total work remaining.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5CFE0D-D925-4D34-98F5-A69C01AE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1946"/>
              </p:ext>
            </p:extLst>
          </p:nvPr>
        </p:nvGraphicFramePr>
        <p:xfrm>
          <a:off x="1881573" y="1811618"/>
          <a:ext cx="9925728" cy="441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262">
                  <a:extLst>
                    <a:ext uri="{9D8B030D-6E8A-4147-A177-3AD203B41FA5}">
                      <a16:colId xmlns:a16="http://schemas.microsoft.com/office/drawing/2014/main" val="438515746"/>
                    </a:ext>
                  </a:extLst>
                </a:gridCol>
                <a:gridCol w="4963466">
                  <a:extLst>
                    <a:ext uri="{9D8B030D-6E8A-4147-A177-3AD203B41FA5}">
                      <a16:colId xmlns:a16="http://schemas.microsoft.com/office/drawing/2014/main" val="2545188231"/>
                    </a:ext>
                  </a:extLst>
                </a:gridCol>
              </a:tblGrid>
              <a:tr h="7851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Subtask behavior when remaining estimate and time spent is 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Subtask behavior when remaining estimate and time spent is 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730211"/>
                  </a:ext>
                </a:extLst>
              </a:tr>
              <a:tr h="1944108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add a subtask to an issue that's already in an active sprint, the subtask is treated as scope change.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scope change is also indicated in the Burndown Chart.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add a subtask to an issue that's already in an active sprint, the subtask is also treated as scope change.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However, scope change is not indicated in the Burndown Chart for the subtask.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84920"/>
                  </a:ext>
                </a:extLst>
              </a:tr>
              <a:tr h="1682401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estimates of subtasks are rolled up to the parent task.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means that the parent task will have the total sum of all remaining estimates of the subtasks.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estimates are tracked individually across the subtasks and the parent task itself.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96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9B6531-0936-4617-A634-641B3E54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53" y="219755"/>
            <a:ext cx="7028456" cy="5311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2E753-6FA9-4B31-98AB-D7C1CFE76DD5}"/>
              </a:ext>
            </a:extLst>
          </p:cNvPr>
          <p:cNvSpPr txBox="1"/>
          <p:nvPr/>
        </p:nvSpPr>
        <p:spPr>
          <a:xfrm>
            <a:off x="2692595" y="5599317"/>
            <a:ext cx="9052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Grey Line </a:t>
            </a:r>
            <a:r>
              <a:rPr lang="en-US" sz="1400" dirty="0"/>
              <a:t>shows an approximation of where the team should be, assuming linear progress. How suppose to burn the story. If the </a:t>
            </a:r>
            <a:r>
              <a:rPr lang="en-US" sz="1400" dirty="0">
                <a:solidFill>
                  <a:srgbClr val="FF0000"/>
                </a:solidFill>
              </a:rPr>
              <a:t>red line is below </a:t>
            </a:r>
            <a:r>
              <a:rPr lang="en-US" sz="1400" dirty="0"/>
              <a:t>this line, sprint team's on track to completing all their work by the end of the sprint.</a:t>
            </a:r>
          </a:p>
          <a:p>
            <a:endParaRPr lang="en-US" sz="1400" dirty="0"/>
          </a:p>
          <a:p>
            <a:r>
              <a:rPr lang="en-US" sz="1400" b="1" dirty="0"/>
              <a:t>The Red Line </a:t>
            </a:r>
            <a:r>
              <a:rPr lang="en-US" sz="1400" dirty="0"/>
              <a:t>represents the total amount of work left in the sprint, according to team's estimates.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4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409"/>
            <a:ext cx="8915400" cy="6494941"/>
          </a:xfrm>
        </p:spPr>
        <p:txBody>
          <a:bodyPr/>
          <a:lstStyle/>
          <a:p>
            <a:pPr lvl="1"/>
            <a:r>
              <a:rPr lang="en-US" b="1" dirty="0"/>
              <a:t>JIRA Project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BA7513-0E93-4570-8DF9-FF92F7D6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75510"/>
            <a:ext cx="9404520" cy="61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1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6330"/>
            <a:ext cx="8915400" cy="634402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Burnup chart</a:t>
            </a:r>
          </a:p>
          <a:p>
            <a:pPr marL="457200" lvl="1" indent="0">
              <a:buNone/>
            </a:pPr>
            <a:r>
              <a:rPr lang="en-US" dirty="0"/>
              <a:t>The Burnup Chart provides a visual representation of a sprint's completed work compared with its total scope. Burnup Chart for individual sprints in a project, meaning can see </a:t>
            </a:r>
            <a:r>
              <a:rPr lang="en-US" b="1" dirty="0"/>
              <a:t>the amount of work completed</a:t>
            </a:r>
            <a:r>
              <a:rPr lang="en-US" dirty="0"/>
              <a:t> vs </a:t>
            </a:r>
            <a:r>
              <a:rPr lang="en-US" b="1" dirty="0"/>
              <a:t>the amount of work remaining (project scope)</a:t>
            </a:r>
            <a:r>
              <a:rPr lang="en-US" dirty="0"/>
              <a:t> on a day-to-day basis.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vertical axis represents the amount of work and can be measured in different ways such as story points, issue count, or estimates. The horizontal axis represents time in days.</a:t>
            </a:r>
          </a:p>
          <a:p>
            <a:pPr marL="0" indent="0">
              <a:buNone/>
            </a:pPr>
            <a:r>
              <a:rPr lang="en-US" sz="1600" dirty="0"/>
              <a:t>The distance between the lines on the chart is the amount of work remaining. When the project has been completed, the lines will meet.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E0B6C-F1E9-45DB-A107-118A33E5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38" y="2009214"/>
            <a:ext cx="9635279" cy="24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18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409"/>
            <a:ext cx="8915400" cy="649494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Velocity chart</a:t>
            </a:r>
          </a:p>
          <a:p>
            <a:pPr marL="457200" lvl="1" indent="0">
              <a:buNone/>
            </a:pPr>
            <a:r>
              <a:rPr lang="en-US" sz="1400" dirty="0"/>
              <a:t>The Velocity Chart shows the amount of value delivered in each sprint, enabling you to predict the amount of work the team can get done in future sprints.</a:t>
            </a:r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r>
              <a:rPr lang="en-US" sz="1400" b="1" dirty="0"/>
              <a:t>1 - Estimation statistic: </a:t>
            </a:r>
            <a:r>
              <a:rPr lang="en-US" sz="1400" dirty="0"/>
              <a:t>The y-axis displays the statistic used for estimating stories</a:t>
            </a:r>
          </a:p>
          <a:p>
            <a:pPr marL="457200" lvl="1" indent="0">
              <a:buNone/>
            </a:pPr>
            <a:r>
              <a:rPr lang="en-US" sz="1400" b="1" dirty="0"/>
              <a:t>2 - Commitment: </a:t>
            </a:r>
            <a:r>
              <a:rPr lang="en-US" sz="1400" dirty="0"/>
              <a:t>The gray bar for each sprint shows the total estimate of all issues in the sprint when it begins.</a:t>
            </a:r>
          </a:p>
          <a:p>
            <a:pPr marL="457200" lvl="1" indent="0">
              <a:buNone/>
            </a:pPr>
            <a:r>
              <a:rPr lang="en-US" sz="1400" b="1" dirty="0"/>
              <a:t>3 - Completed: </a:t>
            </a:r>
            <a:r>
              <a:rPr lang="en-US" sz="1400" dirty="0"/>
              <a:t>The green bar in each sprint shows the total completed estimates when the sprint ends.</a:t>
            </a:r>
          </a:p>
          <a:p>
            <a:pPr marL="457200" lvl="1" indent="0">
              <a:buNone/>
            </a:pPr>
            <a:r>
              <a:rPr lang="en-US" sz="1400" b="1" dirty="0"/>
              <a:t>4 - Sprints: </a:t>
            </a:r>
            <a:r>
              <a:rPr lang="en-US" sz="1400" dirty="0"/>
              <a:t>The x-axis displays the last 7 sprints completed by the team.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https://confluence.atlassian.com/jirasoftwarecloud/files/777002731/946607365/1/1520320215259/Velocity+Chart+screenshots.png">
            <a:extLst>
              <a:ext uri="{FF2B5EF4-FFF2-40B4-BE49-F238E27FC236}">
                <a16:creationId xmlns:a16="http://schemas.microsoft.com/office/drawing/2014/main" id="{D646EA3B-6217-4944-8542-03E55EE0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94" y="1116158"/>
            <a:ext cx="5805410" cy="347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75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B78-DE74-4AED-B4D0-51FD3B2E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39192"/>
            <a:ext cx="8915400" cy="597115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Calculating team velocity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A team's recent velocity can be useful in helping to predict how much work can be completed by the team in a future sprint. Velocity is calculated by taking the average of the total completed estimates over the last several sprints. </a:t>
            </a:r>
          </a:p>
          <a:p>
            <a:pPr marL="457200" lvl="1" indent="0">
              <a:buNone/>
            </a:pPr>
            <a:r>
              <a:rPr lang="en-US" sz="1400" dirty="0"/>
              <a:t>Ex: - So in the chart above, the team's velocity is (</a:t>
            </a:r>
            <a:r>
              <a:rPr lang="en-US" sz="1400" dirty="0">
                <a:solidFill>
                  <a:srgbClr val="FF0000"/>
                </a:solidFill>
              </a:rPr>
              <a:t>17.5 + 13.5 + 38.5 + 18 + 33 + 28) / 6 </a:t>
            </a:r>
            <a:r>
              <a:rPr lang="en-US" sz="1400" dirty="0"/>
              <a:t>= </a:t>
            </a:r>
            <a:r>
              <a:rPr lang="en-US" sz="1400" b="1" dirty="0"/>
              <a:t>24.75</a:t>
            </a:r>
            <a:r>
              <a:rPr lang="en-US" sz="1400" dirty="0"/>
              <a:t>. This means that the team can be expected to complete around </a:t>
            </a:r>
            <a:r>
              <a:rPr lang="en-US" sz="1400" b="1" dirty="0"/>
              <a:t>24.75</a:t>
            </a:r>
            <a:r>
              <a:rPr lang="en-US" sz="1400" dirty="0"/>
              <a:t> story points worth of work in the next sprint.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b="1" dirty="0"/>
              <a:t>NOTE</a:t>
            </a:r>
            <a:r>
              <a:rPr lang="en-US" sz="1400" dirty="0"/>
              <a:t>: Estimates from sub-tasks are not included in the Velocity Chart's calculation. (Only    estimates from parent tasks are included.)</a:t>
            </a:r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3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BBEC-0AAD-4840-9A55-74241A4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025"/>
            <a:ext cx="8915400" cy="5711197"/>
          </a:xfrm>
        </p:spPr>
        <p:txBody>
          <a:bodyPr/>
          <a:lstStyle/>
          <a:p>
            <a:r>
              <a:rPr lang="en-US" dirty="0"/>
              <a:t>Projects that share configuration share:</a:t>
            </a:r>
          </a:p>
          <a:p>
            <a:pPr lvl="1"/>
            <a:r>
              <a:rPr lang="en-US" dirty="0"/>
              <a:t>Issue types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42932-EABF-4FDF-98D1-CF756357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80" y="1228724"/>
            <a:ext cx="8481219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BBEC-0AAD-4840-9A55-74241A4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025"/>
            <a:ext cx="8915400" cy="5711197"/>
          </a:xfrm>
        </p:spPr>
        <p:txBody>
          <a:bodyPr/>
          <a:lstStyle/>
          <a:p>
            <a:pPr lvl="1"/>
            <a:r>
              <a:rPr lang="en-US" dirty="0"/>
              <a:t>Issue types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87E890-5D76-40CD-81CA-A7C150EC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8501"/>
              </p:ext>
            </p:extLst>
          </p:nvPr>
        </p:nvGraphicFramePr>
        <p:xfrm>
          <a:off x="2618913" y="710789"/>
          <a:ext cx="9241654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270">
                  <a:extLst>
                    <a:ext uri="{9D8B030D-6E8A-4147-A177-3AD203B41FA5}">
                      <a16:colId xmlns:a16="http://schemas.microsoft.com/office/drawing/2014/main" val="1115232634"/>
                    </a:ext>
                  </a:extLst>
                </a:gridCol>
                <a:gridCol w="2291877">
                  <a:extLst>
                    <a:ext uri="{9D8B030D-6E8A-4147-A177-3AD203B41FA5}">
                      <a16:colId xmlns:a16="http://schemas.microsoft.com/office/drawing/2014/main" val="4286003230"/>
                    </a:ext>
                  </a:extLst>
                </a:gridCol>
                <a:gridCol w="3558507">
                  <a:extLst>
                    <a:ext uri="{9D8B030D-6E8A-4147-A177-3AD203B41FA5}">
                      <a16:colId xmlns:a16="http://schemas.microsoft.com/office/drawing/2014/main" val="350734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SCHEME_NAME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7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Template: Team Level Issue Type Scheme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Anomaly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Task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Team Level Epic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Risk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Barrier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/>
                        <a:t>SAFe</a:t>
                      </a:r>
                      <a:r>
                        <a:rPr lang="en-US" sz="1600" dirty="0"/>
                        <a:t> Sandbox: Team Level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CAT: Security Toolkit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4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Marketing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Anomaly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Task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Risk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Security Infrastructure &amp; Automation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Support, Services &amp; Contracts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Framework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Task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Team Level Epic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Risk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Subtask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SSCB Test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8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7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BBEC-0AAD-4840-9A55-74241A4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025"/>
            <a:ext cx="8915400" cy="5711197"/>
          </a:xfrm>
        </p:spPr>
        <p:txBody>
          <a:bodyPr/>
          <a:lstStyle/>
          <a:p>
            <a:pPr lvl="1"/>
            <a:r>
              <a:rPr lang="en-US" dirty="0"/>
              <a:t>Issue types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C35ECF-2278-4F79-99EF-9009F596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40" y="946778"/>
            <a:ext cx="9737810" cy="52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BBEC-0AAD-4840-9A55-74241A4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025"/>
            <a:ext cx="8915400" cy="5711197"/>
          </a:xfrm>
        </p:spPr>
        <p:txBody>
          <a:bodyPr/>
          <a:lstStyle/>
          <a:p>
            <a:pPr lvl="1"/>
            <a:r>
              <a:rPr lang="en-US" dirty="0"/>
              <a:t>Workflows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A workflow defines the sequence of steps that an issue will follow.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38E449-EBA1-4055-BD6E-EB42A4E7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127754"/>
            <a:ext cx="9172575" cy="42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1181C5-981D-4D45-9BCD-EC461912E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387" y="895350"/>
            <a:ext cx="983138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E1D2-D6B8-4C28-8244-CF7637C7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600"/>
            <a:ext cx="8915400" cy="5682622"/>
          </a:xfrm>
        </p:spPr>
        <p:txBody>
          <a:bodyPr/>
          <a:lstStyle/>
          <a:p>
            <a:pPr lvl="1"/>
            <a:r>
              <a:rPr lang="en-US" dirty="0"/>
              <a:t>Screens</a:t>
            </a:r>
          </a:p>
          <a:p>
            <a:pPr marL="457200" lvl="1" indent="0">
              <a:buNone/>
            </a:pPr>
            <a:r>
              <a:rPr lang="en-US" dirty="0"/>
              <a:t>Screens allow you to arrange the fields to be displayed for an issue. Different screens can be used when an issue is created, viewed, edited, or transitioned through a workflow.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C2B02-2A93-4580-87E7-1AEE7B4D9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1084"/>
            <a:ext cx="9725025" cy="46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03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1322</Words>
  <Application>Microsoft Office PowerPoint</Application>
  <PresentationFormat>Widescreen</PresentationFormat>
  <Paragraphs>778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Times New Roman</vt:lpstr>
      <vt:lpstr>Wingdings</vt:lpstr>
      <vt:lpstr>Wingdings 3</vt:lpstr>
      <vt:lpstr>Wisp</vt:lpstr>
      <vt:lpstr>JIRA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Training</dc:title>
  <dc:creator>Asiri P. Fernando</dc:creator>
  <cp:lastModifiedBy>Asiri P. Fernando</cp:lastModifiedBy>
  <cp:revision>63</cp:revision>
  <dcterms:created xsi:type="dcterms:W3CDTF">2019-04-29T04:36:46Z</dcterms:created>
  <dcterms:modified xsi:type="dcterms:W3CDTF">2019-05-02T06:56:12Z</dcterms:modified>
</cp:coreProperties>
</file>