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355" r:id="rId2"/>
    <p:sldId id="364" r:id="rId3"/>
    <p:sldId id="369" r:id="rId4"/>
    <p:sldId id="368" r:id="rId5"/>
    <p:sldId id="357" r:id="rId6"/>
    <p:sldId id="372" r:id="rId7"/>
    <p:sldId id="373" r:id="rId8"/>
    <p:sldId id="375" r:id="rId9"/>
    <p:sldId id="374" r:id="rId10"/>
    <p:sldId id="376" r:id="rId11"/>
    <p:sldId id="377" r:id="rId12"/>
    <p:sldId id="382" r:id="rId13"/>
    <p:sldId id="370" r:id="rId14"/>
    <p:sldId id="371" r:id="rId15"/>
    <p:sldId id="363" r:id="rId16"/>
    <p:sldId id="358" r:id="rId17"/>
    <p:sldId id="361" r:id="rId18"/>
    <p:sldId id="360" r:id="rId19"/>
    <p:sldId id="359" r:id="rId20"/>
    <p:sldId id="366" r:id="rId21"/>
    <p:sldId id="378" r:id="rId22"/>
    <p:sldId id="379" r:id="rId23"/>
    <p:sldId id="380" r:id="rId24"/>
    <p:sldId id="450" r:id="rId25"/>
    <p:sldId id="384" r:id="rId26"/>
    <p:sldId id="356" r:id="rId27"/>
    <p:sldId id="365" r:id="rId28"/>
    <p:sldId id="38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3" r:id="rId38"/>
    <p:sldId id="404" r:id="rId39"/>
    <p:sldId id="400" r:id="rId40"/>
    <p:sldId id="401" r:id="rId41"/>
    <p:sldId id="402" r:id="rId42"/>
    <p:sldId id="405" r:id="rId43"/>
    <p:sldId id="407" r:id="rId44"/>
    <p:sldId id="456" r:id="rId45"/>
    <p:sldId id="45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17" r:id="rId55"/>
    <p:sldId id="418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8" r:id="rId64"/>
    <p:sldId id="429" r:id="rId65"/>
    <p:sldId id="430" r:id="rId66"/>
    <p:sldId id="431" r:id="rId67"/>
    <p:sldId id="432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  <p:sldId id="478" r:id="rId88"/>
    <p:sldId id="479" r:id="rId89"/>
    <p:sldId id="480" r:id="rId90"/>
    <p:sldId id="481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8" r:id="rId102"/>
    <p:sldId id="449" r:id="rId103"/>
    <p:sldId id="447" r:id="rId104"/>
    <p:sldId id="452" r:id="rId105"/>
    <p:sldId id="451" r:id="rId106"/>
    <p:sldId id="453" r:id="rId107"/>
    <p:sldId id="454" r:id="rId108"/>
    <p:sldId id="455" r:id="rId109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111111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8024" autoAdjust="0"/>
  </p:normalViewPr>
  <p:slideViewPr>
    <p:cSldViewPr>
      <p:cViewPr varScale="1">
        <p:scale>
          <a:sx n="110" d="100"/>
          <a:sy n="110" d="100"/>
        </p:scale>
        <p:origin x="165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24B0C-47AB-48A3-8E62-D784623A9266}" type="doc">
      <dgm:prSet loTypeId="urn:microsoft.com/office/officeart/2005/8/layout/process4" loCatId="process" qsTypeId="urn:microsoft.com/office/officeart/2005/8/quickstyle/simple2" qsCatId="simple" csTypeId="urn:microsoft.com/office/officeart/2005/8/colors/accent6_2" csCatId="accent6" phldr="1"/>
      <dgm:spPr/>
    </dgm:pt>
    <dgm:pt modelId="{3A5AA0D0-EA07-4F42-B761-6BFC7E081072}">
      <dgm:prSet phldrT="[Текст]"/>
      <dgm:spPr/>
      <dgm:t>
        <a:bodyPr/>
        <a:lstStyle/>
        <a:p>
          <a:r>
            <a:rPr lang="en-US" b="1" i="0" dirty="0"/>
            <a:t>1969 </a:t>
          </a:r>
          <a:r>
            <a:rPr lang="ru-RU" b="1" i="0" dirty="0"/>
            <a:t>год - GML</a:t>
          </a:r>
          <a:r>
            <a:rPr lang="ru-RU" b="0" i="0" dirty="0"/>
            <a:t> (англ. </a:t>
          </a:r>
          <a:r>
            <a:rPr lang="ru-RU" b="1" i="1" dirty="0" err="1"/>
            <a:t>Generalized</a:t>
          </a:r>
          <a:r>
            <a:rPr lang="ru-RU" b="1" i="1" dirty="0"/>
            <a:t> </a:t>
          </a:r>
          <a:r>
            <a:rPr lang="ru-RU" b="1" i="1" dirty="0" err="1"/>
            <a:t>Markup</a:t>
          </a:r>
          <a:r>
            <a:rPr lang="ru-RU" b="1" i="1" dirty="0"/>
            <a:t> </a:t>
          </a:r>
          <a:r>
            <a:rPr lang="ru-RU" b="1" i="1" dirty="0" err="1"/>
            <a:t>Language</a:t>
          </a:r>
          <a:r>
            <a:rPr lang="ru-RU" b="0" i="0" dirty="0"/>
            <a:t> — обобщённый язык разметки) представляет собой набор макросов, основной целью которых является реализация разметки, использующей теги для оформления текста на IBM</a:t>
          </a:r>
          <a:endParaRPr lang="ru-RU" dirty="0"/>
        </a:p>
      </dgm:t>
    </dgm:pt>
    <dgm:pt modelId="{2D25B498-CF43-4A26-BEAF-5A782CF7930B}" type="parTrans" cxnId="{1865F811-F25A-46F3-ABF3-370B80457472}">
      <dgm:prSet/>
      <dgm:spPr/>
      <dgm:t>
        <a:bodyPr/>
        <a:lstStyle/>
        <a:p>
          <a:endParaRPr lang="ru-RU"/>
        </a:p>
      </dgm:t>
    </dgm:pt>
    <dgm:pt modelId="{158666D8-C447-43FC-B6AC-5EE76E6390B7}" type="sibTrans" cxnId="{1865F811-F25A-46F3-ABF3-370B80457472}">
      <dgm:prSet/>
      <dgm:spPr/>
      <dgm:t>
        <a:bodyPr/>
        <a:lstStyle/>
        <a:p>
          <a:endParaRPr lang="ru-RU"/>
        </a:p>
      </dgm:t>
    </dgm:pt>
    <dgm:pt modelId="{3FEAC180-049C-421F-A9E3-AA99E23BFF8C}">
      <dgm:prSet phldrT="[Текст]"/>
      <dgm:spPr/>
      <dgm:t>
        <a:bodyPr/>
        <a:lstStyle/>
        <a:p>
          <a:r>
            <a:rPr lang="ru-RU" b="1" i="0" dirty="0"/>
            <a:t>1986 год - SGML</a:t>
          </a:r>
          <a:r>
            <a:rPr lang="ru-RU" b="0" i="0" dirty="0"/>
            <a:t> (англ. </a:t>
          </a:r>
          <a:r>
            <a:rPr lang="ru-RU" b="0" i="1" dirty="0" err="1"/>
            <a:t>Standard</a:t>
          </a:r>
          <a:r>
            <a:rPr lang="ru-RU" b="0" i="1" dirty="0"/>
            <a:t> </a:t>
          </a:r>
          <a:r>
            <a:rPr lang="ru-RU" b="0" i="1" dirty="0" err="1"/>
            <a:t>Generalized</a:t>
          </a:r>
          <a:r>
            <a:rPr lang="ru-RU" b="0" i="1" dirty="0"/>
            <a:t> </a:t>
          </a:r>
          <a:r>
            <a:rPr lang="ru-RU" b="0" i="1" dirty="0" err="1"/>
            <a:t>Markup</a:t>
          </a:r>
          <a:r>
            <a:rPr lang="ru-RU" b="0" i="1" dirty="0"/>
            <a:t> </a:t>
          </a:r>
          <a:r>
            <a:rPr lang="ru-RU" b="0" i="1" dirty="0" err="1"/>
            <a:t>Language</a:t>
          </a:r>
          <a:r>
            <a:rPr lang="ru-RU" b="0" i="0" dirty="0"/>
            <a:t> — стандартный обобщённый язык разметки) — метаязык, на котором можно определять язык разметки для документов</a:t>
          </a:r>
          <a:endParaRPr lang="ru-RU" dirty="0"/>
        </a:p>
      </dgm:t>
    </dgm:pt>
    <dgm:pt modelId="{EB3D623B-3D4E-4EE7-8948-049C79EBB833}" type="parTrans" cxnId="{2D285098-C720-4DCD-91CB-E7B52CE8F46B}">
      <dgm:prSet/>
      <dgm:spPr/>
      <dgm:t>
        <a:bodyPr/>
        <a:lstStyle/>
        <a:p>
          <a:endParaRPr lang="ru-RU"/>
        </a:p>
      </dgm:t>
    </dgm:pt>
    <dgm:pt modelId="{7344F0A1-9B73-434D-8698-70A9E4FDAB1F}" type="sibTrans" cxnId="{2D285098-C720-4DCD-91CB-E7B52CE8F46B}">
      <dgm:prSet/>
      <dgm:spPr/>
      <dgm:t>
        <a:bodyPr/>
        <a:lstStyle/>
        <a:p>
          <a:endParaRPr lang="ru-RU"/>
        </a:p>
      </dgm:t>
    </dgm:pt>
    <dgm:pt modelId="{F2C9778C-16BF-47F0-A22F-D4DD5478EC81}">
      <dgm:prSet phldrT="[Текст]"/>
      <dgm:spPr/>
      <dgm:t>
        <a:bodyPr/>
        <a:lstStyle/>
        <a:p>
          <a:r>
            <a:rPr lang="ru-RU" b="1" i="0" dirty="0"/>
            <a:t>1993 год – </a:t>
          </a:r>
          <a:r>
            <a:rPr lang="en-US" b="1" i="0" dirty="0"/>
            <a:t>HTML</a:t>
          </a:r>
        </a:p>
        <a:p>
          <a:r>
            <a:rPr lang="en-US" b="1" i="0" dirty="0"/>
            <a:t>2000 </a:t>
          </a:r>
          <a:r>
            <a:rPr lang="ru-RU" b="1" i="0" dirty="0"/>
            <a:t>год - XHTML</a:t>
          </a:r>
          <a:endParaRPr lang="en-US" b="1" i="0" dirty="0"/>
        </a:p>
        <a:p>
          <a:endParaRPr lang="ru-RU" dirty="0"/>
        </a:p>
      </dgm:t>
    </dgm:pt>
    <dgm:pt modelId="{2F769C8D-DDE0-4EF9-90B3-F06D7B212CA2}" type="parTrans" cxnId="{856F7E99-8158-4DEA-AC8A-8004E9B738AF}">
      <dgm:prSet/>
      <dgm:spPr/>
      <dgm:t>
        <a:bodyPr/>
        <a:lstStyle/>
        <a:p>
          <a:endParaRPr lang="ru-RU"/>
        </a:p>
      </dgm:t>
    </dgm:pt>
    <dgm:pt modelId="{182AC660-E892-46D6-9094-AFE2D06CB7D8}" type="sibTrans" cxnId="{856F7E99-8158-4DEA-AC8A-8004E9B738AF}">
      <dgm:prSet/>
      <dgm:spPr/>
      <dgm:t>
        <a:bodyPr/>
        <a:lstStyle/>
        <a:p>
          <a:endParaRPr lang="ru-RU"/>
        </a:p>
      </dgm:t>
    </dgm:pt>
    <dgm:pt modelId="{ED95F0AA-1508-4F8F-9214-6954440635EB}" type="pres">
      <dgm:prSet presAssocID="{AD924B0C-47AB-48A3-8E62-D784623A9266}" presName="Name0" presStyleCnt="0">
        <dgm:presLayoutVars>
          <dgm:dir/>
          <dgm:animLvl val="lvl"/>
          <dgm:resizeHandles val="exact"/>
        </dgm:presLayoutVars>
      </dgm:prSet>
      <dgm:spPr/>
    </dgm:pt>
    <dgm:pt modelId="{DD5536B7-E9DF-49A8-B621-05EEDAD2A9FE}" type="pres">
      <dgm:prSet presAssocID="{F2C9778C-16BF-47F0-A22F-D4DD5478EC81}" presName="boxAndChildren" presStyleCnt="0"/>
      <dgm:spPr/>
    </dgm:pt>
    <dgm:pt modelId="{96D093ED-E423-4FE3-A2B1-63E5CE69495A}" type="pres">
      <dgm:prSet presAssocID="{F2C9778C-16BF-47F0-A22F-D4DD5478EC81}" presName="parentTextBox" presStyleLbl="node1" presStyleIdx="0" presStyleCnt="3"/>
      <dgm:spPr/>
    </dgm:pt>
    <dgm:pt modelId="{6EE4E681-2057-4FF9-AA99-149301F1FF4A}" type="pres">
      <dgm:prSet presAssocID="{7344F0A1-9B73-434D-8698-70A9E4FDAB1F}" presName="sp" presStyleCnt="0"/>
      <dgm:spPr/>
    </dgm:pt>
    <dgm:pt modelId="{7F801B15-7B29-4960-BE64-35CA1980E29F}" type="pres">
      <dgm:prSet presAssocID="{3FEAC180-049C-421F-A9E3-AA99E23BFF8C}" presName="arrowAndChildren" presStyleCnt="0"/>
      <dgm:spPr/>
    </dgm:pt>
    <dgm:pt modelId="{2FB1829E-4906-4F1C-B7E1-19ABF82718E4}" type="pres">
      <dgm:prSet presAssocID="{3FEAC180-049C-421F-A9E3-AA99E23BFF8C}" presName="parentTextArrow" presStyleLbl="node1" presStyleIdx="1" presStyleCnt="3"/>
      <dgm:spPr/>
    </dgm:pt>
    <dgm:pt modelId="{ECCF82E0-16D1-428C-8EB5-36DD80D792AA}" type="pres">
      <dgm:prSet presAssocID="{158666D8-C447-43FC-B6AC-5EE76E6390B7}" presName="sp" presStyleCnt="0"/>
      <dgm:spPr/>
    </dgm:pt>
    <dgm:pt modelId="{D7185C7A-FD5A-4630-8328-65870E613BAE}" type="pres">
      <dgm:prSet presAssocID="{3A5AA0D0-EA07-4F42-B761-6BFC7E081072}" presName="arrowAndChildren" presStyleCnt="0"/>
      <dgm:spPr/>
    </dgm:pt>
    <dgm:pt modelId="{20558DDA-D7EF-47F9-AE7C-4D49F3D75F28}" type="pres">
      <dgm:prSet presAssocID="{3A5AA0D0-EA07-4F42-B761-6BFC7E081072}" presName="parentTextArrow" presStyleLbl="node1" presStyleIdx="2" presStyleCnt="3"/>
      <dgm:spPr/>
    </dgm:pt>
  </dgm:ptLst>
  <dgm:cxnLst>
    <dgm:cxn modelId="{1865F811-F25A-46F3-ABF3-370B80457472}" srcId="{AD924B0C-47AB-48A3-8E62-D784623A9266}" destId="{3A5AA0D0-EA07-4F42-B761-6BFC7E081072}" srcOrd="0" destOrd="0" parTransId="{2D25B498-CF43-4A26-BEAF-5A782CF7930B}" sibTransId="{158666D8-C447-43FC-B6AC-5EE76E6390B7}"/>
    <dgm:cxn modelId="{F7D5A032-C2F9-41DA-9FED-B1287B462877}" type="presOf" srcId="{3FEAC180-049C-421F-A9E3-AA99E23BFF8C}" destId="{2FB1829E-4906-4F1C-B7E1-19ABF82718E4}" srcOrd="0" destOrd="0" presId="urn:microsoft.com/office/officeart/2005/8/layout/process4"/>
    <dgm:cxn modelId="{72E3663C-D0F9-46F3-9B43-E49ABF683584}" type="presOf" srcId="{AD924B0C-47AB-48A3-8E62-D784623A9266}" destId="{ED95F0AA-1508-4F8F-9214-6954440635EB}" srcOrd="0" destOrd="0" presId="urn:microsoft.com/office/officeart/2005/8/layout/process4"/>
    <dgm:cxn modelId="{F082974B-EED2-4AFC-BCE1-9304E4E6AAB3}" type="presOf" srcId="{3A5AA0D0-EA07-4F42-B761-6BFC7E081072}" destId="{20558DDA-D7EF-47F9-AE7C-4D49F3D75F28}" srcOrd="0" destOrd="0" presId="urn:microsoft.com/office/officeart/2005/8/layout/process4"/>
    <dgm:cxn modelId="{2D285098-C720-4DCD-91CB-E7B52CE8F46B}" srcId="{AD924B0C-47AB-48A3-8E62-D784623A9266}" destId="{3FEAC180-049C-421F-A9E3-AA99E23BFF8C}" srcOrd="1" destOrd="0" parTransId="{EB3D623B-3D4E-4EE7-8948-049C79EBB833}" sibTransId="{7344F0A1-9B73-434D-8698-70A9E4FDAB1F}"/>
    <dgm:cxn modelId="{856F7E99-8158-4DEA-AC8A-8004E9B738AF}" srcId="{AD924B0C-47AB-48A3-8E62-D784623A9266}" destId="{F2C9778C-16BF-47F0-A22F-D4DD5478EC81}" srcOrd="2" destOrd="0" parTransId="{2F769C8D-DDE0-4EF9-90B3-F06D7B212CA2}" sibTransId="{182AC660-E892-46D6-9094-AFE2D06CB7D8}"/>
    <dgm:cxn modelId="{7A9CEAC7-0243-4800-BB4A-979F9D01BA46}" type="presOf" srcId="{F2C9778C-16BF-47F0-A22F-D4DD5478EC81}" destId="{96D093ED-E423-4FE3-A2B1-63E5CE69495A}" srcOrd="0" destOrd="0" presId="urn:microsoft.com/office/officeart/2005/8/layout/process4"/>
    <dgm:cxn modelId="{EBDAC33A-0543-48BA-B316-B85A46BE8814}" type="presParOf" srcId="{ED95F0AA-1508-4F8F-9214-6954440635EB}" destId="{DD5536B7-E9DF-49A8-B621-05EEDAD2A9FE}" srcOrd="0" destOrd="0" presId="urn:microsoft.com/office/officeart/2005/8/layout/process4"/>
    <dgm:cxn modelId="{0CC6F6CB-28EF-4D72-A5EF-D59B965FE63B}" type="presParOf" srcId="{DD5536B7-E9DF-49A8-B621-05EEDAD2A9FE}" destId="{96D093ED-E423-4FE3-A2B1-63E5CE69495A}" srcOrd="0" destOrd="0" presId="urn:microsoft.com/office/officeart/2005/8/layout/process4"/>
    <dgm:cxn modelId="{C6910DC4-D535-4363-8D99-33EACE8FAD5D}" type="presParOf" srcId="{ED95F0AA-1508-4F8F-9214-6954440635EB}" destId="{6EE4E681-2057-4FF9-AA99-149301F1FF4A}" srcOrd="1" destOrd="0" presId="urn:microsoft.com/office/officeart/2005/8/layout/process4"/>
    <dgm:cxn modelId="{CFC36F72-76D0-4764-8DC6-CB47891EB94C}" type="presParOf" srcId="{ED95F0AA-1508-4F8F-9214-6954440635EB}" destId="{7F801B15-7B29-4960-BE64-35CA1980E29F}" srcOrd="2" destOrd="0" presId="urn:microsoft.com/office/officeart/2005/8/layout/process4"/>
    <dgm:cxn modelId="{75F3F110-2AC1-4C38-88BF-8579CAE29BC6}" type="presParOf" srcId="{7F801B15-7B29-4960-BE64-35CA1980E29F}" destId="{2FB1829E-4906-4F1C-B7E1-19ABF82718E4}" srcOrd="0" destOrd="0" presId="urn:microsoft.com/office/officeart/2005/8/layout/process4"/>
    <dgm:cxn modelId="{5D310DCD-AAE1-4E6B-97E0-FDF4446955B3}" type="presParOf" srcId="{ED95F0AA-1508-4F8F-9214-6954440635EB}" destId="{ECCF82E0-16D1-428C-8EB5-36DD80D792AA}" srcOrd="3" destOrd="0" presId="urn:microsoft.com/office/officeart/2005/8/layout/process4"/>
    <dgm:cxn modelId="{B391944D-957D-4226-B733-561572A94A13}" type="presParOf" srcId="{ED95F0AA-1508-4F8F-9214-6954440635EB}" destId="{D7185C7A-FD5A-4630-8328-65870E613BAE}" srcOrd="4" destOrd="0" presId="urn:microsoft.com/office/officeart/2005/8/layout/process4"/>
    <dgm:cxn modelId="{768E5992-7484-457F-ABDF-E54E7699C297}" type="presParOf" srcId="{D7185C7A-FD5A-4630-8328-65870E613BAE}" destId="{20558DDA-D7EF-47F9-AE7C-4D49F3D75F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093ED-E423-4FE3-A2B1-63E5CE69495A}">
      <dsp:nvSpPr>
        <dsp:cNvPr id="0" name=""/>
        <dsp:cNvSpPr/>
      </dsp:nvSpPr>
      <dsp:spPr>
        <a:xfrm>
          <a:off x="0" y="4769972"/>
          <a:ext cx="6096000" cy="15656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0" kern="1200" dirty="0"/>
            <a:t>1993 год – </a:t>
          </a:r>
          <a:r>
            <a:rPr lang="en-US" sz="1900" b="1" i="0" kern="1200" dirty="0"/>
            <a:t>HTML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2000 </a:t>
          </a:r>
          <a:r>
            <a:rPr lang="ru-RU" sz="1900" b="1" i="0" kern="1200" dirty="0"/>
            <a:t>год - XHTML</a:t>
          </a:r>
          <a:endParaRPr lang="en-US" sz="1900" b="1" i="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 dirty="0"/>
        </a:p>
      </dsp:txBody>
      <dsp:txXfrm>
        <a:off x="0" y="4769972"/>
        <a:ext cx="6096000" cy="1565611"/>
      </dsp:txXfrm>
    </dsp:sp>
    <dsp:sp modelId="{2FB1829E-4906-4F1C-B7E1-19ABF82718E4}">
      <dsp:nvSpPr>
        <dsp:cNvPr id="0" name=""/>
        <dsp:cNvSpPr/>
      </dsp:nvSpPr>
      <dsp:spPr>
        <a:xfrm rot="10800000">
          <a:off x="0" y="2385546"/>
          <a:ext cx="6096000" cy="240791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0" kern="1200" dirty="0"/>
            <a:t>1986 год - SGML</a:t>
          </a:r>
          <a:r>
            <a:rPr lang="ru-RU" sz="1900" b="0" i="0" kern="1200" dirty="0"/>
            <a:t> (англ. </a:t>
          </a:r>
          <a:r>
            <a:rPr lang="ru-RU" sz="1900" b="0" i="1" kern="1200" dirty="0" err="1"/>
            <a:t>Standard</a:t>
          </a:r>
          <a:r>
            <a:rPr lang="ru-RU" sz="1900" b="0" i="1" kern="1200" dirty="0"/>
            <a:t> </a:t>
          </a:r>
          <a:r>
            <a:rPr lang="ru-RU" sz="1900" b="0" i="1" kern="1200" dirty="0" err="1"/>
            <a:t>Generalized</a:t>
          </a:r>
          <a:r>
            <a:rPr lang="ru-RU" sz="1900" b="0" i="1" kern="1200" dirty="0"/>
            <a:t> </a:t>
          </a:r>
          <a:r>
            <a:rPr lang="ru-RU" sz="1900" b="0" i="1" kern="1200" dirty="0" err="1"/>
            <a:t>Markup</a:t>
          </a:r>
          <a:r>
            <a:rPr lang="ru-RU" sz="1900" b="0" i="1" kern="1200" dirty="0"/>
            <a:t> </a:t>
          </a:r>
          <a:r>
            <a:rPr lang="ru-RU" sz="1900" b="0" i="1" kern="1200" dirty="0" err="1"/>
            <a:t>Language</a:t>
          </a:r>
          <a:r>
            <a:rPr lang="ru-RU" sz="1900" b="0" i="0" kern="1200" dirty="0"/>
            <a:t> — стандартный обобщённый язык разметки) — метаязык, на котором можно определять язык разметки для документов</a:t>
          </a:r>
          <a:endParaRPr lang="ru-RU" sz="1900" kern="1200" dirty="0"/>
        </a:p>
      </dsp:txBody>
      <dsp:txXfrm rot="10800000">
        <a:off x="0" y="2385546"/>
        <a:ext cx="6096000" cy="1564588"/>
      </dsp:txXfrm>
    </dsp:sp>
    <dsp:sp modelId="{20558DDA-D7EF-47F9-AE7C-4D49F3D75F28}">
      <dsp:nvSpPr>
        <dsp:cNvPr id="0" name=""/>
        <dsp:cNvSpPr/>
      </dsp:nvSpPr>
      <dsp:spPr>
        <a:xfrm rot="10800000">
          <a:off x="0" y="1120"/>
          <a:ext cx="6096000" cy="240791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1969 </a:t>
          </a:r>
          <a:r>
            <a:rPr lang="ru-RU" sz="1900" b="1" i="0" kern="1200" dirty="0"/>
            <a:t>год - GML</a:t>
          </a:r>
          <a:r>
            <a:rPr lang="ru-RU" sz="1900" b="0" i="0" kern="1200" dirty="0"/>
            <a:t> (англ. </a:t>
          </a:r>
          <a:r>
            <a:rPr lang="ru-RU" sz="1900" b="1" i="1" kern="1200" dirty="0" err="1"/>
            <a:t>Generalized</a:t>
          </a:r>
          <a:r>
            <a:rPr lang="ru-RU" sz="1900" b="1" i="1" kern="1200" dirty="0"/>
            <a:t> </a:t>
          </a:r>
          <a:r>
            <a:rPr lang="ru-RU" sz="1900" b="1" i="1" kern="1200" dirty="0" err="1"/>
            <a:t>Markup</a:t>
          </a:r>
          <a:r>
            <a:rPr lang="ru-RU" sz="1900" b="1" i="1" kern="1200" dirty="0"/>
            <a:t> </a:t>
          </a:r>
          <a:r>
            <a:rPr lang="ru-RU" sz="1900" b="1" i="1" kern="1200" dirty="0" err="1"/>
            <a:t>Language</a:t>
          </a:r>
          <a:r>
            <a:rPr lang="ru-RU" sz="1900" b="0" i="0" kern="1200" dirty="0"/>
            <a:t> — обобщённый язык разметки) представляет собой набор макросов, основной целью которых является реализация разметки, использующей теги для оформления текста на IBM</a:t>
          </a:r>
          <a:endParaRPr lang="ru-RU" sz="1900" kern="1200" dirty="0"/>
        </a:p>
      </dsp:txBody>
      <dsp:txXfrm rot="10800000">
        <a:off x="0" y="1120"/>
        <a:ext cx="6096000" cy="156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13.04.2022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13.04.2022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100</a:t>
            </a:fld>
            <a:endParaRPr lang="ru-RU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101</a:t>
            </a:fld>
            <a:endParaRPr lang="ru-RU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102</a:t>
            </a:fld>
            <a:endParaRPr lang="ru-RU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103</a:t>
            </a:fld>
            <a:endParaRPr lang="ru-RU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104</a:t>
            </a:fld>
            <a:endParaRPr lang="ru-RU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105</a:t>
            </a:fld>
            <a:endParaRPr lang="ru-RU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106</a:t>
            </a:fld>
            <a:endParaRPr lang="ru-RU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107</a:t>
            </a:fld>
            <a:endParaRPr lang="ru-RU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108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935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2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47</a:t>
            </a:fld>
            <a:endParaRPr lang="ru-RU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48</a:t>
            </a:fld>
            <a:endParaRPr lang="ru-RU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49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50</a:t>
            </a:fld>
            <a:endParaRPr lang="ru-RU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51</a:t>
            </a:fld>
            <a:endParaRPr lang="ru-RU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52</a:t>
            </a:fld>
            <a:endParaRPr lang="ru-RU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53</a:t>
            </a:fld>
            <a:endParaRPr lang="ru-RU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54</a:t>
            </a:fld>
            <a:endParaRPr lang="ru-RU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55</a:t>
            </a:fld>
            <a:endParaRPr lang="ru-RU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56</a:t>
            </a:fld>
            <a:endParaRPr lang="ru-RU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57</a:t>
            </a:fld>
            <a:endParaRPr lang="ru-RU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58</a:t>
            </a:fld>
            <a:endParaRPr lang="ru-RU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59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60</a:t>
            </a:fld>
            <a:endParaRPr lang="ru-RU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62</a:t>
            </a:fld>
            <a:endParaRPr lang="ru-RU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63</a:t>
            </a:fld>
            <a:endParaRPr lang="ru-RU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64</a:t>
            </a:fld>
            <a:endParaRPr lang="ru-RU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65</a:t>
            </a:fld>
            <a:endParaRPr lang="ru-RU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66</a:t>
            </a:fld>
            <a:endParaRPr lang="ru-RU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67</a:t>
            </a:fld>
            <a:endParaRPr lang="ru-RU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0847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5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6639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5266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5630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4434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2225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6533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2188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747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1105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14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5144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755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4026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8541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8720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7777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7285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3697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3623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69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7867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91</a:t>
            </a:fld>
            <a:endParaRPr lang="ru-RU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92</a:t>
            </a:fld>
            <a:endParaRPr lang="ru-RU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93</a:t>
            </a:fld>
            <a:endParaRPr lang="ru-RU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94</a:t>
            </a:fld>
            <a:endParaRPr lang="ru-RU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95</a:t>
            </a:fld>
            <a:endParaRPr lang="ru-RU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96</a:t>
            </a:fld>
            <a:endParaRPr lang="ru-RU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97</a:t>
            </a:fld>
            <a:endParaRPr lang="ru-RU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98</a:t>
            </a:fld>
            <a:endParaRPr lang="ru-RU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13.04.2022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13.04.2022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ieg.info/simvolnye_podstanovki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tml5book.ru/specsimvoly-html/" TargetMode="External"/><Relationship Id="rId4" Type="http://schemas.openxmlformats.org/officeDocument/2006/relationships/hyperlink" Target="http://htmlbook.ru/samhtml/tekst/spetssimvoly" TargetMode="Externa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 с использованием каскадных таблиц стилей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Идея языков разметки состоит в том, что визуальное отображение документа должно автоматически получаться из логической разметки и не зависеть от его непосредственного содержания.</a:t>
            </a:r>
          </a:p>
          <a:p>
            <a:pPr algn="ctr"/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Это упрощает автоматическую обработку документа и его отображение в различных условиях (например, один и тот же файл может по-разному отображаться на экране компьютера, мобильного телефона и на печати, поскольку свойства этих устройств вывода существенно различаются). Однако это правило часто нарушается: например, создавая документ в редакторе MS </a:t>
            </a:r>
            <a:r>
              <a:rPr lang="ru-RU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Word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, пользователь может выделять заголовки жирным шрифтом, но нигде не указывать, что эта строка является заголовком.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76872"/>
            <a:ext cx="8640960" cy="26161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&lt;meta </a:t>
            </a:r>
            <a:r>
              <a:rPr lang="en-US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кодировка"&gt;</a:t>
            </a:r>
            <a:endParaRPr lang="en-US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&lt;meta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utf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-8&gt;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&lt;meta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=windows-1251&gt;</a:t>
            </a:r>
          </a:p>
          <a:p>
            <a:pPr algn="ctr"/>
            <a:endParaRPr lang="en-US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Задает кодировку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web-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страницы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Кодировка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utf-8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является наиболее универсальной!!!</a:t>
            </a:r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2369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&lt;meta name=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"название 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content=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"содержание 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endParaRPr lang="en-US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&lt;meta name="keywords" content=“html5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мой сайт, разработка сайта" /&gt;</a:t>
            </a: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name="description" content=“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Описание моего сайта для поисковых роботов" /&gt;</a:t>
            </a:r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name="author" content="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Автор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контента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name="copyright"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content="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Копирайтинг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name="document-state" content="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Статичный или динамичный документ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name="generator" content="Macromedia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Dreamviewer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4.0" /&gt; 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name="revisit" content="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Через сколько переиндексировать страницу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name="robots" content="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index,follow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name="robots" content="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noindex,nofollow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name="keywords" content=“html5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мой сайт, разработка сайта" /&gt;</a:t>
            </a: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name="description" content=“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Описание моего сайта для поисковых роботов" /&gt;</a:t>
            </a:r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72327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&lt;meta http-equiv="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название </a:t>
            </a:r>
            <a:r>
              <a:rPr lang="ru-RU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content=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"содержание </a:t>
            </a:r>
            <a:r>
              <a:rPr lang="ru-RU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http-equiv="content-language" content="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 HTML5 указание языка упрощено:</a:t>
            </a:r>
          </a:p>
          <a:p>
            <a:pPr algn="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lang=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http-equiv="Content-Type" content="text/html;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=utf-8"&gt;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http-equiv="refresh" content="5;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url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=http://www.example.com/" /&gt;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it-IT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http-equiv="X-UA-Compatible" content="IE=edge"&gt;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Последний предназначен для браузеров </a:t>
            </a:r>
            <a:r>
              <a:rPr lang="en-US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IE </a:t>
            </a:r>
            <a:r>
              <a:rPr lang="ru-RU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и принудительно заставляет работать на движке </a:t>
            </a:r>
            <a:r>
              <a:rPr lang="en-US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IE edge.</a:t>
            </a:r>
            <a:endParaRPr lang="ru-RU" sz="1600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http-equiv="Expires" content="Wed, 26 Feb 1999 08:21:57 GMT"&gt;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1600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Expires</a:t>
            </a:r>
            <a:r>
              <a:rPr lang="ru-RU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 — предоставляет сведения для управления кэшированием. Если дата в заголовке </a:t>
            </a:r>
            <a:r>
              <a:rPr lang="ru-RU" sz="1600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Expires</a:t>
            </a:r>
            <a:r>
              <a:rPr lang="ru-RU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 ещё не наступила, браузер может отображать сохраненную в </a:t>
            </a:r>
            <a:r>
              <a:rPr lang="ru-RU" sz="1600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кэше</a:t>
            </a:r>
            <a:r>
              <a:rPr lang="ru-RU" sz="1600" i="1" dirty="0">
                <a:ln w="50800"/>
                <a:solidFill>
                  <a:schemeClr val="bg1">
                    <a:shade val="50000"/>
                  </a:schemeClr>
                </a:solidFill>
              </a:rPr>
              <a:t> копию страницы.  Некоторые поисковые роботы могут отказаться индексировать документ с устаревшей </a:t>
            </a:r>
            <a:r>
              <a:rPr lang="ru-RU" sz="1600" i="1">
                <a:ln w="50800"/>
                <a:solidFill>
                  <a:schemeClr val="bg1">
                    <a:shade val="50000"/>
                  </a:schemeClr>
                </a:solidFill>
              </a:rPr>
              <a:t>датой.</a:t>
            </a:r>
            <a:endParaRPr lang="ru-RU" sz="1600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1600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1600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Символьные подстановки</a:t>
            </a:r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Для вывода текста полужирным начертанием, выделите его тэгами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и 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ru-RU" sz="2000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Символьные подстановки представляют собой специальную последовательность, преобразуемую браузерами в заданный символ. Подстановку можно осуществить несколькими способами: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&amp;мнемокод; - вставка символа по его "мнемокоду" (имени).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&amp;#КОД10; - вставка символа по его десятичному коду.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&amp;#xКОД16; - вставка символа по его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шеснадцатиричному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коду.</a:t>
            </a:r>
          </a:p>
          <a:p>
            <a:pPr>
              <a:buFont typeface="Arial" pitchFamily="34" charset="0"/>
              <a:buChar char="•"/>
            </a:pP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Например, следующие подстановки заменяются символом ®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reg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&amp;#174;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&amp;#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xAE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hlinkClick r:id="rId3"/>
              </a:rPr>
              <a:t>https://wiki.dieg.info/simvolnye_podstanovki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hlinkClick r:id="rId4"/>
              </a:rPr>
              <a:t>http://htmlbook.ru/samhtml/tekst/spetssimvoly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hlinkClick r:id="rId5"/>
              </a:rPr>
              <a:t>https://html5book.ru/specsimvoly-html/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HTML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страница с использованием тегов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&lt;html&gt;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&lt;head&gt;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сharset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="..."&gt;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&lt;title&gt;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 указанием кодировки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utf-8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с заполненными тегами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&lt;meta&gt; description/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 любого текста содержащего в тексте теги </a:t>
            </a:r>
          </a:p>
          <a:p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&lt;b&gt;, 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&gt;, &lt;u&gt;, &lt;font&gt;, &lt;sup&gt;, &lt;sub&gt;, 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/&gt;</a:t>
            </a:r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А так же добавлением спецсимволов, в частности в тексте должен встречаться текст в котором говорится о тегах и прописаны сами теги.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76872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Например ноты обозначаются буквами латинского алфавита: C, D, E, F, G, A, B (до, ре, ми, фа, соль, ля, си). 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1524000" y="260648"/>
          <a:ext cx="60960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Что такое </a:t>
            </a:r>
            <a:r>
              <a:rPr lang="en-US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HyperText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Markup Language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язык разметки (маркировки) гипертекста. Гипертекст своим развитием обязан интернету, хоть и создавался он совсем не для того.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Что такое гипертекст?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Гипертекст (англ. </a:t>
            </a:r>
            <a:r>
              <a:rPr lang="ru-RU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hypertext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) — термин, обозначающий систему из текстовых страниц, имеющих перекрёстные ссылки.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дает возможность производить переход от одной части текста к другой, и, что замечательно, эти части могут храниться на совершенно разных компьютерах.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не стоит путать с языками программирования, он создан специально для разметки </a:t>
            </a:r>
            <a:r>
              <a:rPr lang="ru-RU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вэб-страниц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endParaRPr lang="ru-RU" sz="3200" b="1" dirty="0" err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Именно язык разметки дает браузеру необходимые инструкции о том, как отображать тексты и другие элементы страницы на мониторе. Важно заметить, что не только различные браузеры, но и различные их версии могут по-разному воспринимать и отображать на экране код.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Модуль 1</a:t>
            </a:r>
          </a:p>
          <a:p>
            <a:pPr algn="ctr"/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Введение в </a:t>
            </a:r>
            <a:r>
              <a:rPr lang="ru-RU" sz="32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Web</a:t>
            </a:r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-технологии.</a:t>
            </a:r>
          </a:p>
          <a:p>
            <a:pPr algn="ctr"/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Структура HTML.</a:t>
            </a:r>
          </a:p>
          <a:p>
            <a:pPr algn="ctr"/>
            <a:r>
              <a:rPr lang="ru-RU" sz="32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Форматирование текста при помощи HTML</a:t>
            </a:r>
            <a:endParaRPr lang="ru-RU" sz="24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Развитие </a:t>
            </a:r>
            <a:r>
              <a:rPr lang="en-US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HTML, </a:t>
            </a:r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версии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2.0 —24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ноября 199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года;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3.0 — 28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марта 1995;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3.2 — 14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января 1997 года;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4.0 — 18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декабря 1997 года;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4.01 — 24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декабря 1999 года;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4.01 Strict — 15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мая 2000 года;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 — 28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октября 2014 года;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5.1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начал разрабатываться 17 декабря 2012 года. Рекомендован к применению с 1 ноября 2016 года.</a:t>
            </a: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5.2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был представлен 14 декабря 2017 года.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Официальной спецификации HTML 1.0 не существует. До 199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года существовало множество неофициальных стандартов HTML. Чтобы стандартная версия отличалась от них, ей сразу присвоили второй номер.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Версия 3 была предложена Консорциумом Всемирной паутины (W3C) в марте 1995 года и обеспечивала много новых возможностей, таких как создание таблиц, «обтекание» изображений текстом и отображение сложных математических формул, поддержка </a:t>
            </a:r>
            <a:r>
              <a:rPr lang="ru-RU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gif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формата.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В версии HTML 4.0 произошла некоторая «очистка» стандарта. Многие элементы были отмечены как устаревшие и не рекомендованные (англ. 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deprecated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). В частности, тег &lt;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font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&gt;, используемый для изменения свойств шрифта, был помечен как устаревший (вместо него рекомендуется использовать таблицы стилей CSS).</a:t>
            </a:r>
          </a:p>
          <a:p>
            <a:endParaRPr lang="ru-RU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В 1998 году Консорциум Всемирной паутины начал работу над новым языком разметки, основанным на HTML 4, но соответствующим синтаксису XML. Впоследствии новый язык получил название XHTML. Первая версия XHTML 1.0 одобрена в качестве Рекомендации консорциума Всемирной паутины 26 января 2000 года.</a:t>
            </a:r>
          </a:p>
          <a:p>
            <a:endParaRPr lang="ru-RU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Планируемая версия XHTML 2.0 должна была разорвать совместимость со старыми версиями HTML и XHTML, но 2 июля 2009 года Консорциум Всемирной паутины объявил, что полномочия рабочей группы XHTML2 истекают в конце 2009 года. Таким образом, была приостановлена вся дальнейшая разработка стандарта XHTML 2.0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764704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Консорциум Всемирной паутины</a:t>
            </a:r>
            <a:r>
              <a:rPr lang="en-US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W3C= </a:t>
            </a:r>
          </a:p>
          <a:p>
            <a:pPr algn="ctr"/>
            <a:r>
              <a:rPr lang="en-US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World Wide Web Consortium</a:t>
            </a:r>
          </a:p>
          <a:p>
            <a:pPr algn="ctr"/>
            <a:endParaRPr lang="en-US" sz="2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W3C разрабатывает для Интернета единые принципы и стандарты (называемые «рекомендациями», англ. W3C </a:t>
            </a:r>
            <a:r>
              <a:rPr lang="ru-RU" sz="20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Recommendations</a:t>
            </a:r>
            <a:r>
              <a:rPr lang="ru-RU" sz="2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), которые затем внедряются производителями программ и оборудования. Таким образом достигается совместимость между программными продуктами и аппаратурой различных компаний, что делает Всемирную сеть более совершенной, универсальной и удобной.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Как выглядит </a:t>
            </a:r>
            <a:r>
              <a:rPr lang="en-US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200/1*jCn7s1U8Kui514py5E4ydw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html&gt; </a:t>
            </a:r>
          </a:p>
          <a:p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&lt;html&gt; </a:t>
            </a:r>
          </a:p>
          <a:p>
            <a:pPr lvl="1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  &lt;head&gt; </a:t>
            </a:r>
          </a:p>
          <a:p>
            <a:pPr lvl="2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</a:t>
            </a:r>
          </a:p>
          <a:p>
            <a:pPr lvl="1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	&lt;/head&gt;</a:t>
            </a:r>
          </a:p>
          <a:p>
            <a:pPr lvl="1"/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 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</a:p>
          <a:p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&lt;/html&gt;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Что такое тег?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Введение в языки разметки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Тег — это специальное зарезервированное слово, заключённое в угловые скобки (например, &lt;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&gt;). </a:t>
            </a:r>
          </a:p>
          <a:p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Тег — основная составляющая HTML: им код начинается, им же заканчивается, внутри тегов заключается отображаемая на 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веб-странице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информация. Записывать их рекомендуется в нижнем регистре, то есть обычными маленькими буквами: не &lt;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&gt;, а &lt;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&gt;.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Большинство HTML-тегов являются парными: есть открывающий (например, &lt;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&gt;) и закрывающий тег, который от открывающего отличает слеш (/) после первой угловой скобки (например, &lt;/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&gt;). Всё, что находится внутри пары тегов, называется их содержимым.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Бывают и непарные (одиночные) теги, которые называются метками. Их, в отличие от парных тегов, не нужно закрывать, потому что они не работают с содержимым, а выполняют какую-то функцию сами по себе. Пример одиночного тега — &lt;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&gt;. Он устанавливает перенос текста на следующую строку.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Любой тег состоит из: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Открывающей угловой скобки (&lt;).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Специального слова (имени тега).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Например, 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hr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iframe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Закрывающей угловой скобки (&gt;).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81236" y="4869160"/>
            <a:ext cx="2781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&lt;head&gt;</a:t>
            </a:r>
            <a:endParaRPr lang="ru-RU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Какие теги мы уже записали?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html&gt; </a:t>
            </a:r>
          </a:p>
          <a:p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&lt;html&gt; </a:t>
            </a:r>
          </a:p>
          <a:p>
            <a:pPr lvl="1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  &lt;head&gt; </a:t>
            </a:r>
          </a:p>
          <a:p>
            <a:pPr lvl="2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     </a:t>
            </a:r>
          </a:p>
          <a:p>
            <a:pPr lvl="1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	&lt;/head&gt;</a:t>
            </a:r>
          </a:p>
          <a:p>
            <a:pPr lvl="1"/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 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</a:p>
          <a:p>
            <a:endParaRPr lang="en-US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&lt;/html&gt;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9552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html&gt;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Элемент &lt;!DOCTYPE&gt; предназначен для указания типа текущего документа — DTD (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document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type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definition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описание типа документа). Это необходимо, чтобы браузер понимал, как следует интерпретировать текущую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веб-страницу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поскольку HTML существует в нескольких версиях, кроме того, имеется XHTML (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EXtensible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HyperText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Markup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Language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веб-страницу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и необходимо в первой строке кода задавать &lt;!DOCTYPE&gt;.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4"/>
          <a:ext cx="9144000" cy="6989131"/>
        </p:xfrm>
        <a:graphic>
          <a:graphicData uri="http://schemas.openxmlformats.org/drawingml/2006/table">
            <a:tbl>
              <a:tblPr/>
              <a:tblGrid>
                <a:gridCol w="461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62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DOCTYPE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sz="1800" b="1" kern="1200" dirty="0">
                        <a:ln w="50800"/>
                        <a:solidFill>
                          <a:schemeClr val="bg1">
                            <a:shade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4.01//EN" "http://www.w3.org/TR/html4/strict.dtd"&gt;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Строгий синтаксис </a:t>
                      </a:r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365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 Transitional//EN" "http://www.w3.org/TR/html4/loose.dtd"&gt;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Переходный синтаксис </a:t>
                      </a:r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 Frameset//EN" "http://www.w3.org/TR/html4/frameset.dtd"&gt;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HTML-</a:t>
                      </a:r>
                      <a:r>
                        <a:rPr lang="ru-RU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документе применяются фреймы.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sz="1100" b="1" kern="1200" dirty="0">
                        <a:ln w="50800"/>
                        <a:solidFill>
                          <a:schemeClr val="bg1">
                            <a:shade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162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Для всех документов.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 1.0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1.0 Strict//EN" "http://www.w3.org/TR/xhtml1/DTD/xhtml1-strict.dtd"&gt;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Строгий синтаксис </a:t>
                      </a:r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8833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1.0 Transitional//EN" "http://www.w3.org/TR/xhtml1/DTD/xhtml1-transitional.dtd"&gt;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Переходный синтаксис </a:t>
                      </a:r>
                      <a:r>
                        <a:rPr lang="en-US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1.0 Frameset//EN" "http://www.w3.org/TR/xhtml1/DTD/xhtml1-frameset.dtd"&gt;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 написан на XHTML и содержит фреймы.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 1.1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233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1.1//EN" "http://www.w3.org/TR/xhtml11/DTD/xhtml11.dtd"&gt;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Разработчики XHTML 1.1 предполагают, что он постепенно вытеснит HTML. Никакого деления на виды это определение не имеет, синтаксис один и подчиняется четким правилам.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7478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Синтаксис</a:t>
            </a:r>
          </a:p>
          <a:p>
            <a:r>
              <a:rPr lang="ru-RU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[Элемент верхнего уровня] [Публичность] "[Регистрация]//[Организация]//[Тип] [Имя]//[Язык]" "[URL]"&gt;</a:t>
            </a:r>
            <a:endParaRPr lang="en-US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HTML PUBLIC "-//W3C//DTD HTML 4.01//EN" http://www.w3.org/TR/html4/strict.dtd&gt;</a:t>
            </a:r>
          </a:p>
          <a:p>
            <a:r>
              <a:rPr lang="ru-RU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Параметры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Элемент верхнего уровня — указывает элемент верхнего уровня в документе, для HTML это тег &lt;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&gt;.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Публичность — объект является публичным (значение PUBLIC) или системным ресурсом (значение SYSTEM), например, таким как локальный файл. Для HTML/XHTML указывается значение PUBLIC.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Регистрация — сообщает, что разработчик DTD зарегистрирован в международной организации по стандартизации (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International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Organization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for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Standardization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, ISO). Принимает одно из двух значений: плюс (+) — разработчик зарегистрирован в ISO и - (минус) — разработчик не зарегистрирован. Для W3C значение ставится «-».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Организация — уникальное название организации, разработавшей DTD. Официально HTML/XHTML публикует W3C, это название и пишется в &lt;!DOCTYPE&gt;.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Тип — 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тип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 описываемого документа. Для HTML/XHTML значение указывается DTD.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Имя — уникальное имя документа для описания DTD.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Язык — </a:t>
            </a:r>
            <a:r>
              <a:rPr lang="ru-RU" sz="1650" dirty="0" err="1">
                <a:ln w="50800"/>
                <a:solidFill>
                  <a:schemeClr val="bg1">
                    <a:shade val="50000"/>
                  </a:schemeClr>
                </a:solidFill>
              </a:rPr>
              <a:t>язык</a:t>
            </a: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, на котором написан текст для описания объекта. Содержит две буквы, пишется в верхнем регистре. Для документа HTML/XHTML указывается английский язык (EN).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>
                <a:ln w="50800"/>
                <a:solidFill>
                  <a:schemeClr val="bg1">
                    <a:shade val="50000"/>
                  </a:schemeClr>
                </a:solidFill>
              </a:rPr>
              <a:t>URL — адрес документа с DTD.</a:t>
            </a:r>
          </a:p>
          <a:p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&lt;html&gt;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 является контейнером, который заключает в себе все содержимое 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, включая теги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&gt;. Открывающий и закрывающий теги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 в документе необязательны, но хороший стиль диктует непременное их использование. Как правило, тег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 идет в документе вторым, после определения типа документа (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Document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Type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Definition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, DTD), устанавливаемого через элемент &lt;!DOCTYPE&gt;. Закрывающий тег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 должен всегда стоять в документе последним.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Что такое язык разметки?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9552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&lt;head&gt;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хранения других элементов, цель которых — помочь браузеру в работе с данными. Также внутри контейнера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находятся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метатеги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которые используются для хранения информации предназначенной для браузеров и поисковых систем. Например, механизмы поисковых систем обращаются к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метатегам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для получения описания сайта, ключевых слов и других данных.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Содержимое тега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не отображается напрямую на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веб-странице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за исключением тега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title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устанавливающего заголовок окна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Элемент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хранения содержания 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 (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контента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), отображаемого в окне браузера. Информацию, которую следует выводить в документе, следует располагать именно внутри контейнера &lt;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&gt;. К такой информации относится текст, изображения, теги, 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скрипты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dirty="0" err="1">
                <a:ln w="50800"/>
                <a:solidFill>
                  <a:schemeClr val="bg1">
                    <a:shade val="50000"/>
                  </a:schemeClr>
                </a:solidFill>
              </a:rPr>
              <a:t>JavaScript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 и т.д.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запишем какой </a:t>
            </a:r>
            <a:r>
              <a:rPr lang="ru-RU" sz="4800" b="1" u="sng" dirty="0" err="1">
                <a:ln w="50800"/>
                <a:solidFill>
                  <a:schemeClr val="bg1">
                    <a:shade val="50000"/>
                  </a:schemeClr>
                </a:solidFill>
              </a:rPr>
              <a:t>нибудь</a:t>
            </a:r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текст между тегами </a:t>
            </a:r>
            <a:r>
              <a:rPr lang="en-US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&lt;body&gt; &lt;/body&gt;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диафрагмы – это обязательное условие для того, чтобы делать глубокие и выразительные , правильно экспонированные фотографии.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Классификация тегов</a:t>
            </a:r>
          </a:p>
        </p:txBody>
      </p:sp>
    </p:spTree>
    <p:extLst>
      <p:ext uri="{BB962C8B-B14F-4D97-AF65-F5344CB8AC3E}">
        <p14:creationId xmlns:p14="http://schemas.microsoft.com/office/powerpoint/2010/main" val="401764300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Линейные (строчные) и блочные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852936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линейные: &lt;b&gt;, &lt;i&gt;, &lt;u&gt;, &lt;font&gt;;</a:t>
            </a:r>
          </a:p>
          <a:p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блочные: &lt;p&gt;, &lt;h1&gt;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</a:p>
          <a:p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специальные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: 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header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nav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section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article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aside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footer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&gt;.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9266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&lt;b&gt;</a:t>
            </a:r>
          </a:p>
          <a:p>
            <a:pPr algn="ctr"/>
            <a:endParaRPr lang="en-US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Устанавливает жирное начертание шрифта. Допустимо использовать этот тег совместно с другими тегами, которые определяют начертание текста.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208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А теперь закроем наш тег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&lt;/b&gt;</a:t>
            </a:r>
            <a:endParaRPr lang="ru-RU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экспонированные фотографии.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&lt;strong&gt;</a:t>
            </a:r>
          </a:p>
          <a:p>
            <a:pPr algn="ctr"/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акцентирования текста. Браузеры отображают такой текст жирным начертанием.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Язык разметки (текста) в компьютерной терминологии — набор символов или последовательностей, вставляемых в текст для передачи информации о его выводе или строении.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208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А теперь закроем наш тег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&lt;/strong&gt;</a:t>
            </a:r>
            <a:endParaRPr lang="ru-RU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экспонированные </a:t>
            </a:r>
            <a:r>
              <a:rPr lang="en-US" dirty="0">
                <a:ln w="50800"/>
                <a:solidFill>
                  <a:srgbClr val="FF0000"/>
                </a:solidFill>
              </a:rPr>
              <a:t>&lt;strong&gt;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фотографии</a:t>
            </a:r>
            <a:r>
              <a:rPr lang="en-US" dirty="0">
                <a:ln w="50800"/>
                <a:solidFill>
                  <a:srgbClr val="FF0000"/>
                </a:solidFill>
              </a:rPr>
              <a:t>&lt;/strong&gt;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Следует отметить, что теги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&gt;, также как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&gt;, несмотря на сходный результат, не совсем эквивалентны и заменяемы. 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Первый тег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— относится к тегам физической разметки и устанавливает жирный текст, а тег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— является тегом логической разметки и определяет важность помеченного текста. 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Такое разделение тегов на логическое и физическое форматирование изначально предназначалось, чтобы сделать HTML универсальным, в том числе не зависящим от устройства вывода информации. 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Теоретически, если воспользоваться, например, речевым браузером, то текст, оформленный с помощью тегов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&gt;, будет отмечен по-разному. Однако получилось так, что в популярных браузерах результат использования этих тегов равнозначен.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Тег 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 устаревший!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6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&lt;/</a:t>
            </a:r>
            <a:r>
              <a:rPr lang="en-US" sz="36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en-US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Устанавливает курсивное начертание шрифта. Допустимо использовать этот тег совместно с другими тегами, которые определяют начертание текста.</a:t>
            </a:r>
            <a:endParaRPr lang="ru-RU" sz="2400" dirty="0" err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>
                <a:ln w="50800"/>
                <a:solidFill>
                  <a:srgbClr val="FF0000"/>
                </a:solidFill>
              </a:rPr>
              <a:t>&lt;strong&gt;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фотографии</a:t>
            </a:r>
            <a:r>
              <a:rPr lang="en-US" dirty="0">
                <a:ln w="50800"/>
                <a:solidFill>
                  <a:srgbClr val="FF0000"/>
                </a:solidFill>
              </a:rPr>
              <a:t>&lt;/strong&gt;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6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&gt;&lt;/</a:t>
            </a:r>
            <a:r>
              <a:rPr lang="en-US" sz="36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en-US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акцентирования текста. Браузеры отображают такой текст курсивным начертанием.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>
                <a:ln w="50800"/>
                <a:solidFill>
                  <a:srgbClr val="FF0000"/>
                </a:solidFill>
              </a:rPr>
              <a:t>&lt;strong&gt; 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em</a:t>
            </a:r>
            <a:r>
              <a:rPr lang="en-US" dirty="0">
                <a:ln w="50800"/>
                <a:solidFill>
                  <a:srgbClr val="FF0000"/>
                </a:solidFill>
              </a:rPr>
              <a:t>&gt; </a:t>
            </a:r>
            <a:r>
              <a:rPr lang="ru-RU" b="1" i="1" dirty="0">
                <a:ln w="50800"/>
                <a:solidFill>
                  <a:schemeClr val="bg1"/>
                </a:solidFill>
              </a:rPr>
              <a:t>фотографии</a:t>
            </a:r>
            <a:r>
              <a:rPr lang="en-US" b="1" i="1" dirty="0">
                <a:ln w="50800"/>
                <a:solidFill>
                  <a:schemeClr val="bg1"/>
                </a:solidFill>
              </a:rPr>
              <a:t> </a:t>
            </a:r>
            <a:r>
              <a:rPr lang="ru-RU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em</a:t>
            </a:r>
            <a:r>
              <a:rPr lang="en-US" dirty="0">
                <a:ln w="50800"/>
                <a:solidFill>
                  <a:srgbClr val="FF0000"/>
                </a:solidFill>
              </a:rPr>
              <a:t>&gt; &lt;/strong&gt;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Следует отметить, что теги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&gt;, также как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&gt;, несмотря на сходство результата, являются не совсем эквивалентными и заменяемыми. 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Первый тег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— является тегом физической разметки и устанавливает курсивный текст, а тег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— тегом логической разметки и определяет важность помеченного текста. 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Такое разделение тегов на логическое и физическое форматирование изначально предназначалось, чтобы сделать HTML универсальным, в том числе не зависящим от устройства вывода информации. 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Теоретически, если воспользоваться, например, речевым браузером, то текст, оформленный с помощью тегов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&gt;, будет отмечен по-разному. Однако получилось так, что в популярных браузерах результат использования этих тегов равнозначен.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Тег 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 устаревший!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&lt;u&gt;&lt;/u&gt;</a:t>
            </a:r>
          </a:p>
          <a:p>
            <a:pPr algn="ctr"/>
            <a:endParaRPr lang="en-US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Добавляет подчеркивание к тексту. </a:t>
            </a:r>
            <a:r>
              <a:rPr lang="ru-RU" sz="2400" u="sng" dirty="0">
                <a:ln w="50800"/>
                <a:solidFill>
                  <a:schemeClr val="bg1">
                    <a:shade val="50000"/>
                  </a:schemeClr>
                </a:solidFill>
              </a:rPr>
              <a:t>Этот тег осуждается спецификацией HTML, взамен рекомендуется использовать стили.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>
                <a:ln w="50800"/>
                <a:solidFill>
                  <a:srgbClr val="FF0000"/>
                </a:solidFill>
              </a:rPr>
              <a:t>&lt;strong&gt; 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em</a:t>
            </a:r>
            <a:r>
              <a:rPr lang="en-US" dirty="0">
                <a:ln w="50800"/>
                <a:solidFill>
                  <a:srgbClr val="FF0000"/>
                </a:solidFill>
              </a:rPr>
              <a:t>&gt; </a:t>
            </a:r>
            <a:r>
              <a:rPr lang="ru-RU" b="1" i="1" dirty="0">
                <a:ln w="50800"/>
                <a:solidFill>
                  <a:schemeClr val="bg1"/>
                </a:solidFill>
              </a:rPr>
              <a:t>фотографии</a:t>
            </a:r>
            <a:r>
              <a:rPr lang="en-US" b="1" i="1" dirty="0">
                <a:ln w="50800"/>
                <a:solidFill>
                  <a:schemeClr val="bg1"/>
                </a:solidFill>
              </a:rPr>
              <a:t> </a:t>
            </a:r>
            <a:r>
              <a:rPr lang="ru-RU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em</a:t>
            </a:r>
            <a:r>
              <a:rPr lang="en-US" dirty="0">
                <a:ln w="50800"/>
                <a:solidFill>
                  <a:srgbClr val="FF0000"/>
                </a:solidFill>
              </a:rPr>
              <a:t>&gt; &lt;/strong&gt;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>
                <a:ln w="50800"/>
                <a:solidFill>
                  <a:srgbClr val="FF0000"/>
                </a:solidFill>
              </a:rPr>
              <a:t>&lt;u&gt;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</a:t>
            </a:r>
            <a:r>
              <a:rPr lang="en-US" dirty="0">
                <a:ln w="50800"/>
                <a:solidFill>
                  <a:srgbClr val="FF0000"/>
                </a:solidFill>
              </a:rPr>
              <a:t>&lt;/u&gt;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Текстовый документ, написанный с использованием языка разметки, содержит не только сам текст (как последовательность слов и знаков препинания), но и дополнительную информацию о различных его участках — например, указание на заголовки, выделения, списки и т. д.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99695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этого тега осуждается спецификацией HTML,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валидный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код получается только при использовании переходного &lt;!DOCTYPE&gt;.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&lt;font&gt;&lt;/font&gt;</a:t>
            </a:r>
          </a:p>
          <a:p>
            <a:pPr algn="ctr"/>
            <a:endParaRPr lang="en-US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font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 представляет собой контейнер для изменения характеристик шрифта, таких как размер, цвет и гарнитура. Хотя этот тег до сих пор поддерживается всеми браузерами, он считается устаревшим и от его использования рекомендуется отказаться в пользу стилей.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</a:t>
            </a:r>
            <a:r>
              <a:rPr lang="en-US" dirty="0">
                <a:ln w="50800"/>
                <a:solidFill>
                  <a:srgbClr val="FF0000"/>
                </a:solidFill>
              </a:rPr>
              <a:t>&lt;font&gt;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фотоаппарата</a:t>
            </a:r>
            <a:r>
              <a:rPr lang="en-US" dirty="0">
                <a:ln w="50800"/>
                <a:solidFill>
                  <a:srgbClr val="FF0000"/>
                </a:solidFill>
              </a:rPr>
              <a:t>&lt;/font&gt;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является одним из трех факторов, влияющих на экспозицию. Поэтому понимание действия </a:t>
            </a:r>
            <a:r>
              <a:rPr lang="en-US" dirty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i</a:t>
            </a:r>
            <a:r>
              <a:rPr lang="en-US" dirty="0">
                <a:ln w="50800"/>
                <a:solidFill>
                  <a:srgbClr val="FF0000"/>
                </a:solidFill>
              </a:rPr>
              <a:t>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>
                <a:ln w="50800"/>
                <a:solidFill>
                  <a:srgbClr val="FF0000"/>
                </a:solidFill>
              </a:rPr>
              <a:t>&lt;strong&gt; &lt;</a:t>
            </a:r>
            <a:r>
              <a:rPr lang="en-US" dirty="0" err="1">
                <a:ln w="50800"/>
                <a:solidFill>
                  <a:srgbClr val="FF0000"/>
                </a:solidFill>
              </a:rPr>
              <a:t>em</a:t>
            </a:r>
            <a:r>
              <a:rPr lang="en-US" dirty="0">
                <a:ln w="50800"/>
                <a:solidFill>
                  <a:srgbClr val="FF0000"/>
                </a:solidFill>
              </a:rPr>
              <a:t>&gt; </a:t>
            </a:r>
            <a:r>
              <a:rPr lang="ru-RU" b="1" i="1" dirty="0">
                <a:ln w="50800"/>
                <a:solidFill>
                  <a:schemeClr val="bg1"/>
                </a:solidFill>
              </a:rPr>
              <a:t>фотографии</a:t>
            </a:r>
            <a:r>
              <a:rPr lang="en-US" b="1" i="1" dirty="0">
                <a:ln w="50800"/>
                <a:solidFill>
                  <a:schemeClr val="bg1"/>
                </a:solidFill>
              </a:rPr>
              <a:t> </a:t>
            </a:r>
            <a:r>
              <a:rPr lang="ru-RU" dirty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>
                <a:ln w="50800"/>
                <a:solidFill>
                  <a:srgbClr val="FF0000"/>
                </a:solidFill>
              </a:rPr>
              <a:t>em</a:t>
            </a:r>
            <a:r>
              <a:rPr lang="en-US" dirty="0">
                <a:ln w="50800"/>
                <a:solidFill>
                  <a:srgbClr val="FF0000"/>
                </a:solidFill>
              </a:rPr>
              <a:t>&gt; &lt;/strong&gt;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>
                <a:ln w="50800"/>
                <a:solidFill>
                  <a:srgbClr val="FF0000"/>
                </a:solidFill>
              </a:rPr>
              <a:t>&lt;u&gt;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</a:t>
            </a:r>
            <a:r>
              <a:rPr lang="en-US" dirty="0">
                <a:ln w="50800"/>
                <a:solidFill>
                  <a:srgbClr val="FF0000"/>
                </a:solidFill>
              </a:rPr>
              <a:t>&lt;/u&gt;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использования различных диафрагм</a:t>
            </a:r>
            <a:endParaRPr lang="en-US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0212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этого тега осуждается спецификацией HTML, </a:t>
            </a:r>
            <a:r>
              <a:rPr lang="ru-RU" dirty="0" err="1">
                <a:ln w="50800"/>
                <a:solidFill>
                  <a:schemeClr val="bg1">
                    <a:shade val="50000"/>
                  </a:schemeClr>
                </a:solidFill>
              </a:rPr>
              <a:t>валидный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 код получается только при использовании переходного &lt;!DOCTYPE&gt;.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У тега 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&lt;font&gt;</a:t>
            </a:r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</a:rPr>
              <a:t> есть атрибуты</a:t>
            </a:r>
            <a:endParaRPr lang="en-US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Атрибуты</a:t>
            </a:r>
          </a:p>
          <a:p>
            <a:r>
              <a:rPr lang="en-US" sz="2400" dirty="0">
                <a:ln w="50800"/>
                <a:solidFill>
                  <a:srgbClr val="FF0000"/>
                </a:solidFill>
              </a:rPr>
              <a:t>c</a:t>
            </a:r>
            <a:r>
              <a:rPr lang="ru-RU" sz="2400" dirty="0" err="1">
                <a:ln w="50800"/>
                <a:solidFill>
                  <a:srgbClr val="FF0000"/>
                </a:solidFill>
              </a:rPr>
              <a:t>olor</a:t>
            </a:r>
            <a:r>
              <a:rPr lang="ru-RU" sz="2400" dirty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- Устанавливает цвет текста.</a:t>
            </a:r>
          </a:p>
          <a:p>
            <a:r>
              <a:rPr lang="en-US" sz="2400" dirty="0">
                <a:ln w="50800"/>
                <a:solidFill>
                  <a:srgbClr val="FF0000"/>
                </a:solidFill>
              </a:rPr>
              <a:t>f</a:t>
            </a:r>
            <a:r>
              <a:rPr lang="ru-RU" sz="2400" dirty="0" err="1">
                <a:ln w="50800"/>
                <a:solidFill>
                  <a:srgbClr val="FF0000"/>
                </a:solidFill>
              </a:rPr>
              <a:t>ace</a:t>
            </a:r>
            <a:r>
              <a:rPr lang="ru-RU" sz="2400" dirty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- Определяет гарнитуру шрифта.</a:t>
            </a:r>
          </a:p>
          <a:p>
            <a:r>
              <a:rPr lang="en-US" sz="2400" dirty="0">
                <a:ln w="50800"/>
                <a:solidFill>
                  <a:srgbClr val="FF0000"/>
                </a:solidFill>
              </a:rPr>
              <a:t>s</a:t>
            </a:r>
            <a:r>
              <a:rPr lang="ru-RU" sz="2400" dirty="0" err="1">
                <a:ln w="50800"/>
                <a:solidFill>
                  <a:srgbClr val="FF0000"/>
                </a:solidFill>
              </a:rPr>
              <a:t>ize</a:t>
            </a:r>
            <a:r>
              <a:rPr lang="ru-RU" sz="2400" dirty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- Задает размер шрифта в условных единицах.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&lt;font size="5" color="red" face="Arial"&gt;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&lt;/font&gt;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2400" dirty="0">
                <a:ln w="50800"/>
                <a:solidFill>
                  <a:srgbClr val="FF0000"/>
                </a:solidFill>
              </a:rPr>
              <a:t>color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устанавливает цвет текста.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&lt;font color="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цвет"&gt;...&lt;/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font&gt;</a:t>
            </a:r>
            <a:endParaRPr lang="ru-RU" sz="24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Цвет может быть записан как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– 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имя цвета например – </a:t>
            </a:r>
            <a:r>
              <a:rPr lang="en-US" sz="2400" dirty="0">
                <a:ln w="50800"/>
                <a:solidFill>
                  <a:srgbClr val="FF0000"/>
                </a:solidFill>
              </a:rPr>
              <a:t>red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>
                <a:ln w="50800"/>
                <a:solidFill>
                  <a:srgbClr val="00FF00"/>
                </a:solidFill>
              </a:rPr>
              <a:t>green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>
                <a:ln w="50800"/>
                <a:solidFill>
                  <a:srgbClr val="0000FF"/>
                </a:solidFill>
              </a:rPr>
              <a:t>blue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код цвета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hex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например - </a:t>
            </a:r>
            <a:r>
              <a:rPr lang="en-US" sz="2400" dirty="0">
                <a:ln w="50800"/>
                <a:solidFill>
                  <a:srgbClr val="FF0000"/>
                </a:solidFill>
              </a:rPr>
              <a:t>#ff0000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>
                <a:ln w="50800"/>
                <a:solidFill>
                  <a:srgbClr val="00FF00"/>
                </a:solidFill>
              </a:rPr>
              <a:t>#00ff00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>
                <a:ln w="50800"/>
                <a:solidFill>
                  <a:srgbClr val="0000FF"/>
                </a:solidFill>
              </a:rPr>
              <a:t>#0000ff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785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2400" b="1" i="1" dirty="0">
                <a:ln w="50800"/>
                <a:solidFill>
                  <a:srgbClr val="FF0000"/>
                </a:solidFill>
              </a:rPr>
              <a:t>face </a:t>
            </a:r>
            <a:r>
              <a:rPr lang="ru-RU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служит для задания гарнитуры шрифтов, использующихся для текста. Названий шрифтов можно привести несколько, через запятую. В этом случае, если первый указанный шрифт не будет найден, браузер станет использовать следующий по списку.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fr-FR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&lt;font face="шрифт1, шрифт2,..."&gt;...&lt;/font&gt;</a:t>
            </a:r>
          </a:p>
          <a:p>
            <a:endParaRPr lang="ru-RU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Любое количество имен шрифтов разделенных запятыми. Универсальные семейства шрифтов:</a:t>
            </a:r>
          </a:p>
          <a:p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serif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— шрифты с засечками (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антиквенные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), типа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Times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; 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sans-serif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— рубленные шрифты (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шрифты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без засечек или гротески), типичный представитель — 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; 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cursive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— курсивные шрифты; 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fantasy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— декоративные шрифты; </a:t>
            </a:r>
            <a:r>
              <a:rPr lang="ru-RU" sz="20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monospace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—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моноширинные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шрифты, ширина каждого символа в таком семействе одинакова.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785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2400" b="1" i="1" dirty="0">
                <a:ln w="50800"/>
                <a:solidFill>
                  <a:srgbClr val="FF0000"/>
                </a:solidFill>
              </a:rPr>
              <a:t>size </a:t>
            </a:r>
            <a:r>
              <a:rPr lang="ru-RU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Задает размер шрифта в условных единицах от 1 до 7. Средний размер, используемый по умолчанию принят 3. Размер шрифта можно указывать как абсолютной величиной (например,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size=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"4"), так и относительной (например,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size=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"+1",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size=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"-1"). В последнем случае размер изменяется относительно базового. На размер шрифта влияет не только заданный атрибут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size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но и выбор гарнитуры шрифта. Так, шрифт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выглядит крупнее, чем шрифт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Times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а шрифт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Verdana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чуть больше шрифта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. Учитывайте эту особенность при выборе шрифта и его размеров. </a:t>
            </a:r>
          </a:p>
          <a:p>
            <a:endParaRPr lang="ru-RU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&lt;font size="</a:t>
            </a:r>
            <a:r>
              <a:rPr lang="ru-RU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число"&gt;...&lt;/</a:t>
            </a:r>
            <a:r>
              <a:rPr lang="en-US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font&gt;</a:t>
            </a:r>
            <a:endParaRPr lang="ru-RU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Целое число от 1 до 7 или изменение значения в большую или меньшую сторону с помощью символов + и -.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2474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>
                <a:ln w="50800"/>
                <a:solidFill>
                  <a:srgbClr val="FF0000"/>
                </a:solidFill>
              </a:rPr>
              <a:t>Тег </a:t>
            </a:r>
            <a:r>
              <a:rPr lang="en-US" sz="2400" b="1" dirty="0">
                <a:ln w="50800"/>
                <a:solidFill>
                  <a:srgbClr val="FF0000"/>
                </a:solidFill>
              </a:rPr>
              <a:t>&lt;sup&gt;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Отображает шрифт в виде верхнего индекса. Шрифт при этом отображается выше базовой линии текста и уменьшенного размера.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&lt;sup&gt;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Текст&lt;/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sup&gt;</a:t>
            </a:r>
          </a:p>
          <a:p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rgbClr val="FF0000"/>
                </a:solidFill>
              </a:rPr>
              <a:t>Тег </a:t>
            </a:r>
            <a:r>
              <a:rPr lang="en-US" sz="2400" b="1" dirty="0">
                <a:ln w="50800"/>
                <a:solidFill>
                  <a:srgbClr val="FF0000"/>
                </a:solidFill>
              </a:rPr>
              <a:t>&lt;sub&gt;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Отображает шрифт в виде нижнего индекса. Текст при этом располагается ниже базовой линии остальных символов строки и уменьшенного размера.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rgbClr val="FF0000"/>
                </a:solidFill>
              </a:rPr>
              <a:t>Тег </a:t>
            </a:r>
            <a:r>
              <a:rPr lang="en-US" sz="2400" b="1" dirty="0">
                <a:ln w="50800"/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ln w="50800"/>
                <a:solidFill>
                  <a:srgbClr val="FF0000"/>
                </a:solidFill>
              </a:rPr>
              <a:t>br</a:t>
            </a:r>
            <a:r>
              <a:rPr lang="en-US" sz="2400" b="1" dirty="0">
                <a:ln w="50800"/>
                <a:solidFill>
                  <a:srgbClr val="FF0000"/>
                </a:solidFill>
              </a:rPr>
              <a:t>&gt;</a:t>
            </a:r>
            <a:r>
              <a:rPr lang="ru-RU" sz="2400" b="1" dirty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>
                <a:ln w="50800"/>
                <a:solidFill>
                  <a:schemeClr val="bg1"/>
                </a:solidFill>
              </a:rPr>
              <a:t>или</a:t>
            </a:r>
            <a:r>
              <a:rPr lang="ru-RU" sz="2400" b="1" dirty="0">
                <a:ln w="50800"/>
                <a:solidFill>
                  <a:srgbClr val="FF0000"/>
                </a:solidFill>
              </a:rPr>
              <a:t> </a:t>
            </a:r>
            <a:r>
              <a:rPr lang="en-US" sz="2400" b="1" dirty="0">
                <a:ln w="50800"/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ln w="50800"/>
                <a:solidFill>
                  <a:srgbClr val="FF0000"/>
                </a:solidFill>
              </a:rPr>
              <a:t>br</a:t>
            </a:r>
            <a:r>
              <a:rPr lang="en-US" sz="2400" b="1" dirty="0">
                <a:ln w="50800"/>
                <a:solidFill>
                  <a:srgbClr val="FF0000"/>
                </a:solidFill>
              </a:rPr>
              <a:t> /&gt;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Устанавливает перевод строки на новую в том месте, где этот тег находится.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Классификация тегов</a:t>
            </a:r>
          </a:p>
        </p:txBody>
      </p:sp>
    </p:spTree>
    <p:extLst>
      <p:ext uri="{BB962C8B-B14F-4D97-AF65-F5344CB8AC3E}">
        <p14:creationId xmlns:p14="http://schemas.microsoft.com/office/powerpoint/2010/main" val="3363977640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Линейные (строчные) и блочные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852936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линейные: &lt;b&gt;, &lt;i&gt;, &lt;u&gt;, &lt;font&gt;;</a:t>
            </a:r>
          </a:p>
          <a:p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блочные: &lt;p&gt;, &lt;h1&gt;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478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8092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Различают логическую и визуальную разметки.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Модель форматирования текста: заголовки и абзацы.</a:t>
            </a:r>
          </a:p>
        </p:txBody>
      </p:sp>
    </p:spTree>
    <p:extLst>
      <p:ext uri="{BB962C8B-B14F-4D97-AF65-F5344CB8AC3E}">
        <p14:creationId xmlns:p14="http://schemas.microsoft.com/office/powerpoint/2010/main" val="24116304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060848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&lt;h1&gt;</a:t>
            </a:r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  <a:r>
              <a:rPr lang="en-US" sz="36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первого уровня</a:t>
            </a:r>
            <a:r>
              <a:rPr lang="en-US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</a:p>
          <a:p>
            <a:pPr algn="ctr"/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&lt;h2&gt;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второго уровня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&lt;/h2&gt;</a:t>
            </a:r>
            <a:endParaRPr lang="en-US" sz="4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&lt;h3&gt;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третьего уровня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&lt;/h3&gt;</a:t>
            </a:r>
          </a:p>
          <a:p>
            <a:pPr algn="ctr"/>
            <a:r>
              <a:rPr lang="pt-BR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&lt;h4&gt;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четвертого уровня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&lt;/h4&gt;</a:t>
            </a:r>
          </a:p>
          <a:p>
            <a:pPr algn="ctr"/>
            <a:r>
              <a:rPr lang="pt-BR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&lt;h5&gt;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пятого уровня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&lt;/h5&gt;</a:t>
            </a:r>
          </a:p>
          <a:p>
            <a:pPr algn="ctr"/>
            <a:r>
              <a:rPr lang="pt-BR" dirty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шестого уровня</a:t>
            </a:r>
            <a:r>
              <a:rPr lang="en-US" dirty="0">
                <a:ln w="50800"/>
                <a:solidFill>
                  <a:schemeClr val="bg1">
                    <a:shade val="50000"/>
                  </a:schemeClr>
                </a:solidFill>
              </a:rPr>
              <a:t>&lt;/h6&gt;</a:t>
            </a:r>
            <a:endParaRPr lang="ru-RU" sz="4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9939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79249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&lt;h1&gt;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первого уровня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2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32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самого верхнего уровня, на странице рекомендуется использовать только один раз, по возможности частично дублируя заглавие страницы.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Тег &lt;h1&gt; должен быть уникальным для каждой страницы сайта. Рекомендуется прописывать тег в начале статьи, используя ключевое слово в тексте заголовка. 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Размер шрифта в браузере равен 2em, верхний и нижний отступ по умолчанию 0.67em.</a:t>
            </a:r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640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8640960" cy="64017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&lt;h2&gt;</a:t>
            </a:r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второго уровня</a:t>
            </a: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&lt;/h2&gt;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Им обозначаются подзаголовки тега &lt;h1&gt;. Размер шрифта в браузере равен 1.5em, верхний и нижний отступ по умолчанию 0.83em.</a:t>
            </a:r>
          </a:p>
          <a:p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&lt;h3&gt;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третьего уровня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&lt;/h3&gt;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Показывает подзаголовки тега &lt;h2&gt;. Размер шрифта в браузере равен 1.17em, верхний и нижний отступ по умолчанию 1em.</a:t>
            </a:r>
          </a:p>
          <a:p>
            <a:pPr algn="ctr"/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&lt;h4&gt;</a:t>
            </a:r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четвертого уровня</a:t>
            </a:r>
            <a:r>
              <a:rPr lang="en-US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&lt;/h4&gt;</a:t>
            </a:r>
          </a:p>
          <a:p>
            <a:pPr algn="ctr"/>
            <a:r>
              <a:rPr lang="pt-BR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&lt;h5&gt;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пятого уровня</a:t>
            </a: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&lt;/h5&gt;</a:t>
            </a:r>
          </a:p>
          <a:p>
            <a:pPr algn="ctr"/>
            <a:r>
              <a:rPr lang="pt-BR" b="1" dirty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ru-RU" b="1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шестого уровня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&lt;/h6&gt;</a:t>
            </a:r>
            <a:endParaRPr lang="ru-RU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Обозначают подзаголовки четвёртого, пятого и шестого уровня. Размер шрифта в браузере равен 1em / 0.83em / 0.67em, верхний и нижний отступ по умолчанию 1.33em / 1.67em/ 2.33em 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56913072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Единицы измерения: "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", "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", "</a:t>
            </a:r>
            <a:r>
              <a:rPr lang="en-US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%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1em – текущий размер шрифта.</a:t>
            </a:r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Можно брать любые пропорции от текущего шрифта: 2em, 0.5em и т.п.</a:t>
            </a:r>
            <a:endParaRPr lang="en-US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Размеры в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 – относительные, они определяются по текущему контексту.</a:t>
            </a:r>
          </a:p>
        </p:txBody>
      </p:sp>
    </p:spTree>
    <p:extLst>
      <p:ext uri="{BB962C8B-B14F-4D97-AF65-F5344CB8AC3E}">
        <p14:creationId xmlns:p14="http://schemas.microsoft.com/office/powerpoint/2010/main" val="3325670148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Единицы измерения: "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", "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", "</a:t>
            </a:r>
            <a:r>
              <a:rPr lang="en-US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%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Пиксель </a:t>
            </a:r>
            <a:r>
              <a:rPr lang="ru-RU" sz="24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 – это самая базовая, абсолютная и окончательная единица измерения.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Количество пикселей задаётся в настройках разрешения экрана, один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 – это как раз один такой пиксель на экране. Все значения браузер в итоге пересчитает в пиксели.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Пиксели могут быть дробными, например размер можно задать в 16.5px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Достоинства -Главное достоинство пикселя – чёткость и понятность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Недостатки -Другие единицы измерения – в некотором смысле «мощнее», они являются относительными и позволяют устанавливать соотношения между различными размерами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59049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Единицы измерения: "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", "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", "</a:t>
            </a:r>
            <a:r>
              <a:rPr lang="en-US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%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Существуют также «производные» от пикселя единицы измерения: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mm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cm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 и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pc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, но они давно отправились на свалку истории.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Значения: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1mm (мм) = 3.8px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1cm (см) = 38px</a:t>
            </a: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1pt (типографский пункт) = 4/3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1pc (типографская пика) = 16px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Так как браузер пересчитывает эти значения в пиксели, то смысла в их употреблении нет.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64455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Почему в сантиметре 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</a:rPr>
              <a:t>cm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содержится ровно 38 пикселей?</a:t>
            </a:r>
          </a:p>
        </p:txBody>
      </p:sp>
    </p:spTree>
    <p:extLst>
      <p:ext uri="{BB962C8B-B14F-4D97-AF65-F5344CB8AC3E}">
        <p14:creationId xmlns:p14="http://schemas.microsoft.com/office/powerpoint/2010/main" val="1183467692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9269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В реальной жизни сантиметр – это эталон длины, одна сотая метра. А пиксель может быть разным, в зависимости от экрана.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Но в </a:t>
            </a:r>
            <a:r>
              <a:rPr lang="ru-RU" sz="2400">
                <a:ln w="50800"/>
                <a:solidFill>
                  <a:schemeClr val="bg1">
                    <a:shade val="50000"/>
                  </a:schemeClr>
                </a:solidFill>
              </a:rPr>
              <a:t>формуле под 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пикселем понимается «сферический пиксель в вакууме», точка на «стандартизованном экране», характеристики которого описаны в спецификации.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Поэтому ни о каком соответствии 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cm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 реальному сантиметру здесь нет и речи. Это полностью синтетическая и производная единица измерения, которая не нужна.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93147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34888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i="1" dirty="0">
                <a:ln w="50800"/>
                <a:solidFill>
                  <a:schemeClr val="bg1">
                    <a:shade val="50000"/>
                  </a:schemeClr>
                </a:solidFill>
              </a:rPr>
              <a:t>Как прописать заголовку </a:t>
            </a:r>
            <a:r>
              <a:rPr lang="en-US" sz="3600" i="1" dirty="0">
                <a:ln w="50800"/>
                <a:solidFill>
                  <a:schemeClr val="bg1">
                    <a:shade val="50000"/>
                  </a:schemeClr>
                </a:solidFill>
              </a:rPr>
              <a:t>h1 </a:t>
            </a:r>
            <a:r>
              <a:rPr lang="ru-RU" sz="3600" i="1" dirty="0">
                <a:ln w="50800"/>
                <a:solidFill>
                  <a:schemeClr val="bg1">
                    <a:shade val="50000"/>
                  </a:schemeClr>
                </a:solidFill>
              </a:rPr>
              <a:t>размер шрифта?</a:t>
            </a:r>
          </a:p>
        </p:txBody>
      </p:sp>
    </p:spTree>
    <p:extLst>
      <p:ext uri="{BB962C8B-B14F-4D97-AF65-F5344CB8AC3E}">
        <p14:creationId xmlns:p14="http://schemas.microsoft.com/office/powerpoint/2010/main" val="29082501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Логическая отвечает только на вопрос, какую роль играет данный участок документа в его общей структуре (например, «данная строка является заголовком»).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348880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&lt;h1&gt;&lt;font size="</a:t>
            </a:r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6</a:t>
            </a:r>
            <a:r>
              <a:rPr lang="fr-FR" sz="3600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endParaRPr lang="ru-RU" sz="36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</a:p>
          <a:p>
            <a:pPr algn="ctr"/>
            <a:r>
              <a:rPr lang="fr-F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&lt;/font&gt;&lt;/h1&gt;</a:t>
            </a:r>
            <a:endParaRPr lang="ru-RU" sz="36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12359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24744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&lt;h1&gt;</a:t>
            </a:r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6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pt-BR" sz="36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  &lt;h1 style="font-size:2em"&gt;</a:t>
            </a:r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 Заголовок </a:t>
            </a:r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6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pt-BR" sz="36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 &lt;h1 style="font-size:16px"&gt;</a:t>
            </a:r>
            <a:r>
              <a:rPr lang="ru-RU" sz="3600" dirty="0">
                <a:ln w="50800"/>
                <a:solidFill>
                  <a:schemeClr val="bg1">
                    <a:shade val="50000"/>
                  </a:schemeClr>
                </a:solidFill>
              </a:rPr>
              <a:t> Заголовок </a:t>
            </a:r>
            <a:r>
              <a:rPr lang="pt-BR" sz="3600" dirty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6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0296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Абзац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&lt;p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style="font:16px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dirty="0" err="1">
                <a:ln w="50800"/>
                <a:solidFill>
                  <a:schemeClr val="bg1">
                    <a:shade val="50000"/>
                  </a:schemeClr>
                </a:solidFill>
              </a:rPr>
              <a:t>tahoma</a:t>
            </a:r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Какой-нибудь абзац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algn="ctr"/>
            <a:endParaRPr lang="en-US" sz="32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&lt;p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style="font:12px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dirty="0" err="1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Еще абзац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algn="ctr"/>
            <a:endParaRPr lang="en-US" sz="32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style="font: 26px </a:t>
            </a:r>
            <a:r>
              <a:rPr lang="en-US" sz="3200" dirty="0" err="1">
                <a:ln w="50800"/>
                <a:solidFill>
                  <a:schemeClr val="bg1">
                    <a:shade val="50000"/>
                  </a:schemeClr>
                </a:solidFill>
              </a:rPr>
              <a:t>monospace</a:t>
            </a:r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"&gt; 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Снова абзац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algn="ctr"/>
            <a:endParaRPr lang="en-US" sz="32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&lt;p&gt;&lt;font size="6" face="monospace"&gt; </a:t>
            </a:r>
            <a:r>
              <a:rPr lang="ru-RU" sz="3200" dirty="0">
                <a:ln w="50800"/>
                <a:solidFill>
                  <a:schemeClr val="bg1">
                    <a:shade val="50000"/>
                  </a:schemeClr>
                </a:solidFill>
              </a:rPr>
              <a:t>Снова абзац&lt;/</a:t>
            </a:r>
            <a:r>
              <a:rPr lang="pt-BR" sz="3200" dirty="0">
                <a:ln w="50800"/>
                <a:solidFill>
                  <a:schemeClr val="bg1">
                    <a:shade val="50000"/>
                  </a:schemeClr>
                </a:solidFill>
              </a:rPr>
              <a:t>font&gt;&lt;/p&gt;</a:t>
            </a:r>
            <a:endParaRPr lang="ru-RU" sz="32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28086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48478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Первый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1em;"&gt;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Второй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16px;"&gt;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Третий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100%;"&gt;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Четвертый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2em;"&gt;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Пятый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33px;"&gt;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Шестой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200%;"&gt;</a:t>
            </a:r>
            <a:r>
              <a:rPr lang="ru-RU" sz="2800" dirty="0">
                <a:ln w="50800"/>
                <a:solidFill>
                  <a:schemeClr val="bg1">
                    <a:shade val="50000"/>
                  </a:schemeClr>
                </a:solidFill>
              </a:rPr>
              <a:t>Седьмой абзац&lt;/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  <a:endParaRPr lang="ru-RU" sz="28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62695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center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центру&lt;/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right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правому краю&lt;/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r"/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left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левому краю&lt;/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just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justify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всей ширине(здесь должно быть как можно больше текста)&lt;/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14252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center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центру&lt;/h1&gt;</a:t>
            </a:r>
          </a:p>
          <a:p>
            <a:pPr algn="ctr"/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r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right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правому краю&lt;/h1&gt;</a:t>
            </a:r>
          </a:p>
          <a:p>
            <a:pPr algn="r"/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left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левому краю&lt;/h1&gt;</a:t>
            </a: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just"/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justify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всей ширине(здесь должно быть как можно больше текста)&lt;/h1&gt;</a:t>
            </a:r>
          </a:p>
          <a:p>
            <a:pPr algn="just"/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0183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 и изменение размера, цвета, и названия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/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&lt;h1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style="font-size:48px;" align="justify"&gt;&lt;font face="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tahoma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color="red"&gt;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 заголовка по всей ширине (здесь должно быть как можно больше текста)&lt;/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h1&gt;</a:t>
            </a:r>
            <a:endParaRPr lang="ru-RU" sz="2400" dirty="0" err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5379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Классификация тегов: логическое и физическое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863690131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Теги физического форматирования: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640960" cy="42165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i="1" dirty="0">
                <a:ln w="50800"/>
                <a:solidFill>
                  <a:schemeClr val="bg1">
                    <a:shade val="50000"/>
                  </a:schemeClr>
                </a:solidFill>
              </a:rPr>
              <a:t>курсивом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b&gt;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жирным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b&gt;&lt;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u&gt;</a:t>
            </a:r>
            <a:r>
              <a:rPr lang="ru-RU" sz="2000" u="sng" dirty="0">
                <a:ln w="50800"/>
                <a:solidFill>
                  <a:schemeClr val="bg1"/>
                </a:solidFill>
              </a:rPr>
              <a:t>подчеркиванием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u&gt;&lt;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tt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  <a:latin typeface="08 Underground" pitchFamily="2" charset="0"/>
              </a:rPr>
              <a:t>машинописным шрифтом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tt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strike&gt;</a:t>
            </a:r>
            <a:r>
              <a:rPr lang="ru-RU" sz="2000" strike="sngStrike" dirty="0">
                <a:ln w="50800"/>
                <a:solidFill>
                  <a:schemeClr val="bg1">
                    <a:shade val="50000"/>
                  </a:schemeClr>
                </a:solidFill>
              </a:rPr>
              <a:t>зачеркнутого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strike&gt;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текста&lt;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s&gt;</a:t>
            </a:r>
            <a:r>
              <a:rPr lang="ru-RU" sz="2000" strike="sngStrike" dirty="0">
                <a:ln w="50800"/>
                <a:solidFill>
                  <a:schemeClr val="bg1">
                    <a:shade val="50000"/>
                  </a:schemeClr>
                </a:solidFill>
              </a:rPr>
              <a:t>зачеркнутого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текста&lt;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big&gt;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большим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big&gt;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размера шрифта&lt;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small&gt;</a:t>
            </a:r>
            <a:r>
              <a:rPr lang="ru-RU" dirty="0">
                <a:ln w="50800"/>
                <a:solidFill>
                  <a:schemeClr val="bg1">
                    <a:shade val="50000"/>
                  </a:schemeClr>
                </a:solidFill>
              </a:rPr>
              <a:t>меньшим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small&gt;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размером шрифта&lt;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sup&gt;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нижним 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sup&gt;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индексом&lt;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sub&gt;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верхним&lt;/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sub&gt;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индексом&lt;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font size="5"&gt;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размером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font&gt;, &lt;font color="red"&gt;</a:t>
            </a:r>
            <a:r>
              <a:rPr lang="ru-RU" sz="2000" dirty="0">
                <a:ln w="50800"/>
                <a:solidFill>
                  <a:srgbClr val="FF0000"/>
                </a:solidFill>
              </a:rPr>
              <a:t>цветом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font&gt;, 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font face="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monospace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изменением шрифта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font&gt;</a:t>
            </a:r>
            <a:endParaRPr lang="ru-RU" sz="2000" dirty="0" err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40960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Теги логического форматирования: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как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abbr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title=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"Этот текст будет в подсказке"&gt;аббревиатуру&lt;/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abbr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как&lt;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acronym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title=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"Этот текст будет в подсказке"&gt; аббревиатуру&lt;/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acronym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cite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cite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- используется для отметки цитат или названий книг и статей&lt;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машинописным шрифтом используется для отметки кода&lt;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code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&gt;&amp;#60;strong&amp;#62;жирным&amp;#60;/strong&amp;#62;&lt;/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code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del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&gt;перечеркнутым&lt;/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del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- используется для отметки удаленного текста в момент редактирования&lt;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dfn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dfn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&gt;для отметки термина который встречается в документе первый раз&lt;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80879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Визуальная — определяет, как именно будет отображаться этот элемент (например, «данную строку следует отображать жирным шрифтом»).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Теги логического форматирования: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ins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&gt;подчеркиванием&lt;/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ins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для отметки изменений, вносимых в документ от версии к версии&lt;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kbd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&gt;машинописным шрифтом&lt;/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kbd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отмечает текст как вводимый пользователем с клавиатуры&lt;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q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ковычками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q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для обозначения цитат&lt;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samp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&gt;машинописным шрифтом&lt;/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samp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&gt;для отметки текста, выдаваемого программами&lt;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&gt;жирным&lt;/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для выделения важных фрагментов текста&lt;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var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var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для отметки имени переменных&lt;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8181059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s://webeden.co.uk/blog/wp-content/uploads/2013/04/html_clou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56592" y="0"/>
            <a:ext cx="10668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3902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&lt;! DOCTYPE html PUBLIC "-//W3C//DTD XHTML 1.0 Transitional//EN" "http://www.w3.org/TR/xhtml1/DTD/xhtml1-transitional.dtd"&gt;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&lt;!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doctype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 html&gt;</a:t>
            </a:r>
            <a:endParaRPr lang="ru-RU" sz="2400" dirty="0" err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8640960" cy="42780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http-equiv="Content-Type" content="text/html;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=UTF-8" /&gt;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&lt;meta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utf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-8&gt;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Немного о вольностях — HTML5 не придирается к отсутствию кавычек, ему не важно, пишите вы прописными или строчными буквами. Также теперь не обязательно ставить слеш в конце непарных тегов.</a:t>
            </a:r>
            <a:endParaRPr lang="ru-RU" sz="2400" dirty="0" err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8640960" cy="243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&lt;html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dir="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ltr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class="client-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nojs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xmlns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="http://www.w3.org/1999/xhtml"&gt;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&lt;html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8640960" cy="243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="style.css" type="text/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</a:rPr>
              <a:t>="style.css" /&gt;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&lt;! DOCTYPE html PUBLIC "-//W3C//DTD XHTML 1.0 Transitional//EN" "http://www.w3.org/TR/xhtml1/DTD/xhtml1-transitional.dtd"&gt; &lt;html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dir="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ltr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class="client-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nojs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xmlns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="http://www.w3.org/1999/xhtml"&gt; &lt;head&gt;&lt;/head&gt; &lt;body&gt; &lt;div id="header"&gt;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Шапка 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div id="navigation"&gt;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Навигация&lt;/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div&gt; &lt;/div&gt; &lt;div id="content"&gt; &lt;div id="post"&gt;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Пост&lt;/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div&gt; &lt;div id="sidebar"&gt;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Боковая колонка&lt;/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div&gt; &lt;/div&gt; &lt;div id="footer"&gt;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Подвал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&lt;/div&gt; &lt;/body&gt; &lt;/html&gt;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&lt;!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doctype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 html&gt; &lt;html 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&lt;head&gt;&lt;/head&gt; &lt;body&gt; &lt;header&gt;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Шапка &lt;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nav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Навигация&lt;/</a:t>
            </a:r>
            <a:r>
              <a:rPr lang="en-US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nav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 &lt;/header&gt; &lt;section id="content"&gt; &lt;article&gt;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Пост&lt;/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article&gt; &lt;aside&gt;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Боковая колонка&lt;/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aside&gt; &lt;/section&gt; &lt;footer&gt;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Подвал&lt;/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footer&gt; &lt;/body&gt; &lt;/html&gt;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Кодировки страницы и теги </a:t>
            </a:r>
            <a:r>
              <a:rPr lang="en-US" sz="48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&lt;meta&gt;</a:t>
            </a:r>
            <a:endParaRPr lang="ru-RU" sz="48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meta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 определяет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метатеги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которые используются для хранения информации предназначенной для браузеров и поисковых систем.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Например, механизмы поисковых систем обращаются к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метатегам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для получения описания сайта, ключевых слов и других данных.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Разрешается использовать более чем один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все они размещаются в контейнере &lt;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&gt;. Как правило, атрибуты любого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сводятся к парам «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имя=значение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», которые определяются ключевыми словами 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content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name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 или http-equiv.</a:t>
            </a:r>
          </a:p>
          <a:p>
            <a:pPr algn="ctr"/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meta name="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имя"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content="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содержимое"&gt;</a:t>
            </a:r>
          </a:p>
          <a:p>
            <a:pPr algn="ctr"/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имя"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content="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содержимое"&gt;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45858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&lt;meta</a:t>
            </a:r>
            <a:r>
              <a:rPr lang="ru-RU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сharset</a:t>
            </a:r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="..."&gt;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&lt;meta name="..."&gt;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&lt;meta http-equiv="..."&gt;</a:t>
            </a:r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Атрибуты</a:t>
            </a:r>
          </a:p>
          <a:p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c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harset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- Задает кодировку документа.</a:t>
            </a:r>
            <a:endParaRPr lang="en-US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n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ame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- имя </a:t>
            </a:r>
            <a:r>
              <a:rPr lang="ru-RU" sz="2000" dirty="0" err="1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, устанавливает его предназначение.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http-equiv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- указывает браузеру как следует обработать основное содержание документа, точнее на основе каких данных.</a:t>
            </a:r>
          </a:p>
          <a:p>
            <a:endParaRPr lang="ru-RU" sz="20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c</a:t>
            </a:r>
            <a:r>
              <a:rPr lang="ru-RU" sz="2000" b="1" dirty="0">
                <a:ln w="50800"/>
                <a:solidFill>
                  <a:schemeClr val="bg1">
                    <a:shade val="50000"/>
                  </a:schemeClr>
                </a:solidFill>
              </a:rPr>
              <a:t>ontent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 – это значение атрибута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name 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</a:rPr>
              <a:t>http-equiv</a:t>
            </a:r>
            <a:r>
              <a:rPr lang="ru-RU" sz="2000" dirty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3492</Words>
  <Application>Microsoft Office PowerPoint</Application>
  <PresentationFormat>Экран (4:3)</PresentationFormat>
  <Paragraphs>672</Paragraphs>
  <Slides>108</Slides>
  <Notes>108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13" baseType="lpstr">
      <vt:lpstr>08 Underground</vt:lpstr>
      <vt:lpstr>Arial</vt:lpstr>
      <vt:lpstr>Century Schoolbook</vt:lpstr>
      <vt:lpstr>Courier New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2022-04-13T13:53:46Z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