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22"/>
    <p:restoredTop sz="94694"/>
  </p:normalViewPr>
  <p:slideViewPr>
    <p:cSldViewPr snapToGrid="0" snapToObjects="1">
      <p:cViewPr varScale="1">
        <p:scale>
          <a:sx n="113" d="100"/>
          <a:sy n="113" d="100"/>
        </p:scale>
        <p:origin x="176"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6E64-CDA9-CD4C-BCCF-36A968341EA5}"/>
              </a:ext>
            </a:extLst>
          </p:cNvPr>
          <p:cNvSpPr>
            <a:spLocks noGrp="1"/>
          </p:cNvSpPr>
          <p:nvPr>
            <p:ph type="ctrTitle"/>
          </p:nvPr>
        </p:nvSpPr>
        <p:spPr/>
        <p:txBody>
          <a:bodyPr/>
          <a:lstStyle/>
          <a:p>
            <a:r>
              <a:rPr lang="en-US" dirty="0"/>
              <a:t>Analyzing Gym quality and Distribution in New York City</a:t>
            </a:r>
          </a:p>
        </p:txBody>
      </p:sp>
      <p:sp>
        <p:nvSpPr>
          <p:cNvPr id="3" name="Subtitle 2">
            <a:extLst>
              <a:ext uri="{FF2B5EF4-FFF2-40B4-BE49-F238E27FC236}">
                <a16:creationId xmlns:a16="http://schemas.microsoft.com/office/drawing/2014/main" id="{18D6064C-8DCB-0940-8A90-82E963AFC690}"/>
              </a:ext>
            </a:extLst>
          </p:cNvPr>
          <p:cNvSpPr>
            <a:spLocks noGrp="1"/>
          </p:cNvSpPr>
          <p:nvPr>
            <p:ph type="subTitle" idx="1"/>
          </p:nvPr>
        </p:nvSpPr>
        <p:spPr/>
        <p:txBody>
          <a:bodyPr/>
          <a:lstStyle/>
          <a:p>
            <a:r>
              <a:rPr lang="en-US" dirty="0" err="1"/>
              <a:t>Asis</a:t>
            </a:r>
            <a:r>
              <a:rPr lang="en-US" dirty="0"/>
              <a:t> Sotelo</a:t>
            </a:r>
          </a:p>
        </p:txBody>
      </p:sp>
    </p:spTree>
    <p:extLst>
      <p:ext uri="{BB962C8B-B14F-4D97-AF65-F5344CB8AC3E}">
        <p14:creationId xmlns:p14="http://schemas.microsoft.com/office/powerpoint/2010/main" val="163560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2AD1-2BB3-F648-9E81-D5E32C2280A2}"/>
              </a:ext>
            </a:extLst>
          </p:cNvPr>
          <p:cNvSpPr>
            <a:spLocks noGrp="1"/>
          </p:cNvSpPr>
          <p:nvPr>
            <p:ph type="title"/>
          </p:nvPr>
        </p:nvSpPr>
        <p:spPr/>
        <p:txBody>
          <a:bodyPr/>
          <a:lstStyle/>
          <a:p>
            <a:r>
              <a:rPr lang="en-US" dirty="0"/>
              <a:t>Gym quality and Distribution is important for people Moving to New York and Those in Fitness </a:t>
            </a:r>
            <a:r>
              <a:rPr lang="en-US" dirty="0" err="1"/>
              <a:t>INdustry</a:t>
            </a:r>
            <a:endParaRPr lang="en-US" dirty="0"/>
          </a:p>
        </p:txBody>
      </p:sp>
      <p:sp>
        <p:nvSpPr>
          <p:cNvPr id="3" name="Content Placeholder 2">
            <a:extLst>
              <a:ext uri="{FF2B5EF4-FFF2-40B4-BE49-F238E27FC236}">
                <a16:creationId xmlns:a16="http://schemas.microsoft.com/office/drawing/2014/main" id="{F2AED112-A335-B045-98D0-D5C0A47C6AD9}"/>
              </a:ext>
            </a:extLst>
          </p:cNvPr>
          <p:cNvSpPr>
            <a:spLocks noGrp="1"/>
          </p:cNvSpPr>
          <p:nvPr>
            <p:ph idx="1"/>
          </p:nvPr>
        </p:nvSpPr>
        <p:spPr/>
        <p:txBody>
          <a:bodyPr/>
          <a:lstStyle/>
          <a:p>
            <a:r>
              <a:rPr lang="en-US" dirty="0"/>
              <a:t>People moving to a New York with a very active lifestyle may have questions about how to continue said lifestyle in the big city. In comparison to cities like Los Angeles, they might wonder what New York City has to offer. This project hopes to answer those questions and highlight the areas of New York City most attractive to a healthy lifestyle individuals</a:t>
            </a:r>
          </a:p>
          <a:p>
            <a:r>
              <a:rPr lang="en-US" dirty="0"/>
              <a:t>Many lifestyle companies who seek to find the best borough in New York City to base their business from may have questions of where to begin. This project hopes to answer questions of fitness industry hopefuls.</a:t>
            </a:r>
          </a:p>
        </p:txBody>
      </p:sp>
    </p:spTree>
    <p:extLst>
      <p:ext uri="{BB962C8B-B14F-4D97-AF65-F5344CB8AC3E}">
        <p14:creationId xmlns:p14="http://schemas.microsoft.com/office/powerpoint/2010/main" val="175359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E73F6-44DB-8A4F-BB87-819CEAA7E327}"/>
              </a:ext>
            </a:extLst>
          </p:cNvPr>
          <p:cNvSpPr>
            <a:spLocks noGrp="1"/>
          </p:cNvSpPr>
          <p:nvPr>
            <p:ph type="title"/>
          </p:nvPr>
        </p:nvSpPr>
        <p:spPr/>
        <p:txBody>
          <a:bodyPr/>
          <a:lstStyle/>
          <a:p>
            <a:r>
              <a:rPr lang="en-US" dirty="0"/>
              <a:t>Data Acquisition / exploratory Data Analysis</a:t>
            </a:r>
          </a:p>
        </p:txBody>
      </p:sp>
      <p:sp>
        <p:nvSpPr>
          <p:cNvPr id="3" name="Content Placeholder 2">
            <a:extLst>
              <a:ext uri="{FF2B5EF4-FFF2-40B4-BE49-F238E27FC236}">
                <a16:creationId xmlns:a16="http://schemas.microsoft.com/office/drawing/2014/main" id="{2B51E258-4A17-A94D-970E-E50647EE6BD2}"/>
              </a:ext>
            </a:extLst>
          </p:cNvPr>
          <p:cNvSpPr>
            <a:spLocks noGrp="1"/>
          </p:cNvSpPr>
          <p:nvPr>
            <p:ph idx="1"/>
          </p:nvPr>
        </p:nvSpPr>
        <p:spPr/>
        <p:txBody>
          <a:bodyPr>
            <a:normAutofit fontScale="92500"/>
          </a:bodyPr>
          <a:lstStyle/>
          <a:p>
            <a:r>
              <a:rPr lang="en-US" dirty="0"/>
              <a:t>NYC Open Data </a:t>
            </a:r>
          </a:p>
          <a:p>
            <a:pPr lvl="1"/>
            <a:r>
              <a:rPr lang="en-US" dirty="0"/>
              <a:t>Provided the Borough Boundaries as a GEOJSON file</a:t>
            </a:r>
          </a:p>
          <a:p>
            <a:r>
              <a:rPr lang="en-US" dirty="0"/>
              <a:t>GEOPY </a:t>
            </a:r>
          </a:p>
          <a:p>
            <a:pPr lvl="1"/>
            <a:r>
              <a:rPr lang="en-US" dirty="0"/>
              <a:t>Provided individual coordinates for borough centers.</a:t>
            </a:r>
          </a:p>
          <a:p>
            <a:r>
              <a:rPr lang="en-US" dirty="0"/>
              <a:t>Foursquare API</a:t>
            </a:r>
          </a:p>
          <a:p>
            <a:pPr lvl="1"/>
            <a:r>
              <a:rPr lang="en-US" dirty="0"/>
              <a:t>Provided up to 99,500 Regular Calls, and 500 Premium Calls</a:t>
            </a:r>
          </a:p>
          <a:p>
            <a:pPr lvl="1"/>
            <a:r>
              <a:rPr lang="en-US" dirty="0"/>
              <a:t>Was mainly used for gym name, latitude, longitude, and ratings</a:t>
            </a:r>
          </a:p>
          <a:p>
            <a:r>
              <a:rPr lang="en-US" dirty="0"/>
              <a:t>Featured data set contained 239 rows with 18 features. Dropped 12 and used only 6 features. Duplicated rows were eliminated and gyms located within our range but outside of the geographical location of our boroughs were removed.</a:t>
            </a:r>
          </a:p>
          <a:p>
            <a:r>
              <a:rPr lang="en-US" dirty="0"/>
              <a:t>NULL values from the Ratings column where replaced with average of the column. </a:t>
            </a:r>
          </a:p>
        </p:txBody>
      </p:sp>
    </p:spTree>
    <p:extLst>
      <p:ext uri="{BB962C8B-B14F-4D97-AF65-F5344CB8AC3E}">
        <p14:creationId xmlns:p14="http://schemas.microsoft.com/office/powerpoint/2010/main" val="215960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6E80FF-5363-4EBB-97FF-C84D9EA35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619E46E-5263-4C6C-A732-9633475D9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5B624AA-40ED-824B-8EC7-047DA8FA36DD}"/>
              </a:ext>
            </a:extLst>
          </p:cNvPr>
          <p:cNvSpPr>
            <a:spLocks noGrp="1"/>
          </p:cNvSpPr>
          <p:nvPr>
            <p:ph type="title"/>
          </p:nvPr>
        </p:nvSpPr>
        <p:spPr>
          <a:xfrm>
            <a:off x="803189" y="1209184"/>
            <a:ext cx="3089189" cy="4734416"/>
          </a:xfrm>
        </p:spPr>
        <p:txBody>
          <a:bodyPr anchor="ctr">
            <a:normAutofit/>
          </a:bodyPr>
          <a:lstStyle/>
          <a:p>
            <a:r>
              <a:rPr lang="en-US">
                <a:solidFill>
                  <a:srgbClr val="FFFFFF"/>
                </a:solidFill>
              </a:rPr>
              <a:t>Grouping gym Locations To Respective Boroughs</a:t>
            </a:r>
          </a:p>
        </p:txBody>
      </p:sp>
      <p:sp>
        <p:nvSpPr>
          <p:cNvPr id="16" name="Rectangle 15">
            <a:extLst>
              <a:ext uri="{FF2B5EF4-FFF2-40B4-BE49-F238E27FC236}">
                <a16:creationId xmlns:a16="http://schemas.microsoft.com/office/drawing/2014/main" id="{3F3E0626-6A9F-400F-9C6C-BDED1691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6947DC32-8EA1-434F-BB8A-E6CDA90BC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9">
            <a:extLst>
              <a:ext uri="{FF2B5EF4-FFF2-40B4-BE49-F238E27FC236}">
                <a16:creationId xmlns:a16="http://schemas.microsoft.com/office/drawing/2014/main" id="{3012DDC2-F706-47ED-B95F-79213E2D0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FAE0A1E-0F18-4974-802F-0E6AE1F5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1923" y="654222"/>
            <a:ext cx="3702878" cy="24378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map&#10;&#10;Description automatically generated">
            <a:extLst>
              <a:ext uri="{FF2B5EF4-FFF2-40B4-BE49-F238E27FC236}">
                <a16:creationId xmlns:a16="http://schemas.microsoft.com/office/drawing/2014/main" id="{57FDA71B-7CCB-BA4D-A8DD-36A491E3A70F}"/>
              </a:ext>
            </a:extLst>
          </p:cNvPr>
          <p:cNvPicPr>
            <a:picLocks noChangeAspect="1"/>
          </p:cNvPicPr>
          <p:nvPr/>
        </p:nvPicPr>
        <p:blipFill>
          <a:blip r:embed="rId2"/>
          <a:stretch>
            <a:fillRect/>
          </a:stretch>
        </p:blipFill>
        <p:spPr>
          <a:xfrm>
            <a:off x="4382798" y="840824"/>
            <a:ext cx="3397924" cy="2047249"/>
          </a:xfrm>
          <a:prstGeom prst="rect">
            <a:avLst/>
          </a:prstGeom>
        </p:spPr>
      </p:pic>
      <p:pic>
        <p:nvPicPr>
          <p:cNvPr id="5" name="Picture 4">
            <a:extLst>
              <a:ext uri="{FF2B5EF4-FFF2-40B4-BE49-F238E27FC236}">
                <a16:creationId xmlns:a16="http://schemas.microsoft.com/office/drawing/2014/main" id="{FBBBCE54-8375-EF46-8274-A56990E03CBD}"/>
              </a:ext>
            </a:extLst>
          </p:cNvPr>
          <p:cNvPicPr>
            <a:picLocks noChangeAspect="1"/>
          </p:cNvPicPr>
          <p:nvPr/>
        </p:nvPicPr>
        <p:blipFill>
          <a:blip r:embed="rId3"/>
          <a:stretch>
            <a:fillRect/>
          </a:stretch>
        </p:blipFill>
        <p:spPr>
          <a:xfrm>
            <a:off x="8188827" y="853012"/>
            <a:ext cx="3400442" cy="2040264"/>
          </a:xfrm>
          <a:prstGeom prst="rect">
            <a:avLst/>
          </a:prstGeom>
        </p:spPr>
      </p:pic>
      <p:sp>
        <p:nvSpPr>
          <p:cNvPr id="24" name="Rectangle 23">
            <a:extLst>
              <a:ext uri="{FF2B5EF4-FFF2-40B4-BE49-F238E27FC236}">
                <a16:creationId xmlns:a16="http://schemas.microsoft.com/office/drawing/2014/main" id="{3372E1CD-CBE8-4674-A9FE-54B4AC851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CAF057-DA86-904E-ADC0-1A8266FBF50D}"/>
              </a:ext>
            </a:extLst>
          </p:cNvPr>
          <p:cNvSpPr>
            <a:spLocks noGrp="1"/>
          </p:cNvSpPr>
          <p:nvPr>
            <p:ph idx="1"/>
          </p:nvPr>
        </p:nvSpPr>
        <p:spPr>
          <a:xfrm>
            <a:off x="4561870" y="3425295"/>
            <a:ext cx="6864154" cy="2800477"/>
          </a:xfrm>
        </p:spPr>
        <p:txBody>
          <a:bodyPr>
            <a:normAutofit/>
          </a:bodyPr>
          <a:lstStyle/>
          <a:p>
            <a:r>
              <a:rPr lang="en-US" dirty="0"/>
              <a:t>In order to attribute each gym to the correct borough we had to cluster them accordingly. Each gym would be given a label according to its cartesian distance to the borough</a:t>
            </a:r>
          </a:p>
          <a:p>
            <a:r>
              <a:rPr lang="en-US" dirty="0"/>
              <a:t>We changed the latitude/longitude features to x-y cartesian coordinates to facilitate analysis. The machine learning we utilized was the K-Means algorithm, which clusters observed points with the nearest mean. </a:t>
            </a:r>
          </a:p>
          <a:p>
            <a:r>
              <a:rPr lang="en-US" dirty="0"/>
              <a:t>Euclidean distance is used which required transformation of points</a:t>
            </a:r>
          </a:p>
        </p:txBody>
      </p:sp>
      <p:sp>
        <p:nvSpPr>
          <p:cNvPr id="9" name="TextBox 8">
            <a:extLst>
              <a:ext uri="{FF2B5EF4-FFF2-40B4-BE49-F238E27FC236}">
                <a16:creationId xmlns:a16="http://schemas.microsoft.com/office/drawing/2014/main" id="{0EB17C45-8854-3D4B-841F-9CC0FE686C19}"/>
              </a:ext>
            </a:extLst>
          </p:cNvPr>
          <p:cNvSpPr txBox="1"/>
          <p:nvPr/>
        </p:nvSpPr>
        <p:spPr>
          <a:xfrm>
            <a:off x="5023778" y="2851570"/>
            <a:ext cx="2139423" cy="276999"/>
          </a:xfrm>
          <a:prstGeom prst="rect">
            <a:avLst/>
          </a:prstGeom>
          <a:noFill/>
        </p:spPr>
        <p:txBody>
          <a:bodyPr wrap="square" rtlCol="0">
            <a:spAutoFit/>
          </a:bodyPr>
          <a:lstStyle/>
          <a:p>
            <a:r>
              <a:rPr lang="en-US" sz="1200" dirty="0"/>
              <a:t>K-Means Clustering k= 15</a:t>
            </a:r>
          </a:p>
        </p:txBody>
      </p:sp>
      <p:sp>
        <p:nvSpPr>
          <p:cNvPr id="10" name="TextBox 9">
            <a:extLst>
              <a:ext uri="{FF2B5EF4-FFF2-40B4-BE49-F238E27FC236}">
                <a16:creationId xmlns:a16="http://schemas.microsoft.com/office/drawing/2014/main" id="{A0157279-D370-0042-9877-5FF939A37A64}"/>
              </a:ext>
            </a:extLst>
          </p:cNvPr>
          <p:cNvSpPr txBox="1"/>
          <p:nvPr/>
        </p:nvSpPr>
        <p:spPr>
          <a:xfrm>
            <a:off x="9085813" y="2829884"/>
            <a:ext cx="2503456" cy="276999"/>
          </a:xfrm>
          <a:prstGeom prst="rect">
            <a:avLst/>
          </a:prstGeom>
          <a:noFill/>
        </p:spPr>
        <p:txBody>
          <a:bodyPr wrap="square" rtlCol="0">
            <a:spAutoFit/>
          </a:bodyPr>
          <a:lstStyle/>
          <a:p>
            <a:r>
              <a:rPr lang="en-US" sz="1200" dirty="0"/>
              <a:t>Original Distribution</a:t>
            </a:r>
          </a:p>
        </p:txBody>
      </p:sp>
    </p:spTree>
    <p:extLst>
      <p:ext uri="{BB962C8B-B14F-4D97-AF65-F5344CB8AC3E}">
        <p14:creationId xmlns:p14="http://schemas.microsoft.com/office/powerpoint/2010/main" val="5977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D717798-8BAA-4099-9D3A-90FA73CA3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FDB9816-CB1F-41E6-A9DC-48798575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3887CCD-73DA-4045-8282-893DA4F03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199"/>
            <a:ext cx="1854170" cy="9499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EBCECAB9-42CA-473A-8872-E45E7F34E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7976" y="453643"/>
            <a:ext cx="5557491" cy="985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1481839B-0DC3-4197-A213-925857DAA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615271"/>
            <a:ext cx="11298934" cy="11887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EE24ED5-0750-CB49-B62A-7E28D0D453DC}"/>
              </a:ext>
            </a:extLst>
          </p:cNvPr>
          <p:cNvSpPr>
            <a:spLocks noGrp="1"/>
          </p:cNvSpPr>
          <p:nvPr>
            <p:ph type="title"/>
          </p:nvPr>
        </p:nvSpPr>
        <p:spPr>
          <a:xfrm>
            <a:off x="581192" y="702156"/>
            <a:ext cx="11029616" cy="1013800"/>
          </a:xfrm>
        </p:spPr>
        <p:txBody>
          <a:bodyPr>
            <a:normAutofit/>
          </a:bodyPr>
          <a:lstStyle/>
          <a:p>
            <a:r>
              <a:rPr lang="en-US">
                <a:solidFill>
                  <a:srgbClr val="FFFFFF"/>
                </a:solidFill>
              </a:rPr>
              <a:t>Using User Ratings In order to Compare Boroughs</a:t>
            </a:r>
          </a:p>
        </p:txBody>
      </p:sp>
      <p:sp>
        <p:nvSpPr>
          <p:cNvPr id="24" name="Rectangle 23">
            <a:extLst>
              <a:ext uri="{FF2B5EF4-FFF2-40B4-BE49-F238E27FC236}">
                <a16:creationId xmlns:a16="http://schemas.microsoft.com/office/drawing/2014/main" id="{052D6A9E-4C52-4330-BB5E-CD9074D08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17694" cy="4045683"/>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text, map&#10;&#10;Description automatically generated">
            <a:extLst>
              <a:ext uri="{FF2B5EF4-FFF2-40B4-BE49-F238E27FC236}">
                <a16:creationId xmlns:a16="http://schemas.microsoft.com/office/drawing/2014/main" id="{E832D34C-3964-5D46-B927-F3CF4F6778F7}"/>
              </a:ext>
            </a:extLst>
          </p:cNvPr>
          <p:cNvPicPr>
            <a:picLocks noChangeAspect="1"/>
          </p:cNvPicPr>
          <p:nvPr/>
        </p:nvPicPr>
        <p:blipFill>
          <a:blip r:embed="rId2"/>
          <a:stretch>
            <a:fillRect/>
          </a:stretch>
        </p:blipFill>
        <p:spPr>
          <a:xfrm>
            <a:off x="622148" y="3197168"/>
            <a:ext cx="3372672" cy="2032034"/>
          </a:xfrm>
          <a:prstGeom prst="rect">
            <a:avLst/>
          </a:prstGeom>
        </p:spPr>
      </p:pic>
      <p:sp>
        <p:nvSpPr>
          <p:cNvPr id="26" name="Rectangle 25">
            <a:extLst>
              <a:ext uri="{FF2B5EF4-FFF2-40B4-BE49-F238E27FC236}">
                <a16:creationId xmlns:a16="http://schemas.microsoft.com/office/drawing/2014/main" id="{C19DFD0A-82E8-4F3A-907A-A4A598617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9496" y="2180496"/>
            <a:ext cx="1846504" cy="1992507"/>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3DE775A7-71AC-CF41-A63F-61B4E82E3F64}"/>
              </a:ext>
            </a:extLst>
          </p:cNvPr>
          <p:cNvPicPr>
            <a:picLocks noChangeAspect="1"/>
          </p:cNvPicPr>
          <p:nvPr/>
        </p:nvPicPr>
        <p:blipFill>
          <a:blip r:embed="rId3"/>
          <a:stretch>
            <a:fillRect/>
          </a:stretch>
        </p:blipFill>
        <p:spPr>
          <a:xfrm>
            <a:off x="4441813" y="2361059"/>
            <a:ext cx="1471020" cy="165283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50D3216-174D-0440-B2A5-FEA7EAF06228}"/>
              </a:ext>
            </a:extLst>
          </p:cNvPr>
          <p:cNvPicPr>
            <a:picLocks noChangeAspect="1"/>
          </p:cNvPicPr>
          <p:nvPr/>
        </p:nvPicPr>
        <p:blipFill>
          <a:blip r:embed="rId4"/>
          <a:stretch>
            <a:fillRect/>
          </a:stretch>
        </p:blipFill>
        <p:spPr>
          <a:xfrm>
            <a:off x="4438269" y="4626544"/>
            <a:ext cx="1496864" cy="1224706"/>
          </a:xfrm>
          <a:prstGeom prst="rect">
            <a:avLst/>
          </a:prstGeom>
        </p:spPr>
      </p:pic>
      <p:sp>
        <p:nvSpPr>
          <p:cNvPr id="28" name="Rectangle 27">
            <a:extLst>
              <a:ext uri="{FF2B5EF4-FFF2-40B4-BE49-F238E27FC236}">
                <a16:creationId xmlns:a16="http://schemas.microsoft.com/office/drawing/2014/main" id="{FFB8B602-B4DC-4797-8173-5C3902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233672"/>
            <a:ext cx="1854170" cy="1992507"/>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389C34-8946-084E-8FB3-7B3A65125CD7}"/>
              </a:ext>
            </a:extLst>
          </p:cNvPr>
          <p:cNvSpPr>
            <a:spLocks noGrp="1"/>
          </p:cNvSpPr>
          <p:nvPr>
            <p:ph idx="1"/>
          </p:nvPr>
        </p:nvSpPr>
        <p:spPr>
          <a:xfrm>
            <a:off x="6187977" y="2180496"/>
            <a:ext cx="5557490" cy="4045683"/>
          </a:xfrm>
        </p:spPr>
        <p:txBody>
          <a:bodyPr>
            <a:normAutofit/>
          </a:bodyPr>
          <a:lstStyle/>
          <a:p>
            <a:r>
              <a:rPr lang="en-US" dirty="0"/>
              <a:t>Once we had given each observed gym a label we assigned each label to a borough then grouped the labels by borough and took an averaged of the ratings.</a:t>
            </a:r>
          </a:p>
          <a:p>
            <a:r>
              <a:rPr lang="en-US" dirty="0"/>
              <a:t>The ratings of each borough where within 6.97 – 7.55</a:t>
            </a:r>
          </a:p>
          <a:p>
            <a:r>
              <a:rPr lang="en-US" dirty="0"/>
              <a:t>We created a map comparing the values of the ratings corresponding to the borough on the map. The darker color indicates a larger rating value. </a:t>
            </a:r>
          </a:p>
          <a:p>
            <a:r>
              <a:rPr lang="en-US" dirty="0"/>
              <a:t>Our results indicate that the borough of Manhattan has the highest quality gyms.  </a:t>
            </a:r>
          </a:p>
          <a:p>
            <a:pPr marL="0" indent="0">
              <a:buNone/>
            </a:pPr>
            <a:endParaRPr lang="en-US" dirty="0"/>
          </a:p>
        </p:txBody>
      </p:sp>
    </p:spTree>
    <p:extLst>
      <p:ext uri="{BB962C8B-B14F-4D97-AF65-F5344CB8AC3E}">
        <p14:creationId xmlns:p14="http://schemas.microsoft.com/office/powerpoint/2010/main" val="399279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C6CA-5592-3F48-99D2-B4565B182A27}"/>
              </a:ext>
            </a:extLst>
          </p:cNvPr>
          <p:cNvSpPr>
            <a:spLocks noGrp="1"/>
          </p:cNvSpPr>
          <p:nvPr>
            <p:ph type="title"/>
          </p:nvPr>
        </p:nvSpPr>
        <p:spPr/>
        <p:txBody>
          <a:bodyPr/>
          <a:lstStyle/>
          <a:p>
            <a:r>
              <a:rPr lang="en-US" dirty="0"/>
              <a:t>Conclusion and Future Directions	</a:t>
            </a:r>
          </a:p>
        </p:txBody>
      </p:sp>
      <p:sp>
        <p:nvSpPr>
          <p:cNvPr id="3" name="Content Placeholder 2">
            <a:extLst>
              <a:ext uri="{FF2B5EF4-FFF2-40B4-BE49-F238E27FC236}">
                <a16:creationId xmlns:a16="http://schemas.microsoft.com/office/drawing/2014/main" id="{D9430600-0DA4-D24B-BBBC-F3E6999B301E}"/>
              </a:ext>
            </a:extLst>
          </p:cNvPr>
          <p:cNvSpPr>
            <a:spLocks noGrp="1"/>
          </p:cNvSpPr>
          <p:nvPr>
            <p:ph idx="1"/>
          </p:nvPr>
        </p:nvSpPr>
        <p:spPr/>
        <p:txBody>
          <a:bodyPr>
            <a:normAutofit/>
          </a:bodyPr>
          <a:lstStyle/>
          <a:p>
            <a:r>
              <a:rPr lang="en-US" dirty="0"/>
              <a:t>The gym life of New York City seems to have the best quality of fitness institutions clustered around Manhattan</a:t>
            </a:r>
          </a:p>
          <a:p>
            <a:r>
              <a:rPr lang="en-US" dirty="0"/>
              <a:t>For anyone looking to enter the lifestyle industry or someone moving to New York City and looking for the best workout borough Manhattan would be it.</a:t>
            </a:r>
          </a:p>
          <a:p>
            <a:r>
              <a:rPr lang="en-US" dirty="0"/>
              <a:t>For future analysis I would like to narrow the scope. To find the density of gyms to every neighborhood in New York City. This would require us to partition each borough into their respective Neighborhoods and make distinct </a:t>
            </a:r>
            <a:r>
              <a:rPr lang="en-US" dirty="0" err="1"/>
              <a:t>Fourquare</a:t>
            </a:r>
            <a:r>
              <a:rPr lang="en-US" dirty="0"/>
              <a:t> API request. This might very well exceed our daily limit per account, however.</a:t>
            </a:r>
          </a:p>
          <a:p>
            <a:r>
              <a:rPr lang="en-US" dirty="0"/>
              <a:t>We had quite a few gyms not have ratings provided by Foursquare we could find a different source for rating gyms.</a:t>
            </a:r>
          </a:p>
          <a:p>
            <a:r>
              <a:rPr lang="en-US" dirty="0"/>
              <a:t>Equipment availability is also a concern and could be identified with “trending” attributed provided by Foursquare</a:t>
            </a:r>
          </a:p>
          <a:p>
            <a:r>
              <a:rPr lang="en-US" dirty="0"/>
              <a:t>Cost of gym is also a factor. Weighing this into our analysis may sway one borough </a:t>
            </a:r>
            <a:r>
              <a:rPr lang="en-US"/>
              <a:t>over another.</a:t>
            </a:r>
            <a:endParaRPr lang="en-US" dirty="0"/>
          </a:p>
        </p:txBody>
      </p:sp>
    </p:spTree>
    <p:extLst>
      <p:ext uri="{BB962C8B-B14F-4D97-AF65-F5344CB8AC3E}">
        <p14:creationId xmlns:p14="http://schemas.microsoft.com/office/powerpoint/2010/main" val="43330884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9</TotalTime>
  <Words>581</Words>
  <Application>Microsoft Macintosh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Gill Sans MT</vt:lpstr>
      <vt:lpstr>Wingdings 2</vt:lpstr>
      <vt:lpstr>Dividend</vt:lpstr>
      <vt:lpstr>Analyzing Gym quality and Distribution in New York City</vt:lpstr>
      <vt:lpstr>Gym quality and Distribution is important for people Moving to New York and Those in Fitness INdustry</vt:lpstr>
      <vt:lpstr>Data Acquisition / exploratory Data Analysis</vt:lpstr>
      <vt:lpstr>Grouping gym Locations To Respective Boroughs</vt:lpstr>
      <vt:lpstr>Using User Ratings In order to Compare Boroughs</vt:lpstr>
      <vt:lpstr>Conclusion and Future Directions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Gym quality and Distribution in New York City</dc:title>
  <dc:creator>Asis Sotelo</dc:creator>
  <cp:lastModifiedBy>Asis Sotelo</cp:lastModifiedBy>
  <cp:revision>2</cp:revision>
  <dcterms:created xsi:type="dcterms:W3CDTF">2019-08-20T17:58:26Z</dcterms:created>
  <dcterms:modified xsi:type="dcterms:W3CDTF">2019-08-20T18:07:47Z</dcterms:modified>
</cp:coreProperties>
</file>