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5610-D7BD-294E-BCB1-4B5669445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504B4-C2D0-C443-A5D6-B354AA4AC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410200"/>
            <a:ext cx="8825658" cy="861420"/>
          </a:xfrm>
        </p:spPr>
        <p:txBody>
          <a:bodyPr/>
          <a:lstStyle/>
          <a:p>
            <a:pPr algn="ctr"/>
            <a:r>
              <a:rPr lang="en-US" dirty="0" err="1"/>
              <a:t>Asis</a:t>
            </a:r>
            <a:r>
              <a:rPr lang="en-US" dirty="0"/>
              <a:t> A Sotelo</a:t>
            </a:r>
          </a:p>
          <a:p>
            <a:pPr algn="ctr"/>
            <a:r>
              <a:rPr lang="en-US" dirty="0"/>
              <a:t>Part of Coursera Capstone</a:t>
            </a:r>
          </a:p>
        </p:txBody>
      </p:sp>
    </p:spTree>
    <p:extLst>
      <p:ext uri="{BB962C8B-B14F-4D97-AF65-F5344CB8AC3E}">
        <p14:creationId xmlns:p14="http://schemas.microsoft.com/office/powerpoint/2010/main" val="198171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0AE4-F094-6741-BAF7-C64EA0BA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491D-D00A-D447-9494-396F90A3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Credit Card Fraud is the most common form of identity theft with 133,015 reports last year alone according to a survey conducted by Experian, a credit bureau.</a:t>
            </a:r>
          </a:p>
          <a:p>
            <a:r>
              <a:rPr lang="en-US" dirty="0"/>
              <a:t>In order to minimize exposure of credit card consumers we can various feature data from credit card consumers as well as transaction information in order to identify fraudulent transactions.</a:t>
            </a:r>
          </a:p>
          <a:p>
            <a:r>
              <a:rPr lang="en-US" dirty="0"/>
              <a:t>Is it possible to create algorithms to identify a fraudulent credit card transaction</a:t>
            </a:r>
          </a:p>
        </p:txBody>
      </p:sp>
    </p:spTree>
    <p:extLst>
      <p:ext uri="{BB962C8B-B14F-4D97-AF65-F5344CB8AC3E}">
        <p14:creationId xmlns:p14="http://schemas.microsoft.com/office/powerpoint/2010/main" val="153454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1C4D-47FC-8B48-A758-D78D3033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&amp; 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15C6-A008-514C-B4B8-0EA4D3022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Dataset in a CSV form from Kaggle</a:t>
            </a:r>
          </a:p>
          <a:p>
            <a:r>
              <a:rPr lang="en-US" dirty="0"/>
              <a:t>Made up of credit card transaction from two unspecified days in  September 2013 by European Cardholders</a:t>
            </a:r>
          </a:p>
          <a:p>
            <a:r>
              <a:rPr lang="en-US" dirty="0"/>
              <a:t>284,807 non-fraudulent transactions and 492 fraudulent transactions, an imbalanced dataset</a:t>
            </a:r>
          </a:p>
          <a:p>
            <a:r>
              <a:rPr lang="en-US" dirty="0"/>
              <a:t>Dataset has 30 features: “Time”, “Amount”, “V1”-”V28”</a:t>
            </a:r>
          </a:p>
          <a:p>
            <a:r>
              <a:rPr lang="en-US" dirty="0"/>
              <a:t>Dataset has one target variable: “Class” with 1 </a:t>
            </a:r>
            <a:r>
              <a:rPr lang="en-US" dirty="0" err="1"/>
              <a:t>signifiying</a:t>
            </a:r>
            <a:r>
              <a:rPr lang="en-US" dirty="0"/>
              <a:t> fraudulent transaction and 0 </a:t>
            </a:r>
            <a:r>
              <a:rPr lang="en-US" dirty="0" err="1"/>
              <a:t>signyfing</a:t>
            </a:r>
            <a:r>
              <a:rPr lang="en-US" dirty="0"/>
              <a:t> non-fraudulent</a:t>
            </a:r>
          </a:p>
          <a:p>
            <a:r>
              <a:rPr lang="en-US" dirty="0"/>
              <a:t>”V1”-”V28” are a result of PCA transformation, we can assume that these features have been normalized and scaled.</a:t>
            </a:r>
          </a:p>
          <a:p>
            <a:r>
              <a:rPr lang="en-US" dirty="0"/>
              <a:t>There are no NULL values, empty rows, values are all unique dataset is very clean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7662-3F0E-9F46-A6AC-C351A220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2800-1B9D-3A49-BFE2-3756BD689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502358" cy="4195481"/>
          </a:xfrm>
        </p:spPr>
        <p:txBody>
          <a:bodyPr/>
          <a:lstStyle/>
          <a:p>
            <a:r>
              <a:rPr lang="en-US" dirty="0"/>
              <a:t>Using correlation heatmap there is very little correlation when utilizing the entire </a:t>
            </a:r>
            <a:r>
              <a:rPr lang="en-US" dirty="0" err="1"/>
              <a:t>datseta</a:t>
            </a:r>
            <a:endParaRPr lang="en-US" dirty="0"/>
          </a:p>
          <a:p>
            <a:r>
              <a:rPr lang="en-US" dirty="0"/>
              <a:t>Under sampling the non-fraudulent data then having a 1:1 ration of fraudulent data to fraud data reveals correlations between features and target variable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438CF-C8B0-3A43-B6B2-13B740B5B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007" y="1940011"/>
            <a:ext cx="2261375" cy="1620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8E408A-5FC1-4F40-AB17-168571CF8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697" y="1940011"/>
            <a:ext cx="2261374" cy="1617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4C226B-4F06-8C41-B566-EDFE47EB7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007" y="4150658"/>
            <a:ext cx="2261375" cy="1620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C5D7B0-B82B-0145-AEA6-71A321DF7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9318" y="4150658"/>
            <a:ext cx="2296753" cy="161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6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7279-AA2F-4946-A7F1-9FBA8AD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3CD6-CA69-C142-839A-72DD90D20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separate model definitions</a:t>
            </a:r>
          </a:p>
          <a:p>
            <a:pPr lvl="1"/>
            <a:r>
              <a:rPr lang="en-US" dirty="0"/>
              <a:t>One local </a:t>
            </a:r>
            <a:r>
              <a:rPr lang="en-US" dirty="0" err="1"/>
              <a:t>scikit</a:t>
            </a:r>
            <a:r>
              <a:rPr lang="en-US" dirty="0"/>
              <a:t>-learn based logistic regression model. </a:t>
            </a:r>
          </a:p>
          <a:p>
            <a:pPr lvl="1"/>
            <a:r>
              <a:rPr lang="en-US" dirty="0"/>
              <a:t>Two Apache Spark based models: one a logistic regression model and one an autoencoder deep learning model</a:t>
            </a:r>
          </a:p>
          <a:p>
            <a:r>
              <a:rPr lang="en-US" dirty="0"/>
              <a:t>Feature Engineering</a:t>
            </a:r>
          </a:p>
          <a:p>
            <a:pPr lvl="1"/>
            <a:r>
              <a:rPr lang="en-US" dirty="0"/>
              <a:t>Created Pipeline consisting of </a:t>
            </a:r>
          </a:p>
          <a:p>
            <a:pPr lvl="2"/>
            <a:r>
              <a:rPr lang="en-US" dirty="0"/>
              <a:t>Normalization/Scaling</a:t>
            </a:r>
          </a:p>
          <a:p>
            <a:pPr lvl="3"/>
            <a:r>
              <a:rPr lang="en-US" dirty="0"/>
              <a:t>Specifically on ‘time’ and ‘amount’ features</a:t>
            </a:r>
          </a:p>
          <a:p>
            <a:pPr lvl="3"/>
            <a:r>
              <a:rPr lang="en-US" dirty="0"/>
              <a:t>Renamed ‘class’ to ‘label’</a:t>
            </a:r>
          </a:p>
          <a:p>
            <a:pPr lvl="2"/>
            <a:r>
              <a:rPr lang="en-US" dirty="0"/>
              <a:t>Vector Assembler</a:t>
            </a:r>
          </a:p>
          <a:p>
            <a:pPr lvl="2"/>
            <a:r>
              <a:rPr lang="en-US" dirty="0"/>
              <a:t>PCA Transformation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8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7A14-E1FB-DE42-B10C-7A16F7C5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 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32EF4-AB1D-A544-A4C0-4BBED7D8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Implementation Local Machine</a:t>
            </a:r>
          </a:p>
          <a:p>
            <a:pPr lvl="1"/>
            <a:r>
              <a:rPr lang="en-US" dirty="0"/>
              <a:t>To have a base target implemented logistic regression on dataset</a:t>
            </a:r>
          </a:p>
          <a:p>
            <a:pPr lvl="1"/>
            <a:r>
              <a:rPr lang="en-US" dirty="0"/>
              <a:t>Trained model on subsample of data set</a:t>
            </a:r>
          </a:p>
          <a:p>
            <a:pPr lvl="1"/>
            <a:r>
              <a:rPr lang="en-US" dirty="0"/>
              <a:t>Took 1:1 ratio of fraudulent to fraud samples 350 samples of each</a:t>
            </a:r>
          </a:p>
          <a:p>
            <a:pPr lvl="1"/>
            <a:r>
              <a:rPr lang="en-US" dirty="0"/>
              <a:t>Only predicted and evaluated on 2,000 samples</a:t>
            </a:r>
          </a:p>
          <a:p>
            <a:r>
              <a:rPr lang="en-US" dirty="0"/>
              <a:t>Logistic Regression Implementation Apache Spark</a:t>
            </a:r>
          </a:p>
          <a:p>
            <a:pPr lvl="1"/>
            <a:r>
              <a:rPr lang="en-US" dirty="0" err="1"/>
              <a:t>Pyspark</a:t>
            </a:r>
            <a:r>
              <a:rPr lang="en-US" dirty="0"/>
              <a:t> implementation</a:t>
            </a:r>
          </a:p>
          <a:p>
            <a:pPr lvl="1"/>
            <a:r>
              <a:rPr lang="en-US" dirty="0"/>
              <a:t>Utilized a subset equal to local machine implementation to train model</a:t>
            </a:r>
          </a:p>
          <a:p>
            <a:pPr lvl="1"/>
            <a:r>
              <a:rPr lang="en-US" dirty="0"/>
              <a:t>Fit model to entire dataset 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5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F7C-CD26-BA46-8675-6D3B8BE3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II :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922F-2B60-F84E-91F3-4F2D89E7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327305" cy="42783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Autoencoder implementation</a:t>
            </a:r>
          </a:p>
          <a:p>
            <a:pPr lvl="1"/>
            <a:r>
              <a:rPr lang="en-US" dirty="0"/>
              <a:t>Utilized a 3 Denser Layer Sequential model</a:t>
            </a:r>
          </a:p>
          <a:p>
            <a:pPr lvl="1"/>
            <a:r>
              <a:rPr lang="en-US" dirty="0"/>
              <a:t>Trained only on a sub sample of the dataset 5,000 samples of only non-fraudulent data</a:t>
            </a:r>
          </a:p>
          <a:p>
            <a:pPr lvl="1"/>
            <a:r>
              <a:rPr lang="en-US" dirty="0"/>
              <a:t>Autoencoder was trained to be able to reconstruct non-fraud data</a:t>
            </a:r>
          </a:p>
          <a:p>
            <a:pPr lvl="1"/>
            <a:r>
              <a:rPr lang="en-US" dirty="0"/>
              <a:t>Take weights from encode part then feed to decode and see the error deviation of the learned representation</a:t>
            </a:r>
          </a:p>
          <a:p>
            <a:pPr lvl="1"/>
            <a:r>
              <a:rPr lang="en-US" dirty="0"/>
              <a:t>I large error between input and output on never before seen data probability of it being fraudulent is high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6163A-716C-B348-81F0-61C6F10C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394" y="2052918"/>
            <a:ext cx="3409294" cy="159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997F6C-7EAD-B34C-8D81-FA02D6D36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349" y="3905710"/>
            <a:ext cx="2305610" cy="1982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9A7B40-93C1-2547-AC47-48EE1BE20F3F}"/>
              </a:ext>
            </a:extLst>
          </p:cNvPr>
          <p:cNvSpPr txBox="1"/>
          <p:nvPr/>
        </p:nvSpPr>
        <p:spPr>
          <a:xfrm>
            <a:off x="7839875" y="6082116"/>
            <a:ext cx="308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– Dimensional grouping using TNSE of latent representation of fraud/non-fraud datapoints</a:t>
            </a:r>
          </a:p>
        </p:txBody>
      </p:sp>
    </p:spTree>
    <p:extLst>
      <p:ext uri="{BB962C8B-B14F-4D97-AF65-F5344CB8AC3E}">
        <p14:creationId xmlns:p14="http://schemas.microsoft.com/office/powerpoint/2010/main" val="304069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7FE7-CDC0-8648-9141-A1306577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DF38F-53B4-EA4C-AAD3-E80913C45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217975" cy="4352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Utilized confusion matrix and overall accuracy only on non-fraud subset of data as this would be the best indication on which model can identify a fraudulent transaction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Accuracy on Fraudulent transaction 93.1% detection rate</a:t>
            </a:r>
          </a:p>
          <a:p>
            <a:pPr lvl="1"/>
            <a:r>
              <a:rPr lang="en-US" dirty="0"/>
              <a:t>F1-Score: .93</a:t>
            </a:r>
          </a:p>
          <a:p>
            <a:r>
              <a:rPr lang="en-US" dirty="0"/>
              <a:t>Autoencoder</a:t>
            </a:r>
          </a:p>
          <a:p>
            <a:pPr lvl="1"/>
            <a:r>
              <a:rPr lang="en-US" dirty="0"/>
              <a:t>Accuracy on Fraudulent Transactions 87.8% detection rate</a:t>
            </a:r>
          </a:p>
          <a:p>
            <a:pPr lvl="1"/>
            <a:r>
              <a:rPr lang="en-US" dirty="0"/>
              <a:t>F1-Score: .91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6217F-F642-F14F-9D2D-75456644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573" y="1902943"/>
            <a:ext cx="2754182" cy="1807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81A27C-FE34-5642-A222-3F0B05A54867}"/>
              </a:ext>
            </a:extLst>
          </p:cNvPr>
          <p:cNvSpPr txBox="1"/>
          <p:nvPr/>
        </p:nvSpPr>
        <p:spPr>
          <a:xfrm>
            <a:off x="7497395" y="3871938"/>
            <a:ext cx="2914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Logistic Regression Confusion Matrix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C364CE-E69D-F247-B5BF-5A39CD46C12C}"/>
              </a:ext>
            </a:extLst>
          </p:cNvPr>
          <p:cNvSpPr/>
          <p:nvPr/>
        </p:nvSpPr>
        <p:spPr>
          <a:xfrm>
            <a:off x="7717242" y="6167627"/>
            <a:ext cx="24748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Autoencoder Confusion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7911E-C175-2A41-8B89-8A918B962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573" y="4309972"/>
            <a:ext cx="2754182" cy="178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1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C656-DAED-3345-9BB7-D35686BF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A0C4F-070E-8744-B005-862E56B2A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logistic regression was a ~5% better in detecting fraudulent transactions</a:t>
            </a:r>
          </a:p>
          <a:p>
            <a:r>
              <a:rPr lang="en-US" dirty="0"/>
              <a:t>We might have a better result with more layers and to limit the compression layer of the network to only have of the features as opposed to only 2.</a:t>
            </a:r>
          </a:p>
          <a:p>
            <a:r>
              <a:rPr lang="en-US" dirty="0"/>
              <a:t>We eliminated the features of “time” and “amount” as they seemed to have no correlation with the “label” class and only got a tenth of a percentage increase in accuracy in both models. </a:t>
            </a:r>
          </a:p>
        </p:txBody>
      </p:sp>
    </p:spTree>
    <p:extLst>
      <p:ext uri="{BB962C8B-B14F-4D97-AF65-F5344CB8AC3E}">
        <p14:creationId xmlns:p14="http://schemas.microsoft.com/office/powerpoint/2010/main" val="2067492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</TotalTime>
  <Words>607</Words>
  <Application>Microsoft Macintosh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Credit Card Fraud Detection</vt:lpstr>
      <vt:lpstr>Use Case</vt:lpstr>
      <vt:lpstr>Data Set &amp; QA</vt:lpstr>
      <vt:lpstr>Data Exploration and Visualization</vt:lpstr>
      <vt:lpstr>Methodology</vt:lpstr>
      <vt:lpstr>Model I : Logistic Regression</vt:lpstr>
      <vt:lpstr>Model II : Autoencoder</vt:lpstr>
      <vt:lpstr>Model Evaluation</vt:lpstr>
      <vt:lpstr>Results/Conclusion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Asis Sotelo</dc:creator>
  <cp:lastModifiedBy>Asis Sotelo</cp:lastModifiedBy>
  <cp:revision>8</cp:revision>
  <dcterms:created xsi:type="dcterms:W3CDTF">2019-09-11T18:58:33Z</dcterms:created>
  <dcterms:modified xsi:type="dcterms:W3CDTF">2019-09-11T21:26:16Z</dcterms:modified>
</cp:coreProperties>
</file>