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4"/>
  </p:notesMasterIdLst>
  <p:sldIdLst>
    <p:sldId id="256" r:id="rId3"/>
    <p:sldId id="279" r:id="rId4"/>
    <p:sldId id="280" r:id="rId5"/>
    <p:sldId id="281" r:id="rId6"/>
    <p:sldId id="282" r:id="rId7"/>
    <p:sldId id="285" r:id="rId8"/>
    <p:sldId id="286" r:id="rId9"/>
    <p:sldId id="283" r:id="rId10"/>
    <p:sldId id="287" r:id="rId11"/>
    <p:sldId id="288" r:id="rId12"/>
    <p:sldId id="290" r:id="rId13"/>
    <p:sldId id="289" r:id="rId14"/>
    <p:sldId id="292" r:id="rId15"/>
    <p:sldId id="284" r:id="rId16"/>
    <p:sldId id="291" r:id="rId17"/>
    <p:sldId id="294" r:id="rId18"/>
    <p:sldId id="295" r:id="rId19"/>
    <p:sldId id="296" r:id="rId20"/>
    <p:sldId id="297" r:id="rId21"/>
    <p:sldId id="298" r:id="rId22"/>
    <p:sldId id="293" r:id="rId23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A54"/>
    <a:srgbClr val="60E146"/>
    <a:srgbClr val="F79646"/>
    <a:srgbClr val="D5EC46"/>
    <a:srgbClr val="48D491"/>
    <a:srgbClr val="4BA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E82C2-06A1-4B04-A311-E771FEC9F0D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29CA1-41A0-4A55-93A2-0F2B98502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29CA1-41A0-4A55-93A2-0F2B985022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72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29CA1-41A0-4A55-93A2-0F2B985022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65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29CA1-41A0-4A55-93A2-0F2B985022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87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29CA1-41A0-4A55-93A2-0F2B985022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01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AU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AU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AU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AU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AU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AU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AU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AU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AU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AU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AU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AU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AU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AU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AU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AU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LhazEa8wmw" TargetMode="Externa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755640" y="771480"/>
            <a:ext cx="7632360" cy="1727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B0F0"/>
                </a:solidFill>
                <a:latin typeface="Roboto"/>
                <a:ea typeface="Roboto"/>
              </a:rPr>
              <a:t>Character Modelling Pipeline</a:t>
            </a:r>
            <a:endParaRPr dirty="0"/>
          </a:p>
        </p:txBody>
      </p:sp>
      <p:sp>
        <p:nvSpPr>
          <p:cNvPr id="137" name="CustomShape 2"/>
          <p:cNvSpPr/>
          <p:nvPr/>
        </p:nvSpPr>
        <p:spPr>
          <a:xfrm>
            <a:off x="755640" y="2571840"/>
            <a:ext cx="6400080" cy="1313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2400" dirty="0">
                <a:solidFill>
                  <a:srgbClr val="92D050"/>
                </a:solidFill>
                <a:latin typeface="Roboto"/>
                <a:ea typeface="Roboto"/>
              </a:rPr>
              <a:t>Design &amp; Implementation</a:t>
            </a: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749016" y="4355609"/>
            <a:ext cx="6400081" cy="488062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2400" dirty="0">
                <a:solidFill>
                  <a:srgbClr val="92D050"/>
                </a:solidFill>
                <a:latin typeface="Roboto"/>
                <a:ea typeface="Roboto"/>
              </a:rPr>
              <a:t>29/03/2018 – Sam Nicholas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5">
            <a:extLst>
              <a:ext uri="{FF2B5EF4-FFF2-40B4-BE49-F238E27FC236}">
                <a16:creationId xmlns:a16="http://schemas.microsoft.com/office/drawing/2014/main" id="{C0171C8D-46A3-491C-9808-5C9A601F0AF4}"/>
              </a:ext>
            </a:extLst>
          </p:cNvPr>
          <p:cNvSpPr txBox="1">
            <a:spLocks/>
          </p:cNvSpPr>
          <p:nvPr/>
        </p:nvSpPr>
        <p:spPr>
          <a:xfrm>
            <a:off x="457201" y="989814"/>
            <a:ext cx="4011103" cy="3664736"/>
          </a:xfrm>
          <a:prstGeom prst="rect">
            <a:avLst/>
          </a:prstGeom>
        </p:spPr>
        <p:txBody>
          <a:bodyPr wrap="square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Once you’ve completed the front view, press Ctrl +R to display the rulers.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Drag off of the top ruler to leave a horizontal line on key points on the model (shoulders, horns, head, feet, hands, buttons,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etc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).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You can move an existing ruler by holding control as you click and drag on it.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Use these rulers as a guide for drawing a side view of your character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A8AF64-8F72-4E35-BE40-E0C6F018C674}"/>
              </a:ext>
            </a:extLst>
          </p:cNvPr>
          <p:cNvSpPr txBox="1">
            <a:spLocks/>
          </p:cNvSpPr>
          <p:nvPr/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 err="1">
                <a:solidFill>
                  <a:srgbClr val="00B0F0"/>
                </a:solidFill>
                <a:latin typeface="Roboto"/>
                <a:ea typeface="Roboto"/>
              </a:rPr>
              <a:t>Orthographics</a:t>
            </a: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CBC203-0A22-4773-80EB-37F7DB1E2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204" y="336550"/>
            <a:ext cx="2397298" cy="43795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E509A4-69B5-4E65-B33C-F8B274B13813}"/>
              </a:ext>
            </a:extLst>
          </p:cNvPr>
          <p:cNvCxnSpPr/>
          <p:nvPr/>
        </p:nvCxnSpPr>
        <p:spPr>
          <a:xfrm>
            <a:off x="7073900" y="387350"/>
            <a:ext cx="0" cy="1428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6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5">
            <a:extLst>
              <a:ext uri="{FF2B5EF4-FFF2-40B4-BE49-F238E27FC236}">
                <a16:creationId xmlns:a16="http://schemas.microsoft.com/office/drawing/2014/main" id="{C0171C8D-46A3-491C-9808-5C9A601F0AF4}"/>
              </a:ext>
            </a:extLst>
          </p:cNvPr>
          <p:cNvSpPr txBox="1">
            <a:spLocks/>
          </p:cNvSpPr>
          <p:nvPr/>
        </p:nvSpPr>
        <p:spPr>
          <a:xfrm>
            <a:off x="457201" y="1225550"/>
            <a:ext cx="7410449" cy="2928135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When you export both the front and side views from Photoshop, ensure that they are identically sized (if they’re not exported in the same image).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If you don’t, it might be difficult to line up your geometry to the images.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A8AF64-8F72-4E35-BE40-E0C6F018C674}"/>
              </a:ext>
            </a:extLst>
          </p:cNvPr>
          <p:cNvSpPr txBox="1">
            <a:spLocks/>
          </p:cNvSpPr>
          <p:nvPr/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>
                <a:solidFill>
                  <a:srgbClr val="00B0F0"/>
                </a:solidFill>
                <a:latin typeface="Roboto"/>
                <a:ea typeface="Roboto"/>
              </a:rPr>
              <a:t>Modelling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84151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5">
            <a:extLst>
              <a:ext uri="{FF2B5EF4-FFF2-40B4-BE49-F238E27FC236}">
                <a16:creationId xmlns:a16="http://schemas.microsoft.com/office/drawing/2014/main" id="{C0171C8D-46A3-491C-9808-5C9A601F0AF4}"/>
              </a:ext>
            </a:extLst>
          </p:cNvPr>
          <p:cNvSpPr txBox="1">
            <a:spLocks/>
          </p:cNvSpPr>
          <p:nvPr/>
        </p:nvSpPr>
        <p:spPr>
          <a:xfrm>
            <a:off x="457201" y="989814"/>
            <a:ext cx="4011103" cy="3497739"/>
          </a:xfrm>
          <a:prstGeom prst="rect">
            <a:avLst/>
          </a:prstGeom>
        </p:spPr>
        <p:txBody>
          <a:bodyPr wrap="square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To bring the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orthographics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into Maya: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In the front (Z) and side (X) views of Maya, import your image planes.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You can select the image planes in the Outliner if you wish to move/scale them.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A8AF64-8F72-4E35-BE40-E0C6F018C674}"/>
              </a:ext>
            </a:extLst>
          </p:cNvPr>
          <p:cNvSpPr txBox="1">
            <a:spLocks/>
          </p:cNvSpPr>
          <p:nvPr/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>
                <a:solidFill>
                  <a:srgbClr val="00B0F0"/>
                </a:solidFill>
                <a:latin typeface="Roboto"/>
                <a:ea typeface="Roboto"/>
              </a:rPr>
              <a:t>Modelling</a:t>
            </a: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0EE826-19E6-44AA-824C-5B7AC8EF75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58" t="2387" r="53890" b="30710"/>
          <a:stretch/>
        </p:blipFill>
        <p:spPr>
          <a:xfrm>
            <a:off x="4819650" y="655946"/>
            <a:ext cx="3124200" cy="383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29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5">
            <a:extLst>
              <a:ext uri="{FF2B5EF4-FFF2-40B4-BE49-F238E27FC236}">
                <a16:creationId xmlns:a16="http://schemas.microsoft.com/office/drawing/2014/main" id="{C0171C8D-46A3-491C-9808-5C9A601F0AF4}"/>
              </a:ext>
            </a:extLst>
          </p:cNvPr>
          <p:cNvSpPr txBox="1">
            <a:spLocks/>
          </p:cNvSpPr>
          <p:nvPr/>
        </p:nvSpPr>
        <p:spPr>
          <a:xfrm>
            <a:off x="457201" y="989814"/>
            <a:ext cx="4965699" cy="3544086"/>
          </a:xfrm>
          <a:prstGeom prst="rect">
            <a:avLst/>
          </a:prstGeom>
        </p:spPr>
        <p:txBody>
          <a:bodyPr wrap="square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Think of each piece of your model like its own asset. You may make each piece out of several smaller pieces (Like an armguard that sits over the forearm).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In the case of symmetrical models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select all pieces to be mirrored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pressing Ctrl + g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setting the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ScaleX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of the group to -1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select 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</a:rPr>
              <a:t>Edit &gt; Ungroup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This will mirror the geometry without adding transform history.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A8AF64-8F72-4E35-BE40-E0C6F018C674}"/>
              </a:ext>
            </a:extLst>
          </p:cNvPr>
          <p:cNvSpPr txBox="1">
            <a:spLocks/>
          </p:cNvSpPr>
          <p:nvPr/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>
                <a:solidFill>
                  <a:srgbClr val="00B0F0"/>
                </a:solidFill>
                <a:latin typeface="Roboto"/>
                <a:ea typeface="Roboto"/>
              </a:rPr>
              <a:t>Modelling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F69395-DA97-4A4D-B565-1239DD2BF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737" y="328612"/>
            <a:ext cx="17621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12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5">
            <a:extLst>
              <a:ext uri="{FF2B5EF4-FFF2-40B4-BE49-F238E27FC236}">
                <a16:creationId xmlns:a16="http://schemas.microsoft.com/office/drawing/2014/main" id="{C0171C8D-46A3-491C-9808-5C9A601F0AF4}"/>
              </a:ext>
            </a:extLst>
          </p:cNvPr>
          <p:cNvSpPr txBox="1">
            <a:spLocks/>
          </p:cNvSpPr>
          <p:nvPr/>
        </p:nvSpPr>
        <p:spPr>
          <a:xfrm>
            <a:off x="457201" y="989814"/>
            <a:ext cx="4011103" cy="3948486"/>
          </a:xfrm>
          <a:prstGeom prst="rect">
            <a:avLst/>
          </a:prstGeom>
        </p:spPr>
        <p:txBody>
          <a:bodyPr wrap="square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Don’t stress about small details! (a block-hand is just fine!)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You can make up many of the fine details by using a diffuse texture and normal map.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Avoid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nGons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(polygons with 5+ sides) wherever possible. Try to divert the flow of the topology in complete loops.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A8AF64-8F72-4E35-BE40-E0C6F018C674}"/>
              </a:ext>
            </a:extLst>
          </p:cNvPr>
          <p:cNvSpPr txBox="1">
            <a:spLocks/>
          </p:cNvSpPr>
          <p:nvPr/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>
                <a:solidFill>
                  <a:srgbClr val="00B0F0"/>
                </a:solidFill>
                <a:latin typeface="Roboto"/>
                <a:ea typeface="Roboto"/>
              </a:rPr>
              <a:t>Modelling</a:t>
            </a: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B27309-36CF-4F96-A827-0D1645547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600" y="842160"/>
            <a:ext cx="2838450" cy="3311525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C9E484C-6372-4550-B9C9-744158FF9893}"/>
              </a:ext>
            </a:extLst>
          </p:cNvPr>
          <p:cNvSpPr/>
          <p:nvPr/>
        </p:nvSpPr>
        <p:spPr>
          <a:xfrm>
            <a:off x="5435600" y="1727200"/>
            <a:ext cx="1568450" cy="127000"/>
          </a:xfrm>
          <a:custGeom>
            <a:avLst/>
            <a:gdLst>
              <a:gd name="connsiteX0" fmla="*/ 1568450 w 1568450"/>
              <a:gd name="connsiteY0" fmla="*/ 0 h 127000"/>
              <a:gd name="connsiteX1" fmla="*/ 869950 w 1568450"/>
              <a:gd name="connsiteY1" fmla="*/ 127000 h 127000"/>
              <a:gd name="connsiteX2" fmla="*/ 285750 w 1568450"/>
              <a:gd name="connsiteY2" fmla="*/ 127000 h 127000"/>
              <a:gd name="connsiteX3" fmla="*/ 0 w 1568450"/>
              <a:gd name="connsiteY3" fmla="*/ 1270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50" h="127000">
                <a:moveTo>
                  <a:pt x="1568450" y="0"/>
                </a:moveTo>
                <a:lnTo>
                  <a:pt x="869950" y="127000"/>
                </a:lnTo>
                <a:lnTo>
                  <a:pt x="285750" y="127000"/>
                </a:lnTo>
                <a:lnTo>
                  <a:pt x="0" y="12700"/>
                </a:lnTo>
              </a:path>
            </a:pathLst>
          </a:custGeom>
          <a:noFill/>
          <a:ln w="9525">
            <a:solidFill>
              <a:srgbClr val="2C2A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7486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407E85-9453-42C8-B17E-EB1504D6C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481" y="323850"/>
            <a:ext cx="2353143" cy="4191000"/>
          </a:xfrm>
          <a:prstGeom prst="rect">
            <a:avLst/>
          </a:prstGeom>
        </p:spPr>
      </p:pic>
      <p:sp>
        <p:nvSpPr>
          <p:cNvPr id="5" name="Subtitle 5">
            <a:extLst>
              <a:ext uri="{FF2B5EF4-FFF2-40B4-BE49-F238E27FC236}">
                <a16:creationId xmlns:a16="http://schemas.microsoft.com/office/drawing/2014/main" id="{40B554D9-68BC-44F7-B0A5-1E11478F33D0}"/>
              </a:ext>
            </a:extLst>
          </p:cNvPr>
          <p:cNvSpPr txBox="1">
            <a:spLocks/>
          </p:cNvSpPr>
          <p:nvPr/>
        </p:nvSpPr>
        <p:spPr>
          <a:xfrm>
            <a:off x="457201" y="989814"/>
            <a:ext cx="4889499" cy="3525036"/>
          </a:xfrm>
          <a:prstGeom prst="rect">
            <a:avLst/>
          </a:prstGeom>
        </p:spPr>
        <p:txBody>
          <a:bodyPr wrap="square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Once you’ve completed your model, go through each item in your outliner and either: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Give it an appropriate and identifiable name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OR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Delete it if it’s no longer required (like the image planes).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2B9ED2-B3DE-42FD-A9CF-30355EAD184B}"/>
              </a:ext>
            </a:extLst>
          </p:cNvPr>
          <p:cNvSpPr txBox="1">
            <a:spLocks/>
          </p:cNvSpPr>
          <p:nvPr/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>
                <a:solidFill>
                  <a:srgbClr val="00B0F0"/>
                </a:solidFill>
                <a:latin typeface="Roboto"/>
                <a:ea typeface="Roboto"/>
              </a:rPr>
              <a:t>Modelling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0211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5">
            <a:extLst>
              <a:ext uri="{FF2B5EF4-FFF2-40B4-BE49-F238E27FC236}">
                <a16:creationId xmlns:a16="http://schemas.microsoft.com/office/drawing/2014/main" id="{40B554D9-68BC-44F7-B0A5-1E11478F33D0}"/>
              </a:ext>
            </a:extLst>
          </p:cNvPr>
          <p:cNvSpPr txBox="1">
            <a:spLocks/>
          </p:cNvSpPr>
          <p:nvPr/>
        </p:nvSpPr>
        <p:spPr>
          <a:xfrm>
            <a:off x="457201" y="989814"/>
            <a:ext cx="4775199" cy="3525036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2B9ED2-B3DE-42FD-A9CF-30355EAD184B}"/>
              </a:ext>
            </a:extLst>
          </p:cNvPr>
          <p:cNvSpPr txBox="1">
            <a:spLocks/>
          </p:cNvSpPr>
          <p:nvPr/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>
                <a:solidFill>
                  <a:srgbClr val="00B0F0"/>
                </a:solidFill>
                <a:latin typeface="Roboto"/>
                <a:ea typeface="Roboto"/>
              </a:rPr>
              <a:t>UV Unwrapping</a:t>
            </a:r>
            <a:endParaRPr lang="en-US" sz="3200" dirty="0"/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E1BCA9B8-7B38-448A-91F9-7542A235250A}"/>
              </a:ext>
            </a:extLst>
          </p:cNvPr>
          <p:cNvSpPr txBox="1">
            <a:spLocks/>
          </p:cNvSpPr>
          <p:nvPr/>
        </p:nvSpPr>
        <p:spPr>
          <a:xfrm>
            <a:off x="457201" y="989814"/>
            <a:ext cx="7727949" cy="3525036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Here’s some tips for UV Unwrapping your character:</a:t>
            </a:r>
          </a:p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Be patient. Put on some music and try not to rush yourself.</a:t>
            </a:r>
          </a:p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Cut the UV shells into smaller, more manageable pieces, but be careful; too many seams can spoil the appearance of your model. </a:t>
            </a:r>
          </a:p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If you are able, get the Maya Bonus tools. There’s a great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hlinkClick r:id="rId2"/>
              </a:rPr>
              <a:t>UV Unwrapping tool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 in there that simplifies the process.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95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5">
            <a:extLst>
              <a:ext uri="{FF2B5EF4-FFF2-40B4-BE49-F238E27FC236}">
                <a16:creationId xmlns:a16="http://schemas.microsoft.com/office/drawing/2014/main" id="{40B554D9-68BC-44F7-B0A5-1E11478F33D0}"/>
              </a:ext>
            </a:extLst>
          </p:cNvPr>
          <p:cNvSpPr txBox="1">
            <a:spLocks/>
          </p:cNvSpPr>
          <p:nvPr/>
        </p:nvSpPr>
        <p:spPr>
          <a:xfrm>
            <a:off x="457201" y="989814"/>
            <a:ext cx="4775199" cy="3525036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2B9ED2-B3DE-42FD-A9CF-30355EAD184B}"/>
              </a:ext>
            </a:extLst>
          </p:cNvPr>
          <p:cNvSpPr txBox="1">
            <a:spLocks/>
          </p:cNvSpPr>
          <p:nvPr/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>
                <a:solidFill>
                  <a:srgbClr val="00B0F0"/>
                </a:solidFill>
                <a:latin typeface="Roboto"/>
                <a:ea typeface="Roboto"/>
              </a:rPr>
              <a:t>UV Unwrapping</a:t>
            </a:r>
            <a:endParaRPr lang="en-US" sz="3200" dirty="0"/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E1BCA9B8-7B38-448A-91F9-7542A235250A}"/>
              </a:ext>
            </a:extLst>
          </p:cNvPr>
          <p:cNvSpPr txBox="1">
            <a:spLocks/>
          </p:cNvSpPr>
          <p:nvPr/>
        </p:nvSpPr>
        <p:spPr>
          <a:xfrm>
            <a:off x="457201" y="989814"/>
            <a:ext cx="5372099" cy="3525036"/>
          </a:xfrm>
          <a:prstGeom prst="rect">
            <a:avLst/>
          </a:prstGeom>
        </p:spPr>
        <p:txBody>
          <a:bodyPr wrap="square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Have as few texture files as possible.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In our example from earlier, Claude is made up of many individual pieces. However, his only texture file contains the information for every piece of the model.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By positioning the UV shells so they don’t overlap (you can check by selecting all pieces at once), you can designate different parts of the texture file to different pieces.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vignette.wikia.nocookie.net/gtawiki/images/6/63/DefaultPlayerSkin-GTA3.png/revision/latest?cb=20100628093520">
            <a:extLst>
              <a:ext uri="{FF2B5EF4-FFF2-40B4-BE49-F238E27FC236}">
                <a16:creationId xmlns:a16="http://schemas.microsoft.com/office/drawing/2014/main" id="{B014E347-8130-469B-831F-BB6C9798A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420" y="2413785"/>
            <a:ext cx="2113330" cy="211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B02A21-C5BD-438C-B6CC-D66DB5B23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406" y="455944"/>
            <a:ext cx="984702" cy="18179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2CAD7A-DA69-4AAA-8D74-4D417E2E6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061" y="448983"/>
            <a:ext cx="974689" cy="182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03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5">
            <a:extLst>
              <a:ext uri="{FF2B5EF4-FFF2-40B4-BE49-F238E27FC236}">
                <a16:creationId xmlns:a16="http://schemas.microsoft.com/office/drawing/2014/main" id="{40B554D9-68BC-44F7-B0A5-1E11478F33D0}"/>
              </a:ext>
            </a:extLst>
          </p:cNvPr>
          <p:cNvSpPr txBox="1">
            <a:spLocks/>
          </p:cNvSpPr>
          <p:nvPr/>
        </p:nvSpPr>
        <p:spPr>
          <a:xfrm>
            <a:off x="457201" y="989814"/>
            <a:ext cx="4775199" cy="3525036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2B9ED2-B3DE-42FD-A9CF-30355EAD184B}"/>
              </a:ext>
            </a:extLst>
          </p:cNvPr>
          <p:cNvSpPr txBox="1">
            <a:spLocks/>
          </p:cNvSpPr>
          <p:nvPr/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>
                <a:solidFill>
                  <a:srgbClr val="00B0F0"/>
                </a:solidFill>
                <a:latin typeface="Roboto"/>
                <a:ea typeface="Roboto"/>
              </a:rPr>
              <a:t>UV Unwrapping</a:t>
            </a:r>
            <a:endParaRPr lang="en-US" sz="3200" dirty="0"/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E1BCA9B8-7B38-448A-91F9-7542A235250A}"/>
              </a:ext>
            </a:extLst>
          </p:cNvPr>
          <p:cNvSpPr txBox="1">
            <a:spLocks/>
          </p:cNvSpPr>
          <p:nvPr/>
        </p:nvSpPr>
        <p:spPr>
          <a:xfrm>
            <a:off x="457201" y="989814"/>
            <a:ext cx="5029199" cy="3525036"/>
          </a:xfrm>
          <a:prstGeom prst="rect">
            <a:avLst/>
          </a:prstGeom>
        </p:spPr>
        <p:txBody>
          <a:bodyPr wrap="square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UVs like this are not complete. (automatic unwrap, followed by Modify &gt; Layout).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There’s no rhyme or reason to where the shells are… This will make texturing in Photoshop difficult.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Many  of the seams could be eliminated or better hidden from view.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From this stage, you will need to use the Cut/Sew tools to complete the UV Shells.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4E7EAF-0E2B-4C59-8D62-B202A811E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361" y="820062"/>
            <a:ext cx="2970079" cy="316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91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5">
            <a:extLst>
              <a:ext uri="{FF2B5EF4-FFF2-40B4-BE49-F238E27FC236}">
                <a16:creationId xmlns:a16="http://schemas.microsoft.com/office/drawing/2014/main" id="{40B554D9-68BC-44F7-B0A5-1E11478F33D0}"/>
              </a:ext>
            </a:extLst>
          </p:cNvPr>
          <p:cNvSpPr txBox="1">
            <a:spLocks/>
          </p:cNvSpPr>
          <p:nvPr/>
        </p:nvSpPr>
        <p:spPr>
          <a:xfrm>
            <a:off x="457201" y="989814"/>
            <a:ext cx="4775199" cy="3525036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2B9ED2-B3DE-42FD-A9CF-30355EAD184B}"/>
              </a:ext>
            </a:extLst>
          </p:cNvPr>
          <p:cNvSpPr txBox="1">
            <a:spLocks/>
          </p:cNvSpPr>
          <p:nvPr/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>
                <a:solidFill>
                  <a:srgbClr val="00B0F0"/>
                </a:solidFill>
                <a:latin typeface="Roboto"/>
                <a:ea typeface="Roboto"/>
              </a:rPr>
              <a:t>UV Unwrapping</a:t>
            </a:r>
            <a:endParaRPr lang="en-US" sz="3200" dirty="0"/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E1BCA9B8-7B38-448A-91F9-7542A235250A}"/>
              </a:ext>
            </a:extLst>
          </p:cNvPr>
          <p:cNvSpPr txBox="1">
            <a:spLocks/>
          </p:cNvSpPr>
          <p:nvPr/>
        </p:nvSpPr>
        <p:spPr>
          <a:xfrm>
            <a:off x="457201" y="989814"/>
            <a:ext cx="5353049" cy="3525036"/>
          </a:xfrm>
          <a:prstGeom prst="rect">
            <a:avLst/>
          </a:prstGeom>
        </p:spPr>
        <p:txBody>
          <a:bodyPr wrap="square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Once you’ve unwrapped your objects, you can select 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</a:rPr>
              <a:t>Image &gt; UV Snapshot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to create a PNG image of your UVs. </a:t>
            </a:r>
          </a:p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I like to make this a 2048x2048 image, because it’s much easier to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downsample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 than it is to add more detail later.</a:t>
            </a:r>
          </a:p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Keep the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colour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 value as white</a:t>
            </a:r>
          </a:p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Set the Image Format to PNG, and make sure you note where it will be saving the output to (in your Maya Project’s images folder, by default)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85506-3CC7-40CD-A31E-FACF140F1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303" y="859673"/>
            <a:ext cx="3167062" cy="24522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23FEEB-9EA5-4B0B-8F2F-9DB5D669545B}"/>
              </a:ext>
            </a:extLst>
          </p:cNvPr>
          <p:cNvSpPr/>
          <p:nvPr/>
        </p:nvSpPr>
        <p:spPr>
          <a:xfrm>
            <a:off x="6584950" y="1390650"/>
            <a:ext cx="1708150" cy="2730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77C068-B1C7-4F8D-B2D1-E4F3EACB0CDF}"/>
              </a:ext>
            </a:extLst>
          </p:cNvPr>
          <p:cNvSpPr/>
          <p:nvPr/>
        </p:nvSpPr>
        <p:spPr>
          <a:xfrm flipV="1">
            <a:off x="6464300" y="1263650"/>
            <a:ext cx="2171700" cy="127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60C78A-5FBC-4DE6-9077-62C1C7728128}"/>
              </a:ext>
            </a:extLst>
          </p:cNvPr>
          <p:cNvSpPr/>
          <p:nvPr/>
        </p:nvSpPr>
        <p:spPr>
          <a:xfrm>
            <a:off x="6445250" y="1758118"/>
            <a:ext cx="1898650" cy="127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CA8B03-17A9-4E7B-9C45-389BD8FCEBEA}"/>
              </a:ext>
            </a:extLst>
          </p:cNvPr>
          <p:cNvSpPr/>
          <p:nvPr/>
        </p:nvSpPr>
        <p:spPr>
          <a:xfrm>
            <a:off x="6367103" y="1980368"/>
            <a:ext cx="1898650" cy="127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261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7566"/>
            <a:ext cx="8229240" cy="606959"/>
          </a:xfrm>
        </p:spPr>
        <p:txBody>
          <a:bodyPr/>
          <a:lstStyle/>
          <a:p>
            <a:r>
              <a:rPr lang="en-AU" sz="3600" dirty="0">
                <a:solidFill>
                  <a:srgbClr val="00B0F0"/>
                </a:solidFill>
                <a:latin typeface="Roboto"/>
                <a:ea typeface="Roboto"/>
              </a:rPr>
              <a:t>Contents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935183"/>
            <a:ext cx="8229240" cy="3879272"/>
          </a:xfrm>
        </p:spPr>
        <p:txBody>
          <a:bodyPr/>
          <a:lstStyle/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Before you start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Design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Orthographics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Modelling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UV Unwrapping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Prepare for rigging</a:t>
            </a:r>
          </a:p>
        </p:txBody>
      </p:sp>
    </p:spTree>
    <p:extLst>
      <p:ext uri="{BB962C8B-B14F-4D97-AF65-F5344CB8AC3E}">
        <p14:creationId xmlns:p14="http://schemas.microsoft.com/office/powerpoint/2010/main" val="956434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5">
            <a:extLst>
              <a:ext uri="{FF2B5EF4-FFF2-40B4-BE49-F238E27FC236}">
                <a16:creationId xmlns:a16="http://schemas.microsoft.com/office/drawing/2014/main" id="{40B554D9-68BC-44F7-B0A5-1E11478F33D0}"/>
              </a:ext>
            </a:extLst>
          </p:cNvPr>
          <p:cNvSpPr txBox="1">
            <a:spLocks/>
          </p:cNvSpPr>
          <p:nvPr/>
        </p:nvSpPr>
        <p:spPr>
          <a:xfrm>
            <a:off x="457201" y="989814"/>
            <a:ext cx="4775199" cy="3525036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2B9ED2-B3DE-42FD-A9CF-30355EAD184B}"/>
              </a:ext>
            </a:extLst>
          </p:cNvPr>
          <p:cNvSpPr txBox="1">
            <a:spLocks/>
          </p:cNvSpPr>
          <p:nvPr/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>
                <a:solidFill>
                  <a:srgbClr val="00B0F0"/>
                </a:solidFill>
                <a:latin typeface="Roboto"/>
                <a:ea typeface="Roboto"/>
              </a:rPr>
              <a:t>UV Unwrapping</a:t>
            </a:r>
            <a:endParaRPr lang="en-US" sz="3200" dirty="0"/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E1BCA9B8-7B38-448A-91F9-7542A235250A}"/>
              </a:ext>
            </a:extLst>
          </p:cNvPr>
          <p:cNvSpPr txBox="1">
            <a:spLocks/>
          </p:cNvSpPr>
          <p:nvPr/>
        </p:nvSpPr>
        <p:spPr>
          <a:xfrm>
            <a:off x="457201" y="989814"/>
            <a:ext cx="4540249" cy="3525036"/>
          </a:xfrm>
          <a:prstGeom prst="rect">
            <a:avLst/>
          </a:prstGeom>
        </p:spPr>
        <p:txBody>
          <a:bodyPr wrap="square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Paste the UV set into a photoshop document of the same dimensions. Ensure that they are on the top layer.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Set the background to an appropriate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colour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 (you should be able to see the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Uvs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 AND the details you’re adding).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Create a group and a new layer between the UV set and the background. This will be where you draw in your details.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You can make a layer and/or group for each part of your texture map.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6F6EC7-92BD-43EE-A7ED-4801DAB2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550" y="1217880"/>
            <a:ext cx="3638890" cy="270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70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5">
            <a:extLst>
              <a:ext uri="{FF2B5EF4-FFF2-40B4-BE49-F238E27FC236}">
                <a16:creationId xmlns:a16="http://schemas.microsoft.com/office/drawing/2014/main" id="{40B554D9-68BC-44F7-B0A5-1E11478F33D0}"/>
              </a:ext>
            </a:extLst>
          </p:cNvPr>
          <p:cNvSpPr txBox="1">
            <a:spLocks/>
          </p:cNvSpPr>
          <p:nvPr/>
        </p:nvSpPr>
        <p:spPr>
          <a:xfrm>
            <a:off x="457200" y="1064160"/>
            <a:ext cx="7518399" cy="3525036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Now we need to </a:t>
            </a:r>
            <a:r>
              <a:rPr lang="en-US" sz="2000" dirty="0" err="1">
                <a:solidFill>
                  <a:srgbClr val="92D050"/>
                </a:solidFill>
                <a:latin typeface="Calibri" panose="020F0502020204030204" pitchFamily="34" charset="0"/>
              </a:rPr>
              <a:t>centre</a:t>
            </a:r>
            <a:r>
              <a:rPr lang="en-US" sz="2000" dirty="0">
                <a:solidFill>
                  <a:srgbClr val="92D050"/>
                </a:solidFill>
                <a:latin typeface="Calibri" panose="020F0502020204030204" pitchFamily="34" charset="0"/>
              </a:rPr>
              <a:t> up the model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, </a:t>
            </a:r>
            <a:r>
              <a:rPr lang="en-US" sz="2000" dirty="0">
                <a:solidFill>
                  <a:srgbClr val="92D050"/>
                </a:solidFill>
                <a:latin typeface="Calibri" panose="020F0502020204030204" pitchFamily="34" charset="0"/>
              </a:rPr>
              <a:t>delete the history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, </a:t>
            </a:r>
            <a:r>
              <a:rPr lang="en-US" sz="2000" dirty="0">
                <a:solidFill>
                  <a:srgbClr val="92D050"/>
                </a:solidFill>
                <a:latin typeface="Calibri" panose="020F0502020204030204" pitchFamily="34" charset="0"/>
              </a:rPr>
              <a:t>and freeze the transformations on the geometry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. If we don’t, we can get some nasty skewing as the pieces are rotated and scaled.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Group all the pieces of your model, then move the group so that the character stands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</a:rPr>
              <a:t>centred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 above the origin (0,0,0 point). Ungroup.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Select every piece of geometry in your scene go to </a:t>
            </a:r>
            <a:r>
              <a:rPr lang="en-US" sz="2000" dirty="0">
                <a:solidFill>
                  <a:srgbClr val="00B0F0"/>
                </a:solidFill>
                <a:latin typeface="Calibri" panose="020F0502020204030204" pitchFamily="34" charset="0"/>
              </a:rPr>
              <a:t>Modify &gt; Freeze Transformations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, and then go to </a:t>
            </a:r>
            <a:r>
              <a:rPr lang="en-US" sz="2000" dirty="0">
                <a:solidFill>
                  <a:srgbClr val="00B0F0"/>
                </a:solidFill>
                <a:latin typeface="Calibri" panose="020F0502020204030204" pitchFamily="34" charset="0"/>
              </a:rPr>
              <a:t>Edit &gt; Delete by Type &gt; History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Save a backup of your project now. It’ll be a great idea to get some feedback from your teacher now, too!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2B9ED2-B3DE-42FD-A9CF-30355EAD184B}"/>
              </a:ext>
            </a:extLst>
          </p:cNvPr>
          <p:cNvSpPr txBox="1">
            <a:spLocks/>
          </p:cNvSpPr>
          <p:nvPr/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>
                <a:solidFill>
                  <a:srgbClr val="00B0F0"/>
                </a:solidFill>
                <a:latin typeface="Roboto"/>
                <a:ea typeface="Roboto"/>
              </a:rPr>
              <a:t>Prepare for Rigging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527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6456955A-1CAD-40C5-B3F6-215EEC30A73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1" y="1469163"/>
            <a:ext cx="7599218" cy="3282946"/>
          </a:xfrm>
        </p:spPr>
        <p:txBody>
          <a:bodyPr wrap="square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</a:rPr>
              <a:t>Everybody’s character will be set up differently.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</a:rPr>
              <a:t>As you are designing your character, remember </a:t>
            </a:r>
            <a:r>
              <a:rPr lang="en-US" sz="3200" b="1" i="1" dirty="0">
                <a:solidFill>
                  <a:srgbClr val="92D050"/>
                </a:solidFill>
                <a:latin typeface="Calibri" panose="020F0502020204030204" pitchFamily="34" charset="0"/>
              </a:rPr>
              <a:t>Form Follows Function</a:t>
            </a:r>
            <a:r>
              <a:rPr lang="en-US" sz="3200" b="1" i="1" dirty="0">
                <a:solidFill>
                  <a:schemeClr val="bg1"/>
                </a:solidFill>
                <a:latin typeface="Calibri" panose="020F0502020204030204" pitchFamily="34" charset="0"/>
              </a:rPr>
              <a:t>. 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</a:rPr>
              <a:t>How it looks, and how it is made will depend on what it needs to do.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>
                <a:solidFill>
                  <a:srgbClr val="00B0F0"/>
                </a:solidFill>
                <a:latin typeface="Roboto"/>
                <a:ea typeface="Roboto"/>
              </a:rPr>
              <a:t>Before you start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3532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6456955A-1CAD-40C5-B3F6-215EEC30A73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1" y="1469163"/>
            <a:ext cx="8309112" cy="3282946"/>
          </a:xfrm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To keep things simple, this tutorial will be using a parent-bind method for attaching the mesh to the bones.</a:t>
            </a:r>
          </a:p>
          <a:p>
            <a:pPr algn="ctr"/>
            <a:endParaRPr lang="en-US" sz="2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If you are choosing to do a skin weighted bind, know that you may encounter complications not supported by these course resources.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>
                <a:solidFill>
                  <a:srgbClr val="00B0F0"/>
                </a:solidFill>
                <a:latin typeface="Roboto"/>
                <a:ea typeface="Roboto"/>
              </a:rPr>
              <a:t>Before you start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764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389E98-09D8-4EF2-AE28-DF643A3B2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595" y="989814"/>
            <a:ext cx="1713764" cy="31638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3CA952-E8E7-4535-8B26-A3937F9E9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945" y="980781"/>
            <a:ext cx="1696336" cy="3172904"/>
          </a:xfrm>
          <a:prstGeom prst="rect">
            <a:avLst/>
          </a:prstGeom>
        </p:spPr>
      </p:pic>
      <p:sp>
        <p:nvSpPr>
          <p:cNvPr id="4" name="Subtitle 5">
            <a:extLst>
              <a:ext uri="{FF2B5EF4-FFF2-40B4-BE49-F238E27FC236}">
                <a16:creationId xmlns:a16="http://schemas.microsoft.com/office/drawing/2014/main" id="{C0171C8D-46A3-491C-9808-5C9A601F0AF4}"/>
              </a:ext>
            </a:extLst>
          </p:cNvPr>
          <p:cNvSpPr txBox="1">
            <a:spLocks/>
          </p:cNvSpPr>
          <p:nvPr/>
        </p:nvSpPr>
        <p:spPr>
          <a:xfrm>
            <a:off x="457201" y="989814"/>
            <a:ext cx="4011103" cy="3163871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In the parent-bind method, you will make your model out of individual pieces.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Look at your concept… How can you break this into individual pieces?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A8AF64-8F72-4E35-BE40-E0C6F018C674}"/>
              </a:ext>
            </a:extLst>
          </p:cNvPr>
          <p:cNvSpPr txBox="1">
            <a:spLocks/>
          </p:cNvSpPr>
          <p:nvPr/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>
                <a:solidFill>
                  <a:srgbClr val="00B0F0"/>
                </a:solidFill>
                <a:latin typeface="Roboto"/>
                <a:ea typeface="Roboto"/>
              </a:rPr>
              <a:t>Before you start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5601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846AE4E-6090-434A-8F43-9E6F3CDAD3A5}"/>
              </a:ext>
            </a:extLst>
          </p:cNvPr>
          <p:cNvSpPr txBox="1">
            <a:spLocks/>
          </p:cNvSpPr>
          <p:nvPr/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>
                <a:solidFill>
                  <a:srgbClr val="00B0F0"/>
                </a:solidFill>
                <a:latin typeface="Roboto"/>
                <a:ea typeface="Roboto"/>
              </a:rPr>
              <a:t>Design</a:t>
            </a:r>
            <a:endParaRPr lang="en-US" sz="3200" dirty="0"/>
          </a:p>
        </p:txBody>
      </p:sp>
      <p:sp>
        <p:nvSpPr>
          <p:cNvPr id="9" name="Subtitle 5">
            <a:extLst>
              <a:ext uri="{FF2B5EF4-FFF2-40B4-BE49-F238E27FC236}">
                <a16:creationId xmlns:a16="http://schemas.microsoft.com/office/drawing/2014/main" id="{D4354B68-F24F-4473-A93A-AF61A7F31E78}"/>
              </a:ext>
            </a:extLst>
          </p:cNvPr>
          <p:cNvSpPr txBox="1">
            <a:spLocks/>
          </p:cNvSpPr>
          <p:nvPr/>
        </p:nvSpPr>
        <p:spPr>
          <a:xfrm>
            <a:off x="457200" y="885311"/>
            <a:ext cx="7418314" cy="3163871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Try work out if you can make the design work with the different pieces.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362DDB-9DFD-4F4D-A20E-5B478A685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671" y="2773624"/>
            <a:ext cx="4604658" cy="17479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CE1CF0E-8BB4-4BEA-8FBA-66B19635871A}"/>
              </a:ext>
            </a:extLst>
          </p:cNvPr>
          <p:cNvSpPr/>
          <p:nvPr/>
        </p:nvSpPr>
        <p:spPr>
          <a:xfrm>
            <a:off x="2893422" y="2578819"/>
            <a:ext cx="894806" cy="2150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3BA9CD-F350-4BE5-BFBD-BF12CA8EA5E3}"/>
              </a:ext>
            </a:extLst>
          </p:cNvPr>
          <p:cNvSpPr/>
          <p:nvPr/>
        </p:nvSpPr>
        <p:spPr>
          <a:xfrm>
            <a:off x="4859701" y="2571750"/>
            <a:ext cx="398099" cy="1686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EB1DF5-2D42-4F9A-872C-1DC25B751E71}"/>
              </a:ext>
            </a:extLst>
          </p:cNvPr>
          <p:cNvSpPr/>
          <p:nvPr/>
        </p:nvSpPr>
        <p:spPr>
          <a:xfrm>
            <a:off x="3993817" y="2724150"/>
            <a:ext cx="730583" cy="1893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FDBC0D-C513-4A92-A66F-3F83068B1372}"/>
              </a:ext>
            </a:extLst>
          </p:cNvPr>
          <p:cNvSpPr/>
          <p:nvPr/>
        </p:nvSpPr>
        <p:spPr>
          <a:xfrm>
            <a:off x="5333615" y="2893423"/>
            <a:ext cx="398099" cy="875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8EA0BC-D423-47D2-AC82-0C206274507F}"/>
              </a:ext>
            </a:extLst>
          </p:cNvPr>
          <p:cNvSpPr/>
          <p:nvPr/>
        </p:nvSpPr>
        <p:spPr>
          <a:xfrm>
            <a:off x="5834208" y="2895600"/>
            <a:ext cx="259616" cy="875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6247464-BAE4-4581-B967-AB4234C66991}"/>
              </a:ext>
            </a:extLst>
          </p:cNvPr>
          <p:cNvCxnSpPr>
            <a:cxnSpLocks/>
          </p:cNvCxnSpPr>
          <p:nvPr/>
        </p:nvCxnSpPr>
        <p:spPr>
          <a:xfrm>
            <a:off x="1600200" y="2321431"/>
            <a:ext cx="2181496" cy="250319"/>
          </a:xfrm>
          <a:prstGeom prst="bentConnector3">
            <a:avLst>
              <a:gd name="adj1" fmla="val 7964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Subtitle 5">
            <a:extLst>
              <a:ext uri="{FF2B5EF4-FFF2-40B4-BE49-F238E27FC236}">
                <a16:creationId xmlns:a16="http://schemas.microsoft.com/office/drawing/2014/main" id="{DCA119B0-E99F-4029-ACB3-A642894DC24A}"/>
              </a:ext>
            </a:extLst>
          </p:cNvPr>
          <p:cNvSpPr txBox="1">
            <a:spLocks/>
          </p:cNvSpPr>
          <p:nvPr/>
        </p:nvSpPr>
        <p:spPr>
          <a:xfrm>
            <a:off x="54429" y="2050933"/>
            <a:ext cx="2963091" cy="250319"/>
          </a:xfrm>
          <a:prstGeom prst="rect">
            <a:avLst/>
          </a:prstGeom>
        </p:spPr>
        <p:txBody>
          <a:bodyPr wrap="square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</a:rPr>
              <a:t>Hinges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CCEA61F-4BFA-4F6B-BA12-7C39DA65E6CC}"/>
              </a:ext>
            </a:extLst>
          </p:cNvPr>
          <p:cNvCxnSpPr>
            <a:cxnSpLocks/>
          </p:cNvCxnSpPr>
          <p:nvPr/>
        </p:nvCxnSpPr>
        <p:spPr>
          <a:xfrm>
            <a:off x="3916997" y="2139481"/>
            <a:ext cx="785789" cy="57760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Subtitle 5">
            <a:extLst>
              <a:ext uri="{FF2B5EF4-FFF2-40B4-BE49-F238E27FC236}">
                <a16:creationId xmlns:a16="http://schemas.microsoft.com/office/drawing/2014/main" id="{0A47E18A-F48B-4E8B-8B69-FC03931D6107}"/>
              </a:ext>
            </a:extLst>
          </p:cNvPr>
          <p:cNvSpPr txBox="1">
            <a:spLocks/>
          </p:cNvSpPr>
          <p:nvPr/>
        </p:nvSpPr>
        <p:spPr>
          <a:xfrm>
            <a:off x="2933379" y="1889162"/>
            <a:ext cx="1468183" cy="250319"/>
          </a:xfrm>
          <a:prstGeom prst="rect">
            <a:avLst/>
          </a:prstGeom>
        </p:spPr>
        <p:txBody>
          <a:bodyPr wrap="square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</a:rPr>
              <a:t>Swivel Joints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F2A0334-DFFB-43BD-88FC-70FF9A88BAB3}"/>
              </a:ext>
            </a:extLst>
          </p:cNvPr>
          <p:cNvCxnSpPr>
            <a:cxnSpLocks/>
          </p:cNvCxnSpPr>
          <p:nvPr/>
        </p:nvCxnSpPr>
        <p:spPr>
          <a:xfrm>
            <a:off x="4747368" y="2177974"/>
            <a:ext cx="510432" cy="393776"/>
          </a:xfrm>
          <a:prstGeom prst="bentConnector3">
            <a:avLst>
              <a:gd name="adj1" fmla="val 5895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Subtitle 5">
            <a:extLst>
              <a:ext uri="{FF2B5EF4-FFF2-40B4-BE49-F238E27FC236}">
                <a16:creationId xmlns:a16="http://schemas.microsoft.com/office/drawing/2014/main" id="{933B698A-53FE-4A7C-BAC9-7CC70A11FE98}"/>
              </a:ext>
            </a:extLst>
          </p:cNvPr>
          <p:cNvSpPr txBox="1">
            <a:spLocks/>
          </p:cNvSpPr>
          <p:nvPr/>
        </p:nvSpPr>
        <p:spPr>
          <a:xfrm>
            <a:off x="4108036" y="1903187"/>
            <a:ext cx="2030501" cy="250319"/>
          </a:xfrm>
          <a:prstGeom prst="rect">
            <a:avLst/>
          </a:prstGeom>
        </p:spPr>
        <p:txBody>
          <a:bodyPr wrap="square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</a:rPr>
              <a:t>Overlapping sleeves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61DFE0C-149D-4CA2-9D14-0EBC45E72DD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40768" y="2313489"/>
            <a:ext cx="732283" cy="577105"/>
          </a:xfrm>
          <a:prstGeom prst="bentConnector3">
            <a:avLst>
              <a:gd name="adj1" fmla="val 9638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Subtitle 5">
            <a:extLst>
              <a:ext uri="{FF2B5EF4-FFF2-40B4-BE49-F238E27FC236}">
                <a16:creationId xmlns:a16="http://schemas.microsoft.com/office/drawing/2014/main" id="{62317BF3-4183-4EF0-97CA-97E1DC2B24A5}"/>
              </a:ext>
            </a:extLst>
          </p:cNvPr>
          <p:cNvSpPr txBox="1">
            <a:spLocks/>
          </p:cNvSpPr>
          <p:nvPr/>
        </p:nvSpPr>
        <p:spPr>
          <a:xfrm>
            <a:off x="5439275" y="2118457"/>
            <a:ext cx="2030501" cy="250319"/>
          </a:xfrm>
          <a:prstGeom prst="rect">
            <a:avLst/>
          </a:prstGeom>
        </p:spPr>
        <p:txBody>
          <a:bodyPr wrap="square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</a:rPr>
              <a:t>Ball Joints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28DD65D-6DDF-425E-92D6-C7EC5298CBEA}"/>
              </a:ext>
            </a:extLst>
          </p:cNvPr>
          <p:cNvCxnSpPr>
            <a:cxnSpLocks/>
            <a:endCxn id="16" idx="0"/>
          </p:cNvCxnSpPr>
          <p:nvPr/>
        </p:nvCxnSpPr>
        <p:spPr>
          <a:xfrm rot="10800000" flipV="1">
            <a:off x="5964016" y="2554320"/>
            <a:ext cx="1398310" cy="341280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Subtitle 5">
            <a:extLst>
              <a:ext uri="{FF2B5EF4-FFF2-40B4-BE49-F238E27FC236}">
                <a16:creationId xmlns:a16="http://schemas.microsoft.com/office/drawing/2014/main" id="{E5900548-FA7B-4143-86BA-0ED7608A47EC}"/>
              </a:ext>
            </a:extLst>
          </p:cNvPr>
          <p:cNvSpPr txBox="1">
            <a:spLocks/>
          </p:cNvSpPr>
          <p:nvPr/>
        </p:nvSpPr>
        <p:spPr>
          <a:xfrm>
            <a:off x="6528549" y="2359288"/>
            <a:ext cx="2030501" cy="250319"/>
          </a:xfrm>
          <a:prstGeom prst="rect">
            <a:avLst/>
          </a:prstGeom>
        </p:spPr>
        <p:txBody>
          <a:bodyPr wrap="square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</a:rPr>
              <a:t>Floating Geometry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97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891FBB-A147-4611-ACEF-678478BE9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603" y="989814"/>
            <a:ext cx="3036887" cy="1544869"/>
          </a:xfrm>
          <a:prstGeom prst="rect">
            <a:avLst/>
          </a:prstGeom>
        </p:spPr>
      </p:pic>
      <p:sp>
        <p:nvSpPr>
          <p:cNvPr id="7" name="Subtitle 5">
            <a:extLst>
              <a:ext uri="{FF2B5EF4-FFF2-40B4-BE49-F238E27FC236}">
                <a16:creationId xmlns:a16="http://schemas.microsoft.com/office/drawing/2014/main" id="{C76B1C88-730D-4683-889D-75CAA996819E}"/>
              </a:ext>
            </a:extLst>
          </p:cNvPr>
          <p:cNvSpPr txBox="1">
            <a:spLocks/>
          </p:cNvSpPr>
          <p:nvPr/>
        </p:nvSpPr>
        <p:spPr>
          <a:xfrm>
            <a:off x="457201" y="989814"/>
            <a:ext cx="4260849" cy="3531386"/>
          </a:xfrm>
          <a:prstGeom prst="rect">
            <a:avLst/>
          </a:prstGeom>
        </p:spPr>
        <p:txBody>
          <a:bodyPr wrap="square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For more organic forms you can make a capsule shape by extruding half a sphere (in a global direction to stop it from splaying out).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Two overlapping capsules can hide an elbow joint very well.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The capsules don’t have to be perfectly spherical, but the rounder they are, the more seamless the joint.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83B008E-EB9B-4D25-9273-BC9D0BBC8685}"/>
              </a:ext>
            </a:extLst>
          </p:cNvPr>
          <p:cNvSpPr txBox="1">
            <a:spLocks/>
          </p:cNvSpPr>
          <p:nvPr/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>
                <a:solidFill>
                  <a:srgbClr val="00B0F0"/>
                </a:solidFill>
                <a:latin typeface="Roboto"/>
                <a:ea typeface="Roboto"/>
              </a:rPr>
              <a:t>Design</a:t>
            </a: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97D4EE-A68A-4A2B-B38A-9F2AE627E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153" y="2850134"/>
            <a:ext cx="1665857" cy="10971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0563A4-2659-4E7C-B065-DA4F05D1B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861" y="2850134"/>
            <a:ext cx="1689239" cy="1097103"/>
          </a:xfrm>
          <a:prstGeom prst="rect">
            <a:avLst/>
          </a:prstGeom>
        </p:spPr>
      </p:pic>
      <p:sp>
        <p:nvSpPr>
          <p:cNvPr id="11" name="Subtitle 5">
            <a:extLst>
              <a:ext uri="{FF2B5EF4-FFF2-40B4-BE49-F238E27FC236}">
                <a16:creationId xmlns:a16="http://schemas.microsoft.com/office/drawing/2014/main" id="{BF07680A-4139-4F94-86F8-672AE6416CE6}"/>
              </a:ext>
            </a:extLst>
          </p:cNvPr>
          <p:cNvSpPr txBox="1">
            <a:spLocks/>
          </p:cNvSpPr>
          <p:nvPr/>
        </p:nvSpPr>
        <p:spPr>
          <a:xfrm>
            <a:off x="4842329" y="739495"/>
            <a:ext cx="2963091" cy="250319"/>
          </a:xfrm>
          <a:prstGeom prst="rect">
            <a:avLst/>
          </a:prstGeom>
        </p:spPr>
        <p:txBody>
          <a:bodyPr wrap="square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</a:rPr>
              <a:t>Global direction toggle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33F1CDB-7DBB-400C-883D-BB4DA39335D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10929" y="1016530"/>
            <a:ext cx="405344" cy="101596"/>
          </a:xfrm>
          <a:prstGeom prst="bentConnector3">
            <a:avLst>
              <a:gd name="adj1" fmla="val -169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576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846AE4E-6090-434A-8F43-9E6F3CDAD3A5}"/>
              </a:ext>
            </a:extLst>
          </p:cNvPr>
          <p:cNvSpPr txBox="1">
            <a:spLocks/>
          </p:cNvSpPr>
          <p:nvPr/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>
                <a:solidFill>
                  <a:srgbClr val="00B0F0"/>
                </a:solidFill>
                <a:latin typeface="Roboto"/>
                <a:ea typeface="Roboto"/>
              </a:rPr>
              <a:t>Design</a:t>
            </a:r>
            <a:endParaRPr lang="en-US" sz="3200" dirty="0"/>
          </a:p>
        </p:txBody>
      </p:sp>
      <p:pic>
        <p:nvPicPr>
          <p:cNvPr id="8" name="Content Placeholder 16">
            <a:extLst>
              <a:ext uri="{FF2B5EF4-FFF2-40B4-BE49-F238E27FC236}">
                <a16:creationId xmlns:a16="http://schemas.microsoft.com/office/drawing/2014/main" id="{36F9312F-BB59-4ABC-B375-0047DF779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93" y="2450916"/>
            <a:ext cx="1522608" cy="2114733"/>
          </a:xfrm>
          <a:prstGeom prst="rect">
            <a:avLst/>
          </a:prstGeom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D4354B68-F24F-4473-A93A-AF61A7F31E78}"/>
              </a:ext>
            </a:extLst>
          </p:cNvPr>
          <p:cNvSpPr txBox="1">
            <a:spLocks/>
          </p:cNvSpPr>
          <p:nvPr/>
        </p:nvSpPr>
        <p:spPr>
          <a:xfrm>
            <a:off x="457201" y="989814"/>
            <a:ext cx="7418314" cy="3163871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This template provided in the GameConcept.pptx file will give you a good idea of the pieces you’ll need for a humanoid.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0" name="Picture 9" descr="Y:\Leif\Teresa Wang\Concept n thumbnail\Character design\Shephard.png">
            <a:extLst>
              <a:ext uri="{FF2B5EF4-FFF2-40B4-BE49-F238E27FC236}">
                <a16:creationId xmlns:a16="http://schemas.microsoft.com/office/drawing/2014/main" id="{8EC70DDB-9795-4761-91C6-F82D724E5D5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135" y="2450916"/>
            <a:ext cx="1495526" cy="2114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00BB13-0B7E-4B33-BC71-2F51D6358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661" y="2450916"/>
            <a:ext cx="1431332" cy="21147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0B3DCD-0560-494A-882A-92D647012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0359" y="2450916"/>
            <a:ext cx="1307776" cy="211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17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5">
            <a:extLst>
              <a:ext uri="{FF2B5EF4-FFF2-40B4-BE49-F238E27FC236}">
                <a16:creationId xmlns:a16="http://schemas.microsoft.com/office/drawing/2014/main" id="{C0171C8D-46A3-491C-9808-5C9A601F0AF4}"/>
              </a:ext>
            </a:extLst>
          </p:cNvPr>
          <p:cNvSpPr txBox="1">
            <a:spLocks/>
          </p:cNvSpPr>
          <p:nvPr/>
        </p:nvSpPr>
        <p:spPr>
          <a:xfrm>
            <a:off x="457201" y="989814"/>
            <a:ext cx="4011103" cy="3163871"/>
          </a:xfrm>
          <a:prstGeom prst="rect">
            <a:avLst/>
          </a:prstGeom>
        </p:spPr>
        <p:txBody>
          <a:bodyPr wrap="square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Copying the template into photoshop can help you plan out the parts for your character.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Remember to work on multiple layers when you do this!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A8AF64-8F72-4E35-BE40-E0C6F018C674}"/>
              </a:ext>
            </a:extLst>
          </p:cNvPr>
          <p:cNvSpPr txBox="1">
            <a:spLocks/>
          </p:cNvSpPr>
          <p:nvPr/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 err="1">
                <a:solidFill>
                  <a:srgbClr val="00B0F0"/>
                </a:solidFill>
                <a:latin typeface="Roboto"/>
                <a:ea typeface="Roboto"/>
              </a:rPr>
              <a:t>Orthographics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8BD751-775C-4135-A438-C0098EB94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491" y="870735"/>
            <a:ext cx="2490034" cy="328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98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63055</TotalTime>
  <Words>1140</Words>
  <Application>Microsoft Office PowerPoint</Application>
  <PresentationFormat>On-screen Show (16:9)</PresentationFormat>
  <Paragraphs>106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DejaVu Sans</vt:lpstr>
      <vt:lpstr>Roboto</vt:lpstr>
      <vt:lpstr>StarSymbol</vt:lpstr>
      <vt:lpstr>Office Theme</vt:lpstr>
      <vt:lpstr>Office Theme</vt:lpstr>
      <vt:lpstr>PowerPoint Presentation</vt:lpstr>
      <vt:lpstr>Contents</vt:lpstr>
      <vt:lpstr>Before you start</vt:lpstr>
      <vt:lpstr>Before you start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Nicholas</dc:creator>
  <cp:lastModifiedBy>Sam Nicholas</cp:lastModifiedBy>
  <cp:revision>95</cp:revision>
  <dcterms:modified xsi:type="dcterms:W3CDTF">2018-05-18T02:30:56Z</dcterms:modified>
</cp:coreProperties>
</file>