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29"/>
  </p:notesMasterIdLst>
  <p:sldIdLst>
    <p:sldId id="256" r:id="rId3"/>
    <p:sldId id="279" r:id="rId4"/>
    <p:sldId id="258" r:id="rId5"/>
    <p:sldId id="280" r:id="rId6"/>
    <p:sldId id="281" r:id="rId7"/>
    <p:sldId id="259" r:id="rId8"/>
    <p:sldId id="283" r:id="rId9"/>
    <p:sldId id="282" r:id="rId10"/>
    <p:sldId id="284" r:id="rId11"/>
    <p:sldId id="285" r:id="rId12"/>
    <p:sldId id="286" r:id="rId13"/>
    <p:sldId id="287" r:id="rId14"/>
    <p:sldId id="288" r:id="rId15"/>
    <p:sldId id="289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9" r:id="rId25"/>
    <p:sldId id="298" r:id="rId26"/>
    <p:sldId id="300" r:id="rId27"/>
    <p:sldId id="301" r:id="rId28"/>
  </p:sldIdLst>
  <p:sldSz cx="9144000" cy="5143500" type="screen16x9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E146"/>
    <a:srgbClr val="F79646"/>
    <a:srgbClr val="D5EC46"/>
    <a:srgbClr val="48D491"/>
    <a:srgbClr val="4BAC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62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0E275-539B-4676-B1C8-5DC45DA1D328}" type="doc">
      <dgm:prSet loTypeId="urn:microsoft.com/office/officeart/2005/8/layout/pyramid3" loCatId="pyramid" qsTypeId="urn:microsoft.com/office/officeart/2005/8/quickstyle/simple1" qsCatId="simple" csTypeId="urn:microsoft.com/office/officeart/2005/8/colors/colorful5" csCatId="colorful" phldr="1"/>
      <dgm:spPr/>
    </dgm:pt>
    <dgm:pt modelId="{67D988F9-CBEE-4D0E-8A12-5A9EA9531090}">
      <dgm:prSet phldrT="[Text]"/>
      <dgm:spPr/>
      <dgm:t>
        <a:bodyPr/>
        <a:lstStyle/>
        <a:p>
          <a:r>
            <a:rPr lang="en-US" dirty="0" smtClean="0"/>
            <a:t>Elimination</a:t>
          </a:r>
          <a:endParaRPr lang="en-US" dirty="0"/>
        </a:p>
      </dgm:t>
    </dgm:pt>
    <dgm:pt modelId="{FC7CC8C1-5CC7-4EEE-91AB-AF00FA14D51E}" type="parTrans" cxnId="{83837F64-02BD-45E0-850C-0712ED4F53CA}">
      <dgm:prSet/>
      <dgm:spPr/>
      <dgm:t>
        <a:bodyPr/>
        <a:lstStyle/>
        <a:p>
          <a:endParaRPr lang="en-US"/>
        </a:p>
      </dgm:t>
    </dgm:pt>
    <dgm:pt modelId="{CA6DBC60-91A3-4E0C-80AB-7ABB0E16B47A}" type="sibTrans" cxnId="{83837F64-02BD-45E0-850C-0712ED4F53CA}">
      <dgm:prSet/>
      <dgm:spPr/>
      <dgm:t>
        <a:bodyPr/>
        <a:lstStyle/>
        <a:p>
          <a:endParaRPr lang="en-US"/>
        </a:p>
      </dgm:t>
    </dgm:pt>
    <dgm:pt modelId="{6CC3D0CF-0587-4417-A491-AA692E5BB3DF}">
      <dgm:prSet phldrT="[Text]"/>
      <dgm:spPr/>
      <dgm:t>
        <a:bodyPr/>
        <a:lstStyle/>
        <a:p>
          <a:r>
            <a:rPr lang="en-US" dirty="0" smtClean="0"/>
            <a:t>Substitution</a:t>
          </a:r>
          <a:endParaRPr lang="en-US" dirty="0"/>
        </a:p>
      </dgm:t>
    </dgm:pt>
    <dgm:pt modelId="{877941DF-7ADA-4457-8AE7-A975336AB5ED}" type="parTrans" cxnId="{AA334F76-93A5-447A-8BDE-CBF289CEE666}">
      <dgm:prSet/>
      <dgm:spPr/>
      <dgm:t>
        <a:bodyPr/>
        <a:lstStyle/>
        <a:p>
          <a:endParaRPr lang="en-US"/>
        </a:p>
      </dgm:t>
    </dgm:pt>
    <dgm:pt modelId="{39451596-CE63-4DB4-843B-E10BA31252A8}" type="sibTrans" cxnId="{AA334F76-93A5-447A-8BDE-CBF289CEE666}">
      <dgm:prSet/>
      <dgm:spPr/>
      <dgm:t>
        <a:bodyPr/>
        <a:lstStyle/>
        <a:p>
          <a:endParaRPr lang="en-US"/>
        </a:p>
      </dgm:t>
    </dgm:pt>
    <dgm:pt modelId="{93A1CD92-4C1C-43C2-9C91-8786C9E9BC99}">
      <dgm:prSet phldrT="[Text]"/>
      <dgm:spPr/>
      <dgm:t>
        <a:bodyPr/>
        <a:lstStyle/>
        <a:p>
          <a:r>
            <a:rPr lang="en-US" dirty="0" smtClean="0"/>
            <a:t>Engineering</a:t>
          </a:r>
          <a:endParaRPr lang="en-US" dirty="0"/>
        </a:p>
      </dgm:t>
    </dgm:pt>
    <dgm:pt modelId="{806BC005-A89A-45D0-8118-C405BC2B2FE7}" type="parTrans" cxnId="{7850BEFE-3483-409F-BD7C-387424072F80}">
      <dgm:prSet/>
      <dgm:spPr/>
      <dgm:t>
        <a:bodyPr/>
        <a:lstStyle/>
        <a:p>
          <a:endParaRPr lang="en-US"/>
        </a:p>
      </dgm:t>
    </dgm:pt>
    <dgm:pt modelId="{2A6AEBBF-BB88-470C-A230-5410E8D8CC60}" type="sibTrans" cxnId="{7850BEFE-3483-409F-BD7C-387424072F80}">
      <dgm:prSet/>
      <dgm:spPr/>
      <dgm:t>
        <a:bodyPr/>
        <a:lstStyle/>
        <a:p>
          <a:endParaRPr lang="en-US"/>
        </a:p>
      </dgm:t>
    </dgm:pt>
    <dgm:pt modelId="{BAE28E51-B5CC-4926-A042-B9ACC7B74887}">
      <dgm:prSet phldrT="[Text]"/>
      <dgm:spPr/>
      <dgm:t>
        <a:bodyPr/>
        <a:lstStyle/>
        <a:p>
          <a:r>
            <a:rPr lang="en-US" dirty="0" smtClean="0"/>
            <a:t>Administration</a:t>
          </a:r>
          <a:endParaRPr lang="en-US" dirty="0"/>
        </a:p>
      </dgm:t>
    </dgm:pt>
    <dgm:pt modelId="{F50C146E-33C7-48AA-9549-138428BBDE0C}" type="parTrans" cxnId="{8AC491CE-E39E-49C0-B7E8-A1F221668BC4}">
      <dgm:prSet/>
      <dgm:spPr/>
      <dgm:t>
        <a:bodyPr/>
        <a:lstStyle/>
        <a:p>
          <a:endParaRPr lang="en-US"/>
        </a:p>
      </dgm:t>
    </dgm:pt>
    <dgm:pt modelId="{0B0070C5-817C-40B5-8B68-C3A792036623}" type="sibTrans" cxnId="{8AC491CE-E39E-49C0-B7E8-A1F221668BC4}">
      <dgm:prSet/>
      <dgm:spPr/>
      <dgm:t>
        <a:bodyPr/>
        <a:lstStyle/>
        <a:p>
          <a:endParaRPr lang="en-US"/>
        </a:p>
      </dgm:t>
    </dgm:pt>
    <dgm:pt modelId="{F2E508E4-B8E8-41F3-8DF5-1A62E766AEBE}">
      <dgm:prSet phldrT="[Text]"/>
      <dgm:spPr/>
      <dgm:t>
        <a:bodyPr/>
        <a:lstStyle/>
        <a:p>
          <a:r>
            <a:rPr lang="en-US" dirty="0" smtClean="0"/>
            <a:t>PPE</a:t>
          </a:r>
          <a:endParaRPr lang="en-US" dirty="0"/>
        </a:p>
      </dgm:t>
    </dgm:pt>
    <dgm:pt modelId="{0701A25C-9D9E-4AEE-B5D3-C34AE1FAE45A}" type="parTrans" cxnId="{959FB15E-E349-46BF-8B99-BAF575493B6C}">
      <dgm:prSet/>
      <dgm:spPr/>
      <dgm:t>
        <a:bodyPr/>
        <a:lstStyle/>
        <a:p>
          <a:endParaRPr lang="en-US"/>
        </a:p>
      </dgm:t>
    </dgm:pt>
    <dgm:pt modelId="{F36E287A-E458-43A3-97EF-308B770F4FCF}" type="sibTrans" cxnId="{959FB15E-E349-46BF-8B99-BAF575493B6C}">
      <dgm:prSet/>
      <dgm:spPr/>
      <dgm:t>
        <a:bodyPr/>
        <a:lstStyle/>
        <a:p>
          <a:endParaRPr lang="en-US"/>
        </a:p>
      </dgm:t>
    </dgm:pt>
    <dgm:pt modelId="{610337A6-C07E-4D73-B3ED-B4D420B6B943}" type="pres">
      <dgm:prSet presAssocID="{DD30E275-539B-4676-B1C8-5DC45DA1D328}" presName="Name0" presStyleCnt="0">
        <dgm:presLayoutVars>
          <dgm:dir/>
          <dgm:animLvl val="lvl"/>
          <dgm:resizeHandles val="exact"/>
        </dgm:presLayoutVars>
      </dgm:prSet>
      <dgm:spPr/>
    </dgm:pt>
    <dgm:pt modelId="{DE812442-34FB-411C-89AE-D243F7F8B0D9}" type="pres">
      <dgm:prSet presAssocID="{67D988F9-CBEE-4D0E-8A12-5A9EA9531090}" presName="Name8" presStyleCnt="0"/>
      <dgm:spPr/>
    </dgm:pt>
    <dgm:pt modelId="{79144C43-A6BD-455D-BCDA-C1B41C289A9D}" type="pres">
      <dgm:prSet presAssocID="{67D988F9-CBEE-4D0E-8A12-5A9EA9531090}" presName="level" presStyleLbl="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823D7C69-CF19-400E-8EB9-398A6A270CF3}" type="pres">
      <dgm:prSet presAssocID="{67D988F9-CBEE-4D0E-8A12-5A9EA9531090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AC693F6-FAD5-4CE5-9E8A-1435EA1246C8}" type="pres">
      <dgm:prSet presAssocID="{6CC3D0CF-0587-4417-A491-AA692E5BB3DF}" presName="Name8" presStyleCnt="0"/>
      <dgm:spPr/>
    </dgm:pt>
    <dgm:pt modelId="{B4D9CB12-1AD3-4CED-8303-9ED52CB2CFD1}" type="pres">
      <dgm:prSet presAssocID="{6CC3D0CF-0587-4417-A491-AA692E5BB3DF}" presName="level" presStyleLbl="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886ED570-1B17-45DC-9ADB-5119C2D5486A}" type="pres">
      <dgm:prSet presAssocID="{6CC3D0CF-0587-4417-A491-AA692E5BB3DF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67E1DAE-76E4-4325-ADD2-5AF50330AAE1}" type="pres">
      <dgm:prSet presAssocID="{93A1CD92-4C1C-43C2-9C91-8786C9E9BC99}" presName="Name8" presStyleCnt="0"/>
      <dgm:spPr/>
    </dgm:pt>
    <dgm:pt modelId="{D4213C79-A5D3-4564-BA87-201A92C909A4}" type="pres">
      <dgm:prSet presAssocID="{93A1CD92-4C1C-43C2-9C91-8786C9E9BC99}" presName="level" presStyleLbl="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2E47504E-CCEC-47E6-A185-55988CDECE37}" type="pres">
      <dgm:prSet presAssocID="{93A1CD92-4C1C-43C2-9C91-8786C9E9BC99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B2A44375-A87F-44BE-ABA1-39271022A272}" type="pres">
      <dgm:prSet presAssocID="{BAE28E51-B5CC-4926-A042-B9ACC7B74887}" presName="Name8" presStyleCnt="0"/>
      <dgm:spPr/>
    </dgm:pt>
    <dgm:pt modelId="{1549B97B-5160-4E83-A4B3-8AE399594612}" type="pres">
      <dgm:prSet presAssocID="{BAE28E51-B5CC-4926-A042-B9ACC7B74887}" presName="level" presStyleLbl="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43C6391-1002-4542-B914-92A1C087350B}" type="pres">
      <dgm:prSet presAssocID="{BAE28E51-B5CC-4926-A042-B9ACC7B74887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982C310-8E90-496A-B3B6-B007F78660CF}" type="pres">
      <dgm:prSet presAssocID="{F2E508E4-B8E8-41F3-8DF5-1A62E766AEBE}" presName="Name8" presStyleCnt="0"/>
      <dgm:spPr/>
    </dgm:pt>
    <dgm:pt modelId="{01B46AF6-5574-4BC7-B353-8D6319F187AD}" type="pres">
      <dgm:prSet presAssocID="{F2E508E4-B8E8-41F3-8DF5-1A62E766AEBE}" presName="level" presStyleLbl="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295A8C5-93BA-4E34-BF36-093C14331CAA}" type="pres">
      <dgm:prSet presAssocID="{F2E508E4-B8E8-41F3-8DF5-1A62E766AEBE}" presName="levelTx" presStyleLbl="revTx" presStyleIdx="0" presStyleCnt="0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3C524F09-E842-47F9-B7B5-6FA5B99FA86F}" type="presOf" srcId="{67D988F9-CBEE-4D0E-8A12-5A9EA9531090}" destId="{823D7C69-CF19-400E-8EB9-398A6A270CF3}" srcOrd="1" destOrd="0" presId="urn:microsoft.com/office/officeart/2005/8/layout/pyramid3"/>
    <dgm:cxn modelId="{1E770929-E9F3-45A5-BDB3-B1FEEE034E29}" type="presOf" srcId="{93A1CD92-4C1C-43C2-9C91-8786C9E9BC99}" destId="{D4213C79-A5D3-4564-BA87-201A92C909A4}" srcOrd="0" destOrd="0" presId="urn:microsoft.com/office/officeart/2005/8/layout/pyramid3"/>
    <dgm:cxn modelId="{959FB15E-E349-46BF-8B99-BAF575493B6C}" srcId="{DD30E275-539B-4676-B1C8-5DC45DA1D328}" destId="{F2E508E4-B8E8-41F3-8DF5-1A62E766AEBE}" srcOrd="4" destOrd="0" parTransId="{0701A25C-9D9E-4AEE-B5D3-C34AE1FAE45A}" sibTransId="{F36E287A-E458-43A3-97EF-308B770F4FCF}"/>
    <dgm:cxn modelId="{AA334F76-93A5-447A-8BDE-CBF289CEE666}" srcId="{DD30E275-539B-4676-B1C8-5DC45DA1D328}" destId="{6CC3D0CF-0587-4417-A491-AA692E5BB3DF}" srcOrd="1" destOrd="0" parTransId="{877941DF-7ADA-4457-8AE7-A975336AB5ED}" sibTransId="{39451596-CE63-4DB4-843B-E10BA31252A8}"/>
    <dgm:cxn modelId="{7850BEFE-3483-409F-BD7C-387424072F80}" srcId="{DD30E275-539B-4676-B1C8-5DC45DA1D328}" destId="{93A1CD92-4C1C-43C2-9C91-8786C9E9BC99}" srcOrd="2" destOrd="0" parTransId="{806BC005-A89A-45D0-8118-C405BC2B2FE7}" sibTransId="{2A6AEBBF-BB88-470C-A230-5410E8D8CC60}"/>
    <dgm:cxn modelId="{83837F64-02BD-45E0-850C-0712ED4F53CA}" srcId="{DD30E275-539B-4676-B1C8-5DC45DA1D328}" destId="{67D988F9-CBEE-4D0E-8A12-5A9EA9531090}" srcOrd="0" destOrd="0" parTransId="{FC7CC8C1-5CC7-4EEE-91AB-AF00FA14D51E}" sibTransId="{CA6DBC60-91A3-4E0C-80AB-7ABB0E16B47A}"/>
    <dgm:cxn modelId="{80DC6917-8736-475C-AC0C-A043BF19F43D}" type="presOf" srcId="{F2E508E4-B8E8-41F3-8DF5-1A62E766AEBE}" destId="{01B46AF6-5574-4BC7-B353-8D6319F187AD}" srcOrd="0" destOrd="0" presId="urn:microsoft.com/office/officeart/2005/8/layout/pyramid3"/>
    <dgm:cxn modelId="{7932AB06-BBEA-45D4-B730-95CF3C651237}" type="presOf" srcId="{6CC3D0CF-0587-4417-A491-AA692E5BB3DF}" destId="{B4D9CB12-1AD3-4CED-8303-9ED52CB2CFD1}" srcOrd="0" destOrd="0" presId="urn:microsoft.com/office/officeart/2005/8/layout/pyramid3"/>
    <dgm:cxn modelId="{D9332246-AFD9-452D-8027-8FD8C893785D}" type="presOf" srcId="{67D988F9-CBEE-4D0E-8A12-5A9EA9531090}" destId="{79144C43-A6BD-455D-BCDA-C1B41C289A9D}" srcOrd="0" destOrd="0" presId="urn:microsoft.com/office/officeart/2005/8/layout/pyramid3"/>
    <dgm:cxn modelId="{8AC491CE-E39E-49C0-B7E8-A1F221668BC4}" srcId="{DD30E275-539B-4676-B1C8-5DC45DA1D328}" destId="{BAE28E51-B5CC-4926-A042-B9ACC7B74887}" srcOrd="3" destOrd="0" parTransId="{F50C146E-33C7-48AA-9549-138428BBDE0C}" sibTransId="{0B0070C5-817C-40B5-8B68-C3A792036623}"/>
    <dgm:cxn modelId="{C5BB3713-5790-471F-B3D6-C4913059F0D8}" type="presOf" srcId="{DD30E275-539B-4676-B1C8-5DC45DA1D328}" destId="{610337A6-C07E-4D73-B3ED-B4D420B6B943}" srcOrd="0" destOrd="0" presId="urn:microsoft.com/office/officeart/2005/8/layout/pyramid3"/>
    <dgm:cxn modelId="{ABB9CFD8-7327-4BAA-9525-509EC37DD00D}" type="presOf" srcId="{BAE28E51-B5CC-4926-A042-B9ACC7B74887}" destId="{343C6391-1002-4542-B914-92A1C087350B}" srcOrd="1" destOrd="0" presId="urn:microsoft.com/office/officeart/2005/8/layout/pyramid3"/>
    <dgm:cxn modelId="{CEB2F1A4-44D9-472D-AAF2-D9C388700BF3}" type="presOf" srcId="{F2E508E4-B8E8-41F3-8DF5-1A62E766AEBE}" destId="{E295A8C5-93BA-4E34-BF36-093C14331CAA}" srcOrd="1" destOrd="0" presId="urn:microsoft.com/office/officeart/2005/8/layout/pyramid3"/>
    <dgm:cxn modelId="{9C459898-1009-4822-80DB-0C45F203A44F}" type="presOf" srcId="{93A1CD92-4C1C-43C2-9C91-8786C9E9BC99}" destId="{2E47504E-CCEC-47E6-A185-55988CDECE37}" srcOrd="1" destOrd="0" presId="urn:microsoft.com/office/officeart/2005/8/layout/pyramid3"/>
    <dgm:cxn modelId="{9F412688-5C17-403E-BF48-6152FEA3A2A1}" type="presOf" srcId="{BAE28E51-B5CC-4926-A042-B9ACC7B74887}" destId="{1549B97B-5160-4E83-A4B3-8AE399594612}" srcOrd="0" destOrd="0" presId="urn:microsoft.com/office/officeart/2005/8/layout/pyramid3"/>
    <dgm:cxn modelId="{5B4A4C97-E192-40B6-BCBE-553D8A698C45}" type="presOf" srcId="{6CC3D0CF-0587-4417-A491-AA692E5BB3DF}" destId="{886ED570-1B17-45DC-9ADB-5119C2D5486A}" srcOrd="1" destOrd="0" presId="urn:microsoft.com/office/officeart/2005/8/layout/pyramid3"/>
    <dgm:cxn modelId="{12C478BA-4C30-4F53-A2F2-FF98C2F046EC}" type="presParOf" srcId="{610337A6-C07E-4D73-B3ED-B4D420B6B943}" destId="{DE812442-34FB-411C-89AE-D243F7F8B0D9}" srcOrd="0" destOrd="0" presId="urn:microsoft.com/office/officeart/2005/8/layout/pyramid3"/>
    <dgm:cxn modelId="{0EC10E6B-F9A3-466D-8C97-76402AC6475C}" type="presParOf" srcId="{DE812442-34FB-411C-89AE-D243F7F8B0D9}" destId="{79144C43-A6BD-455D-BCDA-C1B41C289A9D}" srcOrd="0" destOrd="0" presId="urn:microsoft.com/office/officeart/2005/8/layout/pyramid3"/>
    <dgm:cxn modelId="{96804075-1D33-4025-9E6B-418930C6B25F}" type="presParOf" srcId="{DE812442-34FB-411C-89AE-D243F7F8B0D9}" destId="{823D7C69-CF19-400E-8EB9-398A6A270CF3}" srcOrd="1" destOrd="0" presId="urn:microsoft.com/office/officeart/2005/8/layout/pyramid3"/>
    <dgm:cxn modelId="{3E50B2C5-238D-47AE-AC2D-9FA497F8D928}" type="presParOf" srcId="{610337A6-C07E-4D73-B3ED-B4D420B6B943}" destId="{2AC693F6-FAD5-4CE5-9E8A-1435EA1246C8}" srcOrd="1" destOrd="0" presId="urn:microsoft.com/office/officeart/2005/8/layout/pyramid3"/>
    <dgm:cxn modelId="{C6951684-B6E4-4F09-978E-5888A19E0C0F}" type="presParOf" srcId="{2AC693F6-FAD5-4CE5-9E8A-1435EA1246C8}" destId="{B4D9CB12-1AD3-4CED-8303-9ED52CB2CFD1}" srcOrd="0" destOrd="0" presId="urn:microsoft.com/office/officeart/2005/8/layout/pyramid3"/>
    <dgm:cxn modelId="{41987078-66AB-4F0E-BEAC-D9F7F752028F}" type="presParOf" srcId="{2AC693F6-FAD5-4CE5-9E8A-1435EA1246C8}" destId="{886ED570-1B17-45DC-9ADB-5119C2D5486A}" srcOrd="1" destOrd="0" presId="urn:microsoft.com/office/officeart/2005/8/layout/pyramid3"/>
    <dgm:cxn modelId="{D93BC4EB-1FA4-45E4-8C81-B32CA2794EA1}" type="presParOf" srcId="{610337A6-C07E-4D73-B3ED-B4D420B6B943}" destId="{D67E1DAE-76E4-4325-ADD2-5AF50330AAE1}" srcOrd="2" destOrd="0" presId="urn:microsoft.com/office/officeart/2005/8/layout/pyramid3"/>
    <dgm:cxn modelId="{713F0BA5-FE1B-4081-8927-BA3C918DB905}" type="presParOf" srcId="{D67E1DAE-76E4-4325-ADD2-5AF50330AAE1}" destId="{D4213C79-A5D3-4564-BA87-201A92C909A4}" srcOrd="0" destOrd="0" presId="urn:microsoft.com/office/officeart/2005/8/layout/pyramid3"/>
    <dgm:cxn modelId="{486139A1-9724-4175-AE3D-8DECCC90A979}" type="presParOf" srcId="{D67E1DAE-76E4-4325-ADD2-5AF50330AAE1}" destId="{2E47504E-CCEC-47E6-A185-55988CDECE37}" srcOrd="1" destOrd="0" presId="urn:microsoft.com/office/officeart/2005/8/layout/pyramid3"/>
    <dgm:cxn modelId="{1914C6DD-643A-4368-853F-0FA4FF4B8CD4}" type="presParOf" srcId="{610337A6-C07E-4D73-B3ED-B4D420B6B943}" destId="{B2A44375-A87F-44BE-ABA1-39271022A272}" srcOrd="3" destOrd="0" presId="urn:microsoft.com/office/officeart/2005/8/layout/pyramid3"/>
    <dgm:cxn modelId="{A4D47A66-967B-40EC-8209-26EC75D580C6}" type="presParOf" srcId="{B2A44375-A87F-44BE-ABA1-39271022A272}" destId="{1549B97B-5160-4E83-A4B3-8AE399594612}" srcOrd="0" destOrd="0" presId="urn:microsoft.com/office/officeart/2005/8/layout/pyramid3"/>
    <dgm:cxn modelId="{DBB81917-7122-4EDE-912B-A0431E4AF0B2}" type="presParOf" srcId="{B2A44375-A87F-44BE-ABA1-39271022A272}" destId="{343C6391-1002-4542-B914-92A1C087350B}" srcOrd="1" destOrd="0" presId="urn:microsoft.com/office/officeart/2005/8/layout/pyramid3"/>
    <dgm:cxn modelId="{095FEE1A-DDFF-4DF4-B250-75F69D42B0B1}" type="presParOf" srcId="{610337A6-C07E-4D73-B3ED-B4D420B6B943}" destId="{9982C310-8E90-496A-B3B6-B007F78660CF}" srcOrd="4" destOrd="0" presId="urn:microsoft.com/office/officeart/2005/8/layout/pyramid3"/>
    <dgm:cxn modelId="{2A8F660F-505B-4A74-BB45-E58F7C7D66FC}" type="presParOf" srcId="{9982C310-8E90-496A-B3B6-B007F78660CF}" destId="{01B46AF6-5574-4BC7-B353-8D6319F187AD}" srcOrd="0" destOrd="0" presId="urn:microsoft.com/office/officeart/2005/8/layout/pyramid3"/>
    <dgm:cxn modelId="{1041DC61-9CA6-4727-93E4-33938D437772}" type="presParOf" srcId="{9982C310-8E90-496A-B3B6-B007F78660CF}" destId="{E295A8C5-93BA-4E34-BF36-093C14331CAA}" srcOrd="1" destOrd="0" presId="urn:microsoft.com/office/officeart/2005/8/layout/pyramid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9D0385-D551-4801-9772-CDB512B5AD89}" type="doc">
      <dgm:prSet loTypeId="urn:microsoft.com/office/officeart/2005/8/layout/cycle5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77D7DC9-B2BB-482B-A85E-2F5836C86060}">
      <dgm:prSet phldrT="[Text]"/>
      <dgm:spPr/>
      <dgm:t>
        <a:bodyPr/>
        <a:lstStyle/>
        <a:p>
          <a:r>
            <a:rPr lang="en-US" dirty="0" smtClean="0"/>
            <a:t>1. Identify Hazards</a:t>
          </a:r>
          <a:endParaRPr lang="en-US" dirty="0"/>
        </a:p>
      </dgm:t>
    </dgm:pt>
    <dgm:pt modelId="{3862B0A9-B587-4564-8D8B-8B515CBF2DBD}" type="parTrans" cxnId="{1EA77F2A-9FFD-4546-A95F-2997AC310BA3}">
      <dgm:prSet/>
      <dgm:spPr/>
      <dgm:t>
        <a:bodyPr/>
        <a:lstStyle/>
        <a:p>
          <a:endParaRPr lang="en-US"/>
        </a:p>
      </dgm:t>
    </dgm:pt>
    <dgm:pt modelId="{CDE6A00E-3AB8-49DA-B5FB-C66D56BF542A}" type="sibTrans" cxnId="{1EA77F2A-9FFD-4546-A95F-2997AC310BA3}">
      <dgm:prSet/>
      <dgm:spPr/>
      <dgm:t>
        <a:bodyPr/>
        <a:lstStyle/>
        <a:p>
          <a:endParaRPr lang="en-US"/>
        </a:p>
      </dgm:t>
    </dgm:pt>
    <dgm:pt modelId="{ADFDC401-718A-4D23-B196-EE8EBF76D6F5}">
      <dgm:prSet phldrT="[Text]"/>
      <dgm:spPr/>
      <dgm:t>
        <a:bodyPr/>
        <a:lstStyle/>
        <a:p>
          <a:r>
            <a:rPr lang="en-US" dirty="0" smtClean="0"/>
            <a:t>2. Assess the Risks</a:t>
          </a:r>
          <a:endParaRPr lang="en-US" dirty="0"/>
        </a:p>
      </dgm:t>
    </dgm:pt>
    <dgm:pt modelId="{68B0209E-C904-4114-8394-B2B6F7723627}" type="parTrans" cxnId="{5E1F1DCA-86B8-408F-B0E7-140E5719710B}">
      <dgm:prSet/>
      <dgm:spPr/>
      <dgm:t>
        <a:bodyPr/>
        <a:lstStyle/>
        <a:p>
          <a:endParaRPr lang="en-US"/>
        </a:p>
      </dgm:t>
    </dgm:pt>
    <dgm:pt modelId="{0912CA8D-4CCF-4E07-AD12-2E9FEFB9B91A}" type="sibTrans" cxnId="{5E1F1DCA-86B8-408F-B0E7-140E5719710B}">
      <dgm:prSet/>
      <dgm:spPr/>
      <dgm:t>
        <a:bodyPr/>
        <a:lstStyle/>
        <a:p>
          <a:endParaRPr lang="en-US"/>
        </a:p>
      </dgm:t>
    </dgm:pt>
    <dgm:pt modelId="{DA40143D-FF44-4B38-833D-426F4803D1A5}">
      <dgm:prSet phldrT="[Text]"/>
      <dgm:spPr/>
      <dgm:t>
        <a:bodyPr/>
        <a:lstStyle/>
        <a:p>
          <a:r>
            <a:rPr lang="en-US" dirty="0" smtClean="0"/>
            <a:t>3. Control the Risks</a:t>
          </a:r>
          <a:endParaRPr lang="en-US" dirty="0"/>
        </a:p>
      </dgm:t>
    </dgm:pt>
    <dgm:pt modelId="{3B2C7ACB-5F81-4031-B5CA-CA70CADFFE3D}" type="parTrans" cxnId="{CF5044C1-72B1-4AF0-9656-321BEFE7E63A}">
      <dgm:prSet/>
      <dgm:spPr/>
      <dgm:t>
        <a:bodyPr/>
        <a:lstStyle/>
        <a:p>
          <a:endParaRPr lang="en-US"/>
        </a:p>
      </dgm:t>
    </dgm:pt>
    <dgm:pt modelId="{3636E3D1-E9FC-4A0F-9FCE-0965E549FC02}" type="sibTrans" cxnId="{CF5044C1-72B1-4AF0-9656-321BEFE7E63A}">
      <dgm:prSet/>
      <dgm:spPr/>
      <dgm:t>
        <a:bodyPr/>
        <a:lstStyle/>
        <a:p>
          <a:endParaRPr lang="en-US"/>
        </a:p>
      </dgm:t>
    </dgm:pt>
    <dgm:pt modelId="{074C9B92-19AA-481A-AF12-02252E640D48}">
      <dgm:prSet phldrT="[Text]"/>
      <dgm:spPr/>
      <dgm:t>
        <a:bodyPr/>
        <a:lstStyle/>
        <a:p>
          <a:r>
            <a:rPr lang="en-US" dirty="0" smtClean="0"/>
            <a:t>4. Review control measures.</a:t>
          </a:r>
          <a:endParaRPr lang="en-US" dirty="0"/>
        </a:p>
      </dgm:t>
    </dgm:pt>
    <dgm:pt modelId="{E5D6E0B3-20C2-4AA3-9991-A3A854159B4A}" type="parTrans" cxnId="{7AEDFFFE-9A5E-4C2B-882C-03448E78BBA0}">
      <dgm:prSet/>
      <dgm:spPr/>
      <dgm:t>
        <a:bodyPr/>
        <a:lstStyle/>
        <a:p>
          <a:endParaRPr lang="en-US"/>
        </a:p>
      </dgm:t>
    </dgm:pt>
    <dgm:pt modelId="{985FBF83-2E32-4C27-96A9-60F9411E025D}" type="sibTrans" cxnId="{7AEDFFFE-9A5E-4C2B-882C-03448E78BBA0}">
      <dgm:prSet/>
      <dgm:spPr/>
      <dgm:t>
        <a:bodyPr/>
        <a:lstStyle/>
        <a:p>
          <a:endParaRPr lang="en-US"/>
        </a:p>
      </dgm:t>
    </dgm:pt>
    <dgm:pt modelId="{56B0C11E-2C2A-4548-97A2-3C7AFB571064}" type="pres">
      <dgm:prSet presAssocID="{269D0385-D551-4801-9772-CDB512B5AD89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AU"/>
        </a:p>
      </dgm:t>
    </dgm:pt>
    <dgm:pt modelId="{E0B69F27-CB6D-4F65-8C67-3658460F1C35}" type="pres">
      <dgm:prSet presAssocID="{277D7DC9-B2BB-482B-A85E-2F5836C86060}" presName="node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en-AU"/>
        </a:p>
      </dgm:t>
    </dgm:pt>
    <dgm:pt modelId="{E42B428E-F573-44E3-8497-882669BF4D65}" type="pres">
      <dgm:prSet presAssocID="{277D7DC9-B2BB-482B-A85E-2F5836C86060}" presName="spNode" presStyleCnt="0"/>
      <dgm:spPr/>
    </dgm:pt>
    <dgm:pt modelId="{08BE1E27-428C-4B38-BB4B-3437B5C48974}" type="pres">
      <dgm:prSet presAssocID="{CDE6A00E-3AB8-49DA-B5FB-C66D56BF542A}" presName="sibTrans" presStyleLbl="sibTrans1D1" presStyleIdx="0" presStyleCnt="4"/>
      <dgm:spPr/>
      <dgm:t>
        <a:bodyPr/>
        <a:lstStyle/>
        <a:p>
          <a:endParaRPr lang="en-AU"/>
        </a:p>
      </dgm:t>
    </dgm:pt>
    <dgm:pt modelId="{ACE727AC-1782-4223-95D4-2A3DD49B78B9}" type="pres">
      <dgm:prSet presAssocID="{ADFDC401-718A-4D23-B196-EE8EBF76D6F5}" presName="node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A7FC41-2858-45AB-A714-5444D312E5A9}" type="pres">
      <dgm:prSet presAssocID="{ADFDC401-718A-4D23-B196-EE8EBF76D6F5}" presName="spNode" presStyleCnt="0"/>
      <dgm:spPr/>
    </dgm:pt>
    <dgm:pt modelId="{4A36F1EA-CED4-4ED7-B27D-C80B5339D824}" type="pres">
      <dgm:prSet presAssocID="{0912CA8D-4CCF-4E07-AD12-2E9FEFB9B91A}" presName="sibTrans" presStyleLbl="sibTrans1D1" presStyleIdx="1" presStyleCnt="4"/>
      <dgm:spPr/>
      <dgm:t>
        <a:bodyPr/>
        <a:lstStyle/>
        <a:p>
          <a:endParaRPr lang="en-AU"/>
        </a:p>
      </dgm:t>
    </dgm:pt>
    <dgm:pt modelId="{33DDA1C1-F16B-45B3-A6E1-C893DB5F90DF}" type="pres">
      <dgm:prSet presAssocID="{DA40143D-FF44-4B38-833D-426F4803D1A5}" presName="node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99F4DB3-01EF-4E0B-9ECA-AB8B668E2D71}" type="pres">
      <dgm:prSet presAssocID="{DA40143D-FF44-4B38-833D-426F4803D1A5}" presName="spNode" presStyleCnt="0"/>
      <dgm:spPr/>
    </dgm:pt>
    <dgm:pt modelId="{F34B414D-2E9F-4B2F-B33F-CD736689D327}" type="pres">
      <dgm:prSet presAssocID="{3636E3D1-E9FC-4A0F-9FCE-0965E549FC02}" presName="sibTrans" presStyleLbl="sibTrans1D1" presStyleIdx="2" presStyleCnt="4"/>
      <dgm:spPr/>
      <dgm:t>
        <a:bodyPr/>
        <a:lstStyle/>
        <a:p>
          <a:endParaRPr lang="en-AU"/>
        </a:p>
      </dgm:t>
    </dgm:pt>
    <dgm:pt modelId="{6006648A-D692-49D1-9DC2-739B3E749F9C}" type="pres">
      <dgm:prSet presAssocID="{074C9B92-19AA-481A-AF12-02252E640D48}" presName="node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19C5B78-AAEC-41CD-ADF3-DB573F6EB33F}" type="pres">
      <dgm:prSet presAssocID="{074C9B92-19AA-481A-AF12-02252E640D48}" presName="spNode" presStyleCnt="0"/>
      <dgm:spPr/>
    </dgm:pt>
    <dgm:pt modelId="{2203DA85-DBD6-4201-B138-1D9BEB4DC106}" type="pres">
      <dgm:prSet presAssocID="{985FBF83-2E32-4C27-96A9-60F9411E025D}" presName="sibTrans" presStyleLbl="sibTrans1D1" presStyleIdx="3" presStyleCnt="4"/>
      <dgm:spPr/>
      <dgm:t>
        <a:bodyPr/>
        <a:lstStyle/>
        <a:p>
          <a:endParaRPr lang="en-AU"/>
        </a:p>
      </dgm:t>
    </dgm:pt>
  </dgm:ptLst>
  <dgm:cxnLst>
    <dgm:cxn modelId="{1EA77F2A-9FFD-4546-A95F-2997AC310BA3}" srcId="{269D0385-D551-4801-9772-CDB512B5AD89}" destId="{277D7DC9-B2BB-482B-A85E-2F5836C86060}" srcOrd="0" destOrd="0" parTransId="{3862B0A9-B587-4564-8D8B-8B515CBF2DBD}" sibTransId="{CDE6A00E-3AB8-49DA-B5FB-C66D56BF542A}"/>
    <dgm:cxn modelId="{701835DD-8096-4970-B57D-66823651C405}" type="presOf" srcId="{277D7DC9-B2BB-482B-A85E-2F5836C86060}" destId="{E0B69F27-CB6D-4F65-8C67-3658460F1C35}" srcOrd="0" destOrd="0" presId="urn:microsoft.com/office/officeart/2005/8/layout/cycle5"/>
    <dgm:cxn modelId="{EFB45A30-CE56-49DC-B0FC-CFF7631FDAF6}" type="presOf" srcId="{ADFDC401-718A-4D23-B196-EE8EBF76D6F5}" destId="{ACE727AC-1782-4223-95D4-2A3DD49B78B9}" srcOrd="0" destOrd="0" presId="urn:microsoft.com/office/officeart/2005/8/layout/cycle5"/>
    <dgm:cxn modelId="{CF5044C1-72B1-4AF0-9656-321BEFE7E63A}" srcId="{269D0385-D551-4801-9772-CDB512B5AD89}" destId="{DA40143D-FF44-4B38-833D-426F4803D1A5}" srcOrd="2" destOrd="0" parTransId="{3B2C7ACB-5F81-4031-B5CA-CA70CADFFE3D}" sibTransId="{3636E3D1-E9FC-4A0F-9FCE-0965E549FC02}"/>
    <dgm:cxn modelId="{8BBD444A-13BF-4B5F-B4B4-BC6172DE6BF4}" type="presOf" srcId="{CDE6A00E-3AB8-49DA-B5FB-C66D56BF542A}" destId="{08BE1E27-428C-4B38-BB4B-3437B5C48974}" srcOrd="0" destOrd="0" presId="urn:microsoft.com/office/officeart/2005/8/layout/cycle5"/>
    <dgm:cxn modelId="{84C6910A-AB2D-4091-BE7C-2915485A0881}" type="presOf" srcId="{DA40143D-FF44-4B38-833D-426F4803D1A5}" destId="{33DDA1C1-F16B-45B3-A6E1-C893DB5F90DF}" srcOrd="0" destOrd="0" presId="urn:microsoft.com/office/officeart/2005/8/layout/cycle5"/>
    <dgm:cxn modelId="{7AEDFFFE-9A5E-4C2B-882C-03448E78BBA0}" srcId="{269D0385-D551-4801-9772-CDB512B5AD89}" destId="{074C9B92-19AA-481A-AF12-02252E640D48}" srcOrd="3" destOrd="0" parTransId="{E5D6E0B3-20C2-4AA3-9991-A3A854159B4A}" sibTransId="{985FBF83-2E32-4C27-96A9-60F9411E025D}"/>
    <dgm:cxn modelId="{5F8578EE-29AC-4B31-8062-0A00D3FB9C7F}" type="presOf" srcId="{269D0385-D551-4801-9772-CDB512B5AD89}" destId="{56B0C11E-2C2A-4548-97A2-3C7AFB571064}" srcOrd="0" destOrd="0" presId="urn:microsoft.com/office/officeart/2005/8/layout/cycle5"/>
    <dgm:cxn modelId="{A107ED00-6278-4F43-8930-02AF87E5CF6C}" type="presOf" srcId="{074C9B92-19AA-481A-AF12-02252E640D48}" destId="{6006648A-D692-49D1-9DC2-739B3E749F9C}" srcOrd="0" destOrd="0" presId="urn:microsoft.com/office/officeart/2005/8/layout/cycle5"/>
    <dgm:cxn modelId="{5F5931E8-4595-4524-A8AF-885A735F34EC}" type="presOf" srcId="{0912CA8D-4CCF-4E07-AD12-2E9FEFB9B91A}" destId="{4A36F1EA-CED4-4ED7-B27D-C80B5339D824}" srcOrd="0" destOrd="0" presId="urn:microsoft.com/office/officeart/2005/8/layout/cycle5"/>
    <dgm:cxn modelId="{5E1F1DCA-86B8-408F-B0E7-140E5719710B}" srcId="{269D0385-D551-4801-9772-CDB512B5AD89}" destId="{ADFDC401-718A-4D23-B196-EE8EBF76D6F5}" srcOrd="1" destOrd="0" parTransId="{68B0209E-C904-4114-8394-B2B6F7723627}" sibTransId="{0912CA8D-4CCF-4E07-AD12-2E9FEFB9B91A}"/>
    <dgm:cxn modelId="{C82D6137-76D3-43EF-A4C2-95FA94586F1D}" type="presOf" srcId="{985FBF83-2E32-4C27-96A9-60F9411E025D}" destId="{2203DA85-DBD6-4201-B138-1D9BEB4DC106}" srcOrd="0" destOrd="0" presId="urn:microsoft.com/office/officeart/2005/8/layout/cycle5"/>
    <dgm:cxn modelId="{5D37FC73-58E1-47DF-81A4-883B27B27600}" type="presOf" srcId="{3636E3D1-E9FC-4A0F-9FCE-0965E549FC02}" destId="{F34B414D-2E9F-4B2F-B33F-CD736689D327}" srcOrd="0" destOrd="0" presId="urn:microsoft.com/office/officeart/2005/8/layout/cycle5"/>
    <dgm:cxn modelId="{55832C67-9773-4FB8-9042-78A8CCF3C3AB}" type="presParOf" srcId="{56B0C11E-2C2A-4548-97A2-3C7AFB571064}" destId="{E0B69F27-CB6D-4F65-8C67-3658460F1C35}" srcOrd="0" destOrd="0" presId="urn:microsoft.com/office/officeart/2005/8/layout/cycle5"/>
    <dgm:cxn modelId="{7154F848-433E-4009-887D-EC4EC243F386}" type="presParOf" srcId="{56B0C11E-2C2A-4548-97A2-3C7AFB571064}" destId="{E42B428E-F573-44E3-8497-882669BF4D65}" srcOrd="1" destOrd="0" presId="urn:microsoft.com/office/officeart/2005/8/layout/cycle5"/>
    <dgm:cxn modelId="{6AE08CDA-A0B3-4DAA-970C-198A693D7C25}" type="presParOf" srcId="{56B0C11E-2C2A-4548-97A2-3C7AFB571064}" destId="{08BE1E27-428C-4B38-BB4B-3437B5C48974}" srcOrd="2" destOrd="0" presId="urn:microsoft.com/office/officeart/2005/8/layout/cycle5"/>
    <dgm:cxn modelId="{D90119D2-2EFE-456D-9EF9-49C6B0EFD615}" type="presParOf" srcId="{56B0C11E-2C2A-4548-97A2-3C7AFB571064}" destId="{ACE727AC-1782-4223-95D4-2A3DD49B78B9}" srcOrd="3" destOrd="0" presId="urn:microsoft.com/office/officeart/2005/8/layout/cycle5"/>
    <dgm:cxn modelId="{D5C12B06-8B9D-43D5-B1E0-06326AFB7574}" type="presParOf" srcId="{56B0C11E-2C2A-4548-97A2-3C7AFB571064}" destId="{B2A7FC41-2858-45AB-A714-5444D312E5A9}" srcOrd="4" destOrd="0" presId="urn:microsoft.com/office/officeart/2005/8/layout/cycle5"/>
    <dgm:cxn modelId="{E7E53659-38A8-4A30-BC60-8445B641409A}" type="presParOf" srcId="{56B0C11E-2C2A-4548-97A2-3C7AFB571064}" destId="{4A36F1EA-CED4-4ED7-B27D-C80B5339D824}" srcOrd="5" destOrd="0" presId="urn:microsoft.com/office/officeart/2005/8/layout/cycle5"/>
    <dgm:cxn modelId="{206E30B5-7B65-4D69-92B8-7E394201F838}" type="presParOf" srcId="{56B0C11E-2C2A-4548-97A2-3C7AFB571064}" destId="{33DDA1C1-F16B-45B3-A6E1-C893DB5F90DF}" srcOrd="6" destOrd="0" presId="urn:microsoft.com/office/officeart/2005/8/layout/cycle5"/>
    <dgm:cxn modelId="{B85AB71A-3613-4EBB-9DCA-22D5EC1D8FA1}" type="presParOf" srcId="{56B0C11E-2C2A-4548-97A2-3C7AFB571064}" destId="{799F4DB3-01EF-4E0B-9ECA-AB8B668E2D71}" srcOrd="7" destOrd="0" presId="urn:microsoft.com/office/officeart/2005/8/layout/cycle5"/>
    <dgm:cxn modelId="{26E99D35-07AD-415E-8671-A47EEEA85336}" type="presParOf" srcId="{56B0C11E-2C2A-4548-97A2-3C7AFB571064}" destId="{F34B414D-2E9F-4B2F-B33F-CD736689D327}" srcOrd="8" destOrd="0" presId="urn:microsoft.com/office/officeart/2005/8/layout/cycle5"/>
    <dgm:cxn modelId="{3A23A886-D8A0-4704-A423-2E0135BA5F26}" type="presParOf" srcId="{56B0C11E-2C2A-4548-97A2-3C7AFB571064}" destId="{6006648A-D692-49D1-9DC2-739B3E749F9C}" srcOrd="9" destOrd="0" presId="urn:microsoft.com/office/officeart/2005/8/layout/cycle5"/>
    <dgm:cxn modelId="{F5A546CD-76D1-4044-A763-E6336951576D}" type="presParOf" srcId="{56B0C11E-2C2A-4548-97A2-3C7AFB571064}" destId="{919C5B78-AAEC-41CD-ADF3-DB573F6EB33F}" srcOrd="10" destOrd="0" presId="urn:microsoft.com/office/officeart/2005/8/layout/cycle5"/>
    <dgm:cxn modelId="{12A591DF-CDEE-4DDB-A1A2-64C150DD2E44}" type="presParOf" srcId="{56B0C11E-2C2A-4548-97A2-3C7AFB571064}" destId="{2203DA85-DBD6-4201-B138-1D9BEB4DC106}" srcOrd="11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3">
  <dgm:title val=""/>
  <dgm:desc val=""/>
  <dgm:catLst>
    <dgm:cat type="pyramid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T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T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rev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t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1E82C2-06A1-4B04-A311-E771FEC9F0D5}" type="datetimeFigureOut">
              <a:rPr lang="en-US" smtClean="0"/>
              <a:t>2/6/2018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629CA1-41A0-4A55-93A2-0F2B985022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98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9CA1-41A0-4A55-93A2-0F2B985022C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6695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9CA1-41A0-4A55-93A2-0F2B985022C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952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a hint, the Kitchen should be looking at where</a:t>
            </a:r>
            <a:r>
              <a:rPr lang="en-US" baseline="0" dirty="0" smtClean="0"/>
              <a:t> the food comes from, how it is stored, how it is prepared, contamination risks, etc.</a:t>
            </a:r>
          </a:p>
          <a:p>
            <a:r>
              <a:rPr lang="en-US" baseline="0" dirty="0" smtClean="0"/>
              <a:t>Desmond should have his workstation looked at, as well as how he uses it (Does he take breaks?)</a:t>
            </a:r>
          </a:p>
          <a:p>
            <a:r>
              <a:rPr lang="en-US" baseline="0" dirty="0" smtClean="0"/>
              <a:t>Driveway could be administration controls, but it’s hard to implement on visitors. Consider designated pathways and speed bumps</a:t>
            </a:r>
          </a:p>
          <a:p>
            <a:r>
              <a:rPr lang="en-US" baseline="0" dirty="0" smtClean="0"/>
              <a:t>Margaret needs training, possible anti-stress/anti-bullying measures. Manager needs to be trained or replaced.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3629CA1-41A0-4A55-93A2-0F2B985022C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306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332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92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4" name="PlaceHolder 5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5720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73520" y="276120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96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endParaRPr/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73520" y="1203480"/>
            <a:ext cx="401544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2761200"/>
            <a:ext cx="8228520" cy="1422360"/>
          </a:xfrm>
          <a:prstGeom prst="rect">
            <a:avLst/>
          </a:prstGeom>
        </p:spPr>
        <p:txBody>
          <a:bodyPr wrap="none" lIns="0" tIns="0" rIns="0" bIns="0"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</p:spPr>
        <p:txBody>
          <a:bodyPr wrap="none" lIns="0" tIns="0" rIns="0" bIns="0" anchor="ctr"/>
          <a:lstStyle/>
          <a:p>
            <a:pPr algn="ctr"/>
            <a:r>
              <a:rPr lang="en-AU"/>
              <a:t>Click to edit the title text format</a:t>
            </a:r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</p:spPr>
        <p:txBody>
          <a:bodyPr wrap="none" lIns="0" tIns="0" rIns="0" bIns="0"/>
          <a:lstStyle/>
          <a:p>
            <a:pPr>
              <a:buSzPct val="25000"/>
              <a:buFont typeface="StarSymbol"/>
              <a:buChar char=""/>
            </a:pPr>
            <a:r>
              <a:rPr lang="en-AU"/>
              <a:t>Click to edit the outline text format</a:t>
            </a:r>
            <a:endParaRPr/>
          </a:p>
          <a:p>
            <a:pPr lvl="1">
              <a:buSzPct val="25000"/>
              <a:buFont typeface="StarSymbol"/>
              <a:buChar char=""/>
            </a:pPr>
            <a:r>
              <a:rPr lang="en-AU"/>
              <a:t>Second Outline Level</a:t>
            </a:r>
            <a:endParaRPr/>
          </a:p>
          <a:p>
            <a:pPr lvl="2">
              <a:buSzPct val="25000"/>
              <a:buFont typeface="StarSymbol"/>
              <a:buChar char=""/>
            </a:pPr>
            <a:r>
              <a:rPr lang="en-AU"/>
              <a:t>Third Outline Level</a:t>
            </a:r>
            <a:endParaRPr/>
          </a:p>
          <a:p>
            <a:pPr lvl="3">
              <a:buSzPct val="25000"/>
              <a:buFont typeface="StarSymbol"/>
              <a:buChar char=""/>
            </a:pPr>
            <a:r>
              <a:rPr lang="en-AU"/>
              <a:t>Fourth Outline Level</a:t>
            </a:r>
            <a:endParaRPr/>
          </a:p>
          <a:p>
            <a:pPr lvl="4">
              <a:buSzPct val="25000"/>
              <a:buFont typeface="StarSymbol"/>
              <a:buChar char=""/>
            </a:pPr>
            <a:r>
              <a:rPr lang="en-AU"/>
              <a:t>Fifth Outline Level</a:t>
            </a:r>
            <a:endParaRPr/>
          </a:p>
          <a:p>
            <a:pPr lvl="5">
              <a:buSzPct val="25000"/>
              <a:buFont typeface="StarSymbol"/>
              <a:buChar char=""/>
            </a:pPr>
            <a:r>
              <a:rPr lang="en-AU"/>
              <a:t>Sixth Outline Level</a:t>
            </a:r>
            <a:endParaRPr/>
          </a:p>
          <a:p>
            <a:pPr lvl="6">
              <a:buSzPct val="25000"/>
              <a:buFont typeface="StarSymbol"/>
              <a:buChar char=""/>
            </a:pPr>
            <a:r>
              <a:rPr lang="en-AU"/>
              <a:t>Seventh Outline Level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55640" y="771480"/>
            <a:ext cx="7632360" cy="172764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800" dirty="0" smtClean="0">
                <a:solidFill>
                  <a:srgbClr val="00B0F0"/>
                </a:solidFill>
                <a:latin typeface="Roboto"/>
                <a:ea typeface="Roboto"/>
              </a:rPr>
              <a:t>Workplace Health and Safety</a:t>
            </a:r>
            <a:endParaRPr dirty="0"/>
          </a:p>
        </p:txBody>
      </p:sp>
      <p:sp>
        <p:nvSpPr>
          <p:cNvPr id="137" name="CustomShape 2"/>
          <p:cNvSpPr/>
          <p:nvPr/>
        </p:nvSpPr>
        <p:spPr>
          <a:xfrm>
            <a:off x="755640" y="2571840"/>
            <a:ext cx="6400080" cy="1313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dirty="0" smtClean="0">
                <a:solidFill>
                  <a:srgbClr val="92D050"/>
                </a:solidFill>
                <a:latin typeface="Roboto"/>
                <a:ea typeface="Roboto"/>
              </a:rPr>
              <a:t>Introduction to WHS</a:t>
            </a:r>
            <a:endParaRPr dirty="0"/>
          </a:p>
        </p:txBody>
      </p:sp>
      <p:sp>
        <p:nvSpPr>
          <p:cNvPr id="4" name="CustomShape 2"/>
          <p:cNvSpPr/>
          <p:nvPr/>
        </p:nvSpPr>
        <p:spPr>
          <a:xfrm>
            <a:off x="749016" y="4355609"/>
            <a:ext cx="6400081" cy="488062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AU" sz="2400" dirty="0" smtClean="0">
                <a:solidFill>
                  <a:srgbClr val="92D050"/>
                </a:solidFill>
                <a:latin typeface="Roboto"/>
                <a:ea typeface="Roboto"/>
              </a:rPr>
              <a:t>7/11/2018 – Sam Nicholas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/>
          </p:nvPr>
        </p:nvSpPr>
        <p:spPr>
          <a:xfrm>
            <a:off x="457200" y="1022598"/>
            <a:ext cx="8229240" cy="646875"/>
          </a:xfrm>
        </p:spPr>
        <p:txBody>
          <a:bodyPr/>
          <a:lstStyle/>
          <a:p>
            <a:r>
              <a:rPr lang="en-US" sz="1700" dirty="0" smtClean="0">
                <a:solidFill>
                  <a:schemeClr val="bg1"/>
                </a:solidFill>
              </a:rPr>
              <a:t>Chemical </a:t>
            </a:r>
            <a:r>
              <a:rPr lang="en-US" sz="1700" dirty="0">
                <a:solidFill>
                  <a:schemeClr val="bg1"/>
                </a:solidFill>
              </a:rPr>
              <a:t>hazards may cause </a:t>
            </a:r>
            <a:r>
              <a:rPr lang="en-US" sz="1700" dirty="0" smtClean="0">
                <a:solidFill>
                  <a:schemeClr val="bg1"/>
                </a:solidFill>
              </a:rPr>
              <a:t>physical </a:t>
            </a:r>
            <a:r>
              <a:rPr lang="en-US" sz="1700" dirty="0">
                <a:solidFill>
                  <a:schemeClr val="bg1"/>
                </a:solidFill>
              </a:rPr>
              <a:t>injury, </a:t>
            </a:r>
            <a:r>
              <a:rPr lang="en-US" sz="1700" dirty="0" smtClean="0">
                <a:solidFill>
                  <a:schemeClr val="bg1"/>
                </a:solidFill>
              </a:rPr>
              <a:t>like chemical burns, blindness, poison,</a:t>
            </a:r>
            <a:br>
              <a:rPr lang="en-US" sz="1700" dirty="0" smtClean="0">
                <a:solidFill>
                  <a:schemeClr val="bg1"/>
                </a:solidFill>
              </a:rPr>
            </a:br>
            <a:r>
              <a:rPr lang="en-US" sz="1700" dirty="0" smtClean="0">
                <a:solidFill>
                  <a:schemeClr val="bg1"/>
                </a:solidFill>
              </a:rPr>
              <a:t>dizziness, unconsciousness, or death. Chemicals may also be flammable or corrosive</a:t>
            </a:r>
            <a:endParaRPr lang="en-US" sz="1700" dirty="0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  <a:latin typeface="Roboto"/>
                <a:ea typeface="Roboto"/>
              </a:rPr>
              <a:t>Chemical Hazards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168491"/>
              </p:ext>
            </p:extLst>
          </p:nvPr>
        </p:nvGraphicFramePr>
        <p:xfrm>
          <a:off x="1523820" y="1807441"/>
          <a:ext cx="6096000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3896820705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38111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127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Flammable gas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Fire, explosion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952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Cleaning</a:t>
                      </a:r>
                      <a:r>
                        <a:rPr lang="en-US" sz="1800" baseline="0" dirty="0" smtClean="0"/>
                        <a:t> chemicals stored near food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Poisoning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2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Carbon</a:t>
                      </a:r>
                      <a:r>
                        <a:rPr lang="en-US" baseline="0" dirty="0" smtClean="0"/>
                        <a:t> Monoxide leak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Unconsciousness, suffocation, death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01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Acid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Chemical</a:t>
                      </a:r>
                      <a:r>
                        <a:rPr lang="en-US" baseline="0" dirty="0" smtClean="0"/>
                        <a:t> burns, corrosion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836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Unlabeled chemicals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Poisoning,</a:t>
                      </a:r>
                      <a:r>
                        <a:rPr lang="en-US" baseline="0" dirty="0" smtClean="0"/>
                        <a:t> blindness, burns… Anything!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164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790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61839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Ergonomic </a:t>
            </a:r>
            <a:r>
              <a:rPr lang="en-US" sz="1800" dirty="0">
                <a:solidFill>
                  <a:schemeClr val="bg1"/>
                </a:solidFill>
              </a:rPr>
              <a:t>hazards may cause </a:t>
            </a:r>
            <a:r>
              <a:rPr lang="en-US" sz="1800" dirty="0" smtClean="0">
                <a:solidFill>
                  <a:schemeClr val="bg1"/>
                </a:solidFill>
              </a:rPr>
              <a:t>ongoing physical </a:t>
            </a:r>
            <a:r>
              <a:rPr lang="en-US" sz="1800" dirty="0">
                <a:solidFill>
                  <a:schemeClr val="bg1"/>
                </a:solidFill>
              </a:rPr>
              <a:t>injury, like </a:t>
            </a:r>
            <a:r>
              <a:rPr lang="en-US" sz="1800" dirty="0" smtClean="0">
                <a:solidFill>
                  <a:schemeClr val="bg1"/>
                </a:solidFill>
              </a:rPr>
              <a:t>carpel tunnel syndrome,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Back problems, eye strain, and obesity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  <a:latin typeface="Roboto"/>
                <a:ea typeface="Roboto"/>
              </a:rPr>
              <a:t>Ergonomic Hazards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6123907"/>
              </p:ext>
            </p:extLst>
          </p:nvPr>
        </p:nvGraphicFramePr>
        <p:xfrm>
          <a:off x="1523820" y="2084532"/>
          <a:ext cx="6096000" cy="2667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3896820705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38111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127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Computer</a:t>
                      </a:r>
                      <a:r>
                        <a:rPr lang="en-US" baseline="0" dirty="0" smtClean="0"/>
                        <a:t> screens too high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Neck problems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952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Screens too</a:t>
                      </a:r>
                      <a:r>
                        <a:rPr lang="en-US" baseline="0" dirty="0" smtClean="0"/>
                        <a:t> close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 strain, seizures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2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Not taking breaks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Fatigue, Eye strain, Muscle</a:t>
                      </a:r>
                      <a:r>
                        <a:rPr lang="en-US" baseline="0" dirty="0" smtClean="0"/>
                        <a:t> Strain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01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Inadequate</a:t>
                      </a:r>
                      <a:r>
                        <a:rPr lang="en-US" baseline="0" dirty="0" smtClean="0"/>
                        <a:t> 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Back &amp;</a:t>
                      </a:r>
                      <a:r>
                        <a:rPr lang="en-US" baseline="0" dirty="0" smtClean="0"/>
                        <a:t> neck problems, muscle strain, vulnerability to other hazards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836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519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61839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Psychological </a:t>
            </a:r>
            <a:r>
              <a:rPr lang="en-US" sz="1800" dirty="0">
                <a:solidFill>
                  <a:schemeClr val="bg1"/>
                </a:solidFill>
              </a:rPr>
              <a:t>hazards may cause </a:t>
            </a:r>
            <a:r>
              <a:rPr lang="en-US" sz="1800" dirty="0" smtClean="0">
                <a:solidFill>
                  <a:schemeClr val="bg1"/>
                </a:solidFill>
              </a:rPr>
              <a:t>ongoing mental health issues, leading to more </a:t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on-the-job mistakes and poor quality of life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  <a:latin typeface="Roboto"/>
                <a:ea typeface="Roboto"/>
              </a:rPr>
              <a:t>Psychological Hazards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4333907"/>
              </p:ext>
            </p:extLst>
          </p:nvPr>
        </p:nvGraphicFramePr>
        <p:xfrm>
          <a:off x="2819220" y="2084532"/>
          <a:ext cx="3048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38968207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Hazard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127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Excessive</a:t>
                      </a:r>
                      <a:r>
                        <a:rPr lang="en-US" baseline="0" dirty="0" smtClean="0"/>
                        <a:t> workloads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952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Bullying/Harassment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2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Repetitive work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01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Occupational violence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836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Mental health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164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39284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61839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Biological </a:t>
            </a:r>
            <a:r>
              <a:rPr lang="en-US" sz="1800" dirty="0">
                <a:solidFill>
                  <a:schemeClr val="bg1"/>
                </a:solidFill>
              </a:rPr>
              <a:t>hazards may cause </a:t>
            </a:r>
            <a:r>
              <a:rPr lang="en-US" sz="1800" dirty="0" smtClean="0">
                <a:solidFill>
                  <a:schemeClr val="bg1"/>
                </a:solidFill>
              </a:rPr>
              <a:t>illness and pass on diseases to others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  <a:latin typeface="Roboto"/>
                <a:ea typeface="Roboto"/>
              </a:rPr>
              <a:t>Biological Hazards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0796421"/>
              </p:ext>
            </p:extLst>
          </p:nvPr>
        </p:nvGraphicFramePr>
        <p:xfrm>
          <a:off x="1523820" y="2084532"/>
          <a:ext cx="6096000" cy="238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3896820705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38111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127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Expired/Spoiled food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Food poisoning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952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Sick coworker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Passing on illness</a:t>
                      </a:r>
                      <a:r>
                        <a:rPr lang="en-US" baseline="0" dirty="0" smtClean="0"/>
                        <a:t> &amp; infections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2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Air Conditioner not maintained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Legionnaire’s disease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01469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 smtClean="0"/>
                        <a:t>Sharp,</a:t>
                      </a:r>
                      <a:r>
                        <a:rPr lang="en-US" baseline="0" dirty="0" smtClean="0"/>
                        <a:t> rusted equipment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Tetanus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83610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576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618393"/>
          </a:xfrm>
        </p:spPr>
        <p:txBody>
          <a:bodyPr/>
          <a:lstStyle/>
          <a:p>
            <a:r>
              <a:rPr lang="en-US" sz="1800" dirty="0" smtClean="0">
                <a:solidFill>
                  <a:schemeClr val="bg1"/>
                </a:solidFill>
              </a:rPr>
              <a:t>Radiation </a:t>
            </a:r>
            <a:r>
              <a:rPr lang="en-US" sz="1800" dirty="0">
                <a:solidFill>
                  <a:schemeClr val="bg1"/>
                </a:solidFill>
              </a:rPr>
              <a:t>hazards </a:t>
            </a:r>
            <a:r>
              <a:rPr lang="en-US" sz="1800" dirty="0" smtClean="0">
                <a:solidFill>
                  <a:schemeClr val="bg1"/>
                </a:solidFill>
              </a:rPr>
              <a:t>are uncommon in most workplaces, but may cause burns, </a:t>
            </a:r>
          </a:p>
          <a:p>
            <a:r>
              <a:rPr lang="en-US" sz="1800" dirty="0" smtClean="0">
                <a:solidFill>
                  <a:schemeClr val="bg1"/>
                </a:solidFill>
              </a:rPr>
              <a:t>radiation poisoning and cancer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  <a:latin typeface="Roboto"/>
                <a:ea typeface="Roboto"/>
              </a:rPr>
              <a:t>Radiation Hazards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323842"/>
              </p:ext>
            </p:extLst>
          </p:nvPr>
        </p:nvGraphicFramePr>
        <p:xfrm>
          <a:off x="1523820" y="208453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3896820705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38111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127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Direct sunlight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Sunburn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952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Damaged Microwave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2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Lasers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Burns, Blindness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01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836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164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22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Assessing Risks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6664"/>
            <a:ext cx="8229240" cy="2983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 hazard may have several consequences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associated with it.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Each consequence carries its own likelihood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The consequences and risks might be different in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different situations.</a:t>
            </a:r>
          </a:p>
        </p:txBody>
      </p:sp>
    </p:spTree>
    <p:extLst>
      <p:ext uri="{BB962C8B-B14F-4D97-AF65-F5344CB8AC3E}">
        <p14:creationId xmlns:p14="http://schemas.microsoft.com/office/powerpoint/2010/main" val="1671691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Assessing Risks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90420" y="1062719"/>
            <a:ext cx="8229240" cy="3862571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When assessing risks, we can use a tool like a </a:t>
            </a:r>
            <a:r>
              <a:rPr lang="en-US" dirty="0" smtClean="0">
                <a:solidFill>
                  <a:srgbClr val="FF0000"/>
                </a:solidFill>
              </a:rPr>
              <a:t>Risk Matrix </a:t>
            </a:r>
            <a:r>
              <a:rPr lang="en-US" dirty="0" smtClean="0">
                <a:solidFill>
                  <a:schemeClr val="bg1"/>
                </a:solidFill>
              </a:rPr>
              <a:t>to help us work out how dangerous something is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 smtClean="0">
              <a:solidFill>
                <a:srgbClr val="FF0000"/>
              </a:solidFill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817474"/>
              </p:ext>
            </p:extLst>
          </p:nvPr>
        </p:nvGraphicFramePr>
        <p:xfrm>
          <a:off x="2065351" y="2837576"/>
          <a:ext cx="4879378" cy="15940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5876">
                  <a:extLst>
                    <a:ext uri="{9D8B030D-6E8A-4147-A177-3AD203B41FA5}">
                      <a16:colId xmlns="" xmlns:a16="http://schemas.microsoft.com/office/drawing/2014/main" val="3328664118"/>
                    </a:ext>
                  </a:extLst>
                </a:gridCol>
                <a:gridCol w="779302">
                  <a:extLst>
                    <a:ext uri="{9D8B030D-6E8A-4147-A177-3AD203B41FA5}">
                      <a16:colId xmlns="" xmlns:a16="http://schemas.microsoft.com/office/drawing/2014/main" val="1119652519"/>
                    </a:ext>
                  </a:extLst>
                </a:gridCol>
                <a:gridCol w="668344">
                  <a:extLst>
                    <a:ext uri="{9D8B030D-6E8A-4147-A177-3AD203B41FA5}">
                      <a16:colId xmlns="" xmlns:a16="http://schemas.microsoft.com/office/drawing/2014/main" val="2012511389"/>
                    </a:ext>
                  </a:extLst>
                </a:gridCol>
                <a:gridCol w="727363">
                  <a:extLst>
                    <a:ext uri="{9D8B030D-6E8A-4147-A177-3AD203B41FA5}">
                      <a16:colId xmlns="" xmlns:a16="http://schemas.microsoft.com/office/drawing/2014/main" val="1296709076"/>
                    </a:ext>
                  </a:extLst>
                </a:gridCol>
                <a:gridCol w="675547">
                  <a:extLst>
                    <a:ext uri="{9D8B030D-6E8A-4147-A177-3AD203B41FA5}">
                      <a16:colId xmlns="" xmlns:a16="http://schemas.microsoft.com/office/drawing/2014/main" val="1431672644"/>
                    </a:ext>
                  </a:extLst>
                </a:gridCol>
                <a:gridCol w="1052946">
                  <a:extLst>
                    <a:ext uri="{9D8B030D-6E8A-4147-A177-3AD203B41FA5}">
                      <a16:colId xmlns="" xmlns:a16="http://schemas.microsoft.com/office/drawing/2014/main" val="4216439388"/>
                    </a:ext>
                  </a:extLst>
                </a:gridCol>
              </a:tblGrid>
              <a:tr h="336781">
                <a:tc>
                  <a:txBody>
                    <a:bodyPr/>
                    <a:lstStyle/>
                    <a:p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Negligible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Minor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Moderate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Major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Severe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482475431"/>
                  </a:ext>
                </a:extLst>
              </a:tr>
              <a:tr h="275425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Rare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Low</a:t>
                      </a:r>
                      <a:endParaRPr lang="en-US" sz="1000" b="0" dirty="0">
                        <a:solidFill>
                          <a:schemeClr val="accent3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High</a:t>
                      </a:r>
                      <a:endParaRPr lang="en-US" sz="1000" b="0" dirty="0">
                        <a:solidFill>
                          <a:schemeClr val="accent2">
                            <a:lumMod val="5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6810198"/>
                  </a:ext>
                </a:extLst>
              </a:tr>
              <a:tr h="250371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Unlikely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42259831"/>
                  </a:ext>
                </a:extLst>
              </a:tr>
              <a:tr h="235246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Possible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</a:rPr>
                        <a:t>Low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Extreme</a:t>
                      </a:r>
                      <a:endParaRPr lang="en-U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41095384"/>
                  </a:ext>
                </a:extLst>
              </a:tr>
              <a:tr h="168391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Likely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Extreme</a:t>
                      </a:r>
                      <a:endParaRPr lang="en-US" sz="1000" b="0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Extreme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378054005"/>
                  </a:ext>
                </a:extLst>
              </a:tr>
              <a:tr h="168391"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tx1"/>
                          </a:solidFill>
                        </a:rPr>
                        <a:t>Unavoidable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Medium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dirty="0" smtClean="0">
                          <a:solidFill>
                            <a:schemeClr val="accent2">
                              <a:lumMod val="50000"/>
                            </a:schemeClr>
                          </a:solidFill>
                        </a:rPr>
                        <a:t>High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Extreme</a:t>
                      </a:r>
                      <a:endParaRPr lang="en-US" sz="1000" b="0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b="0" dirty="0" smtClean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Extreme</a:t>
                      </a:r>
                      <a:endParaRPr lang="en-US" sz="10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641056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812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  <a:latin typeface="Roboto"/>
                <a:ea typeface="Roboto"/>
              </a:rPr>
              <a:t>Assessing Risks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439008"/>
            <a:ext cx="8229240" cy="2983320"/>
          </a:xfrm>
        </p:spPr>
        <p:txBody>
          <a:bodyPr/>
          <a:lstStyle/>
          <a:p>
            <a:r>
              <a:rPr lang="en-US" sz="2000" dirty="0" smtClean="0">
                <a:solidFill>
                  <a:srgbClr val="92D050"/>
                </a:solidFill>
              </a:rPr>
              <a:t>Low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– Assess if further action can be taken. Continue monitoring 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       the hazard in case circumstances change.</a:t>
            </a:r>
          </a:p>
          <a:p>
            <a:r>
              <a:rPr lang="en-US" sz="2000" dirty="0" smtClean="0">
                <a:solidFill>
                  <a:srgbClr val="FFFF00"/>
                </a:solidFill>
              </a:rPr>
              <a:t>Medium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– Implement hazard management controls to reduce the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             risk as low as reasonably practicable</a:t>
            </a:r>
          </a:p>
          <a:p>
            <a:r>
              <a:rPr lang="en-US" sz="2000" dirty="0" smtClean="0">
                <a:solidFill>
                  <a:srgbClr val="FF0000"/>
                </a:solidFill>
              </a:rPr>
              <a:t>High</a:t>
            </a:r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en-US" sz="2000" dirty="0" smtClean="0">
                <a:solidFill>
                  <a:schemeClr val="bg1"/>
                </a:solidFill>
              </a:rPr>
              <a:t>– Serious danger. Immediate action required – isolate the hazard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	  or area until safe working conditions have been restored.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        </a:t>
            </a: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Extreme </a:t>
            </a:r>
            <a:r>
              <a:rPr lang="en-US" sz="2000" dirty="0" smtClean="0">
                <a:solidFill>
                  <a:schemeClr val="bg1"/>
                </a:solidFill>
              </a:rPr>
              <a:t>– Imminent danger. Immediate action required – Stop work</a:t>
            </a:r>
            <a:br>
              <a:rPr lang="en-US" sz="2000" dirty="0" smtClean="0">
                <a:solidFill>
                  <a:schemeClr val="bg1"/>
                </a:solidFill>
              </a:rPr>
            </a:br>
            <a:r>
              <a:rPr lang="en-US" sz="2000" dirty="0" smtClean="0">
                <a:solidFill>
                  <a:schemeClr val="bg1"/>
                </a:solidFill>
              </a:rPr>
              <a:t>                  until risk is resolved.</a:t>
            </a:r>
          </a:p>
        </p:txBody>
      </p:sp>
    </p:spTree>
    <p:extLst>
      <p:ext uri="{BB962C8B-B14F-4D97-AF65-F5344CB8AC3E}">
        <p14:creationId xmlns:p14="http://schemas.microsoft.com/office/powerpoint/2010/main" val="62687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Risk Management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6664"/>
            <a:ext cx="8229240" cy="2983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 hazard may be eliminated by using a number of different strategies.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Some strategies are more effective than others, while some may not suit every situation</a:t>
            </a:r>
          </a:p>
        </p:txBody>
      </p:sp>
    </p:spTree>
    <p:extLst>
      <p:ext uri="{BB962C8B-B14F-4D97-AF65-F5344CB8AC3E}">
        <p14:creationId xmlns:p14="http://schemas.microsoft.com/office/powerpoint/2010/main" val="1213430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  <a:latin typeface="Roboto"/>
                <a:ea typeface="Roboto"/>
              </a:rPr>
              <a:t>Risk </a:t>
            </a:r>
            <a:r>
              <a:rPr lang="en-AU" dirty="0" smtClean="0">
                <a:solidFill>
                  <a:srgbClr val="00B0F0"/>
                </a:solidFill>
                <a:latin typeface="Roboto"/>
                <a:ea typeface="Roboto"/>
              </a:rPr>
              <a:t>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4087091" cy="3562484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The most common solutions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to WHS issues are grouped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somewhere in the </a:t>
            </a:r>
            <a:r>
              <a:rPr lang="en-US" sz="2400" dirty="0" smtClean="0">
                <a:solidFill>
                  <a:srgbClr val="92D050"/>
                </a:solidFill>
              </a:rPr>
              <a:t>Hierarchy </a:t>
            </a:r>
            <a:br>
              <a:rPr lang="en-US" sz="2400" dirty="0" smtClean="0">
                <a:solidFill>
                  <a:srgbClr val="92D050"/>
                </a:solidFill>
              </a:rPr>
            </a:br>
            <a:r>
              <a:rPr lang="en-US" sz="2400" dirty="0" smtClean="0">
                <a:solidFill>
                  <a:srgbClr val="92D050"/>
                </a:solidFill>
              </a:rPr>
              <a:t>of Control.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/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err="1" smtClean="0">
                <a:solidFill>
                  <a:schemeClr val="bg1"/>
                </a:solidFill>
              </a:rPr>
              <a:t>The</a:t>
            </a:r>
            <a:r>
              <a:rPr lang="en-US" sz="2400" dirty="0" smtClean="0">
                <a:solidFill>
                  <a:schemeClr val="bg1"/>
                </a:solidFill>
              </a:rPr>
              <a:t> most effective strategies </a:t>
            </a:r>
            <a:br>
              <a:rPr lang="en-US" sz="2400" dirty="0" smtClean="0">
                <a:solidFill>
                  <a:schemeClr val="bg1"/>
                </a:solidFill>
              </a:rPr>
            </a:br>
            <a:r>
              <a:rPr lang="en-US" sz="2400" dirty="0" smtClean="0">
                <a:solidFill>
                  <a:schemeClr val="bg1"/>
                </a:solidFill>
              </a:rPr>
              <a:t>are at the top of the </a:t>
            </a:r>
            <a:r>
              <a:rPr lang="en-US" sz="2400" dirty="0" smtClean="0">
                <a:solidFill>
                  <a:srgbClr val="92D050"/>
                </a:solidFill>
              </a:rPr>
              <a:t>Hierarchy </a:t>
            </a:r>
            <a:br>
              <a:rPr lang="en-US" sz="2400" dirty="0" smtClean="0">
                <a:solidFill>
                  <a:srgbClr val="92D050"/>
                </a:solidFill>
              </a:rPr>
            </a:br>
            <a:r>
              <a:rPr lang="en-US" sz="2400" dirty="0" smtClean="0">
                <a:solidFill>
                  <a:srgbClr val="92D050"/>
                </a:solidFill>
              </a:rPr>
              <a:t>of Control.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522282831"/>
              </p:ext>
            </p:extLst>
          </p:nvPr>
        </p:nvGraphicFramePr>
        <p:xfrm>
          <a:off x="4883367" y="1203480"/>
          <a:ext cx="3657600" cy="33083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57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97566"/>
            <a:ext cx="8229240" cy="606959"/>
          </a:xfrm>
        </p:spPr>
        <p:txBody>
          <a:bodyPr/>
          <a:lstStyle/>
          <a:p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Contents</a:t>
            </a:r>
            <a:endParaRPr lang="en-US" sz="3200" dirty="0"/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152940"/>
            <a:ext cx="8229240" cy="303386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Hazards and Risks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Kinds of Hazards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Hazard Identification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341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>
                <a:solidFill>
                  <a:srgbClr val="00B0F0"/>
                </a:solidFill>
                <a:latin typeface="Roboto"/>
                <a:ea typeface="Roboto"/>
              </a:rPr>
              <a:t>Risk </a:t>
            </a:r>
            <a:r>
              <a:rPr lang="en-AU" dirty="0" smtClean="0">
                <a:solidFill>
                  <a:srgbClr val="00B0F0"/>
                </a:solidFill>
                <a:latin typeface="Roboto"/>
                <a:ea typeface="Roboto"/>
              </a:rPr>
              <a:t>Management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4854218"/>
              </p:ext>
            </p:extLst>
          </p:nvPr>
        </p:nvGraphicFramePr>
        <p:xfrm>
          <a:off x="457200" y="1204767"/>
          <a:ext cx="8229240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24881">
                  <a:extLst>
                    <a:ext uri="{9D8B030D-6E8A-4147-A177-3AD203B41FA5}">
                      <a16:colId xmlns="" xmlns:a16="http://schemas.microsoft.com/office/drawing/2014/main" val="2874055816"/>
                    </a:ext>
                  </a:extLst>
                </a:gridCol>
                <a:gridCol w="5704359">
                  <a:extLst>
                    <a:ext uri="{9D8B030D-6E8A-4147-A177-3AD203B41FA5}">
                      <a16:colId xmlns="" xmlns:a16="http://schemas.microsoft.com/office/drawing/2014/main" val="12215361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Level of Control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Description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72592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Elimination</a:t>
                      </a:r>
                      <a:endParaRPr lang="en-US" dirty="0"/>
                    </a:p>
                  </a:txBody>
                  <a:tcPr>
                    <a:solidFill>
                      <a:srgbClr val="4BAC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Isolate</a:t>
                      </a:r>
                      <a:r>
                        <a:rPr lang="en-US" sz="1400" baseline="0" dirty="0" smtClean="0"/>
                        <a:t> the hazard away from risky situations, or remove the hazard entirely (bollard off construction debris, or have it removed from the site entirely).</a:t>
                      </a:r>
                      <a:endParaRPr lang="en-US" sz="1400" dirty="0"/>
                    </a:p>
                  </a:txBody>
                  <a:tcPr>
                    <a:solidFill>
                      <a:srgbClr val="4BACC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6098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Substitution</a:t>
                      </a:r>
                      <a:endParaRPr lang="en-US" dirty="0"/>
                    </a:p>
                  </a:txBody>
                  <a:tcPr>
                    <a:solidFill>
                      <a:srgbClr val="48D49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Replace the hazard with a safer alternative</a:t>
                      </a:r>
                      <a:r>
                        <a:rPr lang="en-US" sz="1400" baseline="0" dirty="0" smtClean="0"/>
                        <a:t> (an undamaged cord, or a chemical that does not produce harmful fumes).</a:t>
                      </a:r>
                      <a:endParaRPr lang="en-US" sz="1400" dirty="0"/>
                    </a:p>
                  </a:txBody>
                  <a:tcPr>
                    <a:solidFill>
                      <a:srgbClr val="48D49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560328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Engineering</a:t>
                      </a:r>
                      <a:endParaRPr lang="en-US" dirty="0"/>
                    </a:p>
                  </a:txBody>
                  <a:tcPr>
                    <a:solidFill>
                      <a:srgbClr val="60E1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Modify the hazard to</a:t>
                      </a:r>
                      <a:r>
                        <a:rPr lang="en-US" sz="1400" baseline="0" dirty="0" smtClean="0"/>
                        <a:t> reduce the risk (tape down a cable across the floor).</a:t>
                      </a:r>
                      <a:endParaRPr lang="en-US" sz="1400" dirty="0"/>
                    </a:p>
                  </a:txBody>
                  <a:tcPr>
                    <a:solidFill>
                      <a:srgbClr val="60E1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80126912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Administration</a:t>
                      </a:r>
                      <a:endParaRPr lang="en-US" dirty="0"/>
                    </a:p>
                  </a:txBody>
                  <a:tcPr>
                    <a:solidFill>
                      <a:srgbClr val="D5EC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Modify work practices to accommodate</a:t>
                      </a:r>
                      <a:r>
                        <a:rPr lang="en-US" sz="1400" baseline="0" dirty="0" smtClean="0"/>
                        <a:t> the hazard safely (provide training, or introduce penalties for not adhering to safety procedures).</a:t>
                      </a:r>
                      <a:endParaRPr lang="en-US" sz="1400" dirty="0"/>
                    </a:p>
                  </a:txBody>
                  <a:tcPr>
                    <a:solidFill>
                      <a:srgbClr val="D5EC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22793754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r>
                        <a:rPr lang="en-US" dirty="0" smtClean="0"/>
                        <a:t>PPE</a:t>
                      </a:r>
                      <a:endParaRPr lang="en-US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Equip workers</a:t>
                      </a:r>
                      <a:r>
                        <a:rPr lang="en-US" sz="1400" baseline="0" dirty="0" smtClean="0"/>
                        <a:t> with protective gear to enable them to work safely around a hazard (Safety goggles in a workshop, or wearing gloves while cleaning).</a:t>
                      </a:r>
                      <a:endParaRPr lang="en-US" sz="1400" dirty="0"/>
                    </a:p>
                  </a:txBody>
                  <a:tcPr>
                    <a:solidFill>
                      <a:srgbClr val="F79646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1861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91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Risk Management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6664"/>
            <a:ext cx="8229240" cy="2983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It is very rare for a risk to be eliminated completely.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Companies often implement staff and procedures to help manage and maintain the risks in the workplace.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This process is called a </a:t>
            </a:r>
            <a:r>
              <a:rPr lang="en-US" dirty="0" smtClean="0">
                <a:solidFill>
                  <a:srgbClr val="92D050"/>
                </a:solidFill>
              </a:rPr>
              <a:t>Risk Assessment.</a:t>
            </a:r>
          </a:p>
        </p:txBody>
      </p:sp>
    </p:spTree>
    <p:extLst>
      <p:ext uri="{BB962C8B-B14F-4D97-AF65-F5344CB8AC3E}">
        <p14:creationId xmlns:p14="http://schemas.microsoft.com/office/powerpoint/2010/main" val="1022429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Risk Management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6664"/>
            <a:ext cx="4336473" cy="2983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A Risk Assessment is a continuous 4-step process to help manage workplace hazards.</a:t>
            </a:r>
          </a:p>
          <a:p>
            <a:endParaRPr lang="en-US" dirty="0" smtClean="0">
              <a:solidFill>
                <a:srgbClr val="92D050"/>
              </a:solidFill>
            </a:endParaRPr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3947502400"/>
              </p:ext>
            </p:extLst>
          </p:nvPr>
        </p:nvGraphicFramePr>
        <p:xfrm>
          <a:off x="4571820" y="1188605"/>
          <a:ext cx="4426527" cy="29510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28126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Risk Management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6664"/>
            <a:ext cx="8014855" cy="2983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1. Identify the Hazard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Examine the work area, or consider the task or process and identify any hazards or potential threats to health and safety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92D050"/>
                </a:solidFill>
              </a:rPr>
              <a:t>2. Assess the Risks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Identify the factors that may contribute to the risk, and the possible consequences of the hazard</a:t>
            </a:r>
          </a:p>
          <a:p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06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Risk Management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6664"/>
            <a:ext cx="8014855" cy="2983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3</a:t>
            </a:r>
            <a:r>
              <a:rPr lang="en-US" dirty="0" smtClean="0">
                <a:solidFill>
                  <a:srgbClr val="92D050"/>
                </a:solidFill>
              </a:rPr>
              <a:t>. Control the Risks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Implement the most effective control possible to reduce the likelihood or severity of an accident.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Document the process</a:t>
            </a:r>
          </a:p>
          <a:p>
            <a:pPr marL="0" indent="0">
              <a:buNone/>
            </a:pPr>
            <a:r>
              <a:rPr lang="en-US" dirty="0">
                <a:solidFill>
                  <a:srgbClr val="92D050"/>
                </a:solidFill>
              </a:rPr>
              <a:t>4</a:t>
            </a:r>
            <a:r>
              <a:rPr lang="en-US" dirty="0" smtClean="0">
                <a:solidFill>
                  <a:srgbClr val="92D050"/>
                </a:solidFill>
              </a:rPr>
              <a:t>. Review the Control Measures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Review the effectiveness of the control measures at a later time, and reassess the control measures the risk is still unreasonable.</a:t>
            </a:r>
          </a:p>
          <a:p>
            <a:endParaRPr lang="en-US" dirty="0" smtClean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984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Group Activity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6664"/>
            <a:ext cx="8014855" cy="2983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On the next slide are 4 workplace hazards. Break into groups to assess how you would control these risks.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Use the tools described on the previous slides to help you.</a:t>
            </a:r>
          </a:p>
        </p:txBody>
      </p:sp>
    </p:spTree>
    <p:extLst>
      <p:ext uri="{BB962C8B-B14F-4D97-AF65-F5344CB8AC3E}">
        <p14:creationId xmlns:p14="http://schemas.microsoft.com/office/powerpoint/2010/main" val="265582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Group Activity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293535"/>
            <a:ext cx="8014855" cy="313991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A kitchen has received reports that their food is making people sick.</a:t>
            </a:r>
            <a:endParaRPr lang="en-US" sz="1800" dirty="0" smtClean="0">
              <a:solidFill>
                <a:schemeClr val="bg1"/>
              </a:solidFill>
            </a:endParaRP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Desmond is complaining that his computer workstation is causing him to be sore and stiff, and has a hard time focusing his vision.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Visitors are speeding on the school driveway, which is also a shared walkway.</a:t>
            </a:r>
          </a:p>
          <a:p>
            <a:pPr marL="457200" indent="-457200">
              <a:spcBef>
                <a:spcPts val="1800"/>
              </a:spcBef>
              <a:buFont typeface="+mj-lt"/>
              <a:buAutoNum type="arabicPeriod"/>
            </a:pPr>
            <a:r>
              <a:rPr lang="en-US" sz="2000" dirty="0" smtClean="0">
                <a:solidFill>
                  <a:schemeClr val="bg1"/>
                </a:solidFill>
              </a:rPr>
              <a:t>Margaret has been injured while working in a warehouse. It was discovered that her manager was promoting unsafe work practices to get the job done faster.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287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err="1">
                <a:solidFill>
                  <a:srgbClr val="00B0F0"/>
                </a:solidFill>
                <a:latin typeface="Roboto"/>
                <a:ea typeface="Roboto"/>
              </a:rPr>
              <a:t>Brief|</a:t>
            </a:r>
            <a:r>
              <a:rPr lang="en-AU" sz="3000" dirty="0" err="1">
                <a:solidFill>
                  <a:srgbClr val="8CB3E3"/>
                </a:solidFill>
                <a:latin typeface="Roboto"/>
                <a:ea typeface="Roboto"/>
              </a:rPr>
              <a:t>Overview</a:t>
            </a:r>
            <a:r>
              <a:rPr lang="en-AU" sz="3000" dirty="0">
                <a:solidFill>
                  <a:srgbClr val="8CB3E3"/>
                </a:solidFill>
                <a:latin typeface="Roboto"/>
                <a:ea typeface="Roboto"/>
              </a:rPr>
              <a:t> &amp; Requirements</a:t>
            </a:r>
            <a:endParaRPr dirty="0"/>
          </a:p>
        </p:txBody>
      </p:sp>
      <p:sp>
        <p:nvSpPr>
          <p:cNvPr id="141" name="CustomShape 2"/>
          <p:cNvSpPr/>
          <p:nvPr/>
        </p:nvSpPr>
        <p:spPr>
          <a:xfrm>
            <a:off x="323640" y="1203480"/>
            <a:ext cx="8109720" cy="338364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50000"/>
              </a:lnSpc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</a:rPr>
              <a:t>Overview:</a:t>
            </a:r>
            <a:endParaRPr/>
          </a:p>
          <a:p>
            <a:pPr>
              <a:lnSpc>
                <a:spcPct val="100000"/>
              </a:lnSpc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</a:rPr>
              <a:t>Utilising polygon modelling techniques create an asset suitable for a game engine </a:t>
            </a:r>
            <a:endParaRPr/>
          </a:p>
          <a:p>
            <a:pPr>
              <a:lnSpc>
                <a:spcPct val="100000"/>
              </a:lnSpc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</a:rPr>
              <a:t>to be uploaded into either a game engine, Sketchfab or similar.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15000"/>
              </a:lnSpc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</a:rPr>
              <a:t>Level Design:</a:t>
            </a:r>
            <a:endParaRPr/>
          </a:p>
          <a:p>
            <a:pPr>
              <a:lnSpc>
                <a:spcPct val="115000"/>
              </a:lnSpc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</a:rPr>
              <a:t>Your level must be grey boxed, blocked out and tested before adding assets</a:t>
            </a:r>
            <a:endParaRPr/>
          </a:p>
          <a:p>
            <a:pPr>
              <a:lnSpc>
                <a:spcPct val="150000"/>
              </a:lnSpc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</a:rPr>
              <a:t>Models:</a:t>
            </a:r>
            <a:endParaRPr/>
          </a:p>
          <a:p>
            <a:pPr>
              <a:lnSpc>
                <a:spcPct val="115000"/>
              </a:lnSpc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</a:rPr>
              <a:t>Should be blocked out and tested in the real time engine before refining.</a:t>
            </a:r>
            <a:endParaRPr/>
          </a:p>
          <a:p>
            <a:pPr>
              <a:lnSpc>
                <a:spcPct val="115000"/>
              </a:lnSpc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</a:rPr>
              <a:t>Your mesh topology and UV layouts must be clean and efficient.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</a:rPr>
              <a:t>Textures:</a:t>
            </a:r>
            <a:endParaRPr/>
          </a:p>
          <a:p>
            <a:pPr>
              <a:lnSpc>
                <a:spcPct val="115000"/>
              </a:lnSpc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</a:rPr>
              <a:t>Textures must meet the technical requirements set in the the asset list.</a:t>
            </a:r>
            <a:endParaRPr/>
          </a:p>
          <a:p>
            <a:pPr>
              <a:lnSpc>
                <a:spcPct val="115000"/>
              </a:lnSpc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</a:rPr>
              <a:t>Textures are to be exported in an appropriate format. E.g. PNG. JPG. TGA. etc.</a:t>
            </a:r>
            <a:endParaRPr/>
          </a:p>
          <a:p>
            <a:pPr>
              <a:lnSpc>
                <a:spcPct val="115000"/>
              </a:lnSpc>
            </a:pPr>
            <a:endParaRPr/>
          </a:p>
          <a:p>
            <a:pPr>
              <a:lnSpc>
                <a:spcPct val="150000"/>
              </a:lnSpc>
            </a:pPr>
            <a:r>
              <a:rPr lang="en-AU" sz="1000" b="1">
                <a:solidFill>
                  <a:srgbClr val="D9D9D9"/>
                </a:solidFill>
                <a:latin typeface="Roboto"/>
                <a:ea typeface="Roboto"/>
              </a:rPr>
              <a:t>Presentation:</a:t>
            </a:r>
            <a:endParaRPr/>
          </a:p>
          <a:p>
            <a:pPr>
              <a:lnSpc>
                <a:spcPct val="115000"/>
              </a:lnSpc>
              <a:buFont typeface="Roboto"/>
              <a:buChar char="•"/>
            </a:pPr>
            <a:r>
              <a:rPr lang="en-AU" sz="900">
                <a:solidFill>
                  <a:srgbClr val="B7B7B7"/>
                </a:solidFill>
                <a:latin typeface="Roboto"/>
                <a:ea typeface="Roboto"/>
              </a:rPr>
              <a:t>The final level is to be uploaded to real time engine and lit appropriately.</a:t>
            </a: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  <a:p>
            <a:pPr>
              <a:lnSpc>
                <a:spcPct val="100000"/>
              </a:lnSpc>
            </a:pPr>
            <a:endParaRPr/>
          </a:p>
        </p:txBody>
      </p:sp>
      <p:sp>
        <p:nvSpPr>
          <p:cNvPr id="142" name="CustomShape 3"/>
          <p:cNvSpPr/>
          <p:nvPr/>
        </p:nvSpPr>
        <p:spPr>
          <a:xfrm>
            <a:off x="1667520" y="4212360"/>
            <a:ext cx="2669760" cy="236520"/>
          </a:xfrm>
          <a:prstGeom prst="rect">
            <a:avLst/>
          </a:prstGeom>
        </p:spPr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Hazards and Risks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210407"/>
            <a:ext cx="8229240" cy="298332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rgbClr val="00B0F0"/>
                </a:solidFill>
              </a:rPr>
              <a:t>hazard</a:t>
            </a:r>
            <a:r>
              <a:rPr lang="en-US" dirty="0" smtClean="0">
                <a:solidFill>
                  <a:schemeClr val="bg1"/>
                </a:solidFill>
              </a:rPr>
              <a:t> is different to a </a:t>
            </a:r>
            <a:r>
              <a:rPr lang="en-US" dirty="0" smtClean="0">
                <a:solidFill>
                  <a:srgbClr val="00B0F0"/>
                </a:solidFill>
              </a:rPr>
              <a:t>risk</a:t>
            </a:r>
          </a:p>
          <a:p>
            <a:pPr marL="0" indent="0">
              <a:buNone/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rgbClr val="00B0F0"/>
                </a:solidFill>
              </a:rPr>
              <a:t>hazard</a:t>
            </a:r>
            <a:r>
              <a:rPr lang="en-US" dirty="0" smtClean="0">
                <a:solidFill>
                  <a:schemeClr val="bg1"/>
                </a:solidFill>
              </a:rPr>
              <a:t> is something with the potential to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cause harm</a:t>
            </a:r>
          </a:p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A </a:t>
            </a:r>
            <a:r>
              <a:rPr lang="en-US" dirty="0" smtClean="0">
                <a:solidFill>
                  <a:srgbClr val="00B0F0"/>
                </a:solidFill>
              </a:rPr>
              <a:t>risk</a:t>
            </a:r>
            <a:r>
              <a:rPr lang="en-US" dirty="0" smtClean="0">
                <a:solidFill>
                  <a:schemeClr val="bg1"/>
                </a:solidFill>
              </a:rPr>
              <a:t> is the likelihood of harm occurring when 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exposed to a risk</a:t>
            </a:r>
          </a:p>
        </p:txBody>
      </p:sp>
    </p:spTree>
    <p:extLst>
      <p:ext uri="{BB962C8B-B14F-4D97-AF65-F5344CB8AC3E}">
        <p14:creationId xmlns:p14="http://schemas.microsoft.com/office/powerpoint/2010/main" val="3337134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B0F0"/>
                </a:solidFill>
              </a:rPr>
              <a:t>Group Discussion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/>
          </p:nvPr>
        </p:nvSpPr>
        <p:spPr>
          <a:xfrm>
            <a:off x="457200" y="1376664"/>
            <a:ext cx="8229240" cy="2983320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 smtClean="0">
                <a:solidFill>
                  <a:srgbClr val="00B0F0"/>
                </a:solidFill>
              </a:rPr>
              <a:t>hazards</a:t>
            </a:r>
            <a:r>
              <a:rPr lang="en-US" dirty="0" smtClean="0">
                <a:solidFill>
                  <a:schemeClr val="bg1"/>
                </a:solidFill>
              </a:rPr>
              <a:t> can you find around your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workstation?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 smtClean="0">
                <a:solidFill>
                  <a:srgbClr val="00B0F0"/>
                </a:solidFill>
              </a:rPr>
              <a:t>hazards</a:t>
            </a:r>
            <a:r>
              <a:rPr lang="en-US" dirty="0" smtClean="0">
                <a:solidFill>
                  <a:schemeClr val="bg1"/>
                </a:solidFill>
              </a:rPr>
              <a:t> can you find in the office/classroom?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What </a:t>
            </a:r>
            <a:r>
              <a:rPr lang="en-US" dirty="0" smtClean="0">
                <a:solidFill>
                  <a:srgbClr val="00B0F0"/>
                </a:solidFill>
              </a:rPr>
              <a:t>hazards</a:t>
            </a:r>
            <a:r>
              <a:rPr lang="en-US" dirty="0" smtClean="0">
                <a:solidFill>
                  <a:schemeClr val="bg1"/>
                </a:solidFill>
              </a:rPr>
              <a:t> might exist outside?</a:t>
            </a:r>
          </a:p>
          <a:p>
            <a:endParaRPr lang="en-US" dirty="0" smtClean="0">
              <a:solidFill>
                <a:schemeClr val="bg1"/>
              </a:solidFill>
            </a:endParaRPr>
          </a:p>
          <a:p>
            <a:r>
              <a:rPr lang="en-US" dirty="0" smtClean="0">
                <a:solidFill>
                  <a:schemeClr val="bg1"/>
                </a:solidFill>
              </a:rPr>
              <a:t>What is the </a:t>
            </a:r>
            <a:r>
              <a:rPr lang="en-US" dirty="0" smtClean="0">
                <a:solidFill>
                  <a:srgbClr val="00B0F0"/>
                </a:solidFill>
              </a:rPr>
              <a:t>risk</a:t>
            </a:r>
            <a:r>
              <a:rPr lang="en-US" dirty="0" smtClean="0">
                <a:solidFill>
                  <a:schemeClr val="bg1"/>
                </a:solidFill>
              </a:rPr>
              <a:t> of these hazards?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42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Hazards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376664"/>
            <a:ext cx="8229240" cy="298332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>
                <a:solidFill>
                  <a:schemeClr val="bg1"/>
                </a:solidFill>
              </a:rPr>
              <a:t>Hazards can be classified into different groups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How might you classify these hazards? Why?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Hazards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062721"/>
            <a:ext cx="8229240" cy="3516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Classify hazards by what makes them harmful.</a:t>
            </a:r>
          </a:p>
          <a:p>
            <a:r>
              <a:rPr lang="en-US" sz="20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Physical</a:t>
            </a:r>
            <a:r>
              <a:rPr lang="en-US" sz="2000" dirty="0" smtClean="0">
                <a:solidFill>
                  <a:schemeClr val="bg1"/>
                </a:solidFill>
              </a:rPr>
              <a:t> (Environmental) hazards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Noise, Lighting, Electrical, Heat &amp; Cold, Moving Parts, Tripping Hazards, Workspace Hazards</a:t>
            </a:r>
          </a:p>
          <a:p>
            <a:r>
              <a:rPr lang="en-US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Chemical</a:t>
            </a:r>
            <a:r>
              <a:rPr lang="en-US" sz="2000" dirty="0" smtClean="0">
                <a:solidFill>
                  <a:schemeClr val="bg1"/>
                </a:solidFill>
              </a:rPr>
              <a:t> hazards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Harmful Gases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smtClean="0">
                <a:solidFill>
                  <a:schemeClr val="bg1"/>
                </a:solidFill>
              </a:rPr>
              <a:t>&amp; Fumes, Harmful Liquids </a:t>
            </a:r>
            <a:r>
              <a:rPr lang="en-US" sz="1600" dirty="0" err="1" smtClean="0">
                <a:solidFill>
                  <a:schemeClr val="bg1"/>
                </a:solidFill>
              </a:rPr>
              <a:t>eg</a:t>
            </a:r>
            <a:r>
              <a:rPr lang="en-US" sz="1600" dirty="0" smtClean="0">
                <a:solidFill>
                  <a:schemeClr val="bg1"/>
                </a:solidFill>
              </a:rPr>
              <a:t>. acid, Ingesting Toxins</a:t>
            </a:r>
          </a:p>
          <a:p>
            <a:r>
              <a:rPr lang="en-US" sz="2000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Ergonomic</a:t>
            </a:r>
            <a:r>
              <a:rPr lang="en-US" sz="2000" dirty="0" smtClean="0">
                <a:solidFill>
                  <a:schemeClr val="bg1"/>
                </a:solidFill>
              </a:rPr>
              <a:t> Hazards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Workspace Setup, Tool Design, Manual Handling</a:t>
            </a:r>
          </a:p>
          <a:p>
            <a:r>
              <a:rPr lang="en-US" sz="2000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Psychological</a:t>
            </a:r>
            <a:r>
              <a:rPr lang="en-US" sz="2000" dirty="0" smtClean="0">
                <a:solidFill>
                  <a:schemeClr val="bg1"/>
                </a:solidFill>
              </a:rPr>
              <a:t> hazards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Stress, Harassment, Discrimination, Dealing with Public, Workload/Hours</a:t>
            </a:r>
          </a:p>
        </p:txBody>
      </p:sp>
    </p:spTree>
    <p:extLst>
      <p:ext uri="{BB962C8B-B14F-4D97-AF65-F5344CB8AC3E}">
        <p14:creationId xmlns:p14="http://schemas.microsoft.com/office/powerpoint/2010/main" val="214354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323640" y="205920"/>
            <a:ext cx="8362800" cy="856800"/>
          </a:xfrm>
          <a:prstGeom prst="rect">
            <a:avLst/>
          </a:prstGeom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AU" sz="3600" dirty="0" smtClean="0">
                <a:solidFill>
                  <a:srgbClr val="00B0F0"/>
                </a:solidFill>
                <a:latin typeface="Roboto"/>
                <a:ea typeface="Roboto"/>
              </a:rPr>
              <a:t>Hazards</a:t>
            </a:r>
            <a:endParaRPr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457200" y="1062721"/>
            <a:ext cx="8229240" cy="351620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Classify hazards by what makes them harmful.</a:t>
            </a:r>
          </a:p>
          <a:p>
            <a:r>
              <a:rPr lang="en-US" sz="2000" dirty="0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Biological</a:t>
            </a:r>
            <a:r>
              <a:rPr lang="en-US" sz="2000" dirty="0" smtClean="0">
                <a:solidFill>
                  <a:schemeClr val="bg1"/>
                </a:solidFill>
              </a:rPr>
              <a:t> hazards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Infections, Bacteria, Viruses (this includes stuff growing in the fridge!</a:t>
            </a:r>
          </a:p>
          <a:p>
            <a:r>
              <a:rPr lang="en-US" sz="2000" dirty="0" smtClean="0">
                <a:solidFill>
                  <a:schemeClr val="bg2">
                    <a:lumMod val="75000"/>
                  </a:schemeClr>
                </a:solidFill>
              </a:rPr>
              <a:t>Radiation</a:t>
            </a:r>
            <a:r>
              <a:rPr lang="en-US" sz="2000" dirty="0" smtClean="0">
                <a:solidFill>
                  <a:schemeClr val="bg1"/>
                </a:solidFill>
              </a:rPr>
              <a:t> hazards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(Non-</a:t>
            </a:r>
            <a:r>
              <a:rPr lang="en-US" sz="1600" dirty="0" err="1" smtClean="0">
                <a:solidFill>
                  <a:schemeClr val="bg1"/>
                </a:solidFill>
              </a:rPr>
              <a:t>ionising</a:t>
            </a:r>
            <a:r>
              <a:rPr lang="en-US" sz="1600" dirty="0" smtClean="0">
                <a:solidFill>
                  <a:schemeClr val="bg1"/>
                </a:solidFill>
              </a:rPr>
              <a:t>) Burns caused by microwaves, ultraviolet light, infrared light </a:t>
            </a:r>
          </a:p>
          <a:p>
            <a:pPr lvl="1"/>
            <a:r>
              <a:rPr lang="en-US" sz="1600" dirty="0" smtClean="0">
                <a:solidFill>
                  <a:schemeClr val="bg1"/>
                </a:solidFill>
              </a:rPr>
              <a:t>(</a:t>
            </a:r>
            <a:r>
              <a:rPr lang="en-US" sz="1600" dirty="0" err="1" smtClean="0">
                <a:solidFill>
                  <a:schemeClr val="bg1"/>
                </a:solidFill>
              </a:rPr>
              <a:t>ionising</a:t>
            </a:r>
            <a:r>
              <a:rPr lang="en-US" sz="1600" dirty="0" smtClean="0">
                <a:solidFill>
                  <a:schemeClr val="bg1"/>
                </a:solidFill>
              </a:rPr>
              <a:t>) X-Rays, Gamma Rays</a:t>
            </a:r>
          </a:p>
          <a:p>
            <a:endParaRPr lang="en-US" sz="2000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4186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618393"/>
          </a:xfrm>
        </p:spPr>
        <p:txBody>
          <a:bodyPr/>
          <a:lstStyle/>
          <a:p>
            <a:r>
              <a:rPr lang="en-US" sz="1800" dirty="0">
                <a:solidFill>
                  <a:schemeClr val="bg1"/>
                </a:solidFill>
              </a:rPr>
              <a:t>Physical hazards may cause </a:t>
            </a:r>
            <a:r>
              <a:rPr lang="en-US" sz="1800" dirty="0" smtClean="0">
                <a:solidFill>
                  <a:schemeClr val="bg1"/>
                </a:solidFill>
              </a:rPr>
              <a:t>physical </a:t>
            </a:r>
            <a:r>
              <a:rPr lang="en-US" sz="1800" dirty="0">
                <a:solidFill>
                  <a:schemeClr val="bg1"/>
                </a:solidFill>
              </a:rPr>
              <a:t>injury, like cuts, </a:t>
            </a:r>
            <a:r>
              <a:rPr lang="en-US" sz="1800" dirty="0" smtClean="0">
                <a:solidFill>
                  <a:schemeClr val="bg1"/>
                </a:solidFill>
              </a:rPr>
              <a:t>burns, sprains</a:t>
            </a:r>
            <a:r>
              <a:rPr lang="en-US" sz="1800" dirty="0">
                <a:solidFill>
                  <a:schemeClr val="bg1"/>
                </a:solidFill>
              </a:rPr>
              <a:t>, broken </a:t>
            </a:r>
            <a:r>
              <a:rPr lang="en-US" sz="1800" dirty="0" smtClean="0">
                <a:solidFill>
                  <a:schemeClr val="bg1"/>
                </a:solidFill>
              </a:rPr>
              <a:t/>
            </a:r>
            <a:br>
              <a:rPr lang="en-US" sz="1800" dirty="0" smtClean="0">
                <a:solidFill>
                  <a:schemeClr val="bg1"/>
                </a:solidFill>
              </a:rPr>
            </a:br>
            <a:r>
              <a:rPr lang="en-US" sz="1800" dirty="0" smtClean="0">
                <a:solidFill>
                  <a:schemeClr val="bg1"/>
                </a:solidFill>
              </a:rPr>
              <a:t>bones</a:t>
            </a:r>
            <a:r>
              <a:rPr lang="en-US" sz="1800" dirty="0">
                <a:solidFill>
                  <a:schemeClr val="bg1"/>
                </a:solidFill>
              </a:rPr>
              <a:t>, blindness, </a:t>
            </a:r>
            <a:r>
              <a:rPr lang="en-US" sz="1800" dirty="0" smtClean="0">
                <a:solidFill>
                  <a:schemeClr val="bg1"/>
                </a:solidFill>
              </a:rPr>
              <a:t>deafness</a:t>
            </a:r>
            <a:r>
              <a:rPr lang="en-US" sz="1800" dirty="0">
                <a:solidFill>
                  <a:schemeClr val="bg1"/>
                </a:solidFill>
              </a:rPr>
              <a:t>, electrocution, and </a:t>
            </a:r>
            <a:r>
              <a:rPr lang="en-US" sz="1800" dirty="0" smtClean="0">
                <a:solidFill>
                  <a:schemeClr val="bg1"/>
                </a:solidFill>
              </a:rPr>
              <a:t>death.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>
                <a:solidFill>
                  <a:srgbClr val="00B0F0"/>
                </a:solidFill>
                <a:latin typeface="Roboto"/>
                <a:ea typeface="Roboto"/>
              </a:rPr>
              <a:t>Physical Hazards</a:t>
            </a:r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5474225"/>
              </p:ext>
            </p:extLst>
          </p:nvPr>
        </p:nvGraphicFramePr>
        <p:xfrm>
          <a:off x="1523820" y="2084532"/>
          <a:ext cx="60960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="" xmlns:a16="http://schemas.microsoft.com/office/drawing/2014/main" val="3896820705"/>
                    </a:ext>
                  </a:extLst>
                </a:gridCol>
                <a:gridCol w="3048000">
                  <a:extLst>
                    <a:ext uri="{9D8B030D-6E8A-4147-A177-3AD203B41FA5}">
                      <a16:colId xmlns="" xmlns:a16="http://schemas.microsoft.com/office/drawing/2014/main" val="33811195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Hazard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Consequence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91275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Cable across</a:t>
                      </a:r>
                      <a:r>
                        <a:rPr lang="en-US" baseline="0" dirty="0" smtClean="0"/>
                        <a:t> floor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Tripping hazard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469522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Glare/reflections</a:t>
                      </a:r>
                      <a:r>
                        <a:rPr lang="en-US" baseline="0" dirty="0" smtClean="0"/>
                        <a:t> off 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Eye</a:t>
                      </a:r>
                      <a:r>
                        <a:rPr lang="en-US" baseline="0" dirty="0" smtClean="0"/>
                        <a:t> strain, Blindness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8229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Music</a:t>
                      </a:r>
                      <a:r>
                        <a:rPr lang="en-US" baseline="0" dirty="0" smtClean="0"/>
                        <a:t> too loud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Deafness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401469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Frayed, exposed wiring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Electrocution, Death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88361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Spilled liquid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Slipping hazard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01641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0895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1200</Words>
  <Application>Microsoft Office PowerPoint</Application>
  <PresentationFormat>On-screen Show (16:9)</PresentationFormat>
  <Paragraphs>248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DejaVu Sans</vt:lpstr>
      <vt:lpstr>Roboto</vt:lpstr>
      <vt:lpstr>StarSymbol</vt:lpstr>
      <vt:lpstr>Office Theme</vt:lpstr>
      <vt:lpstr>Office Theme</vt:lpstr>
      <vt:lpstr>PowerPoint Presentation</vt:lpstr>
      <vt:lpstr>Contents</vt:lpstr>
      <vt:lpstr>PowerPoint Presentation</vt:lpstr>
      <vt:lpstr>Hazards and Risks</vt:lpstr>
      <vt:lpstr>Group Discussion</vt:lpstr>
      <vt:lpstr>PowerPoint Presentation</vt:lpstr>
      <vt:lpstr>PowerPoint Presentation</vt:lpstr>
      <vt:lpstr>PowerPoint Presentation</vt:lpstr>
      <vt:lpstr>Physical Hazards</vt:lpstr>
      <vt:lpstr>Chemical Hazards</vt:lpstr>
      <vt:lpstr>Ergonomic Hazards</vt:lpstr>
      <vt:lpstr>Psychological Hazards</vt:lpstr>
      <vt:lpstr>Biological Hazards</vt:lpstr>
      <vt:lpstr>Radiation Hazards</vt:lpstr>
      <vt:lpstr>PowerPoint Presentation</vt:lpstr>
      <vt:lpstr>PowerPoint Presentation</vt:lpstr>
      <vt:lpstr>Assessing Risks</vt:lpstr>
      <vt:lpstr>PowerPoint Presentation</vt:lpstr>
      <vt:lpstr>Risk Management</vt:lpstr>
      <vt:lpstr>Risk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Nicholas</dc:creator>
  <cp:lastModifiedBy>Abishak Sharma</cp:lastModifiedBy>
  <cp:revision>23</cp:revision>
  <dcterms:modified xsi:type="dcterms:W3CDTF">2018-02-06T00:06:34Z</dcterms:modified>
</cp:coreProperties>
</file>