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5/22/2018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5/22/2018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5/22/2018</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5/22/2018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5/22/2018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5/22/2018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5/22/2018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5/22/2018</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smtClean="0"/>
              <a:t>12 Principles of animation </a:t>
            </a:r>
            <a:endParaRPr lang="en-US" dirty="0"/>
          </a:p>
        </p:txBody>
      </p:sp>
      <p:sp>
        <p:nvSpPr>
          <p:cNvPr id="7" name="Subtitle 6"/>
          <p:cNvSpPr>
            <a:spLocks noGrp="1"/>
          </p:cNvSpPr>
          <p:nvPr>
            <p:ph type="subTitle" idx="1"/>
          </p:nvPr>
        </p:nvSpPr>
        <p:spPr>
          <a:xfrm>
            <a:off x="9324975" y="5902435"/>
            <a:ext cx="5734050" cy="955565"/>
          </a:xfrm>
        </p:spPr>
        <p:txBody>
          <a:bodyPr>
            <a:normAutofit/>
          </a:bodyPr>
          <a:lstStyle/>
          <a:p>
            <a:r>
              <a:rPr lang="en-US" sz="2000" dirty="0" err="1" smtClean="0">
                <a:solidFill>
                  <a:schemeClr val="bg1"/>
                </a:solidFill>
                <a:latin typeface="Forte" panose="03060902040502070203" pitchFamily="66" charset="0"/>
              </a:rPr>
              <a:t>Asish</a:t>
            </a:r>
            <a:r>
              <a:rPr lang="en-US" sz="2000" dirty="0" smtClean="0">
                <a:solidFill>
                  <a:schemeClr val="bg1"/>
                </a:solidFill>
                <a:latin typeface="Forte" panose="03060902040502070203" pitchFamily="66" charset="0"/>
              </a:rPr>
              <a:t> Sharma </a:t>
            </a:r>
            <a:endParaRPr lang="en-US" sz="2000" dirty="0">
              <a:solidFill>
                <a:schemeClr val="bg1"/>
              </a:solidFill>
              <a:latin typeface="Forte" panose="03060902040502070203" pitchFamily="66"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046" y="1240910"/>
            <a:ext cx="5397270" cy="2810149"/>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Appeal</a:t>
            </a:r>
            <a:endParaRPr lang="en-US" dirty="0"/>
          </a:p>
        </p:txBody>
      </p:sp>
      <p:sp>
        <p:nvSpPr>
          <p:cNvPr id="3" name="Subtitle 2"/>
          <p:cNvSpPr>
            <a:spLocks noGrp="1"/>
          </p:cNvSpPr>
          <p:nvPr>
            <p:ph type="subTitle" idx="1"/>
          </p:nvPr>
        </p:nvSpPr>
        <p:spPr/>
        <p:txBody>
          <a:bodyPr>
            <a:normAutofit/>
          </a:bodyPr>
          <a:lstStyle/>
          <a:p>
            <a:r>
              <a:rPr lang="en-US" dirty="0"/>
              <a:t>This principle can really come down to adding more appeal in many different areas of your animation, such as appeal in posing. However, the most obvious example is appeal in the character design, you want to have a character that the audience can connect to or relate to.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754" y="1078523"/>
            <a:ext cx="4630615" cy="2829820"/>
          </a:xfrm>
          <a:prstGeom prst="rect">
            <a:avLst/>
          </a:prstGeom>
        </p:spPr>
      </p:pic>
    </p:spTree>
    <p:extLst>
      <p:ext uri="{BB962C8B-B14F-4D97-AF65-F5344CB8AC3E}">
        <p14:creationId xmlns:p14="http://schemas.microsoft.com/office/powerpoint/2010/main" val="356299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2961" y="2854801"/>
            <a:ext cx="10096500" cy="2219691"/>
          </a:xfrm>
        </p:spPr>
        <p:txBody>
          <a:bodyPr>
            <a:normAutofit/>
          </a:bodyPr>
          <a:lstStyle/>
          <a:p>
            <a:r>
              <a:rPr lang="en-US" sz="3600" b="1" u="sng" dirty="0" smtClean="0"/>
              <a:t>Straight </a:t>
            </a:r>
            <a:r>
              <a:rPr lang="en-US" sz="3600" b="1" u="sng" dirty="0"/>
              <a:t>Ahead </a:t>
            </a:r>
            <a:br>
              <a:rPr lang="en-US" sz="3600" b="1" u="sng" dirty="0"/>
            </a:br>
            <a:r>
              <a:rPr lang="en-US" sz="3600" b="1" u="sng" dirty="0" smtClean="0"/>
              <a:t>Pose </a:t>
            </a:r>
            <a:r>
              <a:rPr lang="en-US" sz="3600" b="1" u="sng" dirty="0"/>
              <a:t>to Pose</a:t>
            </a:r>
            <a:r>
              <a:rPr lang="en-US" sz="3600" dirty="0"/>
              <a:t/>
            </a:r>
            <a:br>
              <a:rPr lang="en-US" sz="3600" dirty="0"/>
            </a:br>
            <a:endParaRPr lang="en-US" sz="3600" dirty="0"/>
          </a:p>
        </p:txBody>
      </p:sp>
      <p:sp>
        <p:nvSpPr>
          <p:cNvPr id="3" name="Subtitle 2"/>
          <p:cNvSpPr>
            <a:spLocks noGrp="1"/>
          </p:cNvSpPr>
          <p:nvPr>
            <p:ph type="subTitle" idx="1"/>
          </p:nvPr>
        </p:nvSpPr>
        <p:spPr/>
        <p:txBody>
          <a:bodyPr>
            <a:normAutofit/>
          </a:bodyPr>
          <a:lstStyle/>
          <a:p>
            <a:r>
              <a:rPr lang="en-US" dirty="0"/>
              <a:t>Straight ahead and pose to pose refers to the two different techniques for how you go about animating. With straight ahead it's a very spontaneous and more of a linear approach. You'll create each pose or drawing of the animation one after the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45" y="1074859"/>
            <a:ext cx="5754272" cy="3236778"/>
          </a:xfrm>
          <a:prstGeom prst="rect">
            <a:avLst/>
          </a:prstGeom>
        </p:spPr>
      </p:pic>
    </p:spTree>
    <p:extLst>
      <p:ext uri="{BB962C8B-B14F-4D97-AF65-F5344CB8AC3E}">
        <p14:creationId xmlns:p14="http://schemas.microsoft.com/office/powerpoint/2010/main" val="24163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Secondary </a:t>
            </a:r>
            <a:r>
              <a:rPr lang="en-US" b="1" u="sng" dirty="0"/>
              <a:t>Action</a:t>
            </a:r>
            <a:endParaRPr lang="en-US" dirty="0"/>
          </a:p>
        </p:txBody>
      </p:sp>
      <p:sp>
        <p:nvSpPr>
          <p:cNvPr id="3" name="Subtitle 2"/>
          <p:cNvSpPr>
            <a:spLocks noGrp="1"/>
          </p:cNvSpPr>
          <p:nvPr>
            <p:ph type="subTitle" idx="1"/>
          </p:nvPr>
        </p:nvSpPr>
        <p:spPr/>
        <p:txBody>
          <a:bodyPr>
            <a:normAutofit/>
          </a:bodyPr>
          <a:lstStyle/>
          <a:p>
            <a:r>
              <a:rPr lang="en-US" dirty="0"/>
              <a:t>Secondary action refers to creating actions that emphasize or support the main action of the animation; it can breathe more life into an animation and create a more convincing performance.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722" y="1112038"/>
            <a:ext cx="5068278" cy="2850906"/>
          </a:xfrm>
          <a:prstGeom prst="rect">
            <a:avLst/>
          </a:prstGeom>
        </p:spPr>
      </p:pic>
    </p:spTree>
    <p:extLst>
      <p:ext uri="{BB962C8B-B14F-4D97-AF65-F5344CB8AC3E}">
        <p14:creationId xmlns:p14="http://schemas.microsoft.com/office/powerpoint/2010/main" val="35349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 </a:t>
            </a:r>
            <a:endParaRPr lang="en-US" dirty="0"/>
          </a:p>
        </p:txBody>
      </p:sp>
      <p:sp>
        <p:nvSpPr>
          <p:cNvPr id="3" name="Subtitle 2"/>
          <p:cNvSpPr>
            <a:spLocks noGrp="1"/>
          </p:cNvSpPr>
          <p:nvPr>
            <p:ph type="subTitle" idx="1"/>
          </p:nvPr>
        </p:nvSpPr>
        <p:spPr/>
        <p:txBody>
          <a:bodyPr>
            <a:normAutofit/>
          </a:bodyPr>
          <a:lstStyle/>
          <a:p>
            <a:r>
              <a:rPr lang="en-US" dirty="0"/>
              <a:t>Staging is how you go about setting up your scene, from the placement of the characters to the background and foreground elements and how the camera angle is set up. The purpose of staging is to make the purpose of the animation unmistakably clear to the viewer.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493" y="1120151"/>
            <a:ext cx="6029569" cy="3391632"/>
          </a:xfrm>
          <a:prstGeom prst="rect">
            <a:avLst/>
          </a:prstGeom>
        </p:spPr>
      </p:pic>
    </p:spTree>
    <p:extLst>
      <p:ext uri="{BB962C8B-B14F-4D97-AF65-F5344CB8AC3E}">
        <p14:creationId xmlns:p14="http://schemas.microsoft.com/office/powerpoint/2010/main" val="132859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animation</a:t>
            </a:r>
            <a:endParaRPr lang="en-US" dirty="0"/>
          </a:p>
        </p:txBody>
      </p:sp>
      <p:sp>
        <p:nvSpPr>
          <p:cNvPr id="3" name="Content Placeholder 2"/>
          <p:cNvSpPr>
            <a:spLocks noGrp="1"/>
          </p:cNvSpPr>
          <p:nvPr>
            <p:ph idx="1"/>
          </p:nvPr>
        </p:nvSpPr>
        <p:spPr/>
        <p:txBody>
          <a:bodyPr/>
          <a:lstStyle/>
          <a:p>
            <a:r>
              <a:rPr lang="en-US" dirty="0"/>
              <a:t>1900 – </a:t>
            </a:r>
            <a:r>
              <a:rPr lang="en-US" dirty="0" smtClean="0"/>
              <a:t>1930  </a:t>
            </a:r>
            <a:r>
              <a:rPr lang="en-US" dirty="0" smtClean="0"/>
              <a:t>			</a:t>
            </a:r>
            <a:r>
              <a:rPr lang="en-US" u="sng" dirty="0" smtClean="0"/>
              <a:t>2000</a:t>
            </a:r>
            <a:r>
              <a:rPr lang="en-US" dirty="0" smtClean="0"/>
              <a:t>					2018</a:t>
            </a:r>
            <a:endParaRPr lang="en-US" u="sng"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1660" y="2286000"/>
            <a:ext cx="2392307" cy="1856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212" y="2286000"/>
            <a:ext cx="2857500" cy="1600200"/>
          </a:xfrm>
          <a:prstGeom prst="rect">
            <a:avLst/>
          </a:prstGeom>
        </p:spPr>
      </p:pic>
      <p:sp>
        <p:nvSpPr>
          <p:cNvPr id="7" name="TextBox 6"/>
          <p:cNvSpPr txBox="1"/>
          <p:nvPr/>
        </p:nvSpPr>
        <p:spPr>
          <a:xfrm>
            <a:off x="788527" y="3967371"/>
            <a:ext cx="2959689" cy="1938992"/>
          </a:xfrm>
          <a:prstGeom prst="rect">
            <a:avLst/>
          </a:prstGeom>
          <a:noFill/>
        </p:spPr>
        <p:txBody>
          <a:bodyPr wrap="square" rtlCol="0">
            <a:spAutoFit/>
          </a:bodyPr>
          <a:lstStyle/>
          <a:p>
            <a:r>
              <a:rPr lang="en-US" sz="1200" dirty="0"/>
              <a:t>The early 20th century marks the beginning of theatrical showings of cartoons, especially in the United States and France. Many animators form studios, with Bray Studios in New York proving the most successful </a:t>
            </a:r>
            <a:r>
              <a:rPr lang="en-US" sz="1200" dirty="0" smtClean="0"/>
              <a:t>of Mighty </a:t>
            </a:r>
            <a:r>
              <a:rPr lang="en-US" sz="1200" dirty="0"/>
              <a:t>Mouse, Betty </a:t>
            </a:r>
            <a:r>
              <a:rPr lang="en-US" sz="1200" dirty="0" err="1"/>
              <a:t>Boop</a:t>
            </a:r>
            <a:r>
              <a:rPr lang="en-US" sz="1200" dirty="0"/>
              <a:t>, and Woody </a:t>
            </a:r>
            <a:r>
              <a:rPr lang="en-US" sz="1200" dirty="0" smtClean="0"/>
              <a:t>Woodpecker. The </a:t>
            </a:r>
            <a:r>
              <a:rPr lang="en-US" sz="1200" dirty="0"/>
              <a:t>first animated film using hand-drawn </a:t>
            </a:r>
            <a:r>
              <a:rPr lang="en-US" sz="1200" dirty="0" smtClean="0"/>
              <a:t>animation</a:t>
            </a:r>
            <a:r>
              <a:rPr lang="en-US" sz="1200" dirty="0"/>
              <a:t>.</a:t>
            </a:r>
            <a:br>
              <a:rPr lang="en-US" sz="1200" dirty="0"/>
            </a:br>
            <a:endParaRPr lang="en-US" sz="12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16" y="1760838"/>
            <a:ext cx="3778421" cy="2125362"/>
          </a:xfrm>
          <a:prstGeom prst="rect">
            <a:avLst/>
          </a:prstGeom>
        </p:spPr>
      </p:pic>
      <p:sp>
        <p:nvSpPr>
          <p:cNvPr id="10" name="TextBox 9"/>
          <p:cNvSpPr txBox="1"/>
          <p:nvPr/>
        </p:nvSpPr>
        <p:spPr>
          <a:xfrm>
            <a:off x="4741659" y="4308389"/>
            <a:ext cx="2837151" cy="1015663"/>
          </a:xfrm>
          <a:prstGeom prst="rect">
            <a:avLst/>
          </a:prstGeom>
          <a:noFill/>
        </p:spPr>
        <p:txBody>
          <a:bodyPr wrap="square" rtlCol="0">
            <a:spAutoFit/>
          </a:bodyPr>
          <a:lstStyle/>
          <a:p>
            <a:r>
              <a:rPr lang="en-US" sz="1200" dirty="0" smtClean="0"/>
              <a:t>During 2000 technology </a:t>
            </a:r>
            <a:r>
              <a:rPr lang="en-US" sz="1200" dirty="0"/>
              <a:t>got </a:t>
            </a:r>
            <a:r>
              <a:rPr lang="en-US" sz="1200" dirty="0" smtClean="0"/>
              <a:t>better allowed </a:t>
            </a:r>
            <a:r>
              <a:rPr lang="en-US" sz="1200" dirty="0"/>
              <a:t>us to create some </a:t>
            </a:r>
            <a:r>
              <a:rPr lang="en-US" sz="1200" dirty="0" smtClean="0"/>
              <a:t>more realistic model and animation. Colors were also introduced which made a huge change in animation industry.</a:t>
            </a:r>
            <a:endParaRPr lang="en-US" sz="1200" dirty="0"/>
          </a:p>
        </p:txBody>
      </p:sp>
      <p:sp>
        <p:nvSpPr>
          <p:cNvPr id="12" name="TextBox 11"/>
          <p:cNvSpPr txBox="1"/>
          <p:nvPr/>
        </p:nvSpPr>
        <p:spPr>
          <a:xfrm>
            <a:off x="8926212" y="4142430"/>
            <a:ext cx="3002177" cy="1200329"/>
          </a:xfrm>
          <a:prstGeom prst="rect">
            <a:avLst/>
          </a:prstGeom>
          <a:noFill/>
        </p:spPr>
        <p:txBody>
          <a:bodyPr wrap="square" rtlCol="0">
            <a:spAutoFit/>
          </a:bodyPr>
          <a:lstStyle/>
          <a:p>
            <a:r>
              <a:rPr lang="en-US" sz="1200" dirty="0" smtClean="0"/>
              <a:t>Animation has gotten very better than before as new animation features VFX, color grading and there are heaps of software which helps creators a lot when creating animation as in the past everything was hand drawn.</a:t>
            </a:r>
            <a:endParaRPr lang="en-US" sz="1200" dirty="0"/>
          </a:p>
        </p:txBody>
      </p:sp>
    </p:spTree>
    <p:extLst>
      <p:ext uri="{BB962C8B-B14F-4D97-AF65-F5344CB8AC3E}">
        <p14:creationId xmlns:p14="http://schemas.microsoft.com/office/powerpoint/2010/main" val="288230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Timing </a:t>
            </a:r>
            <a:r>
              <a:rPr lang="en-US" b="1" u="sng" dirty="0"/>
              <a:t>and Spacing</a:t>
            </a:r>
            <a:endParaRPr lang="en-US" dirty="0"/>
          </a:p>
        </p:txBody>
      </p:sp>
      <p:sp>
        <p:nvSpPr>
          <p:cNvPr id="3" name="Subtitle 2"/>
          <p:cNvSpPr>
            <a:spLocks noGrp="1"/>
          </p:cNvSpPr>
          <p:nvPr>
            <p:ph type="subTitle" idx="1"/>
          </p:nvPr>
        </p:nvSpPr>
        <p:spPr/>
        <p:txBody>
          <a:bodyPr/>
          <a:lstStyle/>
          <a:p>
            <a:r>
              <a:rPr lang="en-US" dirty="0"/>
              <a:t>Timing and spacing in animation is what gives objects and characters the illusion of moving within the laws of physics. Timing refers to the number of frames between two poses.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222" y="1112716"/>
            <a:ext cx="4899255" cy="2443504"/>
          </a:xfrm>
          <a:prstGeom prst="rect">
            <a:avLst/>
          </a:prstGeom>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92" y="2538169"/>
            <a:ext cx="10096500" cy="2219691"/>
          </a:xfrm>
        </p:spPr>
        <p:txBody>
          <a:bodyPr/>
          <a:lstStyle/>
          <a:p>
            <a:r>
              <a:rPr lang="en-US" b="1" u="sng" dirty="0" smtClean="0"/>
              <a:t>SQUASH </a:t>
            </a:r>
            <a:r>
              <a:rPr lang="en-US" b="1" u="sng" dirty="0"/>
              <a:t>AND STRETCH</a:t>
            </a:r>
            <a:endParaRPr lang="en-US" dirty="0"/>
          </a:p>
        </p:txBody>
      </p:sp>
      <p:sp>
        <p:nvSpPr>
          <p:cNvPr id="3" name="Subtitle 2"/>
          <p:cNvSpPr>
            <a:spLocks noGrp="1"/>
          </p:cNvSpPr>
          <p:nvPr>
            <p:ph type="subTitle" idx="1"/>
          </p:nvPr>
        </p:nvSpPr>
        <p:spPr/>
        <p:txBody>
          <a:bodyPr/>
          <a:lstStyle/>
          <a:p>
            <a:r>
              <a:rPr lang="en-US" dirty="0"/>
              <a:t>Squash and stretch action gives the illusion of weight and volume to a character as it moves. There’s lot of squash and stretch happening in real life that may not notice; in animation this can be exaggerated.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994" y="1129568"/>
            <a:ext cx="5489006" cy="3087566"/>
          </a:xfrm>
          <a:prstGeom prst="rect">
            <a:avLst/>
          </a:prstGeom>
        </p:spPr>
      </p:pic>
    </p:spTree>
    <p:extLst>
      <p:ext uri="{BB962C8B-B14F-4D97-AF65-F5344CB8AC3E}">
        <p14:creationId xmlns:p14="http://schemas.microsoft.com/office/powerpoint/2010/main" val="348191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ANTICIPATION</a:t>
            </a:r>
            <a:endParaRPr lang="en-US" dirty="0"/>
          </a:p>
        </p:txBody>
      </p:sp>
      <p:sp>
        <p:nvSpPr>
          <p:cNvPr id="3" name="Subtitle 2"/>
          <p:cNvSpPr>
            <a:spLocks noGrp="1"/>
          </p:cNvSpPr>
          <p:nvPr>
            <p:ph type="subTitle" idx="1"/>
          </p:nvPr>
        </p:nvSpPr>
        <p:spPr/>
        <p:txBody>
          <a:bodyPr>
            <a:normAutofit fontScale="92500" lnSpcReduction="10000"/>
          </a:bodyPr>
          <a:lstStyle/>
          <a:p>
            <a:r>
              <a:rPr lang="en-US" dirty="0"/>
              <a:t>Anticipation is used in animation to set the audience up for an action that is about to happen. An easy way to think about this is that if a person needs to move forward, they first must move back. For example, if a character is about to walk forward, they might move back slightly, this not only gets their momentum up, but it also lets the audience know this person is about to move.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48" y="1082958"/>
            <a:ext cx="6095689" cy="3428825"/>
          </a:xfrm>
          <a:prstGeom prst="rect">
            <a:avLst/>
          </a:prstGeom>
        </p:spPr>
      </p:pic>
    </p:spTree>
    <p:extLst>
      <p:ext uri="{BB962C8B-B14F-4D97-AF65-F5344CB8AC3E}">
        <p14:creationId xmlns:p14="http://schemas.microsoft.com/office/powerpoint/2010/main" val="22178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Ease </a:t>
            </a:r>
            <a:r>
              <a:rPr lang="en-US" b="1" u="sng" dirty="0"/>
              <a:t>in Ease Out</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dirty="0"/>
              <a:t>As any object or person moves or comes to a stop there needs to be a time for acceleration and deceleration. Without ease in and ease out (or slow in slow out), movements become very unnatural and robotic.</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883" b="1153"/>
          <a:stretch/>
        </p:blipFill>
        <p:spPr>
          <a:xfrm>
            <a:off x="8354646" y="1121753"/>
            <a:ext cx="3032369" cy="3432696"/>
          </a:xfrm>
          <a:prstGeom prst="rect">
            <a:avLst/>
          </a:prstGeom>
        </p:spPr>
      </p:pic>
    </p:spTree>
    <p:extLst>
      <p:ext uri="{BB962C8B-B14F-4D97-AF65-F5344CB8AC3E}">
        <p14:creationId xmlns:p14="http://schemas.microsoft.com/office/powerpoint/2010/main" val="6515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Follow </a:t>
            </a:r>
            <a:r>
              <a:rPr lang="en-US" b="1" u="sng" dirty="0"/>
              <a:t>Through and Overlapping Action</a:t>
            </a:r>
            <a:endParaRPr lang="en-US" dirty="0"/>
          </a:p>
        </p:txBody>
      </p:sp>
      <p:sp>
        <p:nvSpPr>
          <p:cNvPr id="3" name="Subtitle 2"/>
          <p:cNvSpPr>
            <a:spLocks noGrp="1"/>
          </p:cNvSpPr>
          <p:nvPr>
            <p:ph type="subTitle" idx="1"/>
          </p:nvPr>
        </p:nvSpPr>
        <p:spPr/>
        <p:txBody>
          <a:bodyPr>
            <a:normAutofit/>
          </a:bodyPr>
          <a:lstStyle/>
          <a:p>
            <a:r>
              <a:rPr lang="en-US" dirty="0"/>
              <a:t>Follow through and overlapping action can be considered two different principles, but they're still closely related. Follow through is the idea that separate parts of the body will continue moving after the character has come to a stop.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268" r="10462" b="3391"/>
          <a:stretch/>
        </p:blipFill>
        <p:spPr>
          <a:xfrm>
            <a:off x="7924799" y="1109885"/>
            <a:ext cx="4267201" cy="3001008"/>
          </a:xfrm>
          <a:prstGeom prst="rect">
            <a:avLst/>
          </a:prstGeom>
        </p:spPr>
      </p:pic>
    </p:spTree>
    <p:extLst>
      <p:ext uri="{BB962C8B-B14F-4D97-AF65-F5344CB8AC3E}">
        <p14:creationId xmlns:p14="http://schemas.microsoft.com/office/powerpoint/2010/main" val="285820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Arcs</a:t>
            </a:r>
            <a:endParaRPr lang="en-US" dirty="0"/>
          </a:p>
        </p:txBody>
      </p:sp>
      <p:sp>
        <p:nvSpPr>
          <p:cNvPr id="3" name="Subtitle 2"/>
          <p:cNvSpPr>
            <a:spLocks noGrp="1"/>
          </p:cNvSpPr>
          <p:nvPr>
            <p:ph type="subTitle" idx="1"/>
          </p:nvPr>
        </p:nvSpPr>
        <p:spPr/>
        <p:txBody>
          <a:bodyPr>
            <a:normAutofit fontScale="92500" lnSpcReduction="10000"/>
          </a:bodyPr>
          <a:lstStyle/>
          <a:p>
            <a:r>
              <a:rPr lang="en-US" dirty="0"/>
              <a:t>Everything in real-life typically moves in some type of arcing motion, and in animation you should obey this principle of arcs to ensure your animation is smooth and moves in a realistic way. The only time something would move in a perfectly straight line is if you're trying to animate a robot, because it's unnatural for people to move in straight lines.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410" t="-1" r="14205" b="1636"/>
          <a:stretch/>
        </p:blipFill>
        <p:spPr>
          <a:xfrm>
            <a:off x="7776307" y="1130664"/>
            <a:ext cx="4228124" cy="3277214"/>
          </a:xfrm>
          <a:prstGeom prst="rect">
            <a:avLst/>
          </a:prstGeom>
        </p:spPr>
      </p:pic>
    </p:spTree>
    <p:extLst>
      <p:ext uri="{BB962C8B-B14F-4D97-AF65-F5344CB8AC3E}">
        <p14:creationId xmlns:p14="http://schemas.microsoft.com/office/powerpoint/2010/main" val="62898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607" y="2769875"/>
            <a:ext cx="10096500" cy="2219691"/>
          </a:xfrm>
        </p:spPr>
        <p:txBody>
          <a:bodyPr/>
          <a:lstStyle/>
          <a:p>
            <a:r>
              <a:rPr lang="en-US" b="1" u="sng" dirty="0" smtClean="0"/>
              <a:t/>
            </a:r>
            <a:br>
              <a:rPr lang="en-US" b="1" u="sng" dirty="0" smtClean="0"/>
            </a:br>
            <a:r>
              <a:rPr lang="en-US" b="1" u="sng" dirty="0" smtClean="0"/>
              <a:t>Exaggeration</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a:t>Exaggeration is used to push movements further to add more appeal to an action. Exaggeration can be used to create extremely cartoony movements, or incorporated with a little more restrain to more realistic actions. Whether it's for a stylized animation or realistic, exaggeration should be implemented to some degree.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15756"/>
            <a:ext cx="7620000" cy="2352675"/>
          </a:xfrm>
          <a:prstGeom prst="rect">
            <a:avLst/>
          </a:prstGeom>
        </p:spPr>
      </p:pic>
    </p:spTree>
    <p:extLst>
      <p:ext uri="{BB962C8B-B14F-4D97-AF65-F5344CB8AC3E}">
        <p14:creationId xmlns:p14="http://schemas.microsoft.com/office/powerpoint/2010/main" val="85033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
            </a:r>
            <a:br>
              <a:rPr lang="en-US" b="1" u="sng" dirty="0" smtClean="0"/>
            </a:br>
            <a:r>
              <a:rPr lang="en-US" b="1" u="sng" dirty="0"/>
              <a:t>Solid Drawing</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dirty="0"/>
              <a:t>Solid drawing is about creating an accurate drawing with volume and weight, and thinking about balance, and the anatomy in a pose. With 3D animation, animators are less likely to rely on their drawings, but the idea of solid drawing is just as important.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069" r="22985" b="636"/>
          <a:stretch/>
        </p:blipFill>
        <p:spPr>
          <a:xfrm>
            <a:off x="7729415" y="1129196"/>
            <a:ext cx="3204308" cy="3382587"/>
          </a:xfrm>
          <a:prstGeom prst="rect">
            <a:avLst/>
          </a:prstGeom>
        </p:spPr>
      </p:pic>
    </p:spTree>
    <p:extLst>
      <p:ext uri="{BB962C8B-B14F-4D97-AF65-F5344CB8AC3E}">
        <p14:creationId xmlns:p14="http://schemas.microsoft.com/office/powerpoint/2010/main" val="134227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tf03431380</Template>
  <TotalTime>213</TotalTime>
  <Words>778</Words>
  <Application>Microsoft Office PowerPoint</Application>
  <PresentationFormat>Widescreen</PresentationFormat>
  <Paragraphs>34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Euphemia</vt:lpstr>
      <vt:lpstr>Forte</vt:lpstr>
      <vt:lpstr>Plantagenet Cherokee</vt:lpstr>
      <vt:lpstr>Wingdings</vt:lpstr>
      <vt:lpstr>Academic Literature 16x9</vt:lpstr>
      <vt:lpstr>12 Principles of animation </vt:lpstr>
      <vt:lpstr>Timing and Spacing</vt:lpstr>
      <vt:lpstr>SQUASH AND STRETCH</vt:lpstr>
      <vt:lpstr>ANTICIPATION</vt:lpstr>
      <vt:lpstr>Ease in Ease Out </vt:lpstr>
      <vt:lpstr>Follow Through and Overlapping Action</vt:lpstr>
      <vt:lpstr>Arcs</vt:lpstr>
      <vt:lpstr> Exaggeration </vt:lpstr>
      <vt:lpstr> Solid Drawing </vt:lpstr>
      <vt:lpstr>Appeal</vt:lpstr>
      <vt:lpstr>Straight Ahead  Pose to Pose </vt:lpstr>
      <vt:lpstr>Secondary Action</vt:lpstr>
      <vt:lpstr> </vt:lpstr>
      <vt:lpstr>History of animation</vt:lpstr>
    </vt:vector>
  </TitlesOfParts>
  <Company>Parafield Gardens High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Principles of animation </dc:title>
  <dc:creator>Abishak Sharma</dc:creator>
  <cp:lastModifiedBy>Abishak Sharma</cp:lastModifiedBy>
  <cp:revision>52</cp:revision>
  <dcterms:created xsi:type="dcterms:W3CDTF">2018-03-13T01:08:18Z</dcterms:created>
  <dcterms:modified xsi:type="dcterms:W3CDTF">2018-05-22T00:34:16Z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