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65" r:id="rId1"/>
  </p:sldMasterIdLst>
  <p:sldIdLst>
    <p:sldId id="256" r:id="rId2"/>
    <p:sldId id="261" r:id="rId3"/>
    <p:sldId id="273" r:id="rId4"/>
    <p:sldId id="257" r:id="rId5"/>
    <p:sldId id="286" r:id="rId6"/>
    <p:sldId id="307" r:id="rId7"/>
    <p:sldId id="289" r:id="rId8"/>
    <p:sldId id="303" r:id="rId9"/>
    <p:sldId id="304" r:id="rId10"/>
    <p:sldId id="292" r:id="rId11"/>
    <p:sldId id="309" r:id="rId12"/>
    <p:sldId id="308" r:id="rId13"/>
    <p:sldId id="311" r:id="rId14"/>
    <p:sldId id="310" r:id="rId15"/>
    <p:sldId id="312" r:id="rId16"/>
    <p:sldId id="313" r:id="rId17"/>
    <p:sldId id="284" r:id="rId18"/>
    <p:sldId id="314" r:id="rId19"/>
    <p:sldId id="297" r:id="rId20"/>
    <p:sldId id="315" r:id="rId21"/>
    <p:sldId id="316" r:id="rId22"/>
    <p:sldId id="31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9" autoAdjust="0"/>
    <p:restoredTop sz="94660"/>
  </p:normalViewPr>
  <p:slideViewPr>
    <p:cSldViewPr snapToGrid="0">
      <p:cViewPr varScale="1">
        <p:scale>
          <a:sx n="116" d="100"/>
          <a:sy n="116" d="100"/>
        </p:scale>
        <p:origin x="174"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155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416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2805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586B75A-687E-405C-8A0B-8D00578BA2C3}" type="datetimeFigureOut">
              <a:rPr lang="en-US" smtClean="0"/>
              <a:pPr/>
              <a:t>7/24/2018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150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206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2919" y="2444816"/>
            <a:ext cx="2406555" cy="2290813"/>
          </a:xfrm>
        </p:spPr>
        <p:txBody>
          <a:bodyPr>
            <a:normAutofit/>
          </a:bodyPr>
          <a:lstStyle>
            <a:lvl1pPr marL="0" indent="0">
              <a:buNone/>
              <a:defRPr sz="1800"/>
            </a:lvl1pPr>
          </a:lstStyle>
          <a:p>
            <a:pPr lvl="0"/>
            <a:endParaRPr lang="en-US" dirty="0"/>
          </a:p>
        </p:txBody>
      </p:sp>
      <p:sp>
        <p:nvSpPr>
          <p:cNvPr id="8" name="Content Placeholder 2"/>
          <p:cNvSpPr>
            <a:spLocks noGrp="1"/>
          </p:cNvSpPr>
          <p:nvPr>
            <p:ph idx="13"/>
          </p:nvPr>
        </p:nvSpPr>
        <p:spPr>
          <a:xfrm>
            <a:off x="3688404" y="2444815"/>
            <a:ext cx="2406555" cy="2290813"/>
          </a:xfrm>
        </p:spPr>
        <p:txBody>
          <a:bodyPr>
            <a:normAutofit/>
          </a:bodyPr>
          <a:lstStyle>
            <a:lvl1pPr marL="0" indent="0">
              <a:buNone/>
              <a:defRPr sz="1800"/>
            </a:lvl1pPr>
          </a:lstStyle>
          <a:p>
            <a:pPr lvl="0"/>
            <a:endParaRPr lang="en-US" dirty="0"/>
          </a:p>
        </p:txBody>
      </p:sp>
      <p:sp>
        <p:nvSpPr>
          <p:cNvPr id="9" name="Content Placeholder 2"/>
          <p:cNvSpPr>
            <a:spLocks noGrp="1"/>
          </p:cNvSpPr>
          <p:nvPr>
            <p:ph idx="14"/>
          </p:nvPr>
        </p:nvSpPr>
        <p:spPr>
          <a:xfrm>
            <a:off x="6173889" y="2444813"/>
            <a:ext cx="2406555" cy="2290813"/>
          </a:xfrm>
        </p:spPr>
        <p:txBody>
          <a:bodyPr/>
          <a:lstStyle>
            <a:lvl1pPr marL="0" indent="0">
              <a:buNone/>
              <a:defRPr sz="1800"/>
            </a:lvl1pPr>
          </a:lstStyle>
          <a:p>
            <a:pPr lvl="0"/>
            <a:endParaRPr lang="en-US" dirty="0"/>
          </a:p>
        </p:txBody>
      </p:sp>
      <p:sp>
        <p:nvSpPr>
          <p:cNvPr id="10" name="Content Placeholder 2"/>
          <p:cNvSpPr>
            <a:spLocks noGrp="1"/>
          </p:cNvSpPr>
          <p:nvPr>
            <p:ph idx="15"/>
          </p:nvPr>
        </p:nvSpPr>
        <p:spPr>
          <a:xfrm>
            <a:off x="8659374" y="2444813"/>
            <a:ext cx="2406555" cy="2290813"/>
          </a:xfrm>
        </p:spPr>
        <p:txBody>
          <a:bodyPr/>
          <a:lstStyle>
            <a:lvl1pPr marL="0" indent="0">
              <a:buNone/>
              <a:defRPr sz="1800"/>
            </a:lvl1pPr>
          </a:lstStyle>
          <a:p>
            <a:pPr lvl="0"/>
            <a:endParaRPr lang="en-US" dirty="0"/>
          </a:p>
        </p:txBody>
      </p:sp>
    </p:spTree>
    <p:extLst>
      <p:ext uri="{BB962C8B-B14F-4D97-AF65-F5344CB8AC3E}">
        <p14:creationId xmlns:p14="http://schemas.microsoft.com/office/powerpoint/2010/main" val="30725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586B75A-687E-405C-8A0B-8D00578BA2C3}" type="datetimeFigureOut">
              <a:rPr lang="en-US" smtClean="0"/>
              <a:pPr/>
              <a:t>7/24/2018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5631763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167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7/24/2018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7235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7/24/2018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914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7/24/2018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829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255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586B75A-687E-405C-8A0B-8D00578BA2C3}" type="datetimeFigureOut">
              <a:rPr lang="en-US" smtClean="0"/>
              <a:pPr/>
              <a:t>7/24/2018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1403143"/>
      </p:ext>
    </p:extLst>
  </p:cSld>
  <p:clrMap bg1="dk1" tx1="lt1" bg2="dk2" tx2="lt2" accent1="accent1" accent2="accent2" accent3="accent3" accent4="accent4" accent5="accent5" accent6="accent6" hlink="hlink" folHlink="folHlink"/>
  <p:sldLayoutIdLst>
    <p:sldLayoutId id="2147484066" r:id="rId1"/>
    <p:sldLayoutId id="2147484067" r:id="rId2"/>
    <p:sldLayoutId id="214748407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aie.instructure.com/courses/131/pages/blueprint-tutorials"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concepting</a:t>
            </a:r>
          </a:p>
        </p:txBody>
      </p:sp>
      <p:sp>
        <p:nvSpPr>
          <p:cNvPr id="3" name="Subtitle 2"/>
          <p:cNvSpPr>
            <a:spLocks noGrp="1"/>
          </p:cNvSpPr>
          <p:nvPr>
            <p:ph type="subTitle" idx="1"/>
          </p:nvPr>
        </p:nvSpPr>
        <p:spPr>
          <a:xfrm>
            <a:off x="1524000" y="4562375"/>
            <a:ext cx="9144000" cy="743130"/>
          </a:xfrm>
        </p:spPr>
        <p:txBody>
          <a:bodyPr>
            <a:normAutofit/>
          </a:bodyPr>
          <a:lstStyle/>
          <a:p>
            <a:r>
              <a:rPr lang="en-AU" sz="2800" dirty="0" err="1" smtClean="0"/>
              <a:t>Asish</a:t>
            </a:r>
            <a:r>
              <a:rPr lang="en-AU" sz="2800" dirty="0" smtClean="0"/>
              <a:t> Sharma</a:t>
            </a:r>
            <a:endParaRPr lang="en-AU" sz="2800" dirty="0"/>
          </a:p>
        </p:txBody>
      </p:sp>
    </p:spTree>
    <p:extLst>
      <p:ext uri="{BB962C8B-B14F-4D97-AF65-F5344CB8AC3E}">
        <p14:creationId xmlns:p14="http://schemas.microsoft.com/office/powerpoint/2010/main" val="186897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Character design</a:t>
            </a:r>
          </a:p>
        </p:txBody>
      </p:sp>
    </p:spTree>
    <p:extLst>
      <p:ext uri="{BB962C8B-B14F-4D97-AF65-F5344CB8AC3E}">
        <p14:creationId xmlns:p14="http://schemas.microsoft.com/office/powerpoint/2010/main" val="83276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Character description</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918" y="2766254"/>
            <a:ext cx="3144838" cy="2633518"/>
          </a:xfrm>
        </p:spPr>
      </p:pic>
      <p:sp>
        <p:nvSpPr>
          <p:cNvPr id="4" name="Text Placeholder 3"/>
          <p:cNvSpPr>
            <a:spLocks noGrp="1"/>
          </p:cNvSpPr>
          <p:nvPr>
            <p:ph type="body" sz="half" idx="2"/>
          </p:nvPr>
        </p:nvSpPr>
        <p:spPr>
          <a:xfrm>
            <a:off x="1202918" y="5726891"/>
            <a:ext cx="9784079" cy="808432"/>
          </a:xfrm>
        </p:spPr>
        <p:txBody>
          <a:bodyPr/>
          <a:lstStyle/>
          <a:p>
            <a:r>
              <a:rPr lang="en-AU" b="1" dirty="0"/>
              <a:t>Describe the type of character you want to create. We will all be using the same Human IK rig in Maya, so you should design your character with this in mind. </a:t>
            </a:r>
          </a:p>
        </p:txBody>
      </p:sp>
      <p:sp>
        <p:nvSpPr>
          <p:cNvPr id="6" name="Content Placeholder 4"/>
          <p:cNvSpPr txBox="1">
            <a:spLocks/>
          </p:cNvSpPr>
          <p:nvPr/>
        </p:nvSpPr>
        <p:spPr>
          <a:xfrm>
            <a:off x="5151761" y="2286001"/>
            <a:ext cx="5835235" cy="311377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9pPr>
          </a:lstStyle>
          <a:p>
            <a:pPr marL="0" indent="0">
              <a:buNone/>
            </a:pPr>
            <a:r>
              <a:rPr lang="en-AU" sz="1800" b="1" dirty="0">
                <a:solidFill>
                  <a:schemeClr val="bg1"/>
                </a:solidFill>
              </a:rPr>
              <a:t>Description</a:t>
            </a:r>
            <a:r>
              <a:rPr lang="en-AU" sz="1800" b="1" dirty="0" smtClean="0">
                <a:solidFill>
                  <a:schemeClr val="bg1"/>
                </a:solidFill>
              </a:rPr>
              <a:t>:  </a:t>
            </a:r>
            <a:r>
              <a:rPr lang="en-AU" sz="1800" dirty="0" smtClean="0">
                <a:solidFill>
                  <a:schemeClr val="bg1"/>
                </a:solidFill>
              </a:rPr>
              <a:t>The character is going to be a robot with a Head it contains two motion sensor cameras(Eyes), two hands without fingers, torso, and two legs without fingers. The character is going to be a simple robotic robot which will act as a main character in the game.</a:t>
            </a:r>
            <a:endParaRPr lang="en-AU" sz="1800" dirty="0">
              <a:solidFill>
                <a:schemeClr val="bg1"/>
              </a:solidFill>
            </a:endParaRPr>
          </a:p>
          <a:p>
            <a:pPr marL="0" indent="0">
              <a:buNone/>
            </a:pPr>
            <a:endParaRPr lang="en-AU" sz="1800" dirty="0">
              <a:solidFill>
                <a:schemeClr val="bg1"/>
              </a:solidFill>
            </a:endParaRPr>
          </a:p>
          <a:p>
            <a:pPr marL="0" indent="0">
              <a:buNone/>
            </a:pPr>
            <a:endParaRPr lang="en-AU" sz="1800" dirty="0">
              <a:solidFill>
                <a:schemeClr val="bg1"/>
              </a:solidFill>
            </a:endParaRPr>
          </a:p>
          <a:p>
            <a:pPr marL="0" indent="0">
              <a:buNone/>
            </a:pPr>
            <a:endParaRPr lang="en-AU" sz="1800" dirty="0">
              <a:solidFill>
                <a:schemeClr val="bg1"/>
              </a:solidFill>
            </a:endParaRPr>
          </a:p>
          <a:p>
            <a:pPr marL="0" indent="0">
              <a:buNone/>
            </a:pPr>
            <a:endParaRPr lang="en-AU" sz="1800" dirty="0">
              <a:solidFill>
                <a:schemeClr val="bg1"/>
              </a:solidFill>
            </a:endParaRPr>
          </a:p>
          <a:p>
            <a:pPr marL="0" indent="0">
              <a:buNone/>
            </a:pPr>
            <a:endParaRPr lang="en-AU" sz="1800" dirty="0">
              <a:solidFill>
                <a:schemeClr val="bg1"/>
              </a:solidFill>
            </a:endParaRPr>
          </a:p>
          <a:p>
            <a:pPr marL="0" indent="0">
              <a:buNone/>
            </a:pPr>
            <a:r>
              <a:rPr lang="en-AU" sz="1800" dirty="0">
                <a:solidFill>
                  <a:schemeClr val="bg1"/>
                </a:solidFill>
              </a:rPr>
              <a:t>       </a:t>
            </a:r>
          </a:p>
          <a:p>
            <a:pPr marL="0" indent="0">
              <a:buNone/>
            </a:pPr>
            <a:endParaRPr lang="en-AU" sz="1800" dirty="0">
              <a:solidFill>
                <a:schemeClr val="bg1"/>
              </a:solidFill>
            </a:endParaRPr>
          </a:p>
        </p:txBody>
      </p:sp>
      <p:sp>
        <p:nvSpPr>
          <p:cNvPr id="7" name="Content Placeholder 4"/>
          <p:cNvSpPr txBox="1">
            <a:spLocks/>
          </p:cNvSpPr>
          <p:nvPr/>
        </p:nvSpPr>
        <p:spPr>
          <a:xfrm>
            <a:off x="1202919" y="2286000"/>
            <a:ext cx="3426232" cy="48025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9pPr>
          </a:lstStyle>
          <a:p>
            <a:pPr marL="0" indent="0">
              <a:buNone/>
            </a:pPr>
            <a:r>
              <a:rPr lang="en-AU" sz="1800" b="1" dirty="0">
                <a:solidFill>
                  <a:schemeClr val="bg1"/>
                </a:solidFill>
              </a:rPr>
              <a:t>Human IK rig:</a:t>
            </a:r>
            <a:r>
              <a:rPr lang="en-AU" sz="1800" dirty="0">
                <a:solidFill>
                  <a:schemeClr val="bg1"/>
                </a:solidFill>
              </a:rPr>
              <a:t>  </a:t>
            </a:r>
          </a:p>
          <a:p>
            <a:pPr marL="0" indent="0">
              <a:buNone/>
            </a:pPr>
            <a:endParaRPr lang="en-AU" sz="1800" dirty="0">
              <a:solidFill>
                <a:schemeClr val="bg1"/>
              </a:solidFill>
            </a:endParaRPr>
          </a:p>
        </p:txBody>
      </p:sp>
    </p:spTree>
    <p:extLst>
      <p:ext uri="{BB962C8B-B14F-4D97-AF65-F5344CB8AC3E}">
        <p14:creationId xmlns:p14="http://schemas.microsoft.com/office/powerpoint/2010/main" val="303789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Character reference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897" y="1987508"/>
            <a:ext cx="5039336" cy="3663518"/>
          </a:xfrm>
        </p:spPr>
      </p:pic>
      <p:sp>
        <p:nvSpPr>
          <p:cNvPr id="4" name="Text Placeholder 3"/>
          <p:cNvSpPr>
            <a:spLocks noGrp="1"/>
          </p:cNvSpPr>
          <p:nvPr>
            <p:ph type="body" sz="half" idx="2"/>
          </p:nvPr>
        </p:nvSpPr>
        <p:spPr>
          <a:xfrm>
            <a:off x="1202918" y="5726891"/>
            <a:ext cx="9784079" cy="808432"/>
          </a:xfrm>
        </p:spPr>
        <p:txBody>
          <a:bodyPr/>
          <a:lstStyle/>
          <a:p>
            <a:r>
              <a:rPr lang="en-AU" b="1" dirty="0"/>
              <a:t>Find reference images for your character. Remember, your character will be a biped (walks on 2 legs).</a:t>
            </a:r>
          </a:p>
        </p:txBody>
      </p:sp>
    </p:spTree>
    <p:extLst>
      <p:ext uri="{BB962C8B-B14F-4D97-AF65-F5344CB8AC3E}">
        <p14:creationId xmlns:p14="http://schemas.microsoft.com/office/powerpoint/2010/main" val="4074556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Character sketches</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7269" y="1850601"/>
            <a:ext cx="5607748" cy="4076744"/>
          </a:xfrm>
        </p:spPr>
      </p:pic>
      <p:sp>
        <p:nvSpPr>
          <p:cNvPr id="4" name="Text Placeholder 3"/>
          <p:cNvSpPr>
            <a:spLocks noGrp="1"/>
          </p:cNvSpPr>
          <p:nvPr>
            <p:ph type="body" sz="half" idx="2"/>
          </p:nvPr>
        </p:nvSpPr>
        <p:spPr>
          <a:xfrm>
            <a:off x="1202918" y="5726891"/>
            <a:ext cx="9784079" cy="808432"/>
          </a:xfrm>
        </p:spPr>
        <p:txBody>
          <a:bodyPr/>
          <a:lstStyle/>
          <a:p>
            <a:r>
              <a:rPr lang="en-AU" b="1" dirty="0"/>
              <a:t>Sketch different ideas for your character. This is your chance to experiment. Remember, your character will be a biped (walks on 2 legs).</a:t>
            </a:r>
          </a:p>
        </p:txBody>
      </p:sp>
    </p:spTree>
    <p:extLst>
      <p:ext uri="{BB962C8B-B14F-4D97-AF65-F5344CB8AC3E}">
        <p14:creationId xmlns:p14="http://schemas.microsoft.com/office/powerpoint/2010/main" val="2284763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Character Colour palette</a:t>
            </a:r>
          </a:p>
        </p:txBody>
      </p:sp>
      <p:pic>
        <p:nvPicPr>
          <p:cNvPr id="7" name="Content Placeholder 6"/>
          <p:cNvPicPr>
            <a:picLocks noGrp="1" noChangeAspect="1"/>
          </p:cNvPicPr>
          <p:nvPr>
            <p:ph idx="1"/>
          </p:nvPr>
        </p:nvPicPr>
        <p:blipFill>
          <a:blip r:embed="rId2"/>
          <a:stretch>
            <a:fillRect/>
          </a:stretch>
        </p:blipFill>
        <p:spPr>
          <a:xfrm>
            <a:off x="267385" y="2365149"/>
            <a:ext cx="4527209" cy="2116233"/>
          </a:xfrm>
          <a:prstGeom prst="rect">
            <a:avLst/>
          </a:prstGeom>
        </p:spPr>
      </p:pic>
      <p:sp>
        <p:nvSpPr>
          <p:cNvPr id="4" name="Text Placeholder 3"/>
          <p:cNvSpPr>
            <a:spLocks noGrp="1"/>
          </p:cNvSpPr>
          <p:nvPr>
            <p:ph type="body" sz="half" idx="2"/>
          </p:nvPr>
        </p:nvSpPr>
        <p:spPr>
          <a:xfrm>
            <a:off x="1202918" y="5726891"/>
            <a:ext cx="9784079" cy="808432"/>
          </a:xfrm>
        </p:spPr>
        <p:txBody>
          <a:bodyPr/>
          <a:lstStyle/>
          <a:p>
            <a:r>
              <a:rPr lang="en-AU" b="1" dirty="0"/>
              <a:t>Create a colour palette for your character using colour theory. Explain the colour theory you have used.</a:t>
            </a:r>
          </a:p>
        </p:txBody>
      </p:sp>
      <p:sp>
        <p:nvSpPr>
          <p:cNvPr id="6" name="Content Placeholder 4"/>
          <p:cNvSpPr txBox="1">
            <a:spLocks/>
          </p:cNvSpPr>
          <p:nvPr/>
        </p:nvSpPr>
        <p:spPr>
          <a:xfrm>
            <a:off x="5151761" y="2120053"/>
            <a:ext cx="5835235" cy="32797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9pPr>
          </a:lstStyle>
          <a:p>
            <a:pPr marL="0" indent="0">
              <a:buNone/>
            </a:pPr>
            <a:r>
              <a:rPr lang="en-AU" sz="1800" b="1" dirty="0">
                <a:solidFill>
                  <a:schemeClr val="bg1"/>
                </a:solidFill>
              </a:rPr>
              <a:t>Colour theory applied</a:t>
            </a:r>
            <a:r>
              <a:rPr lang="en-AU" sz="1800" b="1" smtClean="0">
                <a:solidFill>
                  <a:schemeClr val="bg1"/>
                </a:solidFill>
              </a:rPr>
              <a:t>: </a:t>
            </a:r>
            <a:endParaRPr lang="en-AU" sz="1800" dirty="0">
              <a:solidFill>
                <a:schemeClr val="bg1"/>
              </a:solidFill>
            </a:endParaRPr>
          </a:p>
        </p:txBody>
      </p:sp>
    </p:spTree>
    <p:extLst>
      <p:ext uri="{BB962C8B-B14F-4D97-AF65-F5344CB8AC3E}">
        <p14:creationId xmlns:p14="http://schemas.microsoft.com/office/powerpoint/2010/main" val="148843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Character concept</a:t>
            </a:r>
            <a:endParaRPr lang="en-AU" dirty="0">
              <a:solidFill>
                <a:srgbClr val="C00000"/>
              </a:solidFill>
            </a:endParaRPr>
          </a:p>
        </p:txBody>
      </p:sp>
      <p:sp>
        <p:nvSpPr>
          <p:cNvPr id="4" name="Text Placeholder 3"/>
          <p:cNvSpPr>
            <a:spLocks noGrp="1"/>
          </p:cNvSpPr>
          <p:nvPr>
            <p:ph type="body" idx="1"/>
          </p:nvPr>
        </p:nvSpPr>
        <p:spPr>
          <a:xfrm>
            <a:off x="1288647" y="5770336"/>
            <a:ext cx="9698351" cy="743094"/>
          </a:xfrm>
        </p:spPr>
        <p:txBody>
          <a:bodyPr>
            <a:normAutofit/>
          </a:bodyPr>
          <a:lstStyle/>
          <a:p>
            <a:r>
              <a:rPr lang="en-AU" sz="1800" b="1" dirty="0"/>
              <a:t>This is your final Character concept image. Use the template as a guide and clearly show the individual sections you will create to match the animation rig (human IK).</a:t>
            </a:r>
          </a:p>
        </p:txBody>
      </p:sp>
      <p:pic>
        <p:nvPicPr>
          <p:cNvPr id="17" name="Content Placeholder 16">
            <a:extLst>
              <a:ext uri="{FF2B5EF4-FFF2-40B4-BE49-F238E27FC236}">
                <a16:creationId xmlns="" xmlns:a16="http://schemas.microsoft.com/office/drawing/2014/main" id="{DB10C6EF-140B-4235-9BCB-BBADE32F746D}"/>
              </a:ext>
            </a:extLst>
          </p:cNvPr>
          <p:cNvPicPr>
            <a:picLocks noGrp="1" noChangeAspect="1"/>
          </p:cNvPicPr>
          <p:nvPr>
            <p:ph sz="half" idx="2"/>
          </p:nvPr>
        </p:nvPicPr>
        <p:blipFill>
          <a:blip r:embed="rId2"/>
          <a:stretch>
            <a:fillRect/>
          </a:stretch>
        </p:blipFill>
        <p:spPr>
          <a:xfrm>
            <a:off x="2014211" y="2766254"/>
            <a:ext cx="1975104" cy="2743200"/>
          </a:xfrm>
        </p:spPr>
      </p:pic>
      <p:sp>
        <p:nvSpPr>
          <p:cNvPr id="6" name="Content Placeholder 4"/>
          <p:cNvSpPr txBox="1">
            <a:spLocks/>
          </p:cNvSpPr>
          <p:nvPr/>
        </p:nvSpPr>
        <p:spPr>
          <a:xfrm>
            <a:off x="5743630" y="2286001"/>
            <a:ext cx="4490260" cy="48025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9pPr>
          </a:lstStyle>
          <a:p>
            <a:pPr marL="0" indent="0">
              <a:buNone/>
            </a:pPr>
            <a:r>
              <a:rPr lang="en-AU" sz="1800" b="1" dirty="0">
                <a:solidFill>
                  <a:schemeClr val="bg1"/>
                </a:solidFill>
              </a:rPr>
              <a:t>Character Design examples: </a:t>
            </a:r>
            <a:endParaRPr lang="en-AU" sz="1800" dirty="0">
              <a:solidFill>
                <a:schemeClr val="bg1"/>
              </a:solidFill>
            </a:endParaRPr>
          </a:p>
        </p:txBody>
      </p:sp>
      <p:sp>
        <p:nvSpPr>
          <p:cNvPr id="7" name="Content Placeholder 4"/>
          <p:cNvSpPr txBox="1">
            <a:spLocks/>
          </p:cNvSpPr>
          <p:nvPr/>
        </p:nvSpPr>
        <p:spPr>
          <a:xfrm>
            <a:off x="1288647" y="2286000"/>
            <a:ext cx="3426232" cy="48025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9pPr>
          </a:lstStyle>
          <a:p>
            <a:pPr marL="0" indent="0">
              <a:buNone/>
            </a:pPr>
            <a:r>
              <a:rPr lang="en-AU" sz="1800" b="1" dirty="0">
                <a:solidFill>
                  <a:schemeClr val="bg1"/>
                </a:solidFill>
              </a:rPr>
              <a:t>Character Template:</a:t>
            </a:r>
            <a:r>
              <a:rPr lang="en-AU" sz="1800" dirty="0">
                <a:solidFill>
                  <a:schemeClr val="bg1"/>
                </a:solidFill>
              </a:rPr>
              <a:t>  </a:t>
            </a:r>
          </a:p>
          <a:p>
            <a:pPr marL="0" indent="0">
              <a:buNone/>
            </a:pPr>
            <a:endParaRPr lang="en-AU" sz="1800" dirty="0">
              <a:solidFill>
                <a:schemeClr val="bg1"/>
              </a:solidFill>
            </a:endParaRPr>
          </a:p>
        </p:txBody>
      </p:sp>
      <p:sp>
        <p:nvSpPr>
          <p:cNvPr id="8" name="Content Placeholder 4"/>
          <p:cNvSpPr txBox="1">
            <a:spLocks/>
          </p:cNvSpPr>
          <p:nvPr/>
        </p:nvSpPr>
        <p:spPr>
          <a:xfrm>
            <a:off x="5743630" y="2766254"/>
            <a:ext cx="3422143" cy="26335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9pPr>
          </a:lstStyle>
          <a:p>
            <a:endParaRPr lang="en-US" dirty="0"/>
          </a:p>
        </p:txBody>
      </p:sp>
      <p:pic>
        <p:nvPicPr>
          <p:cNvPr id="21" name="Picture 20">
            <a:extLst>
              <a:ext uri="{FF2B5EF4-FFF2-40B4-BE49-F238E27FC236}">
                <a16:creationId xmlns="" xmlns:a16="http://schemas.microsoft.com/office/drawing/2014/main" id="{9ECA2EA6-9E83-4308-B782-0F49334DC1AB}"/>
              </a:ext>
            </a:extLst>
          </p:cNvPr>
          <p:cNvPicPr>
            <a:picLocks noChangeAspect="1"/>
          </p:cNvPicPr>
          <p:nvPr/>
        </p:nvPicPr>
        <p:blipFill>
          <a:blip r:embed="rId3"/>
          <a:stretch>
            <a:fillRect/>
          </a:stretch>
        </p:blipFill>
        <p:spPr>
          <a:xfrm>
            <a:off x="8211141" y="520893"/>
            <a:ext cx="2775857" cy="971550"/>
          </a:xfrm>
          <a:prstGeom prst="rect">
            <a:avLst/>
          </a:prstGeom>
        </p:spPr>
      </p:pic>
      <p:pic>
        <p:nvPicPr>
          <p:cNvPr id="22" name="Picture 21" descr="Y:\Leif\Teresa Wang\Concept n thumbnail\Character design\Shephard.png">
            <a:extLst>
              <a:ext uri="{FF2B5EF4-FFF2-40B4-BE49-F238E27FC236}">
                <a16:creationId xmlns="" xmlns:a16="http://schemas.microsoft.com/office/drawing/2014/main" id="{B2A6D190-8577-48D2-9455-36E813B612E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9194" y="2766254"/>
            <a:ext cx="1939974" cy="2743200"/>
          </a:xfrm>
          <a:prstGeom prst="rect">
            <a:avLst/>
          </a:prstGeom>
          <a:noFill/>
          <a:ln>
            <a:noFill/>
          </a:ln>
        </p:spPr>
      </p:pic>
      <p:pic>
        <p:nvPicPr>
          <p:cNvPr id="24" name="Picture 23">
            <a:extLst>
              <a:ext uri="{FF2B5EF4-FFF2-40B4-BE49-F238E27FC236}">
                <a16:creationId xmlns="" xmlns:a16="http://schemas.microsoft.com/office/drawing/2014/main" id="{5125E6EC-CFC0-49BE-9B9A-8122D415CFCF}"/>
              </a:ext>
            </a:extLst>
          </p:cNvPr>
          <p:cNvPicPr>
            <a:picLocks noChangeAspect="1"/>
          </p:cNvPicPr>
          <p:nvPr/>
        </p:nvPicPr>
        <p:blipFill>
          <a:blip r:embed="rId5"/>
          <a:stretch>
            <a:fillRect/>
          </a:stretch>
        </p:blipFill>
        <p:spPr>
          <a:xfrm>
            <a:off x="8409168" y="2766254"/>
            <a:ext cx="1856703" cy="2743200"/>
          </a:xfrm>
          <a:prstGeom prst="rect">
            <a:avLst/>
          </a:prstGeom>
        </p:spPr>
      </p:pic>
      <p:pic>
        <p:nvPicPr>
          <p:cNvPr id="33" name="Picture 32">
            <a:extLst>
              <a:ext uri="{FF2B5EF4-FFF2-40B4-BE49-F238E27FC236}">
                <a16:creationId xmlns="" xmlns:a16="http://schemas.microsoft.com/office/drawing/2014/main" id="{A9AD3E7C-72AF-49F5-934E-D9CF1F9BB468}"/>
              </a:ext>
            </a:extLst>
          </p:cNvPr>
          <p:cNvPicPr>
            <a:picLocks noChangeAspect="1"/>
          </p:cNvPicPr>
          <p:nvPr/>
        </p:nvPicPr>
        <p:blipFill>
          <a:blip r:embed="rId6"/>
          <a:stretch>
            <a:fillRect/>
          </a:stretch>
        </p:blipFill>
        <p:spPr>
          <a:xfrm>
            <a:off x="4772766" y="2766254"/>
            <a:ext cx="1696428" cy="2743200"/>
          </a:xfrm>
          <a:prstGeom prst="rect">
            <a:avLst/>
          </a:prstGeom>
        </p:spPr>
      </p:pic>
    </p:spTree>
    <p:extLst>
      <p:ext uri="{BB962C8B-B14F-4D97-AF65-F5344CB8AC3E}">
        <p14:creationId xmlns:p14="http://schemas.microsoft.com/office/powerpoint/2010/main" val="413344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Character concept</a:t>
            </a:r>
          </a:p>
        </p:txBody>
      </p:sp>
      <p:sp>
        <p:nvSpPr>
          <p:cNvPr id="4" name="Text Placeholder 3"/>
          <p:cNvSpPr>
            <a:spLocks noGrp="1"/>
          </p:cNvSpPr>
          <p:nvPr>
            <p:ph type="body" idx="1"/>
          </p:nvPr>
        </p:nvSpPr>
        <p:spPr>
          <a:xfrm>
            <a:off x="1288647" y="5770336"/>
            <a:ext cx="9698351" cy="743094"/>
          </a:xfrm>
        </p:spPr>
        <p:txBody>
          <a:bodyPr>
            <a:normAutofit/>
          </a:bodyPr>
          <a:lstStyle/>
          <a:p>
            <a:r>
              <a:rPr lang="en-AU" sz="1800" b="1" dirty="0"/>
              <a:t>This is your final Character concept image. Use the template as a guide and clearly show the individual sections you will create to match the animation rig (human IK).</a:t>
            </a:r>
          </a:p>
        </p:txBody>
      </p:sp>
      <p:pic>
        <p:nvPicPr>
          <p:cNvPr id="17" name="Content Placeholder 16">
            <a:extLst>
              <a:ext uri="{FF2B5EF4-FFF2-40B4-BE49-F238E27FC236}">
                <a16:creationId xmlns="" xmlns:a16="http://schemas.microsoft.com/office/drawing/2014/main" id="{DB10C6EF-140B-4235-9BCB-BBADE32F746D}"/>
              </a:ext>
            </a:extLst>
          </p:cNvPr>
          <p:cNvPicPr>
            <a:picLocks noGrp="1" noChangeAspect="1"/>
          </p:cNvPicPr>
          <p:nvPr>
            <p:ph sz="half" idx="2"/>
          </p:nvPr>
        </p:nvPicPr>
        <p:blipFill>
          <a:blip r:embed="rId2"/>
          <a:stretch>
            <a:fillRect/>
          </a:stretch>
        </p:blipFill>
        <p:spPr>
          <a:xfrm>
            <a:off x="2014211" y="2766254"/>
            <a:ext cx="1975104" cy="2743200"/>
          </a:xfrm>
        </p:spPr>
      </p:pic>
      <p:sp>
        <p:nvSpPr>
          <p:cNvPr id="15" name="Content Placeholder 14">
            <a:extLst>
              <a:ext uri="{FF2B5EF4-FFF2-40B4-BE49-F238E27FC236}">
                <a16:creationId xmlns="" xmlns:a16="http://schemas.microsoft.com/office/drawing/2014/main" id="{6604DC68-3B5F-4AA3-8BA7-4DC394429800}"/>
              </a:ext>
            </a:extLst>
          </p:cNvPr>
          <p:cNvSpPr>
            <a:spLocks noGrp="1"/>
          </p:cNvSpPr>
          <p:nvPr>
            <p:ph sz="quarter" idx="4"/>
          </p:nvPr>
        </p:nvSpPr>
        <p:spPr>
          <a:xfrm>
            <a:off x="6469194" y="2766245"/>
            <a:ext cx="3422143" cy="2743209"/>
          </a:xfrm>
        </p:spPr>
        <p:txBody>
          <a:bodyPr/>
          <a:lstStyle/>
          <a:p>
            <a:endParaRPr lang="en-US" dirty="0"/>
          </a:p>
        </p:txBody>
      </p:sp>
      <p:sp>
        <p:nvSpPr>
          <p:cNvPr id="6" name="Content Placeholder 4"/>
          <p:cNvSpPr txBox="1">
            <a:spLocks/>
          </p:cNvSpPr>
          <p:nvPr/>
        </p:nvSpPr>
        <p:spPr>
          <a:xfrm>
            <a:off x="5743630" y="2286001"/>
            <a:ext cx="4490260" cy="48025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9pPr>
          </a:lstStyle>
          <a:p>
            <a:pPr marL="0" indent="0">
              <a:buNone/>
            </a:pPr>
            <a:r>
              <a:rPr lang="en-AU" sz="1800" b="1" dirty="0">
                <a:solidFill>
                  <a:schemeClr val="bg1"/>
                </a:solidFill>
              </a:rPr>
              <a:t>Character Design: </a:t>
            </a:r>
            <a:endParaRPr lang="en-AU" sz="1800" dirty="0">
              <a:solidFill>
                <a:schemeClr val="bg1"/>
              </a:solidFill>
            </a:endParaRPr>
          </a:p>
        </p:txBody>
      </p:sp>
      <p:sp>
        <p:nvSpPr>
          <p:cNvPr id="7" name="Content Placeholder 4"/>
          <p:cNvSpPr txBox="1">
            <a:spLocks/>
          </p:cNvSpPr>
          <p:nvPr/>
        </p:nvSpPr>
        <p:spPr>
          <a:xfrm>
            <a:off x="1288647" y="2286000"/>
            <a:ext cx="3426232" cy="48025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9pPr>
          </a:lstStyle>
          <a:p>
            <a:pPr marL="0" indent="0">
              <a:buNone/>
            </a:pPr>
            <a:r>
              <a:rPr lang="en-AU" sz="1800" b="1" dirty="0">
                <a:solidFill>
                  <a:schemeClr val="bg1"/>
                </a:solidFill>
              </a:rPr>
              <a:t>Character Template:</a:t>
            </a:r>
            <a:r>
              <a:rPr lang="en-AU" sz="1800" dirty="0">
                <a:solidFill>
                  <a:schemeClr val="bg1"/>
                </a:solidFill>
              </a:rPr>
              <a:t>  </a:t>
            </a:r>
          </a:p>
          <a:p>
            <a:pPr marL="0" indent="0">
              <a:buNone/>
            </a:pPr>
            <a:endParaRPr lang="en-AU" sz="1800" dirty="0">
              <a:solidFill>
                <a:schemeClr val="bg1"/>
              </a:solidFill>
            </a:endParaRPr>
          </a:p>
        </p:txBody>
      </p:sp>
      <p:sp>
        <p:nvSpPr>
          <p:cNvPr id="8" name="Content Placeholder 4"/>
          <p:cNvSpPr txBox="1">
            <a:spLocks/>
          </p:cNvSpPr>
          <p:nvPr/>
        </p:nvSpPr>
        <p:spPr>
          <a:xfrm>
            <a:off x="5743630" y="2766254"/>
            <a:ext cx="3422143" cy="26335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96271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mechanics</a:t>
            </a:r>
          </a:p>
        </p:txBody>
      </p:sp>
    </p:spTree>
    <p:extLst>
      <p:ext uri="{BB962C8B-B14F-4D97-AF65-F5344CB8AC3E}">
        <p14:creationId xmlns:p14="http://schemas.microsoft.com/office/powerpoint/2010/main" val="117279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Game mechanics</a:t>
            </a:r>
          </a:p>
        </p:txBody>
      </p:sp>
      <p:sp>
        <p:nvSpPr>
          <p:cNvPr id="5" name="Content Placeholder 4"/>
          <p:cNvSpPr>
            <a:spLocks noGrp="1"/>
          </p:cNvSpPr>
          <p:nvPr>
            <p:ph idx="1"/>
          </p:nvPr>
        </p:nvSpPr>
        <p:spPr>
          <a:xfrm>
            <a:off x="1234603" y="2319806"/>
            <a:ext cx="9779991" cy="2868324"/>
          </a:xfrm>
        </p:spPr>
        <p:txBody>
          <a:bodyPr>
            <a:normAutofit fontScale="92500" lnSpcReduction="20000"/>
          </a:bodyPr>
          <a:lstStyle/>
          <a:p>
            <a:pPr marL="0" indent="0">
              <a:buNone/>
            </a:pPr>
            <a:r>
              <a:rPr lang="en-AU" sz="2000" b="1" dirty="0">
                <a:solidFill>
                  <a:schemeClr val="bg1"/>
                </a:solidFill>
              </a:rPr>
              <a:t>Description: </a:t>
            </a:r>
            <a:r>
              <a:rPr lang="en-AU" sz="2000" dirty="0">
                <a:solidFill>
                  <a:schemeClr val="bg1"/>
                </a:solidFill>
              </a:rPr>
              <a:t>We will be choosing our game mechanics from a limited list on canvas. Remember, having more mechanics doesn’t necessarily mean the game will be better. Your creativity in designing the way the mechanics are used, is what will determine the quality of gameplay.</a:t>
            </a:r>
          </a:p>
          <a:p>
            <a:pPr marL="0" indent="0">
              <a:buNone/>
            </a:pPr>
            <a:r>
              <a:rPr lang="en-AU" sz="2000" dirty="0">
                <a:solidFill>
                  <a:schemeClr val="bg1"/>
                </a:solidFill>
              </a:rPr>
              <a:t>Choose 3 mechanics and discuss how each will be used to create the player experience. Think of ways you can combine the mechanics together to create interesting challenges for the player.   </a:t>
            </a:r>
            <a:r>
              <a:rPr lang="en-AU" sz="2000" b="1" dirty="0">
                <a:solidFill>
                  <a:schemeClr val="bg1"/>
                </a:solidFill>
              </a:rPr>
              <a:t> </a:t>
            </a:r>
            <a:r>
              <a:rPr lang="en-AU" sz="2000" dirty="0">
                <a:solidFill>
                  <a:schemeClr val="bg1"/>
                </a:solidFill>
              </a:rPr>
              <a:t>   </a:t>
            </a:r>
            <a:endParaRPr lang="en-AU" sz="2000" b="1" dirty="0">
              <a:solidFill>
                <a:schemeClr val="bg1"/>
              </a:solidFill>
            </a:endParaRPr>
          </a:p>
          <a:p>
            <a:pPr marL="0" indent="0">
              <a:buNone/>
            </a:pPr>
            <a:endParaRPr lang="en-AU" sz="1800" b="1" dirty="0">
              <a:solidFill>
                <a:schemeClr val="bg1"/>
              </a:solidFill>
            </a:endParaRPr>
          </a:p>
          <a:p>
            <a:pPr marL="0" indent="0">
              <a:buNone/>
            </a:pPr>
            <a:endParaRPr lang="en-AU" sz="1800" b="1" dirty="0">
              <a:solidFill>
                <a:schemeClr val="bg1"/>
              </a:solidFill>
            </a:endParaRPr>
          </a:p>
          <a:p>
            <a:pPr marL="0" indent="0">
              <a:buNone/>
            </a:pPr>
            <a:r>
              <a:rPr lang="en-AU" sz="2100" b="1" dirty="0">
                <a:solidFill>
                  <a:schemeClr val="bg1"/>
                </a:solidFill>
              </a:rPr>
              <a:t>Canvas link to mechanics:</a:t>
            </a:r>
            <a:r>
              <a:rPr lang="en-AU" sz="2100" dirty="0">
                <a:solidFill>
                  <a:schemeClr val="bg1"/>
                </a:solidFill>
              </a:rPr>
              <a:t> </a:t>
            </a:r>
            <a:r>
              <a:rPr lang="en-AU" sz="2100" dirty="0">
                <a:solidFill>
                  <a:schemeClr val="bg1"/>
                </a:solidFill>
                <a:hlinkClick r:id="rId2"/>
              </a:rPr>
              <a:t>https://aie.instructure.com/courses/131/pages/blueprint-tutorials</a:t>
            </a:r>
            <a:endParaRPr lang="en-AU" sz="2100" dirty="0">
              <a:solidFill>
                <a:schemeClr val="bg1"/>
              </a:solidFill>
            </a:endParaRPr>
          </a:p>
          <a:p>
            <a:pPr marL="0" indent="0">
              <a:buNone/>
            </a:pPr>
            <a:r>
              <a:rPr lang="en-AU" sz="2100" dirty="0">
                <a:solidFill>
                  <a:schemeClr val="bg1"/>
                </a:solidFill>
              </a:rPr>
              <a:t>         </a:t>
            </a:r>
            <a:endParaRPr lang="en-AU" sz="2100" b="1" dirty="0">
              <a:solidFill>
                <a:schemeClr val="bg1"/>
              </a:solidFill>
            </a:endParaRPr>
          </a:p>
        </p:txBody>
      </p:sp>
      <p:sp>
        <p:nvSpPr>
          <p:cNvPr id="4" name="Text Placeholder 3"/>
          <p:cNvSpPr>
            <a:spLocks noGrp="1"/>
          </p:cNvSpPr>
          <p:nvPr>
            <p:ph type="body" sz="half" idx="2"/>
          </p:nvPr>
        </p:nvSpPr>
        <p:spPr>
          <a:xfrm>
            <a:off x="1234603" y="5715000"/>
            <a:ext cx="9843361" cy="726622"/>
          </a:xfrm>
        </p:spPr>
        <p:txBody>
          <a:bodyPr>
            <a:normAutofit fontScale="92500"/>
          </a:bodyPr>
          <a:lstStyle/>
          <a:p>
            <a:r>
              <a:rPr lang="en-US" sz="2100" b="1" dirty="0"/>
              <a:t>Note: Use the following slides to describe how each game mechanic will be used in your game. You can use more than 3 mechanics, but you will need to justify their inclusion.</a:t>
            </a:r>
            <a:endParaRPr lang="en-US" sz="2100" dirty="0"/>
          </a:p>
          <a:p>
            <a:endParaRPr lang="en-AU" b="1" dirty="0"/>
          </a:p>
        </p:txBody>
      </p:sp>
    </p:spTree>
    <p:extLst>
      <p:ext uri="{BB962C8B-B14F-4D97-AF65-F5344CB8AC3E}">
        <p14:creationId xmlns:p14="http://schemas.microsoft.com/office/powerpoint/2010/main" val="1321458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Mechanic 1</a:t>
            </a:r>
          </a:p>
        </p:txBody>
      </p:sp>
      <p:sp>
        <p:nvSpPr>
          <p:cNvPr id="5" name="Content Placeholder 4"/>
          <p:cNvSpPr>
            <a:spLocks noGrp="1"/>
          </p:cNvSpPr>
          <p:nvPr>
            <p:ph idx="1"/>
          </p:nvPr>
        </p:nvSpPr>
        <p:spPr>
          <a:xfrm>
            <a:off x="1207007" y="2120054"/>
            <a:ext cx="9779991" cy="3231591"/>
          </a:xfrm>
        </p:spPr>
        <p:txBody>
          <a:bodyPr>
            <a:normAutofit/>
          </a:bodyPr>
          <a:lstStyle/>
          <a:p>
            <a:pPr marL="0" indent="0">
              <a:lnSpc>
                <a:spcPct val="100000"/>
              </a:lnSpc>
              <a:buNone/>
            </a:pPr>
            <a:r>
              <a:rPr lang="en-AU" sz="1600" b="1" dirty="0" smtClean="0">
                <a:solidFill>
                  <a:schemeClr val="bg1"/>
                </a:solidFill>
              </a:rPr>
              <a:t>Mechanic</a:t>
            </a:r>
            <a:r>
              <a:rPr lang="en-AU" sz="1600" b="1" dirty="0">
                <a:solidFill>
                  <a:schemeClr val="bg1"/>
                </a:solidFill>
              </a:rPr>
              <a:t>: </a:t>
            </a:r>
            <a:endParaRPr lang="en-AU" sz="1600" b="1" dirty="0" smtClean="0">
              <a:solidFill>
                <a:schemeClr val="bg1"/>
              </a:solidFill>
            </a:endParaRPr>
          </a:p>
          <a:p>
            <a:pPr marL="0" indent="0">
              <a:lnSpc>
                <a:spcPct val="100000"/>
              </a:lnSpc>
              <a:buNone/>
            </a:pPr>
            <a:r>
              <a:rPr lang="en-AU" sz="1600" b="1" dirty="0" smtClean="0">
                <a:solidFill>
                  <a:srgbClr val="FF0000"/>
                </a:solidFill>
              </a:rPr>
              <a:t>Unlockable </a:t>
            </a:r>
            <a:r>
              <a:rPr lang="en-AU" sz="1600" b="1" dirty="0">
                <a:solidFill>
                  <a:srgbClr val="FF0000"/>
                </a:solidFill>
              </a:rPr>
              <a:t>door</a:t>
            </a:r>
            <a:endParaRPr lang="en-AU" sz="1600" b="1" dirty="0" smtClean="0">
              <a:solidFill>
                <a:srgbClr val="FF0000"/>
              </a:solidFill>
            </a:endParaRPr>
          </a:p>
          <a:p>
            <a:pPr marL="0" indent="0">
              <a:lnSpc>
                <a:spcPct val="100000"/>
              </a:lnSpc>
              <a:buNone/>
            </a:pPr>
            <a:r>
              <a:rPr lang="en-AU" sz="1600" b="1" dirty="0" smtClean="0">
                <a:solidFill>
                  <a:schemeClr val="bg1"/>
                </a:solidFill>
              </a:rPr>
              <a:t>How </a:t>
            </a:r>
            <a:r>
              <a:rPr lang="en-AU" sz="1600" b="1" dirty="0">
                <a:solidFill>
                  <a:schemeClr val="bg1"/>
                </a:solidFill>
              </a:rPr>
              <a:t>will this mechanic influence gameplay? </a:t>
            </a:r>
            <a:endParaRPr lang="en-AU" sz="1600" dirty="0">
              <a:solidFill>
                <a:schemeClr val="bg1"/>
              </a:solidFill>
            </a:endParaRPr>
          </a:p>
          <a:p>
            <a:pPr marL="0" indent="0">
              <a:lnSpc>
                <a:spcPct val="100000"/>
              </a:lnSpc>
              <a:buNone/>
            </a:pPr>
            <a:r>
              <a:rPr lang="en-AU" sz="1400" dirty="0" smtClean="0">
                <a:solidFill>
                  <a:schemeClr val="bg1"/>
                </a:solidFill>
              </a:rPr>
              <a:t>This mechanic will influence gameplay as player must find the key to pass each level therefore implementing unlockable door in each level will encourage player to explore the building and find the tools that unlocks the door which changes the level.</a:t>
            </a:r>
            <a:endParaRPr lang="en-AU" sz="1400" dirty="0">
              <a:solidFill>
                <a:schemeClr val="bg1"/>
              </a:solidFill>
            </a:endParaRPr>
          </a:p>
        </p:txBody>
      </p:sp>
      <p:sp>
        <p:nvSpPr>
          <p:cNvPr id="4" name="Text Placeholder 3"/>
          <p:cNvSpPr>
            <a:spLocks noGrp="1"/>
          </p:cNvSpPr>
          <p:nvPr>
            <p:ph type="body" sz="half" idx="2"/>
          </p:nvPr>
        </p:nvSpPr>
        <p:spPr>
          <a:xfrm>
            <a:off x="1202919" y="5801227"/>
            <a:ext cx="9784079" cy="621173"/>
          </a:xfrm>
        </p:spPr>
        <p:txBody>
          <a:bodyPr>
            <a:normAutofit/>
          </a:bodyPr>
          <a:lstStyle/>
          <a:p>
            <a:r>
              <a:rPr lang="en-US" sz="1600" b="1" dirty="0"/>
              <a:t>Try and come up with interesting scenarios for the player using each mechanic. Combining mechanics can also create complex and engaging gameplay.</a:t>
            </a:r>
            <a:endParaRPr lang="en-AU" sz="1600" b="1" dirty="0"/>
          </a:p>
        </p:txBody>
      </p:sp>
    </p:spTree>
    <p:extLst>
      <p:ext uri="{BB962C8B-B14F-4D97-AF65-F5344CB8AC3E}">
        <p14:creationId xmlns:p14="http://schemas.microsoft.com/office/powerpoint/2010/main" val="152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Art Bible Contents</a:t>
            </a:r>
          </a:p>
        </p:txBody>
      </p:sp>
      <p:sp>
        <p:nvSpPr>
          <p:cNvPr id="4" name="TextBox 3"/>
          <p:cNvSpPr txBox="1"/>
          <p:nvPr/>
        </p:nvSpPr>
        <p:spPr>
          <a:xfrm>
            <a:off x="962527" y="2184731"/>
            <a:ext cx="10255479" cy="646331"/>
          </a:xfrm>
          <a:prstGeom prst="rect">
            <a:avLst/>
          </a:prstGeom>
          <a:noFill/>
        </p:spPr>
        <p:txBody>
          <a:bodyPr wrap="square" rtlCol="0">
            <a:spAutoFit/>
          </a:bodyPr>
          <a:lstStyle/>
          <a:p>
            <a:r>
              <a:rPr lang="en-US" dirty="0">
                <a:solidFill>
                  <a:schemeClr val="bg1"/>
                </a:solidFill>
              </a:rPr>
              <a:t>This Art Bible will be used to gather evidence for assessment. The following work will need to be updated and completed for submission…</a:t>
            </a:r>
          </a:p>
        </p:txBody>
      </p:sp>
      <p:sp>
        <p:nvSpPr>
          <p:cNvPr id="10" name="Content Placeholder 6"/>
          <p:cNvSpPr txBox="1">
            <a:spLocks/>
          </p:cNvSpPr>
          <p:nvPr/>
        </p:nvSpPr>
        <p:spPr>
          <a:xfrm>
            <a:off x="883920" y="3222857"/>
            <a:ext cx="2906829" cy="357608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endParaRPr lang="en-US" dirty="0"/>
          </a:p>
        </p:txBody>
      </p:sp>
      <p:sp>
        <p:nvSpPr>
          <p:cNvPr id="14" name="TextBox 13"/>
          <p:cNvSpPr txBox="1"/>
          <p:nvPr/>
        </p:nvSpPr>
        <p:spPr>
          <a:xfrm>
            <a:off x="962527" y="3222857"/>
            <a:ext cx="2762451" cy="1846659"/>
          </a:xfrm>
          <a:prstGeom prst="rect">
            <a:avLst/>
          </a:prstGeom>
          <a:solidFill>
            <a:schemeClr val="tx1"/>
          </a:solidFill>
          <a:ln>
            <a:noFill/>
          </a:ln>
          <a:effectLst>
            <a:outerShdw blurRad="50800" dist="38100" dir="2700000" algn="tl" rotWithShape="0">
              <a:prstClr val="black">
                <a:alpha val="40000"/>
              </a:prstClr>
            </a:outerShdw>
          </a:effectLst>
        </p:spPr>
        <p:txBody>
          <a:bodyPr wrap="square" rtlCol="0">
            <a:spAutoFit/>
          </a:bodyPr>
          <a:lstStyle/>
          <a:p>
            <a:pPr algn="ctr"/>
            <a:r>
              <a:rPr lang="en-US" sz="2400" b="1" dirty="0">
                <a:solidFill>
                  <a:schemeClr val="bg2"/>
                </a:solidFill>
              </a:rPr>
              <a:t>Level Design</a:t>
            </a:r>
          </a:p>
          <a:p>
            <a:endParaRPr lang="en-US" dirty="0"/>
          </a:p>
          <a:p>
            <a:pPr marL="285750" indent="-285750">
              <a:buFont typeface="Arial" panose="020B0604020202020204" pitchFamily="34" charset="0"/>
              <a:buChar char="•"/>
            </a:pPr>
            <a:r>
              <a:rPr lang="en-US" dirty="0">
                <a:solidFill>
                  <a:schemeClr val="bg1"/>
                </a:solidFill>
              </a:rPr>
              <a:t>Level Description</a:t>
            </a:r>
          </a:p>
          <a:p>
            <a:pPr marL="285750" indent="-285750">
              <a:buFont typeface="Arial" panose="020B0604020202020204" pitchFamily="34" charset="0"/>
              <a:buChar char="•"/>
            </a:pPr>
            <a:r>
              <a:rPr lang="en-US" dirty="0">
                <a:solidFill>
                  <a:schemeClr val="bg1"/>
                </a:solidFill>
              </a:rPr>
              <a:t>Top down map design</a:t>
            </a:r>
          </a:p>
          <a:p>
            <a:pPr marL="285750" indent="-285750">
              <a:buFont typeface="Arial" panose="020B0604020202020204" pitchFamily="34" charset="0"/>
              <a:buChar char="•"/>
            </a:pPr>
            <a:r>
              <a:rPr lang="en-US" dirty="0" err="1">
                <a:solidFill>
                  <a:schemeClr val="bg1"/>
                </a:solidFill>
              </a:rPr>
              <a:t>Colour</a:t>
            </a:r>
            <a:r>
              <a:rPr lang="en-US" dirty="0">
                <a:solidFill>
                  <a:schemeClr val="bg1"/>
                </a:solidFill>
              </a:rPr>
              <a:t> and Gameplay</a:t>
            </a:r>
          </a:p>
          <a:p>
            <a:endParaRPr lang="en-US" dirty="0">
              <a:solidFill>
                <a:schemeClr val="bg1"/>
              </a:solidFill>
            </a:endParaRPr>
          </a:p>
        </p:txBody>
      </p:sp>
      <p:sp>
        <p:nvSpPr>
          <p:cNvPr id="15" name="TextBox 14"/>
          <p:cNvSpPr txBox="1"/>
          <p:nvPr/>
        </p:nvSpPr>
        <p:spPr>
          <a:xfrm>
            <a:off x="4632842" y="3222857"/>
            <a:ext cx="2762451" cy="1846659"/>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pPr algn="ctr"/>
            <a:r>
              <a:rPr lang="en-US" sz="2400" b="1" dirty="0">
                <a:solidFill>
                  <a:schemeClr val="bg2"/>
                </a:solidFill>
              </a:rPr>
              <a:t>Character</a:t>
            </a:r>
          </a:p>
          <a:p>
            <a:endParaRPr lang="en-US" b="1" dirty="0">
              <a:solidFill>
                <a:schemeClr val="bg1"/>
              </a:solidFill>
            </a:endParaRPr>
          </a:p>
          <a:p>
            <a:pPr marL="285750" indent="-285750">
              <a:buFont typeface="Arial" panose="020B0604020202020204" pitchFamily="34" charset="0"/>
              <a:buChar char="•"/>
            </a:pPr>
            <a:r>
              <a:rPr lang="en-US" dirty="0">
                <a:solidFill>
                  <a:schemeClr val="bg1"/>
                </a:solidFill>
              </a:rPr>
              <a:t>Description</a:t>
            </a:r>
          </a:p>
          <a:p>
            <a:pPr marL="285750" indent="-285750">
              <a:buFont typeface="Arial" panose="020B0604020202020204" pitchFamily="34" charset="0"/>
              <a:buChar char="•"/>
            </a:pPr>
            <a:r>
              <a:rPr lang="en-US" dirty="0">
                <a:solidFill>
                  <a:schemeClr val="bg1"/>
                </a:solidFill>
              </a:rPr>
              <a:t>Colour Palette</a:t>
            </a:r>
          </a:p>
          <a:p>
            <a:pPr marL="285750" indent="-285750">
              <a:buFont typeface="Arial" panose="020B0604020202020204" pitchFamily="34" charset="0"/>
              <a:buChar char="•"/>
            </a:pPr>
            <a:r>
              <a:rPr lang="en-US" dirty="0">
                <a:solidFill>
                  <a:schemeClr val="bg1"/>
                </a:solidFill>
              </a:rPr>
              <a:t>Concept Image</a:t>
            </a:r>
          </a:p>
          <a:p>
            <a:pPr marL="285750" indent="-285750">
              <a:buFont typeface="Arial" panose="020B0604020202020204" pitchFamily="34" charset="0"/>
              <a:buChar char="•"/>
            </a:pPr>
            <a:endParaRPr lang="en-US" dirty="0">
              <a:solidFill>
                <a:schemeClr val="bg1"/>
              </a:solidFill>
            </a:endParaRPr>
          </a:p>
        </p:txBody>
      </p:sp>
      <p:sp>
        <p:nvSpPr>
          <p:cNvPr id="16" name="TextBox 15"/>
          <p:cNvSpPr txBox="1"/>
          <p:nvPr/>
        </p:nvSpPr>
        <p:spPr>
          <a:xfrm>
            <a:off x="8230967" y="3222857"/>
            <a:ext cx="2762451" cy="1846659"/>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pPr algn="ctr"/>
            <a:r>
              <a:rPr lang="en-US" sz="2400" b="1" dirty="0">
                <a:solidFill>
                  <a:schemeClr val="bg2"/>
                </a:solidFill>
              </a:rPr>
              <a:t>Mechanics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List of mechanics</a:t>
            </a:r>
          </a:p>
          <a:p>
            <a:pPr marL="285750" indent="-285750">
              <a:buFont typeface="Arial" panose="020B0604020202020204" pitchFamily="34" charset="0"/>
              <a:buChar char="•"/>
            </a:pPr>
            <a:r>
              <a:rPr lang="en-US" dirty="0">
                <a:solidFill>
                  <a:schemeClr val="bg1"/>
                </a:solidFill>
              </a:rPr>
              <a:t>How they will be used</a:t>
            </a: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12975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Mechanic 2</a:t>
            </a:r>
          </a:p>
        </p:txBody>
      </p:sp>
      <p:sp>
        <p:nvSpPr>
          <p:cNvPr id="5" name="Content Placeholder 4"/>
          <p:cNvSpPr>
            <a:spLocks noGrp="1"/>
          </p:cNvSpPr>
          <p:nvPr>
            <p:ph idx="1"/>
          </p:nvPr>
        </p:nvSpPr>
        <p:spPr>
          <a:xfrm>
            <a:off x="1207007" y="2120054"/>
            <a:ext cx="9779991" cy="3231591"/>
          </a:xfrm>
        </p:spPr>
        <p:txBody>
          <a:bodyPr>
            <a:normAutofit/>
          </a:bodyPr>
          <a:lstStyle/>
          <a:p>
            <a:pPr marL="0" indent="0">
              <a:lnSpc>
                <a:spcPct val="100000"/>
              </a:lnSpc>
              <a:buNone/>
            </a:pPr>
            <a:r>
              <a:rPr lang="en-AU" sz="1600" b="1" dirty="0">
                <a:solidFill>
                  <a:schemeClr val="bg1"/>
                </a:solidFill>
              </a:rPr>
              <a:t>Mechanic:</a:t>
            </a:r>
          </a:p>
          <a:p>
            <a:pPr marL="0" indent="0">
              <a:lnSpc>
                <a:spcPct val="100000"/>
              </a:lnSpc>
              <a:buNone/>
            </a:pPr>
            <a:r>
              <a:rPr lang="en-AU" sz="1600" b="1" dirty="0" smtClean="0">
                <a:solidFill>
                  <a:srgbClr val="FF0000"/>
                </a:solidFill>
              </a:rPr>
              <a:t>Security Cameras and lasers</a:t>
            </a:r>
            <a:endParaRPr lang="en-AU" sz="1600" b="1" dirty="0">
              <a:solidFill>
                <a:srgbClr val="FF0000"/>
              </a:solidFill>
            </a:endParaRPr>
          </a:p>
          <a:p>
            <a:pPr marL="0" indent="0">
              <a:lnSpc>
                <a:spcPct val="100000"/>
              </a:lnSpc>
              <a:buNone/>
            </a:pPr>
            <a:r>
              <a:rPr lang="en-AU" sz="1600" b="1" dirty="0">
                <a:solidFill>
                  <a:schemeClr val="bg1"/>
                </a:solidFill>
              </a:rPr>
              <a:t>How will this mechanic influence gameplay? </a:t>
            </a:r>
            <a:endParaRPr lang="en-AU" sz="1600" b="1" dirty="0" smtClean="0">
              <a:solidFill>
                <a:schemeClr val="bg1"/>
              </a:solidFill>
            </a:endParaRPr>
          </a:p>
          <a:p>
            <a:pPr marL="0" indent="0">
              <a:lnSpc>
                <a:spcPct val="100000"/>
              </a:lnSpc>
              <a:buNone/>
            </a:pPr>
            <a:r>
              <a:rPr lang="en-AU" sz="1400" dirty="0" smtClean="0">
                <a:solidFill>
                  <a:schemeClr val="bg1"/>
                </a:solidFill>
              </a:rPr>
              <a:t>Security cameras and lasers mechanic will influence the gameplay because this mechanics are used to challenge player to pass the level as these security cameras and lasers will make it hard for a player to move around the environment and being careful that they don’t trigger the cameras and lasers which would  restart the level. Therefore to avoid the security system of the building you could turn off the electricity which disables cameras and lasers.</a:t>
            </a:r>
            <a:endParaRPr lang="en-AU" sz="1400" dirty="0">
              <a:solidFill>
                <a:schemeClr val="bg1"/>
              </a:solidFill>
            </a:endParaRPr>
          </a:p>
        </p:txBody>
      </p:sp>
      <p:sp>
        <p:nvSpPr>
          <p:cNvPr id="4" name="Text Placeholder 3"/>
          <p:cNvSpPr>
            <a:spLocks noGrp="1"/>
          </p:cNvSpPr>
          <p:nvPr>
            <p:ph type="body" sz="half" idx="2"/>
          </p:nvPr>
        </p:nvSpPr>
        <p:spPr>
          <a:xfrm>
            <a:off x="1202918" y="5796643"/>
            <a:ext cx="9784079" cy="738679"/>
          </a:xfrm>
        </p:spPr>
        <p:txBody>
          <a:bodyPr>
            <a:normAutofit/>
          </a:bodyPr>
          <a:lstStyle/>
          <a:p>
            <a:r>
              <a:rPr lang="en-US" sz="1600" b="1" dirty="0"/>
              <a:t>Try and come up with interesting scenarios for the player using each mechanic. Combining mechanics can also create complex and engaging gameplay.</a:t>
            </a:r>
            <a:endParaRPr lang="en-AU" sz="1600" b="1" dirty="0"/>
          </a:p>
        </p:txBody>
      </p:sp>
    </p:spTree>
    <p:extLst>
      <p:ext uri="{BB962C8B-B14F-4D97-AF65-F5344CB8AC3E}">
        <p14:creationId xmlns:p14="http://schemas.microsoft.com/office/powerpoint/2010/main" val="3425894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Mechanic 3</a:t>
            </a:r>
          </a:p>
        </p:txBody>
      </p:sp>
      <p:sp>
        <p:nvSpPr>
          <p:cNvPr id="5" name="Content Placeholder 4"/>
          <p:cNvSpPr>
            <a:spLocks noGrp="1"/>
          </p:cNvSpPr>
          <p:nvPr>
            <p:ph idx="1"/>
          </p:nvPr>
        </p:nvSpPr>
        <p:spPr>
          <a:xfrm>
            <a:off x="1207007" y="2120054"/>
            <a:ext cx="9779991" cy="3231591"/>
          </a:xfrm>
        </p:spPr>
        <p:txBody>
          <a:bodyPr>
            <a:normAutofit/>
          </a:bodyPr>
          <a:lstStyle/>
          <a:p>
            <a:pPr marL="0" indent="0">
              <a:lnSpc>
                <a:spcPct val="100000"/>
              </a:lnSpc>
              <a:buNone/>
            </a:pPr>
            <a:r>
              <a:rPr lang="en-AU" sz="1600" b="1" dirty="0">
                <a:solidFill>
                  <a:schemeClr val="bg1"/>
                </a:solidFill>
              </a:rPr>
              <a:t>Mechanic:</a:t>
            </a:r>
          </a:p>
          <a:p>
            <a:pPr marL="0" indent="0">
              <a:lnSpc>
                <a:spcPct val="100000"/>
              </a:lnSpc>
              <a:buNone/>
            </a:pPr>
            <a:r>
              <a:rPr lang="en-AU" sz="1600" b="1" dirty="0" smtClean="0">
                <a:solidFill>
                  <a:srgbClr val="FF0000"/>
                </a:solidFill>
              </a:rPr>
              <a:t>Patrolling Guards</a:t>
            </a:r>
            <a:endParaRPr lang="en-AU" sz="1600" b="1" dirty="0">
              <a:solidFill>
                <a:srgbClr val="FF0000"/>
              </a:solidFill>
            </a:endParaRPr>
          </a:p>
          <a:p>
            <a:pPr marL="0" indent="0">
              <a:lnSpc>
                <a:spcPct val="100000"/>
              </a:lnSpc>
              <a:buNone/>
            </a:pPr>
            <a:r>
              <a:rPr lang="en-AU" sz="1600" b="1" dirty="0">
                <a:solidFill>
                  <a:schemeClr val="bg1"/>
                </a:solidFill>
              </a:rPr>
              <a:t>How </a:t>
            </a:r>
            <a:r>
              <a:rPr lang="en-AU" sz="1600" b="1" dirty="0" smtClean="0">
                <a:solidFill>
                  <a:schemeClr val="bg1"/>
                </a:solidFill>
              </a:rPr>
              <a:t>will </a:t>
            </a:r>
            <a:r>
              <a:rPr lang="en-AU" sz="1600" b="1" dirty="0">
                <a:solidFill>
                  <a:schemeClr val="bg1"/>
                </a:solidFill>
              </a:rPr>
              <a:t>this mechanic influence gameplay? </a:t>
            </a:r>
            <a:endParaRPr lang="en-AU" sz="1600" b="1" dirty="0" smtClean="0">
              <a:solidFill>
                <a:schemeClr val="bg1"/>
              </a:solidFill>
            </a:endParaRPr>
          </a:p>
          <a:p>
            <a:pPr marL="0" indent="0">
              <a:lnSpc>
                <a:spcPct val="100000"/>
              </a:lnSpc>
              <a:buNone/>
            </a:pPr>
            <a:r>
              <a:rPr lang="en-AU" sz="1400" dirty="0" smtClean="0">
                <a:solidFill>
                  <a:schemeClr val="bg1"/>
                </a:solidFill>
              </a:rPr>
              <a:t>This mechanic will influence gameplay as player have to be very careful of their surrounding to avoid getting in the radius of guards  eyesight. If you get inside the guard’s eyesight radius guard will come towards you and black screen will pop up with a mission failed sound effect and the level will be restarted.</a:t>
            </a:r>
            <a:endParaRPr lang="en-AU" sz="1400" dirty="0">
              <a:solidFill>
                <a:schemeClr val="bg1"/>
              </a:solidFill>
            </a:endParaRPr>
          </a:p>
        </p:txBody>
      </p:sp>
      <p:sp>
        <p:nvSpPr>
          <p:cNvPr id="4" name="Text Placeholder 3"/>
          <p:cNvSpPr>
            <a:spLocks noGrp="1"/>
          </p:cNvSpPr>
          <p:nvPr>
            <p:ph type="body" sz="half" idx="2"/>
          </p:nvPr>
        </p:nvSpPr>
        <p:spPr>
          <a:xfrm>
            <a:off x="1202918" y="5796643"/>
            <a:ext cx="9784079" cy="738679"/>
          </a:xfrm>
        </p:spPr>
        <p:txBody>
          <a:bodyPr>
            <a:normAutofit/>
          </a:bodyPr>
          <a:lstStyle/>
          <a:p>
            <a:r>
              <a:rPr lang="en-US" sz="1600" b="1" dirty="0"/>
              <a:t>Try and come up with interesting scenarios for the player using each mechanic. Combining mechanics can also create complex and engaging gameplay.</a:t>
            </a:r>
            <a:endParaRPr lang="en-AU" sz="1600" b="1" dirty="0"/>
          </a:p>
        </p:txBody>
      </p:sp>
    </p:spTree>
    <p:extLst>
      <p:ext uri="{BB962C8B-B14F-4D97-AF65-F5344CB8AC3E}">
        <p14:creationId xmlns:p14="http://schemas.microsoft.com/office/powerpoint/2010/main" val="3031353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Mechanic </a:t>
            </a:r>
            <a:r>
              <a:rPr lang="en-AU" dirty="0" smtClean="0"/>
              <a:t>4</a:t>
            </a:r>
            <a:endParaRPr lang="en-AU" dirty="0"/>
          </a:p>
        </p:txBody>
      </p:sp>
      <p:sp>
        <p:nvSpPr>
          <p:cNvPr id="5" name="Content Placeholder 4"/>
          <p:cNvSpPr>
            <a:spLocks noGrp="1"/>
          </p:cNvSpPr>
          <p:nvPr>
            <p:ph idx="1"/>
          </p:nvPr>
        </p:nvSpPr>
        <p:spPr>
          <a:xfrm>
            <a:off x="1207007" y="2120054"/>
            <a:ext cx="9779991" cy="3231591"/>
          </a:xfrm>
        </p:spPr>
        <p:txBody>
          <a:bodyPr>
            <a:normAutofit/>
          </a:bodyPr>
          <a:lstStyle/>
          <a:p>
            <a:pPr marL="0" indent="0">
              <a:lnSpc>
                <a:spcPct val="100000"/>
              </a:lnSpc>
              <a:buNone/>
            </a:pPr>
            <a:r>
              <a:rPr lang="en-AU" sz="1600" b="1" dirty="0">
                <a:solidFill>
                  <a:schemeClr val="bg1"/>
                </a:solidFill>
              </a:rPr>
              <a:t>Mechanic:</a:t>
            </a:r>
          </a:p>
          <a:p>
            <a:pPr marL="0" indent="0">
              <a:lnSpc>
                <a:spcPct val="100000"/>
              </a:lnSpc>
              <a:buNone/>
            </a:pPr>
            <a:r>
              <a:rPr lang="en-AU" sz="1600" b="1" dirty="0" smtClean="0">
                <a:solidFill>
                  <a:srgbClr val="FF0000"/>
                </a:solidFill>
              </a:rPr>
              <a:t>Robot battery life </a:t>
            </a:r>
          </a:p>
          <a:p>
            <a:pPr marL="0" indent="0">
              <a:lnSpc>
                <a:spcPct val="100000"/>
              </a:lnSpc>
              <a:buNone/>
            </a:pPr>
            <a:r>
              <a:rPr lang="en-AU" sz="1600" b="1" dirty="0" smtClean="0">
                <a:solidFill>
                  <a:schemeClr val="bg1"/>
                </a:solidFill>
              </a:rPr>
              <a:t>How will </a:t>
            </a:r>
            <a:r>
              <a:rPr lang="en-AU" sz="1600" b="1" dirty="0">
                <a:solidFill>
                  <a:schemeClr val="bg1"/>
                </a:solidFill>
              </a:rPr>
              <a:t>this mechanic influence gameplay? </a:t>
            </a:r>
            <a:endParaRPr lang="en-AU" sz="1600" b="1" dirty="0" smtClean="0">
              <a:solidFill>
                <a:schemeClr val="bg1"/>
              </a:solidFill>
            </a:endParaRPr>
          </a:p>
          <a:p>
            <a:pPr marL="0" indent="0">
              <a:lnSpc>
                <a:spcPct val="100000"/>
              </a:lnSpc>
              <a:buNone/>
            </a:pPr>
            <a:r>
              <a:rPr lang="en-AU" sz="1400" dirty="0" smtClean="0">
                <a:solidFill>
                  <a:schemeClr val="bg1"/>
                </a:solidFill>
              </a:rPr>
              <a:t>This mechanic will influence gameplay as player must finish the level within certain time frame as main character contains a battery that drains every seconds. Player has 2.5 mins to complete the level if exceeded the time the level will be restarted.</a:t>
            </a:r>
            <a:endParaRPr lang="en-AU" sz="1400" dirty="0">
              <a:solidFill>
                <a:schemeClr val="bg1"/>
              </a:solidFill>
            </a:endParaRPr>
          </a:p>
        </p:txBody>
      </p:sp>
      <p:sp>
        <p:nvSpPr>
          <p:cNvPr id="4" name="Text Placeholder 3"/>
          <p:cNvSpPr>
            <a:spLocks noGrp="1"/>
          </p:cNvSpPr>
          <p:nvPr>
            <p:ph type="body" sz="half" idx="2"/>
          </p:nvPr>
        </p:nvSpPr>
        <p:spPr>
          <a:xfrm>
            <a:off x="1202918" y="5796643"/>
            <a:ext cx="9784079" cy="738679"/>
          </a:xfrm>
        </p:spPr>
        <p:txBody>
          <a:bodyPr>
            <a:normAutofit/>
          </a:bodyPr>
          <a:lstStyle/>
          <a:p>
            <a:r>
              <a:rPr lang="en-US" sz="1600" b="1" dirty="0"/>
              <a:t>Try and come up with interesting scenarios for the player using each mechanic. Combining mechanics can also create complex and engaging gameplay.</a:t>
            </a:r>
            <a:endParaRPr lang="en-AU" sz="1600" b="1" dirty="0"/>
          </a:p>
        </p:txBody>
      </p:sp>
    </p:spTree>
    <p:extLst>
      <p:ext uri="{BB962C8B-B14F-4D97-AF65-F5344CB8AC3E}">
        <p14:creationId xmlns:p14="http://schemas.microsoft.com/office/powerpoint/2010/main" val="284513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Level design</a:t>
            </a:r>
          </a:p>
        </p:txBody>
      </p:sp>
      <p:sp>
        <p:nvSpPr>
          <p:cNvPr id="3" name="Subtitle 2"/>
          <p:cNvSpPr>
            <a:spLocks noGrp="1"/>
          </p:cNvSpPr>
          <p:nvPr>
            <p:ph type="subTitle" idx="1"/>
          </p:nvPr>
        </p:nvSpPr>
        <p:spPr>
          <a:xfrm>
            <a:off x="1524000" y="4504623"/>
            <a:ext cx="9144000" cy="1049154"/>
          </a:xfrm>
        </p:spPr>
        <p:txBody>
          <a:bodyPr>
            <a:normAutofit fontScale="92500"/>
          </a:bodyPr>
          <a:lstStyle/>
          <a:p>
            <a:r>
              <a:rPr lang="en-AU" sz="2800" dirty="0"/>
              <a:t>Note: Feel free to expand upon the scope of this template. If you have more ideas and create extra work, duplicate the slides.</a:t>
            </a:r>
          </a:p>
        </p:txBody>
      </p:sp>
    </p:spTree>
    <p:extLst>
      <p:ext uri="{BB962C8B-B14F-4D97-AF65-F5344CB8AC3E}">
        <p14:creationId xmlns:p14="http://schemas.microsoft.com/office/powerpoint/2010/main" val="148341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Level description</a:t>
            </a:r>
          </a:p>
        </p:txBody>
      </p:sp>
      <p:sp>
        <p:nvSpPr>
          <p:cNvPr id="5" name="Content Placeholder 4"/>
          <p:cNvSpPr>
            <a:spLocks noGrp="1"/>
          </p:cNvSpPr>
          <p:nvPr>
            <p:ph idx="1"/>
          </p:nvPr>
        </p:nvSpPr>
        <p:spPr>
          <a:xfrm>
            <a:off x="1207007" y="2120055"/>
            <a:ext cx="9779991" cy="1970682"/>
          </a:xfrm>
        </p:spPr>
        <p:txBody>
          <a:bodyPr>
            <a:normAutofit fontScale="92500" lnSpcReduction="20000"/>
          </a:bodyPr>
          <a:lstStyle/>
          <a:p>
            <a:pPr marL="0" indent="0">
              <a:buNone/>
            </a:pPr>
            <a:r>
              <a:rPr lang="en-AU" sz="1800" b="1" dirty="0">
                <a:solidFill>
                  <a:schemeClr val="bg1"/>
                </a:solidFill>
              </a:rPr>
              <a:t>Description/scenario:</a:t>
            </a:r>
            <a:r>
              <a:rPr lang="en-AU" sz="1800" dirty="0">
                <a:solidFill>
                  <a:schemeClr val="bg1"/>
                </a:solidFill>
              </a:rPr>
              <a:t>      </a:t>
            </a:r>
            <a:r>
              <a:rPr lang="en-AU" sz="1800" b="1" dirty="0">
                <a:solidFill>
                  <a:schemeClr val="bg1"/>
                </a:solidFill>
              </a:rPr>
              <a:t> </a:t>
            </a:r>
            <a:r>
              <a:rPr lang="en-AU" sz="1800" dirty="0">
                <a:solidFill>
                  <a:schemeClr val="bg1"/>
                </a:solidFill>
              </a:rPr>
              <a:t>   </a:t>
            </a:r>
            <a:endParaRPr lang="en-AU" sz="1800" b="1" dirty="0">
              <a:solidFill>
                <a:schemeClr val="bg1"/>
              </a:solidFill>
            </a:endParaRPr>
          </a:p>
          <a:p>
            <a:pPr marL="0" indent="0">
              <a:buNone/>
            </a:pPr>
            <a:r>
              <a:rPr lang="en-AU" sz="1800" dirty="0" smtClean="0"/>
              <a:t>Hal-09 is a third person game set in </a:t>
            </a:r>
            <a:r>
              <a:rPr lang="en-AU" sz="1800" dirty="0"/>
              <a:t>a modern robot </a:t>
            </a:r>
            <a:r>
              <a:rPr lang="en-AU" sz="1800" dirty="0" smtClean="0"/>
              <a:t>factory </a:t>
            </a:r>
            <a:r>
              <a:rPr lang="en-AU" sz="1800" dirty="0"/>
              <a:t>where futuristic robots are </a:t>
            </a:r>
            <a:r>
              <a:rPr lang="en-AU" sz="1800" dirty="0" smtClean="0"/>
              <a:t>build</a:t>
            </a:r>
            <a:r>
              <a:rPr lang="en-AU" sz="1800" dirty="0"/>
              <a:t>. A robot named Hal-09 </a:t>
            </a:r>
            <a:r>
              <a:rPr lang="en-AU" sz="1800" dirty="0" smtClean="0"/>
              <a:t>needs to </a:t>
            </a:r>
            <a:r>
              <a:rPr lang="en-AU" sz="1800" dirty="0"/>
              <a:t>escape the factory which </a:t>
            </a:r>
            <a:r>
              <a:rPr lang="en-AU" sz="1800" dirty="0" smtClean="0"/>
              <a:t>has high security system including guards, security cameras, lasers. </a:t>
            </a:r>
            <a:r>
              <a:rPr lang="en-AU" sz="1800" dirty="0"/>
              <a:t>Hal-09 must escape the high security </a:t>
            </a:r>
            <a:r>
              <a:rPr lang="en-AU" sz="1800" dirty="0" smtClean="0"/>
              <a:t>building using </a:t>
            </a:r>
            <a:r>
              <a:rPr lang="en-AU" sz="1800" dirty="0"/>
              <a:t>the tools that can be found inside the </a:t>
            </a:r>
            <a:r>
              <a:rPr lang="en-AU" sz="1800" dirty="0" smtClean="0"/>
              <a:t>building such as a key to unlock a door, turning off power to disable cameras.</a:t>
            </a:r>
            <a:endParaRPr lang="en-US" sz="1800" dirty="0"/>
          </a:p>
          <a:p>
            <a:pPr marL="0" indent="0">
              <a:buNone/>
            </a:pPr>
            <a:endParaRPr lang="en-AU" sz="1800" b="1" dirty="0">
              <a:solidFill>
                <a:schemeClr val="bg1"/>
              </a:solidFill>
            </a:endParaRPr>
          </a:p>
          <a:p>
            <a:pPr marL="0" indent="0">
              <a:buNone/>
            </a:pPr>
            <a:r>
              <a:rPr lang="en-AU" sz="1800" b="1" dirty="0">
                <a:solidFill>
                  <a:schemeClr val="bg1"/>
                </a:solidFill>
              </a:rPr>
              <a:t>Art Style:</a:t>
            </a:r>
            <a:r>
              <a:rPr lang="en-AU" sz="1800" dirty="0">
                <a:solidFill>
                  <a:schemeClr val="bg1"/>
                </a:solidFill>
              </a:rPr>
              <a:t>          </a:t>
            </a:r>
            <a:endParaRPr lang="en-AU" sz="1800" b="1" dirty="0">
              <a:solidFill>
                <a:schemeClr val="bg1"/>
              </a:solidFill>
            </a:endParaRPr>
          </a:p>
        </p:txBody>
      </p:sp>
      <p:sp>
        <p:nvSpPr>
          <p:cNvPr id="4" name="Text Placeholder 3"/>
          <p:cNvSpPr>
            <a:spLocks noGrp="1"/>
          </p:cNvSpPr>
          <p:nvPr>
            <p:ph type="body" sz="half" idx="2"/>
          </p:nvPr>
        </p:nvSpPr>
        <p:spPr>
          <a:xfrm>
            <a:off x="1202918" y="5617029"/>
            <a:ext cx="9784079" cy="918294"/>
          </a:xfrm>
        </p:spPr>
        <p:txBody>
          <a:bodyPr>
            <a:normAutofit/>
          </a:bodyPr>
          <a:lstStyle/>
          <a:p>
            <a:r>
              <a:rPr lang="en-US" b="1" dirty="0"/>
              <a:t>Note: Describe what your game is about? What is the setting/mood? What art style will you be trying to create? Also remember, we are making a 3</a:t>
            </a:r>
            <a:r>
              <a:rPr lang="en-US" b="1" baseline="30000" dirty="0"/>
              <a:t>rd</a:t>
            </a:r>
            <a:r>
              <a:rPr lang="en-US" b="1" dirty="0"/>
              <a:t> person game using limited mechanics, and your scope should reflect this.</a:t>
            </a:r>
            <a:endParaRPr lang="en-US" dirty="0"/>
          </a:p>
          <a:p>
            <a:endParaRPr lang="en-AU" b="1" dirty="0"/>
          </a:p>
        </p:txBody>
      </p:sp>
    </p:spTree>
    <p:extLst>
      <p:ext uri="{BB962C8B-B14F-4D97-AF65-F5344CB8AC3E}">
        <p14:creationId xmlns:p14="http://schemas.microsoft.com/office/powerpoint/2010/main" val="390787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Art style Reference images</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011" y="1792936"/>
            <a:ext cx="6852248" cy="3854390"/>
          </a:xfrm>
        </p:spPr>
      </p:pic>
      <p:sp>
        <p:nvSpPr>
          <p:cNvPr id="4" name="Text Placeholder 3"/>
          <p:cNvSpPr>
            <a:spLocks noGrp="1"/>
          </p:cNvSpPr>
          <p:nvPr>
            <p:ph type="body" sz="half" idx="2"/>
          </p:nvPr>
        </p:nvSpPr>
        <p:spPr>
          <a:xfrm>
            <a:off x="1202918" y="5726891"/>
            <a:ext cx="9784079" cy="808432"/>
          </a:xfrm>
        </p:spPr>
        <p:txBody>
          <a:bodyPr/>
          <a:lstStyle/>
          <a:p>
            <a:r>
              <a:rPr lang="en-AU" b="1" dirty="0"/>
              <a:t>Find at least 5 reference images that illustrate the style/type of game level you will create.</a:t>
            </a:r>
          </a:p>
        </p:txBody>
      </p:sp>
    </p:spTree>
    <p:extLst>
      <p:ext uri="{BB962C8B-B14F-4D97-AF65-F5344CB8AC3E}">
        <p14:creationId xmlns:p14="http://schemas.microsoft.com/office/powerpoint/2010/main" val="238374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Environment sketches</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043" y="1905129"/>
            <a:ext cx="5351287" cy="3822348"/>
          </a:xfrm>
        </p:spPr>
      </p:pic>
      <p:sp>
        <p:nvSpPr>
          <p:cNvPr id="4" name="Text Placeholder 3"/>
          <p:cNvSpPr>
            <a:spLocks noGrp="1"/>
          </p:cNvSpPr>
          <p:nvPr>
            <p:ph type="body" sz="half" idx="2"/>
          </p:nvPr>
        </p:nvSpPr>
        <p:spPr>
          <a:xfrm>
            <a:off x="1202918" y="5726891"/>
            <a:ext cx="9784079" cy="808432"/>
          </a:xfrm>
        </p:spPr>
        <p:txBody>
          <a:bodyPr/>
          <a:lstStyle/>
          <a:p>
            <a:r>
              <a:rPr lang="en-AU" b="1" dirty="0"/>
              <a:t>Create some concept sketches for your environment ideas.</a:t>
            </a:r>
          </a:p>
        </p:txBody>
      </p:sp>
    </p:spTree>
    <p:extLst>
      <p:ext uri="{BB962C8B-B14F-4D97-AF65-F5344CB8AC3E}">
        <p14:creationId xmlns:p14="http://schemas.microsoft.com/office/powerpoint/2010/main" val="139630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Top down level design</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093" y="1828050"/>
            <a:ext cx="5458377" cy="3898841"/>
          </a:xfrm>
        </p:spPr>
      </p:pic>
      <p:sp>
        <p:nvSpPr>
          <p:cNvPr id="4" name="Text Placeholder 3"/>
          <p:cNvSpPr>
            <a:spLocks noGrp="1"/>
          </p:cNvSpPr>
          <p:nvPr>
            <p:ph type="body" sz="half" idx="2"/>
          </p:nvPr>
        </p:nvSpPr>
        <p:spPr>
          <a:xfrm>
            <a:off x="1202918" y="5726891"/>
            <a:ext cx="9784079" cy="808432"/>
          </a:xfrm>
        </p:spPr>
        <p:txBody>
          <a:bodyPr>
            <a:normAutofit lnSpcReduction="10000"/>
          </a:bodyPr>
          <a:lstStyle/>
          <a:p>
            <a:r>
              <a:rPr lang="en-AU" b="1" dirty="0"/>
              <a:t>Note: Add key points of interest, such as player start location, level end, pickups etc.. Remember, this should be specific enough that you could hand it to an environment artist and they would create your exact vision.</a:t>
            </a:r>
          </a:p>
        </p:txBody>
      </p:sp>
    </p:spTree>
    <p:extLst>
      <p:ext uri="{BB962C8B-B14F-4D97-AF65-F5344CB8AC3E}">
        <p14:creationId xmlns:p14="http://schemas.microsoft.com/office/powerpoint/2010/main" val="243755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Colour palette</a:t>
            </a:r>
            <a:endParaRPr lang="en-AU" dirty="0">
              <a:solidFill>
                <a:srgbClr val="C00000"/>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500" y="2186781"/>
            <a:ext cx="3144838" cy="3144838"/>
          </a:xfrm>
        </p:spPr>
      </p:pic>
      <p:sp>
        <p:nvSpPr>
          <p:cNvPr id="4" name="Text Placeholder 3"/>
          <p:cNvSpPr>
            <a:spLocks noGrp="1"/>
          </p:cNvSpPr>
          <p:nvPr>
            <p:ph type="body" sz="half" idx="2"/>
          </p:nvPr>
        </p:nvSpPr>
        <p:spPr>
          <a:xfrm>
            <a:off x="1202918" y="5726891"/>
            <a:ext cx="9784079" cy="808432"/>
          </a:xfrm>
        </p:spPr>
        <p:txBody>
          <a:bodyPr/>
          <a:lstStyle/>
          <a:p>
            <a:r>
              <a:rPr lang="en-AU" b="1" dirty="0"/>
              <a:t>Create a colour palette for your environment, and describe how the colours will influence gameplay.</a:t>
            </a:r>
          </a:p>
        </p:txBody>
      </p:sp>
      <p:sp>
        <p:nvSpPr>
          <p:cNvPr id="6" name="Content Placeholder 4"/>
          <p:cNvSpPr txBox="1">
            <a:spLocks/>
          </p:cNvSpPr>
          <p:nvPr/>
        </p:nvSpPr>
        <p:spPr>
          <a:xfrm>
            <a:off x="5151761" y="2120053"/>
            <a:ext cx="5835235" cy="32797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9pPr>
          </a:lstStyle>
          <a:p>
            <a:pPr marL="0" indent="0">
              <a:buNone/>
            </a:pPr>
            <a:r>
              <a:rPr lang="en-AU" sz="1800" b="1" dirty="0">
                <a:solidFill>
                  <a:schemeClr val="bg1"/>
                </a:solidFill>
              </a:rPr>
              <a:t>Colour: </a:t>
            </a:r>
            <a:r>
              <a:rPr lang="en-AU" sz="1800" dirty="0">
                <a:solidFill>
                  <a:schemeClr val="bg1"/>
                </a:solidFill>
              </a:rPr>
              <a:t>The colours I have chosen represent a red earth and gritty aesthetic. I want the environment to feel alien and worn, while contrasting with the brighter colours of the character and the pickups. </a:t>
            </a:r>
          </a:p>
          <a:p>
            <a:pPr marL="0" indent="0">
              <a:buNone/>
            </a:pPr>
            <a:endParaRPr lang="en-AU" sz="1800" b="1" dirty="0">
              <a:solidFill>
                <a:schemeClr val="bg1"/>
              </a:solidFill>
            </a:endParaRPr>
          </a:p>
          <a:p>
            <a:pPr marL="0" indent="0">
              <a:buNone/>
            </a:pPr>
            <a:r>
              <a:rPr lang="en-AU" sz="1800" b="1" dirty="0">
                <a:solidFill>
                  <a:schemeClr val="bg1"/>
                </a:solidFill>
              </a:rPr>
              <a:t>Colour and Gameplay: </a:t>
            </a:r>
            <a:r>
              <a:rPr lang="en-AU" sz="1800" dirty="0">
                <a:solidFill>
                  <a:schemeClr val="bg1"/>
                </a:solidFill>
              </a:rPr>
              <a:t>I will be using colour to guide the player. Subtle green lighting will be used at points of interest, and a series of purple flags will draw attention to things in the distance. There will also be a bread crumb trail of glowing pickups to encourage players to explore.</a:t>
            </a:r>
          </a:p>
        </p:txBody>
      </p:sp>
      <p:pic>
        <p:nvPicPr>
          <p:cNvPr id="7" name="Picture 6">
            <a:extLst>
              <a:ext uri="{FF2B5EF4-FFF2-40B4-BE49-F238E27FC236}">
                <a16:creationId xmlns="" xmlns:a16="http://schemas.microsoft.com/office/drawing/2014/main" id="{D74B8099-A8EA-4E1B-9777-9F13150D0654}"/>
              </a:ext>
            </a:extLst>
          </p:cNvPr>
          <p:cNvPicPr>
            <a:picLocks noChangeAspect="1"/>
          </p:cNvPicPr>
          <p:nvPr/>
        </p:nvPicPr>
        <p:blipFill>
          <a:blip r:embed="rId3"/>
          <a:stretch>
            <a:fillRect/>
          </a:stretch>
        </p:blipFill>
        <p:spPr>
          <a:xfrm>
            <a:off x="8211141" y="520893"/>
            <a:ext cx="2775857" cy="971550"/>
          </a:xfrm>
          <a:prstGeom prst="rect">
            <a:avLst/>
          </a:prstGeom>
        </p:spPr>
      </p:pic>
    </p:spTree>
    <p:extLst>
      <p:ext uri="{BB962C8B-B14F-4D97-AF65-F5344CB8AC3E}">
        <p14:creationId xmlns:p14="http://schemas.microsoft.com/office/powerpoint/2010/main" val="74445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25000"/>
            <a:lumOff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Environment Colour palette</a:t>
            </a:r>
          </a:p>
        </p:txBody>
      </p:sp>
      <p:sp>
        <p:nvSpPr>
          <p:cNvPr id="4" name="Text Placeholder 3"/>
          <p:cNvSpPr>
            <a:spLocks noGrp="1"/>
          </p:cNvSpPr>
          <p:nvPr>
            <p:ph type="body" sz="half" idx="2"/>
          </p:nvPr>
        </p:nvSpPr>
        <p:spPr>
          <a:xfrm>
            <a:off x="1202918" y="5726891"/>
            <a:ext cx="9784079" cy="808432"/>
          </a:xfrm>
        </p:spPr>
        <p:txBody>
          <a:bodyPr/>
          <a:lstStyle/>
          <a:p>
            <a:r>
              <a:rPr lang="en-AU" b="1" dirty="0"/>
              <a:t>Create a colour palette for your environment, and describe how the colours will influence gameplay.</a:t>
            </a:r>
          </a:p>
        </p:txBody>
      </p:sp>
      <p:sp>
        <p:nvSpPr>
          <p:cNvPr id="6" name="Content Placeholder 4"/>
          <p:cNvSpPr txBox="1">
            <a:spLocks/>
          </p:cNvSpPr>
          <p:nvPr/>
        </p:nvSpPr>
        <p:spPr>
          <a:xfrm>
            <a:off x="5151761" y="2120053"/>
            <a:ext cx="5835235" cy="32797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3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2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9pPr>
          </a:lstStyle>
          <a:p>
            <a:pPr marL="0" indent="0">
              <a:buNone/>
            </a:pPr>
            <a:r>
              <a:rPr lang="en-AU" sz="1800" b="1" dirty="0">
                <a:solidFill>
                  <a:schemeClr val="bg1"/>
                </a:solidFill>
              </a:rPr>
              <a:t>Colour:</a:t>
            </a:r>
            <a:r>
              <a:rPr lang="en-AU" sz="1800" dirty="0">
                <a:solidFill>
                  <a:schemeClr val="bg1"/>
                </a:solidFill>
              </a:rPr>
              <a:t>  </a:t>
            </a:r>
            <a:r>
              <a:rPr lang="en-AU" sz="1800" dirty="0" smtClean="0">
                <a:solidFill>
                  <a:schemeClr val="bg1"/>
                </a:solidFill>
              </a:rPr>
              <a:t>I picked these colours because it represents a factory and robotic atmosphere. I want the environment to feel more like a modern interior with lower grey and white balance and brighter red and green colours.</a:t>
            </a:r>
            <a:endParaRPr lang="en-AU" sz="1800" dirty="0">
              <a:solidFill>
                <a:schemeClr val="bg1"/>
              </a:solidFill>
            </a:endParaRPr>
          </a:p>
          <a:p>
            <a:pPr marL="0" indent="0">
              <a:buNone/>
            </a:pPr>
            <a:r>
              <a:rPr lang="en-AU" sz="1800" b="1" dirty="0" smtClean="0">
                <a:solidFill>
                  <a:schemeClr val="bg1"/>
                </a:solidFill>
              </a:rPr>
              <a:t>Colour </a:t>
            </a:r>
            <a:r>
              <a:rPr lang="en-AU" sz="1800" b="1" dirty="0">
                <a:solidFill>
                  <a:schemeClr val="bg1"/>
                </a:solidFill>
              </a:rPr>
              <a:t>and Gameplay:</a:t>
            </a:r>
            <a:r>
              <a:rPr lang="en-AU" sz="1800" dirty="0">
                <a:solidFill>
                  <a:schemeClr val="bg1"/>
                </a:solidFill>
              </a:rPr>
              <a:t>   </a:t>
            </a:r>
          </a:p>
        </p:txBody>
      </p:sp>
      <p:pic>
        <p:nvPicPr>
          <p:cNvPr id="7" name="Content Placeholder 6"/>
          <p:cNvPicPr>
            <a:picLocks noGrp="1" noChangeAspect="1"/>
          </p:cNvPicPr>
          <p:nvPr>
            <p:ph idx="1"/>
          </p:nvPr>
        </p:nvPicPr>
        <p:blipFill>
          <a:blip r:embed="rId2"/>
          <a:stretch>
            <a:fillRect/>
          </a:stretch>
        </p:blipFill>
        <p:spPr>
          <a:xfrm>
            <a:off x="1746444" y="2119313"/>
            <a:ext cx="3372661" cy="2749249"/>
          </a:xfrm>
          <a:prstGeom prst="rect">
            <a:avLst/>
          </a:prstGeom>
        </p:spPr>
      </p:pic>
    </p:spTree>
    <p:extLst>
      <p:ext uri="{BB962C8B-B14F-4D97-AF65-F5344CB8AC3E}">
        <p14:creationId xmlns:p14="http://schemas.microsoft.com/office/powerpoint/2010/main" val="774016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14411</TotalTime>
  <Words>1227</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Corbel</vt:lpstr>
      <vt:lpstr>Wingdings</vt:lpstr>
      <vt:lpstr>Banded</vt:lpstr>
      <vt:lpstr>concepting</vt:lpstr>
      <vt:lpstr>Art Bible Contents</vt:lpstr>
      <vt:lpstr>Level design</vt:lpstr>
      <vt:lpstr>Level description</vt:lpstr>
      <vt:lpstr>Art style Reference images</vt:lpstr>
      <vt:lpstr>Environment sketches</vt:lpstr>
      <vt:lpstr>Top down level design</vt:lpstr>
      <vt:lpstr>Colour palette</vt:lpstr>
      <vt:lpstr>Environment Colour palette</vt:lpstr>
      <vt:lpstr>Character design</vt:lpstr>
      <vt:lpstr>Character description</vt:lpstr>
      <vt:lpstr>Character reference</vt:lpstr>
      <vt:lpstr>Character sketches</vt:lpstr>
      <vt:lpstr>Character Colour palette</vt:lpstr>
      <vt:lpstr>Character concept</vt:lpstr>
      <vt:lpstr>Character concept</vt:lpstr>
      <vt:lpstr>mechanics</vt:lpstr>
      <vt:lpstr>Game mechanics</vt:lpstr>
      <vt:lpstr>Mechanic 1</vt:lpstr>
      <vt:lpstr>Mechanic 2</vt:lpstr>
      <vt:lpstr>Mechanic 3</vt:lpstr>
      <vt:lpstr>Mechanic 4</vt:lpstr>
    </vt:vector>
  </TitlesOfParts>
  <Company>AIE.EDU.AU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 II – Image Portfolio</dc:title>
  <dc:creator>darren bell</dc:creator>
  <cp:lastModifiedBy>Abishak Sharma</cp:lastModifiedBy>
  <cp:revision>158</cp:revision>
  <dcterms:created xsi:type="dcterms:W3CDTF">2016-12-13T00:24:44Z</dcterms:created>
  <dcterms:modified xsi:type="dcterms:W3CDTF">2018-07-24T00:10:30Z</dcterms:modified>
</cp:coreProperties>
</file>