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6" r:id="rId9"/>
    <p:sldId id="267" r:id="rId10"/>
    <p:sldId id="263" r:id="rId11"/>
    <p:sldId id="269" r:id="rId12"/>
    <p:sldId id="268" r:id="rId13"/>
    <p:sldId id="272" r:id="rId14"/>
    <p:sldId id="273" r:id="rId15"/>
    <p:sldId id="274" r:id="rId16"/>
    <p:sldId id="275" r:id="rId17"/>
    <p:sldId id="276" r:id="rId18"/>
    <p:sldId id="270" r:id="rId19"/>
  </p:sldIdLst>
  <p:sldSz cx="9144000" cy="5143500" type="screen16x9"/>
  <p:notesSz cx="6858000" cy="9144000"/>
  <p:embeddedFontLst>
    <p:embeddedFont>
      <p:font typeface="Cambria Math" panose="02040503050406030204" pitchFamily="18" charset="0"/>
      <p:regular r:id="rId21"/>
    </p:embeddedFont>
    <p:embeddedFont>
      <p:font typeface="Old Standard TT" panose="020B0604020202020204"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273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p:cViewPr varScale="1">
        <p:scale>
          <a:sx n="103" d="100"/>
          <a:sy n="103" d="100"/>
        </p:scale>
        <p:origin x="874" y="77"/>
      </p:cViewPr>
      <p:guideLst>
        <p:guide orient="horz" pos="1620"/>
        <p:guide pos="2880"/>
        <p:guide pos="2736"/>
      </p:guideLst>
    </p:cSldViewPr>
  </p:slideViewPr>
  <p:outlineViewPr>
    <p:cViewPr>
      <p:scale>
        <a:sx n="33" d="100"/>
        <a:sy n="33" d="100"/>
      </p:scale>
      <p:origin x="0" y="-46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881217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fc4ce92e0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fc4ce92e0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18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fc4ce92e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fc4ce92e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fc2edf5ab5_0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fc2edf5ab5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c4ce92e0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fc4ce92e0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fc4ce92e0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fc4ce92e0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fc4ce92e05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fc4ce92e0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fc4ce92e05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fc4ce92e05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fc4ce92e05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fc4ce92e0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fc4ce92e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fc4ce92e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033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eb.ece.ucsb.edu/~strukov/papers/2021/semicon2021.pdf"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79950" bIns="91425" anchor="b" anchorCtr="0">
            <a:normAutofit fontScale="90000"/>
          </a:bodyPr>
          <a:lstStyle/>
          <a:p>
            <a:pPr marL="0" lvl="0" indent="0" algn="l" rtl="0">
              <a:spcBef>
                <a:spcPts val="0"/>
              </a:spcBef>
              <a:spcAft>
                <a:spcPts val="0"/>
              </a:spcAft>
              <a:buNone/>
            </a:pPr>
            <a:r>
              <a:rPr lang="en" dirty="0"/>
              <a:t>NC architectures for solving Combinatorial Optimization Problems</a:t>
            </a:r>
            <a:endParaRPr dirty="0"/>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Compilation of past works		          24.01.2023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62500" lnSpcReduction="20000"/>
          </a:bodyPr>
          <a:lstStyle/>
          <a:p>
            <a:pPr marL="0" lvl="0" indent="0">
              <a:spcBef>
                <a:spcPts val="1200"/>
              </a:spcBef>
              <a:spcAft>
                <a:spcPts val="1200"/>
              </a:spcAft>
              <a:buNone/>
            </a:pPr>
            <a:r>
              <a:rPr lang="en-IN" dirty="0"/>
              <a:t>&lt;Steps for operation of the crossbar memory array&gt;</a:t>
            </a:r>
            <a:br>
              <a:rPr lang="en-IN" dirty="0"/>
            </a:br>
            <a:r>
              <a:rPr lang="en-IN" dirty="0"/>
              <a:t>&lt;Discussion and comparison of approaches: baseline, adjustable, chaotic, and stochastic&gt;</a:t>
            </a:r>
            <a:br>
              <a:rPr lang="en-IN" dirty="0"/>
            </a:br>
            <a:r>
              <a:rPr lang="en-IN" dirty="0"/>
              <a:t>&lt;Comparison of memory devices: Memristor and FG Devices&gt;</a:t>
            </a:r>
          </a:p>
          <a:p>
            <a:pPr marL="0" lvl="0" indent="0" algn="l" rtl="0">
              <a:spcBef>
                <a:spcPts val="0"/>
              </a:spcBef>
              <a:spcAft>
                <a:spcPts val="1200"/>
              </a:spcAft>
              <a:buNone/>
            </a:pPr>
            <a:r>
              <a:rPr lang="en-IN" strike="sngStrike" dirty="0"/>
              <a:t>How is the </a:t>
            </a:r>
            <a:r>
              <a:rPr lang="en-IN" strike="sngStrike" dirty="0" err="1"/>
              <a:t>crosspoint</a:t>
            </a:r>
            <a:r>
              <a:rPr lang="en-IN" strike="sngStrike" dirty="0"/>
              <a:t> array of neurons programmed? i.e. How are the conductance values fixed?</a:t>
            </a:r>
            <a:r>
              <a:rPr lang="en-IN" dirty="0"/>
              <a:t> Iterative process of applying voltages and in the forward pass and in the backward pass.</a:t>
            </a:r>
            <a:endParaRPr lang="en-IN" strike="sngStrike" dirty="0"/>
          </a:p>
          <a:p>
            <a:pPr marL="0" lvl="0" indent="0" algn="l" rtl="0">
              <a:spcBef>
                <a:spcPts val="0"/>
              </a:spcBef>
              <a:spcAft>
                <a:spcPts val="1200"/>
              </a:spcAft>
              <a:buNone/>
            </a:pPr>
            <a:r>
              <a:rPr lang="en-IN" dirty="0"/>
              <a:t>In the next step </a:t>
            </a:r>
            <a:r>
              <a:rPr lang="en-IN" b="1" i="1" dirty="0"/>
              <a:t>calculated voltages at the hidden neurons are applied to the horizontal lines </a:t>
            </a:r>
            <a:r>
              <a:rPr lang="en-IN" dirty="0"/>
              <a:t>and the new voltages at the input neurons are calculated. After every update of the overall network state, an epoch is finished and the corresponding energy is evaluated. Where exactly is the voltage measured?</a:t>
            </a:r>
          </a:p>
          <a:p>
            <a:pPr marL="0" lvl="0" indent="0" algn="l" rtl="0">
              <a:spcBef>
                <a:spcPts val="0"/>
              </a:spcBef>
              <a:spcAft>
                <a:spcPts val="1200"/>
              </a:spcAft>
              <a:buNone/>
            </a:pPr>
            <a:r>
              <a:rPr lang="en-IN" dirty="0"/>
              <a:t>Synaptic/edge weight controlled with VWG.</a:t>
            </a:r>
          </a:p>
          <a:p>
            <a:pPr marL="0" lvl="0" indent="0" algn="l" rtl="0">
              <a:spcBef>
                <a:spcPts val="0"/>
              </a:spcBef>
              <a:spcAft>
                <a:spcPts val="1200"/>
              </a:spcAft>
              <a:buNone/>
            </a:pPr>
            <a:r>
              <a:rPr lang="en-IN" dirty="0"/>
              <a:t>Frequency of updating ~ bandwidth?</a:t>
            </a:r>
          </a:p>
          <a:p>
            <a:pPr marL="0" lvl="0" indent="0" algn="l" rtl="0">
              <a:spcBef>
                <a:spcPts val="0"/>
              </a:spcBef>
              <a:spcAft>
                <a:spcPts val="1200"/>
              </a:spcAft>
              <a:buNone/>
            </a:pPr>
            <a:r>
              <a:rPr lang="en-IN" dirty="0"/>
              <a:t>Baseline, Adjustable, Chaotic – Deterministic (High SNR)</a:t>
            </a:r>
          </a:p>
          <a:p>
            <a:pPr marL="0" lvl="0" indent="0" algn="l" rtl="0">
              <a:spcBef>
                <a:spcPts val="0"/>
              </a:spcBef>
              <a:spcAft>
                <a:spcPts val="1200"/>
              </a:spcAft>
              <a:buNone/>
            </a:pPr>
            <a:r>
              <a:rPr lang="en-IN" dirty="0"/>
              <a:t>Controlling T (Imax) with VCG</a:t>
            </a:r>
          </a:p>
          <a:p>
            <a:pPr marL="285750" lvl="0" indent="-285750" algn="l" rtl="0">
              <a:spcBef>
                <a:spcPts val="0"/>
              </a:spcBef>
              <a:spcAft>
                <a:spcPts val="1200"/>
              </a:spcAft>
              <a:buFont typeface="Wingdings" panose="05000000000000000000" pitchFamily="2" charset="2"/>
              <a:buChar char="ü"/>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2" name="Picture 1">
            <a:extLst>
              <a:ext uri="{FF2B5EF4-FFF2-40B4-BE49-F238E27FC236}">
                <a16:creationId xmlns:a16="http://schemas.microsoft.com/office/drawing/2014/main" id="{A1A03069-E53F-4001-BC42-959E8EB1732A}"/>
              </a:ext>
            </a:extLst>
          </p:cNvPr>
          <p:cNvPicPr>
            <a:picLocks noChangeAspect="1"/>
          </p:cNvPicPr>
          <p:nvPr/>
        </p:nvPicPr>
        <p:blipFill>
          <a:blip r:embed="rId3"/>
          <a:stretch>
            <a:fillRect/>
          </a:stretch>
        </p:blipFill>
        <p:spPr>
          <a:xfrm>
            <a:off x="6765449" y="1374338"/>
            <a:ext cx="1822575" cy="2398481"/>
          </a:xfrm>
          <a:prstGeom prst="rect">
            <a:avLst/>
          </a:prstGeom>
        </p:spPr>
      </p:pic>
      <p:sp>
        <p:nvSpPr>
          <p:cNvPr id="65" name="Google Shape;65;p14"/>
          <p:cNvSpPr txBox="1">
            <a:spLocks noGrp="1"/>
          </p:cNvSpPr>
          <p:nvPr>
            <p:ph type="title"/>
          </p:nvPr>
        </p:nvSpPr>
        <p:spPr>
          <a:xfrm>
            <a:off x="482550" y="526350"/>
            <a:ext cx="62829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3955" dirty="0"/>
              <a:t>Combinatorial Optimization by weight annealing in </a:t>
            </a:r>
            <a:r>
              <a:rPr lang="en-US" sz="3955" dirty="0" err="1"/>
              <a:t>memristive</a:t>
            </a:r>
            <a:r>
              <a:rPr lang="en-US" sz="3955" dirty="0"/>
              <a:t> Hopfield networks</a:t>
            </a:r>
            <a:endParaRPr sz="3955" dirty="0"/>
          </a:p>
          <a:p>
            <a:pPr marL="0" lvl="0" indent="0" algn="l" rtl="0">
              <a:spcBef>
                <a:spcPts val="0"/>
              </a:spcBef>
              <a:spcAft>
                <a:spcPts val="0"/>
              </a:spcAft>
              <a:buNone/>
            </a:pPr>
            <a:endParaRPr sz="2066" dirty="0"/>
          </a:p>
          <a:p>
            <a:pPr marL="0" lvl="0" indent="0" algn="l" rtl="0">
              <a:spcBef>
                <a:spcPts val="0"/>
              </a:spcBef>
              <a:spcAft>
                <a:spcPts val="0"/>
              </a:spcAft>
              <a:buNone/>
            </a:pPr>
            <a:r>
              <a:rPr lang="en-IN" sz="2066" dirty="0"/>
              <a:t>Z. </a:t>
            </a:r>
            <a:r>
              <a:rPr lang="en-IN" sz="2066" dirty="0" err="1"/>
              <a:t>Fahimi</a:t>
            </a:r>
            <a:r>
              <a:rPr lang="en-IN" sz="2066" dirty="0"/>
              <a:t>, </a:t>
            </a:r>
            <a:r>
              <a:rPr lang="en" sz="2066" dirty="0"/>
              <a:t>M.R. Mahmoodi, </a:t>
            </a:r>
            <a:r>
              <a:rPr lang="en-IN" sz="2066" dirty="0"/>
              <a:t>H. </a:t>
            </a:r>
            <a:r>
              <a:rPr lang="en-IN" sz="2066" dirty="0" err="1"/>
              <a:t>Nili</a:t>
            </a:r>
            <a:r>
              <a:rPr lang="en-IN" sz="2066" dirty="0"/>
              <a:t>, Valentin </a:t>
            </a:r>
            <a:r>
              <a:rPr lang="en-IN" sz="2066" dirty="0" err="1"/>
              <a:t>Polishchuk</a:t>
            </a:r>
            <a:r>
              <a:rPr lang="en-IN" sz="2066" dirty="0"/>
              <a:t> </a:t>
            </a:r>
            <a:r>
              <a:rPr lang="en" sz="2066" dirty="0"/>
              <a:t>&amp; D.B. Strukov</a:t>
            </a:r>
            <a:endParaRPr sz="2066" dirty="0"/>
          </a:p>
        </p:txBody>
      </p:sp>
    </p:spTree>
    <p:extLst>
      <p:ext uri="{BB962C8B-B14F-4D97-AF65-F5344CB8AC3E}">
        <p14:creationId xmlns:p14="http://schemas.microsoft.com/office/powerpoint/2010/main" val="1917548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5F24-6DBE-4101-8161-430BA0F12AD0}"/>
              </a:ext>
            </a:extLst>
          </p:cNvPr>
          <p:cNvSpPr>
            <a:spLocks noGrp="1"/>
          </p:cNvSpPr>
          <p:nvPr>
            <p:ph type="title"/>
          </p:nvPr>
        </p:nvSpPr>
        <p:spPr>
          <a:xfrm>
            <a:off x="311700" y="445025"/>
            <a:ext cx="8520600" cy="613200"/>
          </a:xfrm>
        </p:spPr>
        <p:txBody>
          <a:bodyPr>
            <a:normAutofit fontScale="90000"/>
          </a:bodyPr>
          <a:lstStyle/>
          <a:p>
            <a:r>
              <a:rPr lang="en-US" dirty="0"/>
              <a:t>Hardware Accelerators for Combinatorial Optimization</a:t>
            </a:r>
            <a:endParaRPr lang="en-IN"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0A76BCB-4508-47A1-AE4C-AB982B07AB8E}"/>
                  </a:ext>
                </a:extLst>
              </p:cNvPr>
              <p:cNvSpPr>
                <a:spLocks noGrp="1"/>
              </p:cNvSpPr>
              <p:nvPr>
                <p:ph type="body" idx="1"/>
              </p:nvPr>
            </p:nvSpPr>
            <p:spPr/>
            <p:txBody>
              <a:bodyPr>
                <a:noAutofit/>
              </a:bodyPr>
              <a:lstStyle/>
              <a:p>
                <a:pPr>
                  <a:buFontTx/>
                  <a:buChar char="-"/>
                </a:pPr>
                <a:r>
                  <a:rPr lang="en-US" sz="1200" dirty="0"/>
                  <a:t>Goal of a typical combinatorial optimization problem: finding the optimal solution among a discrete solution space</a:t>
                </a:r>
              </a:p>
              <a:p>
                <a:pPr>
                  <a:buFontTx/>
                  <a:buChar char="-"/>
                </a:pPr>
                <a:r>
                  <a:rPr lang="en-US" sz="1200" dirty="0"/>
                  <a:t>Wide areas of application: Machine Learning, Scientific Computing, Circuit Design, etc.</a:t>
                </a:r>
              </a:p>
              <a:p>
                <a:pPr>
                  <a:buFontTx/>
                  <a:buChar char="-"/>
                </a:pPr>
                <a:r>
                  <a:rPr lang="en-US" sz="1200" dirty="0"/>
                  <a:t>Real world problems are large-scale and require very high computational resources</a:t>
                </a:r>
              </a:p>
              <a:p>
                <a:pPr>
                  <a:buFontTx/>
                  <a:buChar char="-"/>
                </a:pPr>
                <a:r>
                  <a:rPr lang="en-US" sz="1200" dirty="0"/>
                  <a:t>Hardware accelerators necessary to solve optimization problems fast and efficiently</a:t>
                </a:r>
              </a:p>
              <a:p>
                <a:pPr>
                  <a:buFontTx/>
                  <a:buChar char="-"/>
                </a:pPr>
                <a:r>
                  <a:rPr lang="en-US" sz="1200" dirty="0"/>
                  <a:t>Already proposed and emerging technologies: superconducting, digital CMOS, nanomagnetic, photonic</a:t>
                </a:r>
              </a:p>
              <a:p>
                <a:pPr>
                  <a:buFontTx/>
                  <a:buChar char="-"/>
                </a:pPr>
                <a:r>
                  <a:rPr lang="en-US" sz="1200" dirty="0"/>
                  <a:t>Hopfield Neural Network: A heuristic method extending the application of neural networks into optimization and associative memory</a:t>
                </a:r>
              </a:p>
              <a:p>
                <a:pPr>
                  <a:buFontTx/>
                  <a:buChar char="-"/>
                </a:pPr>
                <a:r>
                  <a:rPr lang="en-US" sz="1200" dirty="0"/>
                  <a:t>Discrete-time asynchronous model of HNN: a single neuron update at a time mechanism</a:t>
                </a:r>
              </a:p>
              <a:p>
                <a:pPr marL="114300" indent="0" algn="ctr">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𝑈</m:t>
                          </m:r>
                        </m:e>
                        <m:sub>
                          <m:r>
                            <a:rPr lang="en-US" sz="1200" i="1">
                              <a:latin typeface="Cambria Math" panose="02040503050406030204" pitchFamily="18" charset="0"/>
                            </a:rPr>
                            <m:t>𝑗</m:t>
                          </m:r>
                        </m:sub>
                      </m:sSub>
                      <m:d>
                        <m:dPr>
                          <m:ctrlPr>
                            <a:rPr lang="en-US" sz="1200" i="1">
                              <a:latin typeface="Cambria Math" panose="02040503050406030204" pitchFamily="18" charset="0"/>
                            </a:rPr>
                          </m:ctrlPr>
                        </m:dPr>
                        <m:e>
                          <m:r>
                            <a:rPr lang="en-US" sz="1200" i="1">
                              <a:latin typeface="Cambria Math" panose="02040503050406030204" pitchFamily="18" charset="0"/>
                            </a:rPr>
                            <m:t>𝑡</m:t>
                          </m:r>
                          <m:r>
                            <a:rPr lang="en-US" sz="1200" i="1">
                              <a:latin typeface="Cambria Math" panose="02040503050406030204" pitchFamily="18" charset="0"/>
                            </a:rPr>
                            <m:t>+1</m:t>
                          </m:r>
                        </m:e>
                      </m:d>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nary>
                            <m:naryPr>
                              <m:chr m:val="∑"/>
                              <m:ctrlPr>
                                <a:rPr lang="en-US" sz="1200" i="1">
                                  <a:latin typeface="Cambria Math" panose="02040503050406030204" pitchFamily="18" charset="0"/>
                                </a:rPr>
                              </m:ctrlPr>
                            </m:naryPr>
                            <m:sub>
                              <m:r>
                                <a:rPr lang="en-US" sz="1200" i="1">
                                  <a:latin typeface="Cambria Math" panose="02040503050406030204" pitchFamily="18" charset="0"/>
                                </a:rPr>
                                <m:t>𝑖</m:t>
                              </m:r>
                              <m:r>
                                <a:rPr lang="en-US" sz="1200" i="1">
                                  <a:latin typeface="Cambria Math" panose="02040503050406030204" pitchFamily="18" charset="0"/>
                                </a:rPr>
                                <m:t>=1</m:t>
                              </m:r>
                            </m:sub>
                            <m:sup>
                              <m:r>
                                <a:rPr lang="en-US" sz="1200" i="1">
                                  <a:latin typeface="Cambria Math" panose="02040503050406030204" pitchFamily="18" charset="0"/>
                                </a:rPr>
                                <m:t>𝑁</m:t>
                              </m:r>
                            </m:sup>
                            <m:e>
                              <m:sSub>
                                <m:sSubPr>
                                  <m:ctrlPr>
                                    <a:rPr lang="en-US" sz="1200" i="1">
                                      <a:latin typeface="Cambria Math" panose="02040503050406030204" pitchFamily="18" charset="0"/>
                                    </a:rPr>
                                  </m:ctrlPr>
                                </m:sSubPr>
                                <m:e>
                                  <m:r>
                                    <a:rPr lang="en-US" sz="1200" i="1">
                                      <a:latin typeface="Cambria Math" panose="02040503050406030204" pitchFamily="18" charset="0"/>
                                    </a:rPr>
                                    <m:t>𝑤</m:t>
                                  </m:r>
                                </m:e>
                                <m:sub>
                                  <m:r>
                                    <a:rPr lang="en-US" sz="1200" i="1">
                                      <a:latin typeface="Cambria Math" panose="02040503050406030204" pitchFamily="18" charset="0"/>
                                    </a:rPr>
                                    <m:t>𝑖𝑗</m:t>
                                  </m:r>
                                </m:sub>
                              </m:sSub>
                              <m:d>
                                <m:dPr>
                                  <m:ctrlPr>
                                    <a:rPr lang="en-US" sz="1200" i="1">
                                      <a:latin typeface="Cambria Math" panose="02040503050406030204" pitchFamily="18" charset="0"/>
                                    </a:rPr>
                                  </m:ctrlPr>
                                </m:dPr>
                                <m:e>
                                  <m:r>
                                    <a:rPr lang="en-US" sz="1200" i="1">
                                      <a:latin typeface="Cambria Math" panose="02040503050406030204" pitchFamily="18" charset="0"/>
                                    </a:rPr>
                                    <m:t>𝑡</m:t>
                                  </m:r>
                                </m:e>
                              </m:d>
                              <m:sSub>
                                <m:sSubPr>
                                  <m:ctrlPr>
                                    <a:rPr lang="en-US" sz="1200" i="1">
                                      <a:latin typeface="Cambria Math" panose="02040503050406030204" pitchFamily="18" charset="0"/>
                                    </a:rPr>
                                  </m:ctrlPr>
                                </m:sSubPr>
                                <m:e>
                                  <m:r>
                                    <a:rPr lang="en-US" sz="1200" i="1">
                                      <a:latin typeface="Cambria Math" panose="02040503050406030204" pitchFamily="18" charset="0"/>
                                    </a:rPr>
                                    <m:t>𝑈</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𝑡</m:t>
                                  </m:r>
                                </m:e>
                              </m:d>
                              <m:r>
                                <a:rPr lang="en-US" sz="1200" i="1">
                                  <a:latin typeface="Cambria Math" panose="02040503050406030204" pitchFamily="18" charset="0"/>
                                </a:rPr>
                                <m:t>+</m:t>
                              </m:r>
                              <m:sSubSup>
                                <m:sSubSupPr>
                                  <m:ctrlPr>
                                    <a:rPr lang="en-US" sz="1200" i="1">
                                      <a:latin typeface="Cambria Math" panose="02040503050406030204" pitchFamily="18" charset="0"/>
                                    </a:rPr>
                                  </m:ctrlPr>
                                </m:sSubSupPr>
                                <m:e>
                                  <m:r>
                                    <a:rPr lang="en-US" sz="1200" i="1">
                                      <a:latin typeface="Cambria Math" panose="02040503050406030204" pitchFamily="18" charset="0"/>
                                    </a:rPr>
                                    <m:t>𝑇</m:t>
                                  </m:r>
                                </m:e>
                                <m:sub>
                                  <m:r>
                                    <a:rPr lang="en-US" sz="1200" i="1">
                                      <a:latin typeface="Cambria Math" panose="02040503050406030204" pitchFamily="18" charset="0"/>
                                    </a:rPr>
                                    <m:t>𝑗</m:t>
                                  </m:r>
                                </m:sub>
                                <m:sup>
                                  <m:r>
                                    <a:rPr lang="en-US" sz="1200" i="1">
                                      <a:latin typeface="Cambria Math" panose="02040503050406030204" pitchFamily="18" charset="0"/>
                                    </a:rPr>
                                    <m:t>𝑏</m:t>
                                  </m:r>
                                </m:sup>
                              </m:sSubSup>
                            </m:e>
                          </m:nary>
                        </m:e>
                      </m:d>
                    </m:oMath>
                  </m:oMathPara>
                </a14:m>
                <a:endParaRPr lang="en-IN" sz="1200" dirty="0"/>
              </a:p>
              <a:p>
                <a:pPr marL="571500" lvl="1" indent="0">
                  <a:buNone/>
                </a:pPr>
                <a14:m>
                  <m:oMath xmlns:m="http://schemas.openxmlformats.org/officeDocument/2006/math">
                    <m:sSub>
                      <m:sSubPr>
                        <m:ctrlPr>
                          <a:rPr lang="en-US" sz="1200" i="1" dirty="0" smtClean="0">
                            <a:latin typeface="Cambria Math" panose="02040503050406030204" pitchFamily="18" charset="0"/>
                          </a:rPr>
                        </m:ctrlPr>
                      </m:sSubPr>
                      <m:e>
                        <m:r>
                          <a:rPr lang="en-US" sz="1200" i="1" dirty="0" smtClean="0">
                            <a:latin typeface="Cambria Math" panose="02040503050406030204" pitchFamily="18" charset="0"/>
                          </a:rPr>
                          <m:t>𝑈</m:t>
                        </m:r>
                      </m:e>
                      <m:sub>
                        <m:r>
                          <a:rPr lang="en-US" sz="1200" i="1" dirty="0" smtClean="0">
                            <a:latin typeface="Cambria Math" panose="02040503050406030204" pitchFamily="18" charset="0"/>
                          </a:rPr>
                          <m:t>𝑗</m:t>
                        </m:r>
                      </m:sub>
                    </m:sSub>
                    <m:r>
                      <a:rPr lang="en-US" sz="1200" i="1" dirty="0" smtClean="0">
                        <a:latin typeface="Cambria Math" panose="02040503050406030204" pitchFamily="18" charset="0"/>
                      </a:rPr>
                      <m:t>(</m:t>
                    </m:r>
                    <m:r>
                      <a:rPr lang="en-US" sz="1200" i="1" dirty="0">
                        <a:latin typeface="Cambria Math" panose="02040503050406030204" pitchFamily="18" charset="0"/>
                      </a:rPr>
                      <m:t>𝑡</m:t>
                    </m:r>
                    <m:r>
                      <a:rPr lang="en-US" sz="1200" i="1" dirty="0">
                        <a:latin typeface="Cambria Math" panose="02040503050406030204" pitchFamily="18" charset="0"/>
                      </a:rPr>
                      <m:t>)</m:t>
                    </m:r>
                  </m:oMath>
                </a14:m>
                <a:r>
                  <a:rPr lang="en-US" sz="1200" dirty="0"/>
                  <a:t>: binary state of the </a:t>
                </a:r>
                <a14:m>
                  <m:oMath xmlns:m="http://schemas.openxmlformats.org/officeDocument/2006/math">
                    <m:r>
                      <a:rPr lang="en-US" sz="1200" i="1" dirty="0" smtClean="0">
                        <a:latin typeface="Cambria Math" panose="02040503050406030204" pitchFamily="18" charset="0"/>
                      </a:rPr>
                      <m:t>𝑗</m:t>
                    </m:r>
                  </m:oMath>
                </a14:m>
                <a:r>
                  <a:rPr lang="en-US" sz="1200" dirty="0"/>
                  <a:t>th neuron at time </a:t>
                </a:r>
                <a14:m>
                  <m:oMath xmlns:m="http://schemas.openxmlformats.org/officeDocument/2006/math">
                    <m:r>
                      <a:rPr lang="en-US" sz="1200" i="1" dirty="0" smtClean="0">
                        <a:latin typeface="Cambria Math" panose="02040503050406030204" pitchFamily="18" charset="0"/>
                      </a:rPr>
                      <m:t>𝑡</m:t>
                    </m:r>
                  </m:oMath>
                </a14:m>
                <a:r>
                  <a:rPr lang="en-US" sz="1200" dirty="0"/>
                  <a:t>,</a:t>
                </a:r>
              </a:p>
              <a:p>
                <a:pPr marL="571500" lvl="1" indent="0">
                  <a:buNone/>
                </a:pPr>
                <a14:m>
                  <m:oMath xmlns:m="http://schemas.openxmlformats.org/officeDocument/2006/math">
                    <m:sSub>
                      <m:sSubPr>
                        <m:ctrlPr>
                          <a:rPr lang="en-US" sz="1200" i="1" dirty="0" smtClean="0">
                            <a:latin typeface="Cambria Math" panose="02040503050406030204" pitchFamily="18" charset="0"/>
                          </a:rPr>
                        </m:ctrlPr>
                      </m:sSubPr>
                      <m:e>
                        <m:r>
                          <a:rPr lang="en-US" sz="1200" i="1" dirty="0" smtClean="0">
                            <a:latin typeface="Cambria Math" panose="02040503050406030204" pitchFamily="18" charset="0"/>
                          </a:rPr>
                          <m:t>𝑤</m:t>
                        </m:r>
                      </m:e>
                      <m:sub>
                        <m:r>
                          <a:rPr lang="en-US" sz="1200" i="1" dirty="0" err="1" smtClean="0">
                            <a:latin typeface="Cambria Math" panose="02040503050406030204" pitchFamily="18" charset="0"/>
                          </a:rPr>
                          <m:t>𝑖𝑗</m:t>
                        </m:r>
                      </m:sub>
                    </m:sSub>
                    <m:r>
                      <a:rPr lang="en-US" sz="1200" i="1" dirty="0" smtClean="0">
                        <a:latin typeface="Cambria Math" panose="02040503050406030204" pitchFamily="18" charset="0"/>
                      </a:rPr>
                      <m:t>(</m:t>
                    </m:r>
                    <m:r>
                      <a:rPr lang="en-US" sz="1200" i="1" dirty="0">
                        <a:latin typeface="Cambria Math" panose="02040503050406030204" pitchFamily="18" charset="0"/>
                      </a:rPr>
                      <m:t>𝑡</m:t>
                    </m:r>
                    <m:r>
                      <a:rPr lang="en-US" sz="1200" i="1" dirty="0">
                        <a:latin typeface="Cambria Math" panose="02040503050406030204" pitchFamily="18" charset="0"/>
                      </a:rPr>
                      <m:t>)</m:t>
                    </m:r>
                  </m:oMath>
                </a14:m>
                <a:r>
                  <a:rPr lang="en-US" sz="1200" dirty="0"/>
                  <a:t>: synaptic strength between neurons </a:t>
                </a:r>
                <a14:m>
                  <m:oMath xmlns:m="http://schemas.openxmlformats.org/officeDocument/2006/math">
                    <m:r>
                      <a:rPr lang="en-US" sz="1200" i="1" dirty="0" smtClean="0">
                        <a:latin typeface="Cambria Math" panose="02040503050406030204" pitchFamily="18" charset="0"/>
                      </a:rPr>
                      <m:t>𝑖</m:t>
                    </m:r>
                  </m:oMath>
                </a14:m>
                <a:r>
                  <a:rPr lang="en-US" sz="1200" dirty="0"/>
                  <a:t> and </a:t>
                </a:r>
                <a14:m>
                  <m:oMath xmlns:m="http://schemas.openxmlformats.org/officeDocument/2006/math">
                    <m:r>
                      <a:rPr lang="en-US" sz="1200" i="1" dirty="0" smtClean="0">
                        <a:latin typeface="Cambria Math" panose="02040503050406030204" pitchFamily="18" charset="0"/>
                      </a:rPr>
                      <m:t>𝑗</m:t>
                    </m:r>
                  </m:oMath>
                </a14:m>
                <a:r>
                  <a:rPr lang="en-US" sz="1200" dirty="0"/>
                  <a:t> at iteration </a:t>
                </a:r>
                <a14:m>
                  <m:oMath xmlns:m="http://schemas.openxmlformats.org/officeDocument/2006/math">
                    <m:r>
                      <a:rPr lang="en-US" sz="1200" i="1" dirty="0" smtClean="0">
                        <a:latin typeface="Cambria Math" panose="02040503050406030204" pitchFamily="18" charset="0"/>
                      </a:rPr>
                      <m:t>𝑡</m:t>
                    </m:r>
                  </m:oMath>
                </a14:m>
                <a:r>
                  <a:rPr lang="en-US" sz="1200" dirty="0"/>
                  <a:t>,</a:t>
                </a:r>
              </a:p>
              <a:p>
                <a:pPr marL="571500" lvl="1" indent="0">
                  <a:buNone/>
                </a:pPr>
                <a14:m>
                  <m:oMath xmlns:m="http://schemas.openxmlformats.org/officeDocument/2006/math">
                    <m:sSubSup>
                      <m:sSubSupPr>
                        <m:ctrlPr>
                          <a:rPr lang="en-US" sz="1200" i="1" dirty="0" smtClean="0">
                            <a:latin typeface="Cambria Math" panose="02040503050406030204" pitchFamily="18" charset="0"/>
                          </a:rPr>
                        </m:ctrlPr>
                      </m:sSubSupPr>
                      <m:e>
                        <m:r>
                          <a:rPr lang="en-US" sz="1200" i="1" dirty="0" smtClean="0">
                            <a:latin typeface="Cambria Math" panose="02040503050406030204" pitchFamily="18" charset="0"/>
                          </a:rPr>
                          <m:t>𝑇</m:t>
                        </m:r>
                      </m:e>
                      <m:sub>
                        <m:r>
                          <a:rPr lang="en-US" sz="1200" i="1" dirty="0" smtClean="0">
                            <a:latin typeface="Cambria Math" panose="02040503050406030204" pitchFamily="18" charset="0"/>
                          </a:rPr>
                          <m:t>𝑗</m:t>
                        </m:r>
                      </m:sub>
                      <m:sup>
                        <m:r>
                          <a:rPr lang="en-US" sz="1200" i="1" dirty="0" smtClean="0">
                            <a:latin typeface="Cambria Math" panose="02040503050406030204" pitchFamily="18" charset="0"/>
                          </a:rPr>
                          <m:t>𝑏</m:t>
                        </m:r>
                      </m:sup>
                    </m:sSubSup>
                  </m:oMath>
                </a14:m>
                <a:r>
                  <a:rPr lang="en-US" sz="1200" dirty="0"/>
                  <a:t>: bias strength of the </a:t>
                </a:r>
                <a14:m>
                  <m:oMath xmlns:m="http://schemas.openxmlformats.org/officeDocument/2006/math">
                    <m:r>
                      <a:rPr lang="en-US" sz="1200" i="1" dirty="0" smtClean="0">
                        <a:latin typeface="Cambria Math" panose="02040503050406030204" pitchFamily="18" charset="0"/>
                      </a:rPr>
                      <m:t>𝑗</m:t>
                    </m:r>
                  </m:oMath>
                </a14:m>
                <a:r>
                  <a:rPr lang="en-US" sz="1200" dirty="0" err="1"/>
                  <a:t>th</a:t>
                </a:r>
                <a:r>
                  <a:rPr lang="en-US" sz="1200" dirty="0"/>
                  <a:t> neuron, and</a:t>
                </a:r>
              </a:p>
              <a:p>
                <a:pPr marL="571500" lvl="1" indent="0">
                  <a:buNone/>
                </a:pPr>
                <a14:m>
                  <m:oMath xmlns:m="http://schemas.openxmlformats.org/officeDocument/2006/math">
                    <m:r>
                      <a:rPr lang="en-US" sz="1200" i="1" dirty="0" smtClean="0">
                        <a:latin typeface="Cambria Math" panose="02040503050406030204" pitchFamily="18" charset="0"/>
                      </a:rPr>
                      <m:t>𝑓</m:t>
                    </m:r>
                    <m:r>
                      <a:rPr lang="en-US" sz="1200" i="1" dirty="0" smtClean="0">
                        <a:latin typeface="Cambria Math" panose="02040503050406030204" pitchFamily="18" charset="0"/>
                      </a:rPr>
                      <m:t>(.)</m:t>
                    </m:r>
                  </m:oMath>
                </a14:m>
                <a:r>
                  <a:rPr lang="en-US" sz="1200" dirty="0"/>
                  <a:t>: the binary threshold function</a:t>
                </a:r>
                <a:endParaRPr lang="en-IN" sz="1200" dirty="0"/>
              </a:p>
            </p:txBody>
          </p:sp>
        </mc:Choice>
        <mc:Fallback xmlns="">
          <p:sp>
            <p:nvSpPr>
              <p:cNvPr id="3" name="Text Placeholder 2">
                <a:extLst>
                  <a:ext uri="{FF2B5EF4-FFF2-40B4-BE49-F238E27FC236}">
                    <a16:creationId xmlns:a16="http://schemas.microsoft.com/office/drawing/2014/main" id="{30A76BCB-4508-47A1-AE4C-AB982B07AB8E}"/>
                  </a:ext>
                </a:extLst>
              </p:cNvPr>
              <p:cNvSpPr>
                <a:spLocks noGrp="1" noRot="1" noChangeAspect="1" noMove="1" noResize="1" noEditPoints="1" noAdjustHandles="1" noChangeArrowheads="1" noChangeShapeType="1" noTextEdit="1"/>
              </p:cNvSpPr>
              <p:nvPr>
                <p:ph type="body" idx="1"/>
              </p:nvPr>
            </p:nvSpPr>
            <p:spPr>
              <a:blipFill>
                <a:blip r:embed="rId2"/>
                <a:stretch>
                  <a:fillRect t="-1616" b="-1616"/>
                </a:stretch>
              </a:blipFill>
            </p:spPr>
            <p:txBody>
              <a:bodyPr/>
              <a:lstStyle/>
              <a:p>
                <a:r>
                  <a:rPr lang="en-IN">
                    <a:noFill/>
                  </a:rPr>
                  <a:t> </a:t>
                </a:r>
              </a:p>
            </p:txBody>
          </p:sp>
        </mc:Fallback>
      </mc:AlternateContent>
    </p:spTree>
    <p:extLst>
      <p:ext uri="{BB962C8B-B14F-4D97-AF65-F5344CB8AC3E}">
        <p14:creationId xmlns:p14="http://schemas.microsoft.com/office/powerpoint/2010/main" val="317274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5329-A8BD-0081-C82A-115467647A32}"/>
              </a:ext>
            </a:extLst>
          </p:cNvPr>
          <p:cNvSpPr>
            <a:spLocks noGrp="1"/>
          </p:cNvSpPr>
          <p:nvPr>
            <p:ph type="title"/>
          </p:nvPr>
        </p:nvSpPr>
        <p:spPr/>
        <p:txBody>
          <a:bodyPr>
            <a:normAutofit fontScale="90000"/>
          </a:bodyPr>
          <a:lstStyle/>
          <a:p>
            <a:r>
              <a:rPr lang="en-IN" dirty="0"/>
              <a:t>Motivation and Prior Works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DE659CC-9E71-7BAE-2B96-D51EF2A0D76C}"/>
                  </a:ext>
                </a:extLst>
              </p:cNvPr>
              <p:cNvSpPr>
                <a:spLocks noGrp="1"/>
              </p:cNvSpPr>
              <p:nvPr>
                <p:ph type="body" idx="1"/>
              </p:nvPr>
            </p:nvSpPr>
            <p:spPr>
              <a:xfrm>
                <a:off x="311700" y="1058225"/>
                <a:ext cx="8520600" cy="3640250"/>
              </a:xfrm>
            </p:spPr>
            <p:txBody>
              <a:bodyPr>
                <a:noAutofit/>
              </a:bodyPr>
              <a:lstStyle/>
              <a:p>
                <a:pPr marL="114300" indent="0">
                  <a:buNone/>
                </a:pPr>
                <a:r>
                  <a:rPr lang="en-IN" sz="1050" dirty="0"/>
                  <a:t>Goal for an ideal efficient HNN accelerator: Perform the frequent </a:t>
                </a:r>
                <a:r>
                  <a:rPr lang="en-US" sz="1050" dirty="0"/>
                  <a:t>dot-product operation very fast and support an annealing technique to avoid getting trapped in local minima. Simulated and chaotic annealing tackle this problem by applying thermally controlled probabilistic jumps.</a:t>
                </a:r>
              </a:p>
              <a:p>
                <a:pPr marL="114300" indent="0">
                  <a:lnSpc>
                    <a:spcPct val="200000"/>
                  </a:lnSpc>
                  <a:buNone/>
                </a:pPr>
                <a:r>
                  <a:rPr lang="en-US" sz="1050" b="1" dirty="0"/>
                  <a:t>Adaptivity</a:t>
                </a:r>
              </a:p>
              <a:p>
                <a:pPr>
                  <a:buFontTx/>
                  <a:buChar char="-"/>
                </a:pPr>
                <a:r>
                  <a:rPr lang="en-IN" sz="1050" dirty="0"/>
                  <a:t>Cha</a:t>
                </a:r>
                <a:r>
                  <a:rPr lang="en-US" sz="1050" dirty="0" err="1"/>
                  <a:t>nge</a:t>
                </a:r>
                <a:r>
                  <a:rPr lang="en-US" sz="1050" dirty="0"/>
                  <a:t> the energy landscape such that the weight changes are adapted to the current state, i.e., reuse insights gained from previous iterations.</a:t>
                </a:r>
              </a:p>
              <a:p>
                <a:pPr>
                  <a:buFontTx/>
                  <a:buChar char="-"/>
                </a:pPr>
                <a:r>
                  <a:rPr lang="en-US" sz="1050" dirty="0"/>
                  <a:t>Mimicking this adaptivity within any hardware could be inefficient as performing individual changes to the weights would consume significant time and energy.</a:t>
                </a:r>
              </a:p>
              <a:p>
                <a:pPr>
                  <a:buFontTx/>
                  <a:buChar char="-"/>
                </a:pPr>
                <a:r>
                  <a:rPr lang="en-US" sz="1050" dirty="0"/>
                  <a:t>Weight annealing overcomes this limitation as follows:</a:t>
                </a:r>
              </a:p>
              <a:p>
                <a:pPr lvl="1">
                  <a:buFontTx/>
                  <a:buChar char="-"/>
                </a:pPr>
                <a:r>
                  <a:rPr lang="en-US" sz="1050" dirty="0"/>
                  <a:t>All weights are scaled together at every iteration</a:t>
                </a:r>
              </a:p>
              <a:p>
                <a:pPr lvl="1">
                  <a:buFontTx/>
                  <a:buChar char="-"/>
                </a:pPr>
                <a:r>
                  <a:rPr lang="en-US" sz="1050" dirty="0"/>
                  <a:t>Although the hardware takes care of the derivatives, convergence, escaping local optima with stochastic decisions, etc., the annealing schedule is pre-set and does not depend on the state of the system</a:t>
                </a:r>
                <a:endParaRPr lang="en-US" sz="1000" dirty="0"/>
              </a:p>
              <a:p>
                <a:pPr marL="114300" indent="0">
                  <a:lnSpc>
                    <a:spcPct val="200000"/>
                  </a:lnSpc>
                  <a:buNone/>
                </a:pPr>
                <a:r>
                  <a:rPr lang="en-US" sz="1050" b="1" dirty="0"/>
                  <a:t>Prior works</a:t>
                </a:r>
              </a:p>
              <a:p>
                <a:pPr>
                  <a:buFontTx/>
                  <a:buChar char="-"/>
                </a:pPr>
                <a:r>
                  <a:rPr lang="en-IN" sz="900" dirty="0"/>
                  <a:t>A small-scale 4-bit data converter with Hopfield model using discrete </a:t>
                </a:r>
                <a14:m>
                  <m:oMath xmlns:m="http://schemas.openxmlformats.org/officeDocument/2006/math">
                    <m:r>
                      <a:rPr lang="en-IN" sz="900" i="1" dirty="0" smtClean="0">
                        <a:latin typeface="Cambria Math" panose="02040503050406030204" pitchFamily="18" charset="0"/>
                      </a:rPr>
                      <m:t>𝑃𝑡</m:t>
                    </m:r>
                    <m:r>
                      <a:rPr lang="en-IN" sz="900" i="1" dirty="0" smtClean="0">
                        <a:latin typeface="Cambria Math" panose="02040503050406030204" pitchFamily="18" charset="0"/>
                      </a:rPr>
                      <m:t>/</m:t>
                    </m:r>
                    <m:r>
                      <a:rPr lang="en-IN" sz="900" i="1" dirty="0" smtClean="0">
                        <a:latin typeface="Cambria Math" panose="02040503050406030204" pitchFamily="18" charset="0"/>
                      </a:rPr>
                      <m:t>𝑇𝑖</m:t>
                    </m:r>
                    <m:sSub>
                      <m:sSubPr>
                        <m:ctrlPr>
                          <a:rPr lang="en-IN" sz="900" i="1" dirty="0" smtClean="0">
                            <a:latin typeface="Cambria Math" panose="02040503050406030204" pitchFamily="18" charset="0"/>
                          </a:rPr>
                        </m:ctrlPr>
                      </m:sSubPr>
                      <m:e>
                        <m:r>
                          <a:rPr lang="en-IN" sz="900" i="1" dirty="0" smtClean="0">
                            <a:latin typeface="Cambria Math" panose="02040503050406030204" pitchFamily="18" charset="0"/>
                          </a:rPr>
                          <m:t>𝑂</m:t>
                        </m:r>
                      </m:e>
                      <m:sub>
                        <m:r>
                          <a:rPr lang="en-IN" sz="900" i="1" dirty="0" smtClean="0">
                            <a:latin typeface="Cambria Math" panose="02040503050406030204" pitchFamily="18" charset="0"/>
                          </a:rPr>
                          <m:t>2−</m:t>
                        </m:r>
                        <m:r>
                          <a:rPr lang="en-IN" sz="900" i="1" dirty="0" smtClean="0">
                            <a:latin typeface="Cambria Math" panose="02040503050406030204" pitchFamily="18" charset="0"/>
                          </a:rPr>
                          <m:t>𝑥</m:t>
                        </m:r>
                      </m:sub>
                    </m:sSub>
                    <m:r>
                      <a:rPr lang="en-IN" sz="900" i="1" dirty="0" smtClean="0">
                        <a:latin typeface="Cambria Math" panose="02040503050406030204" pitchFamily="18" charset="0"/>
                      </a:rPr>
                      <m:t>/</m:t>
                    </m:r>
                    <m:r>
                      <a:rPr lang="en-IN" sz="900" i="1" dirty="0">
                        <a:latin typeface="Cambria Math" panose="02040503050406030204" pitchFamily="18" charset="0"/>
                      </a:rPr>
                      <m:t>𝑃𝑡</m:t>
                    </m:r>
                  </m:oMath>
                </a14:m>
                <a:r>
                  <a:rPr lang="en-IN" sz="900" dirty="0"/>
                  <a:t> </a:t>
                </a:r>
                <a:r>
                  <a:rPr lang="en-IN" sz="900" dirty="0" err="1"/>
                  <a:t>memristive</a:t>
                </a:r>
                <a:r>
                  <a:rPr lang="en-IN" sz="900" dirty="0"/>
                  <a:t> devices</a:t>
                </a:r>
              </a:p>
              <a:p>
                <a:pPr>
                  <a:buFontTx/>
                  <a:buChar char="-"/>
                </a:pPr>
                <a:r>
                  <a:rPr lang="en-US" sz="900" dirty="0"/>
                  <a:t>A 3-bit associative memory based on digital </a:t>
                </a:r>
                <a14:m>
                  <m:oMath xmlns:m="http://schemas.openxmlformats.org/officeDocument/2006/math">
                    <m:r>
                      <a:rPr lang="en-US" sz="900" i="1" dirty="0" smtClean="0">
                        <a:latin typeface="Cambria Math" panose="02040503050406030204" pitchFamily="18" charset="0"/>
                      </a:rPr>
                      <m:t>𝐻𝑓</m:t>
                    </m:r>
                    <m:sSub>
                      <m:sSubPr>
                        <m:ctrlPr>
                          <a:rPr lang="en-US" sz="900" i="1" dirty="0" smtClean="0">
                            <a:latin typeface="Cambria Math" panose="02040503050406030204" pitchFamily="18" charset="0"/>
                          </a:rPr>
                        </m:ctrlPr>
                      </m:sSubPr>
                      <m:e>
                        <m:r>
                          <a:rPr lang="en-US" sz="900" i="1" dirty="0" smtClean="0">
                            <a:latin typeface="Cambria Math" panose="02040503050406030204" pitchFamily="18" charset="0"/>
                          </a:rPr>
                          <m:t>𝑂</m:t>
                        </m:r>
                      </m:e>
                      <m:sub>
                        <m:r>
                          <a:rPr lang="en-US" sz="900" i="1" dirty="0" smtClean="0">
                            <a:latin typeface="Cambria Math" panose="02040503050406030204" pitchFamily="18" charset="0"/>
                          </a:rPr>
                          <m:t>2</m:t>
                        </m:r>
                      </m:sub>
                    </m:sSub>
                  </m:oMath>
                </a14:m>
                <a:r>
                  <a:rPr lang="en-US" sz="900" dirty="0"/>
                  <a:t> memristors</a:t>
                </a:r>
              </a:p>
              <a:p>
                <a:pPr>
                  <a:buFontTx/>
                  <a:buChar char="-"/>
                </a:pPr>
                <a:r>
                  <a:rPr lang="en-US" sz="900" dirty="0"/>
                  <a:t>simulated annealing within Hopfield</a:t>
                </a:r>
                <a:r>
                  <a:rPr lang="en-IN" sz="900" dirty="0"/>
                  <a:t> networks </a:t>
                </a:r>
                <a:r>
                  <a:rPr lang="en-US" sz="900" dirty="0"/>
                  <a:t>using the inherent chaos in sub-100 nm </a:t>
                </a:r>
                <a14:m>
                  <m:oMath xmlns:m="http://schemas.openxmlformats.org/officeDocument/2006/math">
                    <m:r>
                      <a:rPr lang="en-US" sz="900" i="1" dirty="0" smtClean="0">
                        <a:latin typeface="Cambria Math" panose="02040503050406030204" pitchFamily="18" charset="0"/>
                      </a:rPr>
                      <m:t>𝑁𝑏</m:t>
                    </m:r>
                    <m:sSub>
                      <m:sSubPr>
                        <m:ctrlPr>
                          <a:rPr lang="en-US" sz="900" i="1" dirty="0" smtClean="0">
                            <a:latin typeface="Cambria Math" panose="02040503050406030204" pitchFamily="18" charset="0"/>
                          </a:rPr>
                        </m:ctrlPr>
                      </m:sSubPr>
                      <m:e>
                        <m:r>
                          <a:rPr lang="en-US" sz="900" i="1" dirty="0" smtClean="0">
                            <a:latin typeface="Cambria Math" panose="02040503050406030204" pitchFamily="18" charset="0"/>
                          </a:rPr>
                          <m:t>𝑂</m:t>
                        </m:r>
                      </m:e>
                      <m:sub>
                        <m:r>
                          <a:rPr lang="en-US" sz="900" i="1" dirty="0" smtClean="0">
                            <a:latin typeface="Cambria Math" panose="02040503050406030204" pitchFamily="18" charset="0"/>
                          </a:rPr>
                          <m:t>2</m:t>
                        </m:r>
                      </m:sub>
                    </m:sSub>
                  </m:oMath>
                </a14:m>
                <a:r>
                  <a:rPr lang="en-US" sz="900" dirty="0"/>
                  <a:t> memristors</a:t>
                </a:r>
              </a:p>
              <a:p>
                <a:pPr>
                  <a:buFontTx/>
                  <a:buChar char="-"/>
                </a:pPr>
                <a:r>
                  <a:rPr lang="en-US" sz="900" dirty="0"/>
                  <a:t>An 18-node restricted Boltzmann machine based on a versatile stochastic dot-product engine using </a:t>
                </a:r>
                <a14:m>
                  <m:oMath xmlns:m="http://schemas.openxmlformats.org/officeDocument/2006/math">
                    <m:r>
                      <a:rPr lang="en-US" sz="900" i="1" dirty="0" smtClean="0">
                        <a:latin typeface="Cambria Math" panose="02040503050406030204" pitchFamily="18" charset="0"/>
                      </a:rPr>
                      <m:t>𝑇𝑖</m:t>
                    </m:r>
                    <m:sSub>
                      <m:sSubPr>
                        <m:ctrlPr>
                          <a:rPr lang="en-US" sz="900" i="1" dirty="0" smtClean="0">
                            <a:latin typeface="Cambria Math" panose="02040503050406030204" pitchFamily="18" charset="0"/>
                          </a:rPr>
                        </m:ctrlPr>
                      </m:sSubPr>
                      <m:e>
                        <m:r>
                          <a:rPr lang="en-US" sz="900" i="1" dirty="0" smtClean="0">
                            <a:latin typeface="Cambria Math" panose="02040503050406030204" pitchFamily="18" charset="0"/>
                          </a:rPr>
                          <m:t>𝑂</m:t>
                        </m:r>
                      </m:e>
                      <m:sub>
                        <m:r>
                          <a:rPr lang="en-US" sz="900" i="1" dirty="0" smtClean="0">
                            <a:latin typeface="Cambria Math" panose="02040503050406030204" pitchFamily="18" charset="0"/>
                          </a:rPr>
                          <m:t>2</m:t>
                        </m:r>
                      </m:sub>
                    </m:sSub>
                  </m:oMath>
                </a14:m>
                <a:r>
                  <a:rPr lang="en-US" sz="900" dirty="0"/>
                  <a:t> </a:t>
                </a:r>
                <a:r>
                  <a:rPr lang="en-US" sz="900" dirty="0" err="1"/>
                  <a:t>memristive</a:t>
                </a:r>
                <a:r>
                  <a:rPr lang="en-US" sz="900" dirty="0"/>
                  <a:t> crossbars</a:t>
                </a:r>
              </a:p>
              <a:p>
                <a:pPr>
                  <a:buFontTx/>
                  <a:buChar char="-"/>
                </a:pPr>
                <a:r>
                  <a:rPr lang="en-US" sz="900" dirty="0"/>
                  <a:t>Inherently random switching mechanism of memories to implement stochastic sigmoid neuron functionality and simulated annealing. But such implementations suffer from the limited switching endurance, cycle-to-cycle and device-to-device variations, and scalability issues</a:t>
                </a:r>
              </a:p>
              <a:p>
                <a:pPr>
                  <a:buFontTx/>
                  <a:buChar char="-"/>
                </a:pPr>
                <a:r>
                  <a:rPr lang="en-US" sz="900" dirty="0"/>
                  <a:t>A 3-bit associative memory based on the Hopfield model using Y-flash memories</a:t>
                </a:r>
              </a:p>
              <a:p>
                <a:pPr>
                  <a:buFontTx/>
                  <a:buChar char="-"/>
                </a:pPr>
                <a:r>
                  <a:rPr lang="en-US" sz="900" dirty="0"/>
                  <a:t>Hardware implementation of simulated, chaotic, and adjustable annealing within HNNs [The prev. paper in this presentation]</a:t>
                </a:r>
              </a:p>
              <a:p>
                <a:pPr marL="114300" indent="0">
                  <a:buNone/>
                </a:pPr>
                <a:endParaRPr lang="en-US" sz="1000" dirty="0"/>
              </a:p>
            </p:txBody>
          </p:sp>
        </mc:Choice>
        <mc:Fallback>
          <p:sp>
            <p:nvSpPr>
              <p:cNvPr id="3" name="Text Placeholder 2">
                <a:extLst>
                  <a:ext uri="{FF2B5EF4-FFF2-40B4-BE49-F238E27FC236}">
                    <a16:creationId xmlns:a16="http://schemas.microsoft.com/office/drawing/2014/main" id="{FDE659CC-9E71-7BAE-2B96-D51EF2A0D76C}"/>
                  </a:ext>
                </a:extLst>
              </p:cNvPr>
              <p:cNvSpPr>
                <a:spLocks noGrp="1" noRot="1" noChangeAspect="1" noMove="1" noResize="1" noEditPoints="1" noAdjustHandles="1" noChangeArrowheads="1" noChangeShapeType="1" noTextEdit="1"/>
              </p:cNvSpPr>
              <p:nvPr>
                <p:ph type="body" idx="1"/>
              </p:nvPr>
            </p:nvSpPr>
            <p:spPr>
              <a:xfrm>
                <a:off x="311700" y="1058225"/>
                <a:ext cx="8520600" cy="3640250"/>
              </a:xfrm>
              <a:blipFill>
                <a:blip r:embed="rId3"/>
                <a:stretch>
                  <a:fillRect b="-9715"/>
                </a:stretch>
              </a:blipFill>
            </p:spPr>
            <p:txBody>
              <a:bodyPr/>
              <a:lstStyle/>
              <a:p>
                <a:r>
                  <a:rPr lang="en-IN">
                    <a:noFill/>
                  </a:rPr>
                  <a:t> </a:t>
                </a:r>
              </a:p>
            </p:txBody>
          </p:sp>
        </mc:Fallback>
      </mc:AlternateContent>
    </p:spTree>
    <p:extLst>
      <p:ext uri="{BB962C8B-B14F-4D97-AF65-F5344CB8AC3E}">
        <p14:creationId xmlns:p14="http://schemas.microsoft.com/office/powerpoint/2010/main" val="219644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028D-E407-3F29-A976-92A447A78756}"/>
              </a:ext>
            </a:extLst>
          </p:cNvPr>
          <p:cNvSpPr>
            <a:spLocks noGrp="1"/>
          </p:cNvSpPr>
          <p:nvPr>
            <p:ph type="title"/>
          </p:nvPr>
        </p:nvSpPr>
        <p:spPr/>
        <p:txBody>
          <a:bodyPr>
            <a:normAutofit fontScale="90000"/>
          </a:bodyPr>
          <a:lstStyle/>
          <a:p>
            <a:r>
              <a:rPr lang="en-IN" dirty="0"/>
              <a:t>Weight Annealing</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0FCFB57-FA81-BE2B-22C4-295133440CB4}"/>
                  </a:ext>
                </a:extLst>
              </p:cNvPr>
              <p:cNvSpPr>
                <a:spLocks noGrp="1"/>
              </p:cNvSpPr>
              <p:nvPr>
                <p:ph type="body" idx="1"/>
              </p:nvPr>
            </p:nvSpPr>
            <p:spPr>
              <a:xfrm>
                <a:off x="311700" y="1171600"/>
                <a:ext cx="4938483" cy="3397200"/>
              </a:xfrm>
            </p:spPr>
            <p:txBody>
              <a:bodyPr>
                <a:normAutofit fontScale="62500" lnSpcReduction="20000"/>
              </a:bodyPr>
              <a:lstStyle/>
              <a:p>
                <a:pPr marL="114300" indent="0">
                  <a:buNone/>
                </a:pPr>
                <a:r>
                  <a:rPr lang="en-US" dirty="0"/>
                  <a:t>Slowly modulate the energy landscape of the HNN, starting from a funnel shape with a deep global optimum that lets the network “trap the ground state” and tends to remain in it.</a:t>
                </a:r>
              </a:p>
              <a:p>
                <a:pPr marL="114300" indent="0">
                  <a:buNone/>
                </a:pPr>
                <a14:m>
                  <m:oMathPara xmlns:m="http://schemas.openxmlformats.org/officeDocument/2006/math">
                    <m:oMathParaPr>
                      <m:jc m:val="centerGroup"/>
                    </m:oMathParaPr>
                    <m:oMath xmlns:m="http://schemas.openxmlformats.org/officeDocument/2006/math">
                      <m:r>
                        <a:rPr lang="pl-PL" i="1" dirty="0" smtClean="0">
                          <a:latin typeface="Cambria Math" panose="02040503050406030204" pitchFamily="18" charset="0"/>
                        </a:rPr>
                        <m:t>𝐸</m:t>
                      </m:r>
                      <m:d>
                        <m:dPr>
                          <m:ctrlPr>
                            <a:rPr lang="pl-PL" i="1" dirty="0" smtClean="0">
                              <a:latin typeface="Cambria Math" panose="02040503050406030204" pitchFamily="18" charset="0"/>
                            </a:rPr>
                          </m:ctrlPr>
                        </m:dPr>
                        <m:e>
                          <m:r>
                            <a:rPr lang="pl-PL" i="1" dirty="0" smtClean="0">
                              <a:latin typeface="Cambria Math" panose="02040503050406030204" pitchFamily="18" charset="0"/>
                            </a:rPr>
                            <m:t>𝑡</m:t>
                          </m:r>
                        </m:e>
                      </m:d>
                      <m:r>
                        <a:rPr lang="en-US" i="1" dirty="0" smtClean="0">
                          <a:latin typeface="Cambria Math" panose="02040503050406030204" pitchFamily="18" charset="0"/>
                        </a:rPr>
                        <m:t>=</m:t>
                      </m:r>
                      <m:r>
                        <a:rPr lang="pl-PL" i="1" dirty="0" smtClean="0">
                          <a:latin typeface="Cambria Math" panose="02040503050406030204" pitchFamily="18" charset="0"/>
                        </a:rPr>
                        <m:t>−</m:t>
                      </m:r>
                      <m:f>
                        <m:fPr>
                          <m:ctrlPr>
                            <a:rPr lang="en-US" b="0" i="1" dirty="0" smtClean="0">
                              <a:latin typeface="Cambria Math" panose="02040503050406030204" pitchFamily="18" charset="0"/>
                            </a:rPr>
                          </m:ctrlPr>
                        </m:fPr>
                        <m:num>
                          <m:r>
                            <a:rPr lang="pl-PL" i="1" dirty="0">
                              <a:latin typeface="Cambria Math" panose="02040503050406030204" pitchFamily="18" charset="0"/>
                            </a:rPr>
                            <m:t>1</m:t>
                          </m:r>
                        </m:num>
                        <m:den>
                          <m:r>
                            <a:rPr lang="pl-PL" i="1" dirty="0">
                              <a:latin typeface="Cambria Math" panose="02040503050406030204" pitchFamily="18" charset="0"/>
                            </a:rPr>
                            <m:t>2</m:t>
                          </m:r>
                        </m:den>
                      </m:f>
                      <m:r>
                        <a:rPr lang="pl-PL" i="1" dirty="0">
                          <a:latin typeface="Cambria Math" panose="02040503050406030204" pitchFamily="18" charset="0"/>
                        </a:rPr>
                        <m:t> </m:t>
                      </m:r>
                      <m:nary>
                        <m:naryPr>
                          <m:chr m:val="∑"/>
                          <m:ctrlPr>
                            <a:rPr lang="en-US" b="0" i="1" dirty="0" smtClean="0">
                              <a:latin typeface="Cambria Math" panose="02040503050406030204" pitchFamily="18" charset="0"/>
                            </a:rPr>
                          </m:ctrlPr>
                        </m:naryPr>
                        <m:sub>
                          <m:r>
                            <a:rPr lang="pl-PL" i="1" dirty="0">
                              <a:latin typeface="Cambria Math" panose="02040503050406030204" pitchFamily="18" charset="0"/>
                            </a:rPr>
                            <m:t>𝑖</m:t>
                          </m:r>
                          <m:r>
                            <a:rPr lang="pl-PL" i="1" dirty="0">
                              <a:latin typeface="Cambria Math" panose="02040503050406030204" pitchFamily="18" charset="0"/>
                            </a:rPr>
                            <m:t> = 1</m:t>
                          </m:r>
                        </m:sub>
                        <m:sup>
                          <m:r>
                            <a:rPr lang="en-US" b="0" i="1" dirty="0" smtClean="0">
                              <a:latin typeface="Cambria Math" panose="02040503050406030204" pitchFamily="18" charset="0"/>
                            </a:rPr>
                            <m:t>𝑁</m:t>
                          </m:r>
                        </m:sup>
                        <m:e>
                          <m:nary>
                            <m:naryPr>
                              <m:chr m:val="∑"/>
                              <m:ctrlPr>
                                <a:rPr lang="en-US" b="0" i="1" dirty="0" smtClean="0">
                                  <a:latin typeface="Cambria Math" panose="02040503050406030204" pitchFamily="18" charset="0"/>
                                </a:rPr>
                              </m:ctrlPr>
                            </m:naryPr>
                            <m:sub>
                              <m:r>
                                <a:rPr lang="pl-PL" i="1" dirty="0">
                                  <a:latin typeface="Cambria Math" panose="02040503050406030204" pitchFamily="18" charset="0"/>
                                </a:rPr>
                                <m:t>𝑗</m:t>
                              </m:r>
                              <m:r>
                                <a:rPr lang="pl-PL" i="1" dirty="0">
                                  <a:latin typeface="Cambria Math" panose="02040503050406030204" pitchFamily="18" charset="0"/>
                                </a:rPr>
                                <m:t> = 1</m:t>
                              </m:r>
                            </m:sub>
                            <m:sup>
                              <m:r>
                                <a:rPr lang="pl-PL" i="1" dirty="0">
                                  <a:latin typeface="Cambria Math" panose="02040503050406030204" pitchFamily="18" charset="0"/>
                                </a:rPr>
                                <m:t>𝑁</m:t>
                              </m:r>
                            </m:sup>
                            <m:e>
                              <m:sSub>
                                <m:sSubPr>
                                  <m:ctrlPr>
                                    <a:rPr lang="en-US" b="0" i="1" dirty="0" smtClean="0">
                                      <a:latin typeface="Cambria Math" panose="02040503050406030204" pitchFamily="18" charset="0"/>
                                    </a:rPr>
                                  </m:ctrlPr>
                                </m:sSubPr>
                                <m:e>
                                  <m:r>
                                    <a:rPr lang="pl-PL" i="1" dirty="0">
                                      <a:latin typeface="Cambria Math" panose="02040503050406030204" pitchFamily="18" charset="0"/>
                                    </a:rPr>
                                    <m:t>𝑤</m:t>
                                  </m:r>
                                </m:e>
                                <m:sub>
                                  <m:r>
                                    <a:rPr lang="pl-PL" i="1" dirty="0">
                                      <a:latin typeface="Cambria Math" panose="02040503050406030204" pitchFamily="18" charset="0"/>
                                    </a:rPr>
                                    <m:t>𝑖𝑗</m:t>
                                  </m:r>
                                </m:sub>
                              </m:sSub>
                              <m:d>
                                <m:dPr>
                                  <m:ctrlPr>
                                    <a:rPr lang="pl-PL" b="0" i="1" dirty="0" smtClean="0">
                                      <a:latin typeface="Cambria Math" panose="02040503050406030204" pitchFamily="18" charset="0"/>
                                    </a:rPr>
                                  </m:ctrlPr>
                                </m:dPr>
                                <m:e>
                                  <m:r>
                                    <a:rPr lang="pl-PL" i="1" dirty="0">
                                      <a:latin typeface="Cambria Math" panose="02040503050406030204" pitchFamily="18" charset="0"/>
                                    </a:rPr>
                                    <m:t>𝑡</m:t>
                                  </m:r>
                                </m:e>
                              </m:d>
                              <m:sSub>
                                <m:sSubPr>
                                  <m:ctrlPr>
                                    <a:rPr lang="en-US" b="0" i="1" dirty="0" smtClean="0">
                                      <a:latin typeface="Cambria Math" panose="02040503050406030204" pitchFamily="18" charset="0"/>
                                    </a:rPr>
                                  </m:ctrlPr>
                                </m:sSubPr>
                                <m:e>
                                  <m:r>
                                    <a:rPr lang="pl-PL" i="1" dirty="0">
                                      <a:latin typeface="Cambria Math" panose="02040503050406030204" pitchFamily="18" charset="0"/>
                                    </a:rPr>
                                    <m:t>𝑈</m:t>
                                  </m:r>
                                </m:e>
                                <m:sub>
                                  <m:r>
                                    <a:rPr lang="pl-PL" i="1" dirty="0">
                                      <a:latin typeface="Cambria Math" panose="02040503050406030204" pitchFamily="18" charset="0"/>
                                    </a:rPr>
                                    <m:t>𝑖</m:t>
                                  </m:r>
                                </m:sub>
                              </m:sSub>
                              <m:d>
                                <m:dPr>
                                  <m:ctrlPr>
                                    <a:rPr lang="pl-PL" b="0" i="1" dirty="0" smtClean="0">
                                      <a:latin typeface="Cambria Math" panose="02040503050406030204" pitchFamily="18" charset="0"/>
                                    </a:rPr>
                                  </m:ctrlPr>
                                </m:dPr>
                                <m:e>
                                  <m:r>
                                    <a:rPr lang="pl-PL" i="1" dirty="0">
                                      <a:latin typeface="Cambria Math" panose="02040503050406030204" pitchFamily="18" charset="0"/>
                                    </a:rPr>
                                    <m:t>𝑡</m:t>
                                  </m:r>
                                </m:e>
                              </m:d>
                              <m:sSub>
                                <m:sSubPr>
                                  <m:ctrlPr>
                                    <a:rPr lang="en-US" b="0" i="1" dirty="0" smtClean="0">
                                      <a:latin typeface="Cambria Math" panose="02040503050406030204" pitchFamily="18" charset="0"/>
                                    </a:rPr>
                                  </m:ctrlPr>
                                </m:sSubPr>
                                <m:e>
                                  <m:r>
                                    <a:rPr lang="pl-PL" i="1" dirty="0">
                                      <a:latin typeface="Cambria Math" panose="02040503050406030204" pitchFamily="18" charset="0"/>
                                    </a:rPr>
                                    <m:t>𝑈</m:t>
                                  </m:r>
                                </m:e>
                                <m:sub>
                                  <m:r>
                                    <a:rPr lang="pl-PL" i="1" dirty="0">
                                      <a:latin typeface="Cambria Math" panose="02040503050406030204" pitchFamily="18" charset="0"/>
                                    </a:rPr>
                                    <m:t>𝑗</m:t>
                                  </m:r>
                                </m:sub>
                              </m:sSub>
                              <m:d>
                                <m:dPr>
                                  <m:ctrlPr>
                                    <a:rPr lang="pl-PL" b="0" i="1" dirty="0" smtClean="0">
                                      <a:latin typeface="Cambria Math" panose="02040503050406030204" pitchFamily="18" charset="0"/>
                                    </a:rPr>
                                  </m:ctrlPr>
                                </m:dPr>
                                <m:e>
                                  <m:r>
                                    <a:rPr lang="pl-PL" i="1" dirty="0">
                                      <a:latin typeface="Cambria Math" panose="02040503050406030204" pitchFamily="18" charset="0"/>
                                    </a:rPr>
                                    <m:t>𝑡</m:t>
                                  </m:r>
                                </m:e>
                              </m:d>
                            </m:e>
                          </m:nary>
                        </m:e>
                      </m:nary>
                      <m:r>
                        <a:rPr lang="pl-PL" i="1" dirty="0">
                          <a:latin typeface="Cambria Math" panose="02040503050406030204" pitchFamily="18" charset="0"/>
                        </a:rPr>
                        <m:t> −</m:t>
                      </m:r>
                      <m:nary>
                        <m:naryPr>
                          <m:chr m:val="∑"/>
                          <m:ctrlPr>
                            <a:rPr lang="en-US" b="0" i="1" dirty="0" smtClean="0">
                              <a:latin typeface="Cambria Math" panose="02040503050406030204" pitchFamily="18" charset="0"/>
                            </a:rPr>
                          </m:ctrlPr>
                        </m:naryPr>
                        <m:sub>
                          <m:r>
                            <a:rPr lang="pl-PL" i="1" dirty="0">
                              <a:latin typeface="Cambria Math" panose="02040503050406030204" pitchFamily="18" charset="0"/>
                            </a:rPr>
                            <m:t>𝑖</m:t>
                          </m:r>
                          <m:r>
                            <a:rPr lang="pl-PL" i="1" dirty="0">
                              <a:latin typeface="Cambria Math" panose="02040503050406030204" pitchFamily="18" charset="0"/>
                            </a:rPr>
                            <m:t>=1</m:t>
                          </m:r>
                        </m:sub>
                        <m:sup>
                          <m:r>
                            <a:rPr lang="pl-PL" i="1" dirty="0">
                              <a:latin typeface="Cambria Math" panose="02040503050406030204" pitchFamily="18" charset="0"/>
                            </a:rPr>
                            <m:t>𝑁</m:t>
                          </m:r>
                        </m:sup>
                        <m:e>
                          <m:sSubSup>
                            <m:sSubSupPr>
                              <m:ctrlPr>
                                <a:rPr lang="en-US" b="0" i="1" dirty="0" smtClean="0">
                                  <a:latin typeface="Cambria Math" panose="02040503050406030204" pitchFamily="18" charset="0"/>
                                </a:rPr>
                              </m:ctrlPr>
                            </m:sSubSupPr>
                            <m:e>
                              <m:r>
                                <a:rPr lang="pl-PL" i="1" dirty="0">
                                  <a:latin typeface="Cambria Math" panose="02040503050406030204" pitchFamily="18" charset="0"/>
                                </a:rPr>
                                <m:t>𝑇</m:t>
                              </m:r>
                            </m:e>
                            <m:sub>
                              <m:r>
                                <a:rPr lang="pl-PL" i="1" dirty="0">
                                  <a:latin typeface="Cambria Math" panose="02040503050406030204" pitchFamily="18" charset="0"/>
                                </a:rPr>
                                <m:t>𝑗</m:t>
                              </m:r>
                            </m:sub>
                            <m:sup>
                              <m:r>
                                <a:rPr lang="pl-PL" i="1" dirty="0">
                                  <a:latin typeface="Cambria Math" panose="02040503050406030204" pitchFamily="18" charset="0"/>
                                </a:rPr>
                                <m:t>𝑏</m:t>
                              </m:r>
                            </m:sup>
                          </m:sSubSup>
                          <m:sSub>
                            <m:sSubPr>
                              <m:ctrlPr>
                                <a:rPr lang="en-US" b="0" i="1" dirty="0" smtClean="0">
                                  <a:latin typeface="Cambria Math" panose="02040503050406030204" pitchFamily="18" charset="0"/>
                                </a:rPr>
                              </m:ctrlPr>
                            </m:sSubPr>
                            <m:e>
                              <m:r>
                                <a:rPr lang="pl-PL" i="1" dirty="0">
                                  <a:latin typeface="Cambria Math" panose="02040503050406030204" pitchFamily="18" charset="0"/>
                                </a:rPr>
                                <m:t>𝑈</m:t>
                              </m:r>
                            </m:e>
                            <m:sub>
                              <m:r>
                                <a:rPr lang="pl-PL" i="1" dirty="0">
                                  <a:latin typeface="Cambria Math" panose="02040503050406030204" pitchFamily="18" charset="0"/>
                                </a:rPr>
                                <m:t>𝑗</m:t>
                              </m:r>
                            </m:sub>
                          </m:sSub>
                          <m:d>
                            <m:dPr>
                              <m:ctrlPr>
                                <a:rPr lang="pl-PL" i="1" dirty="0">
                                  <a:latin typeface="Cambria Math" panose="02040503050406030204" pitchFamily="18" charset="0"/>
                                </a:rPr>
                              </m:ctrlPr>
                            </m:dPr>
                            <m:e>
                              <m:r>
                                <a:rPr lang="pl-PL" i="1" dirty="0">
                                  <a:latin typeface="Cambria Math" panose="02040503050406030204" pitchFamily="18" charset="0"/>
                                </a:rPr>
                                <m:t>𝑡</m:t>
                              </m:r>
                            </m:e>
                          </m:d>
                        </m:e>
                      </m:nary>
                      <m:r>
                        <a:rPr lang="en-IN" b="0" i="1" dirty="0" smtClean="0">
                          <a:latin typeface="Cambria Math" panose="02040503050406030204" pitchFamily="18" charset="0"/>
                        </a:rPr>
                        <m:t> ;        </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𝑤</m:t>
                          </m:r>
                        </m:e>
                        <m:sub>
                          <m:r>
                            <a:rPr lang="en-IN" b="0" i="1" dirty="0" smtClean="0">
                              <a:latin typeface="Cambria Math" panose="02040503050406030204" pitchFamily="18" charset="0"/>
                            </a:rPr>
                            <m:t>𝑖𝑗</m:t>
                          </m:r>
                        </m:sub>
                      </m:sSub>
                      <m:r>
                        <a:rPr lang="en-IN" b="0" i="1" dirty="0" smtClean="0">
                          <a:latin typeface="Cambria Math" panose="02040503050406030204" pitchFamily="18" charset="0"/>
                        </a:rPr>
                        <m:t>=</m:t>
                      </m:r>
                      <m:sSub>
                        <m:sSubPr>
                          <m:ctrlPr>
                            <a:rPr lang="en-IN" b="0" i="1" dirty="0" smtClean="0">
                              <a:latin typeface="Cambria Math" panose="02040503050406030204" pitchFamily="18" charset="0"/>
                            </a:rPr>
                          </m:ctrlPr>
                        </m:sSubPr>
                        <m:e>
                          <m:r>
                            <a:rPr lang="en-IN" b="0" i="1" dirty="0" smtClean="0">
                              <a:latin typeface="Cambria Math" panose="02040503050406030204" pitchFamily="18" charset="0"/>
                            </a:rPr>
                            <m:t>𝑇</m:t>
                          </m:r>
                        </m:e>
                        <m:sub>
                          <m:r>
                            <a:rPr lang="en-IN" b="0" i="1" dirty="0" smtClean="0">
                              <a:latin typeface="Cambria Math" panose="02040503050406030204" pitchFamily="18" charset="0"/>
                            </a:rPr>
                            <m:t>𝑖𝑗</m:t>
                          </m:r>
                        </m:sub>
                      </m:sSub>
                      <m:r>
                        <a:rPr lang="en-IN" b="0" i="1" dirty="0" smtClean="0">
                          <a:latin typeface="Cambria Math" panose="02040503050406030204" pitchFamily="18" charset="0"/>
                        </a:rPr>
                        <m:t>(1−</m:t>
                      </m:r>
                      <m:sSup>
                        <m:sSupPr>
                          <m:ctrlPr>
                            <a:rPr lang="en-IN" b="0" i="1" dirty="0" smtClean="0">
                              <a:latin typeface="Cambria Math" panose="02040503050406030204" pitchFamily="18" charset="0"/>
                            </a:rPr>
                          </m:ctrlPr>
                        </m:sSupPr>
                        <m:e>
                          <m:r>
                            <a:rPr lang="en-IN" b="0" i="1" dirty="0" smtClean="0">
                              <a:latin typeface="Cambria Math" panose="02040503050406030204" pitchFamily="18" charset="0"/>
                            </a:rPr>
                            <m:t>𝑒</m:t>
                          </m:r>
                        </m:e>
                        <m:sup>
                          <m:r>
                            <a:rPr lang="en-IN" b="0" i="1" dirty="0" smtClean="0">
                              <a:latin typeface="Cambria Math" panose="02040503050406030204" pitchFamily="18" charset="0"/>
                            </a:rPr>
                            <m:t>−</m:t>
                          </m:r>
                          <m:f>
                            <m:fPr>
                              <m:ctrlPr>
                                <a:rPr lang="en-IN" b="0" i="1" dirty="0" smtClean="0">
                                  <a:latin typeface="Cambria Math" panose="02040503050406030204" pitchFamily="18" charset="0"/>
                                </a:rPr>
                              </m:ctrlPr>
                            </m:fPr>
                            <m:num>
                              <m:r>
                                <a:rPr lang="en-IN" b="0" i="1" dirty="0" smtClean="0">
                                  <a:latin typeface="Cambria Math" panose="02040503050406030204" pitchFamily="18" charset="0"/>
                                </a:rPr>
                                <m:t>𝑡</m:t>
                              </m:r>
                            </m:num>
                            <m:den>
                              <m:r>
                                <a:rPr lang="en-IN" b="0" i="1" dirty="0" smtClean="0">
                                  <a:latin typeface="Cambria Math" panose="02040503050406030204" pitchFamily="18" charset="0"/>
                                </a:rPr>
                                <m:t>𝜏</m:t>
                              </m:r>
                            </m:den>
                          </m:f>
                        </m:sup>
                      </m:sSup>
                      <m:r>
                        <a:rPr lang="en-IN" b="0" i="1" dirty="0" smtClean="0">
                          <a:latin typeface="Cambria Math" panose="02040503050406030204" pitchFamily="18" charset="0"/>
                        </a:rPr>
                        <m:t>)</m:t>
                      </m:r>
                    </m:oMath>
                  </m:oMathPara>
                </a14:m>
                <a:endParaRPr lang="en-IN" dirty="0"/>
              </a:p>
              <a:p>
                <a:pPr marL="114300" indent="0">
                  <a:buNone/>
                </a:pPr>
                <a:endParaRPr lang="en-US" dirty="0"/>
              </a:p>
              <a:p>
                <a:pPr marL="114300" indent="0">
                  <a:buNone/>
                </a:pPr>
                <a:r>
                  <a:rPr lang="en-US" dirty="0"/>
                  <a:t>As the weights in the network is varied, the problem energy changes. While the network is steadily evolving, the ground state (or the </a:t>
                </a:r>
                <a:r>
                  <a:rPr lang="en-US" i="1" dirty="0"/>
                  <a:t>transitory global optimum state</a:t>
                </a:r>
                <a:r>
                  <a:rPr lang="en-US" dirty="0"/>
                  <a:t>) of the system increases, and its location changes several times.</a:t>
                </a:r>
              </a:p>
              <a:p>
                <a:pPr marL="114300" indent="0">
                  <a:buNone/>
                </a:pPr>
                <a:endParaRPr lang="en-US" dirty="0"/>
              </a:p>
              <a:p>
                <a:pPr marL="114300" indent="0">
                  <a:buNone/>
                </a:pPr>
                <a:r>
                  <a:rPr lang="en-US" dirty="0"/>
                  <a:t>The weight annealing technique is experimentally shown to achieve the global optimum a few updates after the initialization on average, and subsequently follows the curve of the global optimum.</a:t>
                </a:r>
              </a:p>
              <a:p>
                <a:pPr marL="114300" indent="0">
                  <a:buNone/>
                </a:pPr>
                <a:endParaRPr lang="en-IN" dirty="0"/>
              </a:p>
              <a:p>
                <a:pPr marL="114300" indent="0">
                  <a:buNone/>
                </a:pPr>
                <a:r>
                  <a:rPr lang="en-US" dirty="0"/>
                  <a:t>A constant ‘on’ voltage, which is the same as the tuning voltage, drives the bias column. The applied voltage to the rest of the devices during the runtime to adjust the synaptic weights (exponentially/linearly).</a:t>
                </a:r>
                <a:endParaRPr lang="en-IN" dirty="0"/>
              </a:p>
            </p:txBody>
          </p:sp>
        </mc:Choice>
        <mc:Fallback>
          <p:sp>
            <p:nvSpPr>
              <p:cNvPr id="3" name="Text Placeholder 2">
                <a:extLst>
                  <a:ext uri="{FF2B5EF4-FFF2-40B4-BE49-F238E27FC236}">
                    <a16:creationId xmlns:a16="http://schemas.microsoft.com/office/drawing/2014/main" id="{B0FCFB57-FA81-BE2B-22C4-295133440CB4}"/>
                  </a:ext>
                </a:extLst>
              </p:cNvPr>
              <p:cNvSpPr>
                <a:spLocks noGrp="1" noRot="1" noChangeAspect="1" noMove="1" noResize="1" noEditPoints="1" noAdjustHandles="1" noChangeArrowheads="1" noChangeShapeType="1" noTextEdit="1"/>
              </p:cNvSpPr>
              <p:nvPr>
                <p:ph type="body" idx="1"/>
              </p:nvPr>
            </p:nvSpPr>
            <p:spPr>
              <a:xfrm>
                <a:off x="311700" y="1171600"/>
                <a:ext cx="4938483" cy="3397200"/>
              </a:xfrm>
              <a:blipFill>
                <a:blip r:embed="rId2"/>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CBCE65FD-372A-548C-6873-0899F4490D0E}"/>
              </a:ext>
            </a:extLst>
          </p:cNvPr>
          <p:cNvPicPr>
            <a:picLocks noChangeAspect="1"/>
          </p:cNvPicPr>
          <p:nvPr/>
        </p:nvPicPr>
        <p:blipFill>
          <a:blip r:embed="rId3"/>
          <a:stretch>
            <a:fillRect/>
          </a:stretch>
        </p:blipFill>
        <p:spPr>
          <a:xfrm>
            <a:off x="5250183" y="873150"/>
            <a:ext cx="3582117" cy="3397200"/>
          </a:xfrm>
          <a:prstGeom prst="rect">
            <a:avLst/>
          </a:prstGeom>
        </p:spPr>
      </p:pic>
      <p:sp>
        <p:nvSpPr>
          <p:cNvPr id="9" name="TextBox 8">
            <a:extLst>
              <a:ext uri="{FF2B5EF4-FFF2-40B4-BE49-F238E27FC236}">
                <a16:creationId xmlns:a16="http://schemas.microsoft.com/office/drawing/2014/main" id="{81FE63E1-455F-70BF-1367-D2F7E92B80E6}"/>
              </a:ext>
            </a:extLst>
          </p:cNvPr>
          <p:cNvSpPr txBox="1"/>
          <p:nvPr/>
        </p:nvSpPr>
        <p:spPr>
          <a:xfrm>
            <a:off x="5114693" y="4306866"/>
            <a:ext cx="3717607" cy="461665"/>
          </a:xfrm>
          <a:prstGeom prst="rect">
            <a:avLst/>
          </a:prstGeom>
          <a:noFill/>
        </p:spPr>
        <p:txBody>
          <a:bodyPr wrap="square">
            <a:spAutoFit/>
          </a:bodyPr>
          <a:lstStyle/>
          <a:p>
            <a:pPr algn="just"/>
            <a:r>
              <a:rPr lang="en-US" sz="800" dirty="0">
                <a:latin typeface="Old Standard TT" panose="020B0604020202020204" charset="0"/>
              </a:rPr>
              <a:t>The energy evolution of each state during weight annealing for 200 epochs and τ = 40. The black curve marks the transitory ground state of the system. The magenta curve shows the average transitory energy over 128 runs.</a:t>
            </a:r>
            <a:endParaRPr lang="en-IN" sz="800" dirty="0">
              <a:latin typeface="Old Standard TT" panose="020B0604020202020204" charset="0"/>
            </a:endParaRPr>
          </a:p>
        </p:txBody>
      </p:sp>
    </p:spTree>
    <p:extLst>
      <p:ext uri="{BB962C8B-B14F-4D97-AF65-F5344CB8AC3E}">
        <p14:creationId xmlns:p14="http://schemas.microsoft.com/office/powerpoint/2010/main" val="92902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1045-D43C-3ED7-2EBC-A4D0B4B21792}"/>
              </a:ext>
            </a:extLst>
          </p:cNvPr>
          <p:cNvSpPr>
            <a:spLocks noGrp="1"/>
          </p:cNvSpPr>
          <p:nvPr>
            <p:ph type="title"/>
          </p:nvPr>
        </p:nvSpPr>
        <p:spPr/>
        <p:txBody>
          <a:bodyPr>
            <a:normAutofit fontScale="90000"/>
          </a:bodyPr>
          <a:lstStyle/>
          <a:p>
            <a:r>
              <a:rPr lang="en-IN" dirty="0"/>
              <a:t>Implementation of Weight Annealing</a:t>
            </a:r>
          </a:p>
        </p:txBody>
      </p:sp>
      <p:sp>
        <p:nvSpPr>
          <p:cNvPr id="3" name="Text Placeholder 2">
            <a:extLst>
              <a:ext uri="{FF2B5EF4-FFF2-40B4-BE49-F238E27FC236}">
                <a16:creationId xmlns:a16="http://schemas.microsoft.com/office/drawing/2014/main" id="{30B22129-D723-B1AB-AB09-2FEF841E5D3D}"/>
              </a:ext>
            </a:extLst>
          </p:cNvPr>
          <p:cNvSpPr>
            <a:spLocks noGrp="1"/>
          </p:cNvSpPr>
          <p:nvPr>
            <p:ph type="body" idx="1"/>
          </p:nvPr>
        </p:nvSpPr>
        <p:spPr/>
        <p:txBody>
          <a:bodyPr>
            <a:normAutofit fontScale="47500" lnSpcReduction="20000"/>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Values R, C, and I depend on the problem size and technology, and determine the annealing schedule. Switch S resets the network to the initial condition. The selected neuron is determined by the input address to the decoder, and the operation is synchronized with the sampling clock (ϕ) in dynamic comparator</a:t>
            </a:r>
            <a:endParaRPr lang="en-IN" dirty="0"/>
          </a:p>
        </p:txBody>
      </p:sp>
      <p:pic>
        <p:nvPicPr>
          <p:cNvPr id="5" name="Picture 4">
            <a:extLst>
              <a:ext uri="{FF2B5EF4-FFF2-40B4-BE49-F238E27FC236}">
                <a16:creationId xmlns:a16="http://schemas.microsoft.com/office/drawing/2014/main" id="{CB30227C-DF04-B17B-4D95-D8E1C3DB97B5}"/>
              </a:ext>
            </a:extLst>
          </p:cNvPr>
          <p:cNvPicPr>
            <a:picLocks noChangeAspect="1"/>
          </p:cNvPicPr>
          <p:nvPr/>
        </p:nvPicPr>
        <p:blipFill>
          <a:blip r:embed="rId2"/>
          <a:stretch>
            <a:fillRect/>
          </a:stretch>
        </p:blipFill>
        <p:spPr>
          <a:xfrm>
            <a:off x="1497980" y="1058225"/>
            <a:ext cx="6148039" cy="3048419"/>
          </a:xfrm>
          <a:prstGeom prst="rect">
            <a:avLst/>
          </a:prstGeom>
        </p:spPr>
      </p:pic>
    </p:spTree>
    <p:extLst>
      <p:ext uri="{BB962C8B-B14F-4D97-AF65-F5344CB8AC3E}">
        <p14:creationId xmlns:p14="http://schemas.microsoft.com/office/powerpoint/2010/main" val="73099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C3CC-71D3-AA4F-46C2-5F86C1BE7AB0}"/>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F5F3DCA0-35FF-8603-8D25-3F0475531AA2}"/>
              </a:ext>
            </a:extLst>
          </p:cNvPr>
          <p:cNvSpPr>
            <a:spLocks noGrp="1"/>
          </p:cNvSpPr>
          <p:nvPr>
            <p:ph type="body" idx="1"/>
          </p:nvPr>
        </p:nvSpPr>
        <p:spPr/>
        <p:txBody>
          <a:bodyPr/>
          <a:lstStyle/>
          <a:p>
            <a:pPr marL="114300" indent="0">
              <a:buNone/>
            </a:pPr>
            <a:r>
              <a:rPr lang="en-IN" dirty="0"/>
              <a:t>Using a control circuit for all the memory elements helps </a:t>
            </a:r>
            <a:r>
              <a:rPr lang="en-US" dirty="0"/>
              <a:t>scale all synaptic weights simultaneously</a:t>
            </a:r>
          </a:p>
          <a:p>
            <a:pPr marL="114300" indent="0">
              <a:buNone/>
            </a:pPr>
            <a:r>
              <a:rPr lang="en-US" dirty="0" err="1"/>
              <a:t>Vctrl</a:t>
            </a:r>
            <a:r>
              <a:rPr lang="en-US" dirty="0"/>
              <a:t> is exponentially increased toward </a:t>
            </a:r>
            <a:r>
              <a:rPr lang="en-US" dirty="0" err="1"/>
              <a:t>Vap</a:t>
            </a:r>
            <a:r>
              <a:rPr lang="en-US" dirty="0"/>
              <a:t> at which all devices are tuned</a:t>
            </a:r>
          </a:p>
          <a:p>
            <a:pPr marL="114300" indent="0">
              <a:buNone/>
            </a:pPr>
            <a:endParaRPr lang="en-US" dirty="0"/>
          </a:p>
          <a:p>
            <a:pPr marL="114300" indent="0">
              <a:buNone/>
            </a:pPr>
            <a:r>
              <a:rPr lang="en-US" dirty="0"/>
              <a:t>The post-synaptic circuits include trivial circuits:</a:t>
            </a:r>
          </a:p>
          <a:p>
            <a:pPr>
              <a:buFontTx/>
              <a:buChar char="-"/>
            </a:pPr>
            <a:r>
              <a:rPr lang="en-US" dirty="0"/>
              <a:t>a transimpedance amplifiers that senses currents,</a:t>
            </a:r>
          </a:p>
          <a:p>
            <a:pPr>
              <a:buFontTx/>
              <a:buChar char="-"/>
            </a:pPr>
            <a:r>
              <a:rPr lang="en-US" dirty="0"/>
              <a:t>a dynamic voltage comparator that updates the selected neuron state</a:t>
            </a:r>
            <a:endParaRPr lang="en-IN" dirty="0"/>
          </a:p>
        </p:txBody>
      </p:sp>
    </p:spTree>
    <p:extLst>
      <p:ext uri="{BB962C8B-B14F-4D97-AF65-F5344CB8AC3E}">
        <p14:creationId xmlns:p14="http://schemas.microsoft.com/office/powerpoint/2010/main" val="324766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4FBC-7926-6753-43A4-CA8841C07CEF}"/>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32821B32-93A2-0875-A114-8F69EEE0C838}"/>
              </a:ext>
            </a:extLst>
          </p:cNvPr>
          <p:cNvSpPr>
            <a:spLocks noGrp="1"/>
          </p:cNvSpPr>
          <p:nvPr>
            <p:ph type="body" idx="1"/>
          </p:nvPr>
        </p:nvSpPr>
        <p:spPr/>
        <p:txBody>
          <a:bodyPr/>
          <a:lstStyle/>
          <a:p>
            <a:pPr marL="114300" indent="0">
              <a:buNone/>
            </a:pPr>
            <a:r>
              <a:rPr lang="en-US" dirty="0"/>
              <a:t>A critical shortcoming of Hopfield networks that is also common to the </a:t>
            </a:r>
            <a:r>
              <a:rPr lang="en-US" dirty="0" err="1"/>
              <a:t>Ising</a:t>
            </a:r>
            <a:r>
              <a:rPr lang="en-US" dirty="0"/>
              <a:t> model and other greedy and local search methods is the presence of local minima in their energy function</a:t>
            </a:r>
            <a:endParaRPr lang="en-IN" dirty="0"/>
          </a:p>
          <a:p>
            <a:pPr marL="114300" indent="0">
              <a:buNone/>
            </a:pPr>
            <a:endParaRPr lang="en-IN" sz="1800" dirty="0"/>
          </a:p>
          <a:p>
            <a:pPr marL="114300" indent="0">
              <a:buNone/>
            </a:pPr>
            <a:endParaRPr lang="en-IN" dirty="0"/>
          </a:p>
          <a:p>
            <a:pPr marL="114300" indent="0">
              <a:buNone/>
            </a:pPr>
            <a:r>
              <a:rPr lang="en-IN" sz="1800" dirty="0"/>
              <a:t>Weight annealing, </a:t>
            </a:r>
            <a:r>
              <a:rPr lang="en-US" sz="1800" dirty="0"/>
              <a:t>similar to the adjustable technique in the previously discussed paper, relies on dynamic scaling of the energy during runtime but with more straightforward implementation as it does not require extra circuitry, is not limited to the dynamic range of devices, and can be generally applied to any HNN irrespective of the target optimization problem</a:t>
            </a:r>
          </a:p>
          <a:p>
            <a:pPr marL="114300" indent="0">
              <a:buNone/>
            </a:pPr>
            <a:endParaRPr lang="en-IN" dirty="0"/>
          </a:p>
        </p:txBody>
      </p:sp>
    </p:spTree>
    <p:extLst>
      <p:ext uri="{BB962C8B-B14F-4D97-AF65-F5344CB8AC3E}">
        <p14:creationId xmlns:p14="http://schemas.microsoft.com/office/powerpoint/2010/main" val="1614255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Why such a small problem size for a proof-of-concept implementation?</a:t>
            </a:r>
          </a:p>
          <a:p>
            <a:pPr marL="0" lvl="0" indent="0" algn="l" rtl="0">
              <a:spcBef>
                <a:spcPts val="0"/>
              </a:spcBef>
              <a:spcAft>
                <a:spcPts val="1200"/>
              </a:spcAft>
              <a:buNone/>
            </a:pPr>
            <a:r>
              <a:rPr lang="en-US" dirty="0"/>
              <a:t>Mapping variables to neuron states?</a:t>
            </a:r>
          </a:p>
          <a:p>
            <a:pPr marL="0" lvl="0" indent="0" algn="l" rtl="0">
              <a:spcBef>
                <a:spcPts val="0"/>
              </a:spcBef>
              <a:spcAft>
                <a:spcPts val="1200"/>
              </a:spcAft>
              <a:buNone/>
            </a:pPr>
            <a:r>
              <a:rPr lang="en-US" b="1" dirty="0"/>
              <a:t>Start looking at a problem and its formulation so it can help get the idea of its neural network implementation.</a:t>
            </a:r>
            <a:endParaRPr lang="en-US" dirty="0"/>
          </a:p>
          <a:p>
            <a:pPr marL="0" lvl="0" indent="0" algn="l" rtl="0">
              <a:spcBef>
                <a:spcPts val="0"/>
              </a:spcBef>
              <a:spcAft>
                <a:spcPts val="1200"/>
              </a:spcAft>
              <a:buNone/>
            </a:pPr>
            <a:r>
              <a:rPr lang="en-US" dirty="0"/>
              <a:t>“The annealing schedule is preset.”</a:t>
            </a:r>
          </a:p>
          <a:p>
            <a:pPr marL="0" lvl="0" indent="0" algn="l" rtl="0">
              <a:spcBef>
                <a:spcPts val="0"/>
              </a:spcBef>
              <a:spcAft>
                <a:spcPts val="1200"/>
              </a:spcAft>
              <a:buNone/>
            </a:pPr>
            <a:r>
              <a:rPr lang="en-US" sz="1800" dirty="0"/>
              <a:t>“The hardware takes care of the derivatives, convergence, escaping local optima with stochastic decisions, etc.”</a:t>
            </a:r>
            <a:endParaRPr lang="en-IN" dirty="0"/>
          </a:p>
        </p:txBody>
      </p:sp>
    </p:spTree>
    <p:extLst>
      <p:ext uri="{BB962C8B-B14F-4D97-AF65-F5344CB8AC3E}">
        <p14:creationId xmlns:p14="http://schemas.microsoft.com/office/powerpoint/2010/main" val="2330305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482550" y="526350"/>
            <a:ext cx="6282900" cy="4090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3955"/>
              <a:t>Versatile stochastic dot product circuits based on nonvolatile memories for high performance neurocomputing and neurooptimization</a:t>
            </a:r>
            <a:endParaRPr sz="3955"/>
          </a:p>
          <a:p>
            <a:pPr marL="0" lvl="0" indent="0" algn="l" rtl="0">
              <a:spcBef>
                <a:spcPts val="0"/>
              </a:spcBef>
              <a:spcAft>
                <a:spcPts val="0"/>
              </a:spcAft>
              <a:buNone/>
            </a:pPr>
            <a:endParaRPr sz="2066"/>
          </a:p>
          <a:p>
            <a:pPr marL="0" lvl="0" indent="0" algn="l" rtl="0">
              <a:spcBef>
                <a:spcPts val="0"/>
              </a:spcBef>
              <a:spcAft>
                <a:spcPts val="0"/>
              </a:spcAft>
              <a:buNone/>
            </a:pPr>
            <a:r>
              <a:rPr lang="en" sz="2066"/>
              <a:t>M.R. Mahmoodi, M. Prezioso &amp; D.B. Strukov</a:t>
            </a:r>
            <a:endParaRPr sz="2066"/>
          </a:p>
        </p:txBody>
      </p:sp>
      <p:pic>
        <p:nvPicPr>
          <p:cNvPr id="66" name="Google Shape;66;p14"/>
          <p:cNvPicPr preferRelativeResize="0"/>
          <p:nvPr/>
        </p:nvPicPr>
        <p:blipFill>
          <a:blip r:embed="rId3">
            <a:alphaModFix/>
          </a:blip>
          <a:stretch>
            <a:fillRect/>
          </a:stretch>
        </p:blipFill>
        <p:spPr>
          <a:xfrm>
            <a:off x="6765450" y="1374338"/>
            <a:ext cx="1822575" cy="23948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Stochastic dot-product circuits</a:t>
            </a:r>
            <a:endParaRPr/>
          </a:p>
        </p:txBody>
      </p:sp>
      <p:sp>
        <p:nvSpPr>
          <p:cNvPr id="72" name="Google Shape;72;p1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rmAutofit fontScale="62500" lnSpcReduction="20000"/>
          </a:bodyPr>
          <a:lstStyle/>
          <a:p>
            <a:pPr marL="457200" lvl="0" indent="-347662" algn="l" rtl="0">
              <a:lnSpc>
                <a:spcPct val="100000"/>
              </a:lnSpc>
              <a:spcBef>
                <a:spcPts val="0"/>
              </a:spcBef>
              <a:spcAft>
                <a:spcPts val="0"/>
              </a:spcAft>
              <a:buSzPct val="100000"/>
              <a:buChar char="-"/>
            </a:pPr>
            <a:r>
              <a:rPr lang="en" sz="3000" dirty="0"/>
              <a:t>Compact, fast, energy-efficient hardware implementations providing a combination of both functionalities: </a:t>
            </a:r>
            <a:r>
              <a:rPr lang="en" sz="3000" b="1" dirty="0"/>
              <a:t>dot-product circuits</a:t>
            </a:r>
            <a:r>
              <a:rPr lang="en" sz="3000" dirty="0"/>
              <a:t> and </a:t>
            </a:r>
            <a:r>
              <a:rPr lang="en" sz="3000" b="1" dirty="0"/>
              <a:t>stochastic neurons</a:t>
            </a:r>
            <a:endParaRPr sz="3000" b="1" dirty="0"/>
          </a:p>
          <a:p>
            <a:pPr marL="0" lvl="0" indent="0" algn="l" rtl="0">
              <a:lnSpc>
                <a:spcPct val="100000"/>
              </a:lnSpc>
              <a:spcBef>
                <a:spcPts val="0"/>
              </a:spcBef>
              <a:spcAft>
                <a:spcPts val="0"/>
              </a:spcAft>
              <a:buNone/>
            </a:pPr>
            <a:endParaRPr sz="3000" dirty="0"/>
          </a:p>
          <a:p>
            <a:pPr marL="457200" lvl="0" indent="-347662" algn="l" rtl="0">
              <a:lnSpc>
                <a:spcPct val="100000"/>
              </a:lnSpc>
              <a:spcBef>
                <a:spcPts val="0"/>
              </a:spcBef>
              <a:spcAft>
                <a:spcPts val="0"/>
              </a:spcAft>
              <a:buSzPct val="100000"/>
              <a:buChar char="-"/>
            </a:pPr>
            <a:r>
              <a:rPr lang="en" sz="3000" dirty="0"/>
              <a:t>Based on:</a:t>
            </a:r>
            <a:endParaRPr sz="3000" dirty="0"/>
          </a:p>
          <a:p>
            <a:pPr marL="1371600" lvl="0" indent="-347662" algn="l" rtl="0">
              <a:lnSpc>
                <a:spcPct val="100000"/>
              </a:lnSpc>
              <a:spcBef>
                <a:spcPts val="0"/>
              </a:spcBef>
              <a:spcAft>
                <a:spcPts val="0"/>
              </a:spcAft>
              <a:buSzPct val="100000"/>
              <a:buAutoNum type="arabicPeriod"/>
            </a:pPr>
            <a:r>
              <a:rPr lang="en" sz="3000" dirty="0"/>
              <a:t>Metal-oxide memristors</a:t>
            </a:r>
            <a:endParaRPr sz="3000" dirty="0"/>
          </a:p>
          <a:p>
            <a:pPr marL="1371600" lvl="0" indent="-347662" algn="l" rtl="0">
              <a:lnSpc>
                <a:spcPct val="100000"/>
              </a:lnSpc>
              <a:spcBef>
                <a:spcPts val="0"/>
              </a:spcBef>
              <a:spcAft>
                <a:spcPts val="0"/>
              </a:spcAft>
              <a:buSzPct val="100000"/>
              <a:buAutoNum type="arabicPeriod"/>
            </a:pPr>
            <a:r>
              <a:rPr lang="en" sz="3000" dirty="0"/>
              <a:t>Embedded floating-gate memories</a:t>
            </a:r>
            <a:endParaRPr sz="3000" dirty="0"/>
          </a:p>
          <a:p>
            <a:pPr marL="0" lvl="0" indent="0" algn="l" rtl="0">
              <a:lnSpc>
                <a:spcPct val="100000"/>
              </a:lnSpc>
              <a:spcBef>
                <a:spcPts val="0"/>
              </a:spcBef>
              <a:spcAft>
                <a:spcPts val="0"/>
              </a:spcAft>
              <a:buNone/>
            </a:pPr>
            <a:endParaRPr sz="3000" dirty="0"/>
          </a:p>
          <a:p>
            <a:pPr marL="457200" lvl="0" indent="-347662" algn="l" rtl="0">
              <a:lnSpc>
                <a:spcPct val="100000"/>
              </a:lnSpc>
              <a:spcBef>
                <a:spcPts val="0"/>
              </a:spcBef>
              <a:spcAft>
                <a:spcPts val="0"/>
              </a:spcAft>
              <a:buSzPct val="100000"/>
              <a:buChar char="-"/>
            </a:pPr>
            <a:r>
              <a:rPr lang="en" sz="3000" dirty="0"/>
              <a:t>Mixed signal implementation utilizing circuit’s noise (intrinsic/extrinsic) giving rise to high performance</a:t>
            </a:r>
            <a:endParaRPr sz="3000" dirty="0"/>
          </a:p>
          <a:p>
            <a:pPr marL="457200" lvl="0" indent="0" algn="l" rtl="0">
              <a:lnSpc>
                <a:spcPct val="100000"/>
              </a:lnSpc>
              <a:spcBef>
                <a:spcPts val="0"/>
              </a:spcBef>
              <a:spcAft>
                <a:spcPts val="0"/>
              </a:spcAft>
              <a:buNone/>
            </a:pPr>
            <a:endParaRPr sz="3000" dirty="0"/>
          </a:p>
          <a:p>
            <a:pPr marL="457200" lvl="0" indent="-347662" algn="l" rtl="0">
              <a:lnSpc>
                <a:spcPct val="100000"/>
              </a:lnSpc>
              <a:spcBef>
                <a:spcPts val="0"/>
              </a:spcBef>
              <a:spcAft>
                <a:spcPts val="0"/>
              </a:spcAft>
              <a:buSzPct val="100000"/>
              <a:buChar char="-"/>
            </a:pPr>
            <a:r>
              <a:rPr lang="en" sz="3000" dirty="0"/>
              <a:t>High efficiency of various annealing approaches realized due to dynamic scaling of weights capability</a:t>
            </a:r>
            <a:endParaRPr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and Prior Works</a:t>
            </a:r>
            <a:endParaRPr/>
          </a:p>
        </p:txBody>
      </p:sp>
      <p:sp>
        <p:nvSpPr>
          <p:cNvPr id="78" name="Google Shape;78;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Why do we need a hardware to calculate dot-products?</a:t>
            </a:r>
            <a:endParaRPr lang="en-US" sz="1200" dirty="0"/>
          </a:p>
          <a:p>
            <a:pPr indent="-325755">
              <a:buSzPct val="100000"/>
              <a:buFont typeface="Old Standard TT"/>
              <a:buChar char="-"/>
            </a:pPr>
            <a:r>
              <a:rPr lang="en" sz="1200" dirty="0"/>
              <a:t>Dot products are one of the most common mathematical operations in machine learning, </a:t>
            </a:r>
            <a:r>
              <a:rPr lang="en-IN" sz="1200" dirty="0"/>
              <a:t>statistics, </a:t>
            </a:r>
            <a:r>
              <a:rPr lang="en" sz="1200" dirty="0"/>
              <a:t>signal/image processing, etc, but will more importantly be highly essential in neuromorphic applications.</a:t>
            </a:r>
          </a:p>
          <a:p>
            <a:pPr indent="-325755">
              <a:buSzPct val="100000"/>
              <a:buFont typeface="Old Standard TT"/>
              <a:buChar char="-"/>
            </a:pPr>
            <a:r>
              <a:rPr lang="en" sz="1200" dirty="0"/>
              <a:t>Dot-product circuits speed up the calculation of vector-matrix multiplication, </a:t>
            </a:r>
            <a:r>
              <a:rPr lang="en-IN" sz="1200" dirty="0"/>
              <a:t>compared to a</a:t>
            </a:r>
            <a:r>
              <a:rPr lang="en" sz="1200" dirty="0"/>
              <a:t> CPU.</a:t>
            </a:r>
          </a:p>
          <a:p>
            <a:pPr marL="0" lvl="0" indent="0" algn="l" rtl="0">
              <a:spcBef>
                <a:spcPts val="1200"/>
              </a:spcBef>
              <a:spcAft>
                <a:spcPts val="0"/>
              </a:spcAft>
              <a:buNone/>
            </a:pPr>
            <a:r>
              <a:rPr lang="en" sz="1200" dirty="0"/>
              <a:t>Why is stochastic implementation necessary?</a:t>
            </a:r>
            <a:endParaRPr lang="en-US" sz="1200" dirty="0"/>
          </a:p>
          <a:p>
            <a:pPr indent="-325755">
              <a:buSzPct val="100000"/>
              <a:buFont typeface="Old Standard TT"/>
              <a:buChar char="-"/>
            </a:pPr>
            <a:r>
              <a:rPr lang="en-US" sz="1200" dirty="0"/>
              <a:t>“Computations by brain are inherently stochastic.” Very low SNR of neuronal signals plays an important role in the brain’s functionality.</a:t>
            </a:r>
          </a:p>
          <a:p>
            <a:pPr marL="457200" lvl="0" indent="-325755" algn="l" rtl="0">
              <a:spcBef>
                <a:spcPts val="0"/>
              </a:spcBef>
              <a:spcAft>
                <a:spcPts val="0"/>
              </a:spcAft>
              <a:buSzPct val="100000"/>
              <a:buChar char="-"/>
            </a:pPr>
            <a:r>
              <a:rPr lang="en-US" sz="1200" b="1" dirty="0"/>
              <a:t>My reason</a:t>
            </a:r>
            <a:r>
              <a:rPr lang="en-US" sz="1200" dirty="0"/>
              <a:t>: Solutions to NP-Complete problems cannot be obtained in polynomial time only by using deterministic algorithms. But randomized algorithms could lead to a polynomial time solution.</a:t>
            </a:r>
          </a:p>
          <a:p>
            <a:pPr marL="0" lvl="0" indent="0" algn="l" rtl="0">
              <a:spcBef>
                <a:spcPts val="0"/>
              </a:spcBef>
              <a:spcAft>
                <a:spcPts val="0"/>
              </a:spcAft>
              <a:buNone/>
            </a:pPr>
            <a:endParaRPr lang="en-US" sz="1200" dirty="0"/>
          </a:p>
          <a:p>
            <a:pPr marL="0" lvl="0" indent="0" algn="l" rtl="0">
              <a:spcBef>
                <a:spcPts val="0"/>
              </a:spcBef>
              <a:spcAft>
                <a:spcPts val="0"/>
              </a:spcAft>
              <a:buNone/>
            </a:pPr>
            <a:r>
              <a:rPr lang="en-US" sz="1200" dirty="0"/>
              <a:t>There are several other emerging hardware that are built with a focus on solving optimization problems. For e.g.:</a:t>
            </a:r>
          </a:p>
          <a:p>
            <a:pPr indent="-325755">
              <a:buSzPct val="100000"/>
              <a:buFont typeface="Old Standard TT"/>
              <a:buChar char="-"/>
            </a:pPr>
            <a:r>
              <a:rPr lang="en-US" sz="1200" dirty="0"/>
              <a:t>nanomagnets</a:t>
            </a:r>
          </a:p>
          <a:p>
            <a:pPr indent="-325755">
              <a:buSzPct val="100000"/>
              <a:buFont typeface="Old Standard TT"/>
              <a:buChar char="-"/>
            </a:pPr>
            <a:r>
              <a:rPr lang="en-US" sz="1200" dirty="0"/>
              <a:t>CMOS</a:t>
            </a:r>
          </a:p>
          <a:p>
            <a:pPr indent="-325755">
              <a:buSzPct val="100000"/>
              <a:buFont typeface="Old Standard TT"/>
              <a:buChar char="-"/>
            </a:pPr>
            <a:r>
              <a:rPr lang="en-US" sz="1200" dirty="0"/>
              <a:t>Josephson Junction (Quantum Annealing)</a:t>
            </a:r>
          </a:p>
          <a:p>
            <a:pPr indent="-325755">
              <a:buSzPct val="100000"/>
              <a:buFont typeface="Old Standard TT"/>
              <a:buChar char="-"/>
            </a:pPr>
            <a:r>
              <a:rPr lang="en-US" sz="1200" dirty="0"/>
              <a:t>Photonics</a:t>
            </a:r>
          </a:p>
        </p:txBody>
      </p:sp>
      <p:sp>
        <p:nvSpPr>
          <p:cNvPr id="3" name="TextBox 2">
            <a:extLst>
              <a:ext uri="{FF2B5EF4-FFF2-40B4-BE49-F238E27FC236}">
                <a16:creationId xmlns:a16="http://schemas.microsoft.com/office/drawing/2014/main" id="{081CD254-F219-76AA-EBA8-6A04436A0BA7}"/>
              </a:ext>
            </a:extLst>
          </p:cNvPr>
          <p:cNvSpPr txBox="1"/>
          <p:nvPr/>
        </p:nvSpPr>
        <p:spPr>
          <a:xfrm>
            <a:off x="4713250" y="4555217"/>
            <a:ext cx="4119050" cy="253916"/>
          </a:xfrm>
          <a:prstGeom prst="rect">
            <a:avLst/>
          </a:prstGeom>
          <a:noFill/>
        </p:spPr>
        <p:txBody>
          <a:bodyPr wrap="square">
            <a:spAutoFit/>
          </a:bodyPr>
          <a:lstStyle/>
          <a:p>
            <a:pPr marL="0" lvl="0" indent="0" algn="r" rtl="0">
              <a:spcBef>
                <a:spcPts val="1200"/>
              </a:spcBef>
              <a:spcAft>
                <a:spcPts val="0"/>
              </a:spcAft>
              <a:buNone/>
            </a:pPr>
            <a:r>
              <a:rPr lang="en-US" sz="1050" dirty="0">
                <a:hlinkClick r:id="rId3"/>
              </a:rPr>
              <a:t>https://web.ece.ucsb.edu/~strukov/papers/2021/semicon2021.pdf</a:t>
            </a:r>
            <a:endParaRPr 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idea behind a Boltzmann Machine</a:t>
            </a:r>
            <a:endParaRPr dirty="0"/>
          </a:p>
        </p:txBody>
      </p:sp>
      <mc:AlternateContent xmlns:mc="http://schemas.openxmlformats.org/markup-compatibility/2006" xmlns:a14="http://schemas.microsoft.com/office/drawing/2010/main">
        <mc:Choice Requires="a14">
          <p:sp>
            <p:nvSpPr>
              <p:cNvPr id="84" name="Google Shape;84;p17"/>
              <p:cNvSpPr txBox="1">
                <a:spLocks noGrp="1"/>
              </p:cNvSpPr>
              <p:nvPr>
                <p:ph type="body" idx="1"/>
              </p:nvPr>
            </p:nvSpPr>
            <p:spPr>
              <a:xfrm>
                <a:off x="311700" y="1058225"/>
                <a:ext cx="8520600" cy="3397200"/>
              </a:xfrm>
              <a:prstGeom prst="rect">
                <a:avLst/>
              </a:prstGeom>
            </p:spPr>
            <p:txBody>
              <a:bodyPr spcFirstLastPara="1" wrap="square" lIns="91425" tIns="91425" rIns="91425" bIns="91425" anchor="t" anchorCtr="0">
                <a:noAutofit/>
              </a:bodyPr>
              <a:lstStyle/>
              <a:p>
                <a:pPr marL="457200" lvl="0" indent="-300037" algn="l" rtl="0">
                  <a:spcBef>
                    <a:spcPts val="0"/>
                  </a:spcBef>
                  <a:spcAft>
                    <a:spcPts val="0"/>
                  </a:spcAft>
                  <a:buSzPct val="100000"/>
                  <a:buChar char="-"/>
                </a:pPr>
                <a:r>
                  <a:rPr lang="en-US" sz="1100" dirty="0"/>
                  <a:t>A network of N stochastic binary neurons</a:t>
                </a:r>
              </a:p>
              <a:p>
                <a:pPr marL="457200" lvl="0" indent="-300037" algn="l" rtl="0">
                  <a:spcBef>
                    <a:spcPts val="0"/>
                  </a:spcBef>
                  <a:spcAft>
                    <a:spcPts val="0"/>
                  </a:spcAft>
                  <a:buSzPct val="100000"/>
                  <a:buChar char="-"/>
                </a:pPr>
                <a:r>
                  <a:rPr lang="en-US" sz="1100" dirty="0"/>
                  <a:t>At each discrete-time instance, the network is in a state characterized by binary </a:t>
                </a:r>
                <a14:m>
                  <m:oMath xmlns:m="http://schemas.openxmlformats.org/officeDocument/2006/math">
                    <m:sSub>
                      <m:sSubPr>
                        <m:ctrlPr>
                          <a:rPr lang="en-US" sz="1100" i="1" smtClean="0">
                            <a:latin typeface="Cambria Math" panose="02040503050406030204" pitchFamily="18" charset="0"/>
                          </a:rPr>
                        </m:ctrlPr>
                      </m:sSubPr>
                      <m:e>
                        <m:r>
                          <a:rPr lang="en-IN" sz="1100" b="0" i="1" smtClean="0">
                            <a:latin typeface="Cambria Math" panose="02040503050406030204" pitchFamily="18" charset="0"/>
                          </a:rPr>
                          <m:t>𝑉</m:t>
                        </m:r>
                      </m:e>
                      <m:sub>
                        <m:r>
                          <a:rPr lang="en-IN" sz="1100" b="0" i="1" smtClean="0">
                            <a:latin typeface="Cambria Math" panose="02040503050406030204" pitchFamily="18" charset="0"/>
                          </a:rPr>
                          <m:t>𝑖</m:t>
                        </m:r>
                      </m:sub>
                    </m:sSub>
                  </m:oMath>
                </a14:m>
                <a:r>
                  <a:rPr lang="en-US" sz="1100" dirty="0"/>
                  <a:t> outputs of its neurons</a:t>
                </a:r>
              </a:p>
              <a:p>
                <a:pPr marL="457200" lvl="0" indent="-300037" algn="l" rtl="0">
                  <a:spcBef>
                    <a:spcPts val="0"/>
                  </a:spcBef>
                  <a:spcAft>
                    <a:spcPts val="0"/>
                  </a:spcAft>
                  <a:buSzPct val="100000"/>
                  <a:buChar char="-"/>
                </a:pPr>
                <a:r>
                  <a:rPr lang="en-US" sz="1100" dirty="0"/>
                  <a:t>Modelling a thermal equilibrium state at temperature </a:t>
                </a:r>
                <a14:m>
                  <m:oMath xmlns:m="http://schemas.openxmlformats.org/officeDocument/2006/math">
                    <m:r>
                      <a:rPr lang="en-US" sz="1100" i="1" dirty="0" smtClean="0">
                        <a:latin typeface="Cambria Math" panose="02040503050406030204" pitchFamily="18" charset="0"/>
                      </a:rPr>
                      <m:t>𝑇</m:t>
                    </m:r>
                  </m:oMath>
                </a14:m>
                <a:r>
                  <a:rPr lang="en-US" sz="1100" dirty="0"/>
                  <a:t> with energy </a:t>
                </a:r>
                <a14:m>
                  <m:oMath xmlns:m="http://schemas.openxmlformats.org/officeDocument/2006/math">
                    <m:r>
                      <a:rPr lang="en-US" sz="1100" i="1" dirty="0" smtClean="0">
                        <a:latin typeface="Cambria Math" panose="02040503050406030204" pitchFamily="18" charset="0"/>
                      </a:rPr>
                      <m:t>𝐸</m:t>
                    </m:r>
                  </m:oMath>
                </a14:m>
                <a:endParaRPr lang="en-US" sz="1100" dirty="0"/>
              </a:p>
              <a:p>
                <a:pPr marL="157163" lvl="0" indent="0" algn="l" rtl="0">
                  <a:spcBef>
                    <a:spcPts val="0"/>
                  </a:spcBef>
                  <a:spcAft>
                    <a:spcPts val="0"/>
                  </a:spcAft>
                  <a:buSzPct val="100000"/>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𝐸</m:t>
                      </m:r>
                      <m:r>
                        <a:rPr lang="en-US" sz="1100" b="0" i="1" smtClean="0">
                          <a:latin typeface="Cambria Math" panose="02040503050406030204" pitchFamily="18" charset="0"/>
                        </a:rPr>
                        <m:t>=−</m:t>
                      </m:r>
                      <m:nary>
                        <m:naryPr>
                          <m:chr m:val="∑"/>
                          <m:ctrlPr>
                            <a:rPr lang="en-US" sz="1100" b="0" i="1" smtClean="0">
                              <a:latin typeface="Cambria Math" panose="02040503050406030204" pitchFamily="18" charset="0"/>
                            </a:rPr>
                          </m:ctrlPr>
                        </m:naryPr>
                        <m:sub>
                          <m:r>
                            <a:rPr lang="en-US" sz="1100" b="0" i="1" smtClean="0">
                              <a:latin typeface="Cambria Math" panose="02040503050406030204" pitchFamily="18" charset="0"/>
                            </a:rPr>
                            <m:t>𝑖</m:t>
                          </m:r>
                          <m:r>
                            <a:rPr lang="en-US" sz="1100" b="0" i="1" smtClean="0">
                              <a:latin typeface="Cambria Math" panose="02040503050406030204" pitchFamily="18" charset="0"/>
                            </a:rPr>
                            <m:t>=</m:t>
                          </m:r>
                          <m:r>
                            <a:rPr lang="en-US" sz="1100" b="0" i="1" smtClean="0">
                              <a:latin typeface="Cambria Math" panose="02040503050406030204" pitchFamily="18" charset="0"/>
                            </a:rPr>
                            <m:t>1</m:t>
                          </m:r>
                        </m:sub>
                        <m:sup>
                          <m:r>
                            <a:rPr lang="en-US" sz="1100" b="0" i="1" smtClean="0">
                              <a:latin typeface="Cambria Math" panose="02040503050406030204" pitchFamily="18" charset="0"/>
                            </a:rPr>
                            <m:t>𝑁</m:t>
                          </m:r>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𝑉</m:t>
                              </m:r>
                            </m:e>
                            <m:sub>
                              <m:r>
                                <a:rPr lang="en-US" sz="1100" b="0" i="1" smtClean="0">
                                  <a:latin typeface="Cambria Math" panose="02040503050406030204" pitchFamily="18" charset="0"/>
                                </a:rPr>
                                <m:t>𝑖</m:t>
                              </m:r>
                            </m:sub>
                          </m:s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𝐼</m:t>
                              </m:r>
                            </m:e>
                            <m:sub>
                              <m:r>
                                <a:rPr lang="en-US" sz="1100" b="0" i="1" smtClean="0">
                                  <a:latin typeface="Cambria Math" panose="02040503050406030204" pitchFamily="18" charset="0"/>
                                </a:rPr>
                                <m:t>𝑖</m:t>
                              </m:r>
                            </m:sub>
                          </m:sSub>
                        </m:e>
                      </m:nary>
                      <m:r>
                        <a:rPr lang="en-US" sz="1100" b="0" i="1" smtClean="0">
                          <a:latin typeface="Cambria Math" panose="02040503050406030204" pitchFamily="18" charset="0"/>
                        </a:rPr>
                        <m:t>  ;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𝐼</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nary>
                        <m:naryPr>
                          <m:chr m:val="∑"/>
                          <m:ctrlPr>
                            <a:rPr lang="en-US" sz="1100" b="0" i="1" smtClean="0">
                              <a:latin typeface="Cambria Math" panose="02040503050406030204" pitchFamily="18" charset="0"/>
                            </a:rPr>
                          </m:ctrlPr>
                        </m:naryPr>
                        <m:sub>
                          <m:r>
                            <a:rPr lang="en-US" sz="1100" b="0" i="1" smtClean="0">
                              <a:latin typeface="Cambria Math" panose="02040503050406030204" pitchFamily="18" charset="0"/>
                            </a:rPr>
                            <m:t>𝑗</m:t>
                          </m:r>
                          <m:r>
                            <a:rPr lang="en-US" sz="1100" b="0" i="1" smtClean="0">
                              <a:latin typeface="Cambria Math" panose="02040503050406030204" pitchFamily="18" charset="0"/>
                            </a:rPr>
                            <m:t>=</m:t>
                          </m:r>
                          <m:r>
                            <a:rPr lang="en-US" sz="1100" b="0" i="1" smtClean="0">
                              <a:latin typeface="Cambria Math" panose="02040503050406030204" pitchFamily="18" charset="0"/>
                            </a:rPr>
                            <m:t>1</m:t>
                          </m:r>
                        </m:sub>
                        <m:sup>
                          <m:r>
                            <a:rPr lang="en-US" sz="1100" b="0" i="1" smtClean="0">
                              <a:latin typeface="Cambria Math" panose="02040503050406030204" pitchFamily="18" charset="0"/>
                            </a:rPr>
                            <m:t>𝑁</m:t>
                          </m:r>
                        </m:sup>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𝐺</m:t>
                              </m:r>
                            </m:e>
                            <m:sub>
                              <m:r>
                                <a:rPr lang="en-US" sz="1100" b="0" i="1" smtClean="0">
                                  <a:latin typeface="Cambria Math" panose="02040503050406030204" pitchFamily="18" charset="0"/>
                                </a:rPr>
                                <m:t>𝑖𝑗</m:t>
                              </m:r>
                            </m:sub>
                          </m:s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𝑉</m:t>
                              </m:r>
                            </m:e>
                            <m:sub>
                              <m:r>
                                <a:rPr lang="en-US" sz="1100" b="0" i="1" smtClean="0">
                                  <a:latin typeface="Cambria Math" panose="02040503050406030204" pitchFamily="18" charset="0"/>
                                </a:rPr>
                                <m:t>𝑗</m:t>
                              </m:r>
                            </m:sub>
                          </m:sSub>
                          <m:r>
                            <a:rPr lang="en-US" sz="1100" b="0" i="1" smtClean="0">
                              <a:latin typeface="Cambria Math" panose="02040503050406030204" pitchFamily="18" charset="0"/>
                            </a:rPr>
                            <m:t>+</m:t>
                          </m:r>
                          <m:sSubSup>
                            <m:sSubSupPr>
                              <m:ctrlPr>
                                <a:rPr lang="en-US" sz="1100" b="0" i="1" smtClean="0">
                                  <a:latin typeface="Cambria Math" panose="02040503050406030204" pitchFamily="18" charset="0"/>
                                </a:rPr>
                              </m:ctrlPr>
                            </m:sSubSupPr>
                            <m:e>
                              <m:r>
                                <a:rPr lang="en-US" sz="1100" b="0" i="1" smtClean="0">
                                  <a:latin typeface="Cambria Math" panose="02040503050406030204" pitchFamily="18" charset="0"/>
                                </a:rPr>
                                <m:t>𝐼</m:t>
                              </m:r>
                            </m:e>
                            <m:sub>
                              <m:r>
                                <a:rPr lang="en-US" sz="1100" b="0" i="1" smtClean="0">
                                  <a:latin typeface="Cambria Math" panose="02040503050406030204" pitchFamily="18" charset="0"/>
                                </a:rPr>
                                <m:t>𝑖</m:t>
                              </m:r>
                            </m:sub>
                            <m:sup>
                              <m:r>
                                <a:rPr lang="en-US" sz="1100" b="0" i="1" smtClean="0">
                                  <a:latin typeface="Cambria Math" panose="02040503050406030204" pitchFamily="18" charset="0"/>
                                </a:rPr>
                                <m:t>𝑏</m:t>
                              </m:r>
                            </m:sup>
                          </m:sSubSup>
                        </m:e>
                      </m:nary>
                    </m:oMath>
                  </m:oMathPara>
                </a14:m>
                <a:endParaRPr lang="en-US" sz="1100" dirty="0"/>
              </a:p>
              <a:p>
                <a:pPr marL="0" lvl="0" indent="0" algn="l" rtl="0">
                  <a:spcBef>
                    <a:spcPts val="1200"/>
                  </a:spcBef>
                  <a:spcAft>
                    <a:spcPts val="0"/>
                  </a:spcAft>
                  <a:buNone/>
                </a:pPr>
                <a14:m>
                  <m:oMath xmlns:m="http://schemas.openxmlformats.org/officeDocument/2006/math">
                    <m:sSub>
                      <m:sSubPr>
                        <m:ctrlPr>
                          <a:rPr lang="en-US" sz="1100" i="1" dirty="0" smtClean="0">
                            <a:latin typeface="Cambria Math" panose="02040503050406030204" pitchFamily="18" charset="0"/>
                          </a:rPr>
                        </m:ctrlPr>
                      </m:sSubPr>
                      <m:e>
                        <m:r>
                          <a:rPr lang="en-IN" sz="1100" b="0" i="1" dirty="0" smtClean="0">
                            <a:latin typeface="Cambria Math" panose="02040503050406030204" pitchFamily="18" charset="0"/>
                          </a:rPr>
                          <m:t>𝐼</m:t>
                        </m:r>
                      </m:e>
                      <m:sub>
                        <m:r>
                          <a:rPr lang="en-IN" sz="1100" b="0" i="1" dirty="0" smtClean="0">
                            <a:latin typeface="Cambria Math" panose="02040503050406030204" pitchFamily="18" charset="0"/>
                          </a:rPr>
                          <m:t>𝑖</m:t>
                        </m:r>
                      </m:sub>
                    </m:sSub>
                  </m:oMath>
                </a14:m>
                <a:r>
                  <a:rPr lang="en-US" sz="1100" dirty="0"/>
                  <a:t>: analog input current,  </a:t>
                </a:r>
                <a14:m>
                  <m:oMath xmlns:m="http://schemas.openxmlformats.org/officeDocument/2006/math">
                    <m:sSubSup>
                      <m:sSubSupPr>
                        <m:ctrlPr>
                          <a:rPr lang="en-US" sz="1100" i="1" dirty="0" smtClean="0">
                            <a:latin typeface="Cambria Math" panose="02040503050406030204" pitchFamily="18" charset="0"/>
                          </a:rPr>
                        </m:ctrlPr>
                      </m:sSubSupPr>
                      <m:e>
                        <m:r>
                          <a:rPr lang="en-IN" sz="1100" b="0" i="1" dirty="0" smtClean="0">
                            <a:latin typeface="Cambria Math" panose="02040503050406030204" pitchFamily="18" charset="0"/>
                          </a:rPr>
                          <m:t>𝐼</m:t>
                        </m:r>
                      </m:e>
                      <m:sub>
                        <m:r>
                          <a:rPr lang="en-IN" sz="1100" b="0" i="1" dirty="0" smtClean="0">
                            <a:latin typeface="Cambria Math" panose="02040503050406030204" pitchFamily="18" charset="0"/>
                          </a:rPr>
                          <m:t>𝑖</m:t>
                        </m:r>
                      </m:sub>
                      <m:sup>
                        <m:r>
                          <a:rPr lang="en-IN" sz="1100" b="0" i="1" dirty="0" smtClean="0">
                            <a:latin typeface="Cambria Math" panose="02040503050406030204" pitchFamily="18" charset="0"/>
                          </a:rPr>
                          <m:t>𝑏</m:t>
                        </m:r>
                      </m:sup>
                    </m:sSubSup>
                  </m:oMath>
                </a14:m>
                <a:r>
                  <a:rPr lang="en-US" sz="1100" dirty="0"/>
                  <a:t>: analog bias current,  </a:t>
                </a:r>
                <a14:m>
                  <m:oMath xmlns:m="http://schemas.openxmlformats.org/officeDocument/2006/math">
                    <m:sSub>
                      <m:sSubPr>
                        <m:ctrlPr>
                          <a:rPr lang="en-US" sz="1100" i="1" dirty="0" smtClean="0">
                            <a:latin typeface="Cambria Math" panose="02040503050406030204" pitchFamily="18" charset="0"/>
                          </a:rPr>
                        </m:ctrlPr>
                      </m:sSubPr>
                      <m:e>
                        <m:r>
                          <a:rPr lang="en-IN" sz="1100" b="0" i="1" dirty="0" smtClean="0">
                            <a:latin typeface="Cambria Math" panose="02040503050406030204" pitchFamily="18" charset="0"/>
                          </a:rPr>
                          <m:t>𝐺</m:t>
                        </m:r>
                      </m:e>
                      <m:sub>
                        <m:r>
                          <a:rPr lang="en-IN" sz="1100" b="0" i="1" dirty="0" smtClean="0">
                            <a:latin typeface="Cambria Math" panose="02040503050406030204" pitchFamily="18" charset="0"/>
                          </a:rPr>
                          <m:t>𝑖𝑗</m:t>
                        </m:r>
                      </m:sub>
                    </m:sSub>
                  </m:oMath>
                </a14:m>
                <a:r>
                  <a:rPr lang="en-US" sz="1100" dirty="0"/>
                  <a:t>: conductance between </a:t>
                </a:r>
                <a14:m>
                  <m:oMath xmlns:m="http://schemas.openxmlformats.org/officeDocument/2006/math">
                    <m:sSup>
                      <m:sSupPr>
                        <m:ctrlPr>
                          <a:rPr lang="en-US" sz="1100" i="1" dirty="0" smtClean="0">
                            <a:latin typeface="Cambria Math" panose="02040503050406030204" pitchFamily="18" charset="0"/>
                          </a:rPr>
                        </m:ctrlPr>
                      </m:sSupPr>
                      <m:e>
                        <m:r>
                          <a:rPr lang="en-IN" sz="1100" b="0" i="1" dirty="0" smtClean="0">
                            <a:latin typeface="Cambria Math" panose="02040503050406030204" pitchFamily="18" charset="0"/>
                          </a:rPr>
                          <m:t>𝑖</m:t>
                        </m:r>
                      </m:e>
                      <m:sup>
                        <m:r>
                          <a:rPr lang="en-IN" sz="1100" b="0" i="1" dirty="0" smtClean="0">
                            <a:latin typeface="Cambria Math" panose="02040503050406030204" pitchFamily="18" charset="0"/>
                          </a:rPr>
                          <m:t>𝑡</m:t>
                        </m:r>
                        <m:r>
                          <a:rPr lang="en-IN" sz="1100" b="0" i="1" dirty="0" smtClean="0">
                            <a:latin typeface="Cambria Math" panose="02040503050406030204" pitchFamily="18" charset="0"/>
                          </a:rPr>
                          <m:t>h</m:t>
                        </m:r>
                      </m:sup>
                    </m:sSup>
                  </m:oMath>
                </a14:m>
                <a:r>
                  <a:rPr lang="en-US" sz="1100" dirty="0"/>
                  <a:t> and </a:t>
                </a:r>
                <a14:m>
                  <m:oMath xmlns:m="http://schemas.openxmlformats.org/officeDocument/2006/math">
                    <m:sSup>
                      <m:sSupPr>
                        <m:ctrlPr>
                          <a:rPr lang="en-US" sz="1100" i="1" smtClean="0">
                            <a:latin typeface="Cambria Math" panose="02040503050406030204" pitchFamily="18" charset="0"/>
                          </a:rPr>
                        </m:ctrlPr>
                      </m:sSupPr>
                      <m:e>
                        <m:r>
                          <a:rPr lang="en-IN" sz="1100" b="0" i="1" smtClean="0">
                            <a:latin typeface="Cambria Math" panose="02040503050406030204" pitchFamily="18" charset="0"/>
                          </a:rPr>
                          <m:t>𝑗</m:t>
                        </m:r>
                      </m:e>
                      <m:sup>
                        <m:r>
                          <a:rPr lang="en-IN" sz="1100" b="0" i="1" smtClean="0">
                            <a:latin typeface="Cambria Math" panose="02040503050406030204" pitchFamily="18" charset="0"/>
                          </a:rPr>
                          <m:t>𝑡</m:t>
                        </m:r>
                        <m:r>
                          <a:rPr lang="en-IN" sz="1100" b="0" i="1" smtClean="0">
                            <a:latin typeface="Cambria Math" panose="02040503050406030204" pitchFamily="18" charset="0"/>
                          </a:rPr>
                          <m:t>h</m:t>
                        </m:r>
                      </m:sup>
                    </m:sSup>
                  </m:oMath>
                </a14:m>
                <a:r>
                  <a:rPr lang="en-US" sz="1100" dirty="0"/>
                  <a:t> neurons</a:t>
                </a:r>
              </a:p>
              <a:p>
                <a:pPr marL="0" lvl="0" indent="0">
                  <a:spcBef>
                    <a:spcPts val="1200"/>
                  </a:spcBef>
                  <a:buNone/>
                </a:pPr>
                <a:r>
                  <a:rPr lang="en-US" sz="1100" b="1" dirty="0"/>
                  <a:t>The network state is updated by changing the state of the randomly chosen neurons.</a:t>
                </a:r>
                <a:r>
                  <a:rPr lang="en-US" sz="1100" dirty="0"/>
                  <a:t> The probability of a neuron being activated with amplitude </a:t>
                </a:r>
                <a14:m>
                  <m:oMath xmlns:m="http://schemas.openxmlformats.org/officeDocument/2006/math">
                    <m:sSub>
                      <m:sSubPr>
                        <m:ctrlPr>
                          <a:rPr lang="en-US" sz="1100" i="1" smtClean="0">
                            <a:latin typeface="Cambria Math" panose="02040503050406030204" pitchFamily="18" charset="0"/>
                          </a:rPr>
                        </m:ctrlPr>
                      </m:sSubPr>
                      <m:e>
                        <m:r>
                          <a:rPr lang="en-IN" sz="1100" b="0" i="1" smtClean="0">
                            <a:latin typeface="Cambria Math" panose="02040503050406030204" pitchFamily="18" charset="0"/>
                          </a:rPr>
                          <m:t>𝑉</m:t>
                        </m:r>
                      </m:e>
                      <m:sub>
                        <m:r>
                          <a:rPr lang="en-IN" sz="1100" b="0" i="1" smtClean="0">
                            <a:latin typeface="Cambria Math" panose="02040503050406030204" pitchFamily="18" charset="0"/>
                          </a:rPr>
                          <m:t>𝑂𝑁</m:t>
                        </m:r>
                      </m:sub>
                    </m:sSub>
                  </m:oMath>
                </a14:m>
                <a:r>
                  <a:rPr lang="en-US" sz="1100" dirty="0"/>
                  <a:t>—is a sigmoid function of its input i.e.,</a:t>
                </a:r>
                <a:br>
                  <a:rPr lang="en-US" sz="1100" dirty="0"/>
                </a:br>
                <a14:m>
                  <m:oMathPara xmlns:m="http://schemas.openxmlformats.org/officeDocument/2006/math">
                    <m:oMathParaPr>
                      <m:jc m:val="centerGroup"/>
                    </m:oMathParaPr>
                    <m:oMath xmlns:m="http://schemas.openxmlformats.org/officeDocument/2006/math">
                      <m:func>
                        <m:funcPr>
                          <m:ctrlPr>
                            <a:rPr lang="en-US" sz="1100" b="0" i="1" smtClean="0">
                              <a:latin typeface="Cambria Math" panose="02040503050406030204" pitchFamily="18" charset="0"/>
                            </a:rPr>
                          </m:ctrlPr>
                        </m:funcPr>
                        <m:fName>
                          <m:r>
                            <m:rPr>
                              <m:sty m:val="p"/>
                            </m:rPr>
                            <a:rPr lang="en-US" sz="1100" b="0" i="0" smtClean="0">
                              <a:latin typeface="Cambria Math" panose="02040503050406030204" pitchFamily="18" charset="0"/>
                            </a:rPr>
                            <m:t>Pr</m:t>
                          </m:r>
                        </m:fName>
                        <m:e>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𝑉</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𝑉</m:t>
                                  </m:r>
                                </m:e>
                                <m:sub>
                                  <m:r>
                                    <a:rPr lang="en-US" sz="1100" b="0" i="1" smtClean="0">
                                      <a:latin typeface="Cambria Math" panose="02040503050406030204" pitchFamily="18" charset="0"/>
                                    </a:rPr>
                                    <m:t>𝑂𝑁</m:t>
                                  </m:r>
                                </m:sub>
                              </m:sSub>
                            </m:e>
                          </m:d>
                        </m:e>
                      </m:func>
                      <m:r>
                        <a:rPr lang="en-US" sz="1100" b="0" i="1" smtClean="0">
                          <a:latin typeface="Cambria Math" panose="02040503050406030204" pitchFamily="18" charset="0"/>
                        </a:rPr>
                        <m:t>=</m:t>
                      </m:r>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1</m:t>
                          </m:r>
                        </m:num>
                        <m:den>
                          <m:r>
                            <a:rPr lang="en-US" sz="1100" i="1">
                              <a:latin typeface="Cambria Math" panose="02040503050406030204" pitchFamily="18" charset="0"/>
                            </a:rPr>
                            <m:t>1</m:t>
                          </m:r>
                          <m:r>
                            <a:rPr lang="en-US" sz="1100" i="1">
                              <a:latin typeface="Cambria Math" panose="02040503050406030204" pitchFamily="18" charset="0"/>
                            </a:rPr>
                            <m:t>+</m:t>
                          </m:r>
                          <m:func>
                            <m:funcPr>
                              <m:ctrlPr>
                                <a:rPr lang="en-US" sz="1100" i="1">
                                  <a:latin typeface="Cambria Math" panose="02040503050406030204" pitchFamily="18" charset="0"/>
                                </a:rPr>
                              </m:ctrlPr>
                            </m:funcPr>
                            <m:fName>
                              <m:r>
                                <m:rPr>
                                  <m:sty m:val="p"/>
                                </m:rPr>
                                <a:rPr lang="en-US" sz="1100">
                                  <a:latin typeface="Cambria Math" panose="02040503050406030204" pitchFamily="18" charset="0"/>
                                </a:rPr>
                                <m:t>exp</m:t>
                              </m:r>
                            </m:fName>
                            <m:e>
                              <m:d>
                                <m:dPr>
                                  <m:ctrlPr>
                                    <a:rPr lang="en-US" sz="1100" i="1">
                                      <a:latin typeface="Cambria Math" panose="02040503050406030204" pitchFamily="18" charset="0"/>
                                    </a:rPr>
                                  </m:ctrlPr>
                                </m:dPr>
                                <m:e>
                                  <m:r>
                                    <a:rPr lang="en-US" sz="1100" i="1">
                                      <a:latin typeface="Cambria Math" panose="02040503050406030204" pitchFamily="18" charset="0"/>
                                    </a:rPr>
                                    <m:t>−</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𝐼</m:t>
                                      </m:r>
                                    </m:e>
                                    <m:sup>
                                      <m:r>
                                        <a:rPr lang="en-US" sz="1100" b="0" i="1" smtClean="0">
                                          <a:latin typeface="Cambria Math" panose="02040503050406030204" pitchFamily="18" charset="0"/>
                                        </a:rPr>
                                        <m:t>′</m:t>
                                      </m:r>
                                    </m:sup>
                                  </m:sSup>
                                  <m:r>
                                    <a:rPr lang="en-US" sz="1100" b="0" i="1" smtClean="0">
                                      <a:latin typeface="Cambria Math" panose="02040503050406030204" pitchFamily="18" charset="0"/>
                                    </a:rPr>
                                    <m:t>/</m:t>
                                  </m:r>
                                  <m:r>
                                    <a:rPr lang="en-US" sz="1100" b="0" i="1" smtClean="0">
                                      <a:latin typeface="Cambria Math" panose="02040503050406030204" pitchFamily="18" charset="0"/>
                                    </a:rPr>
                                    <m:t>𝑇</m:t>
                                  </m:r>
                                </m:e>
                              </m:d>
                            </m:e>
                          </m:func>
                        </m:den>
                      </m:f>
                    </m:oMath>
                  </m:oMathPara>
                </a14:m>
                <a:endParaRPr lang="en-US" sz="1100" dirty="0"/>
              </a:p>
              <a:p>
                <a:pPr marL="0" lvl="0" indent="0" algn="l" rtl="0">
                  <a:spcBef>
                    <a:spcPts val="1200"/>
                  </a:spcBef>
                  <a:spcAft>
                    <a:spcPts val="1200"/>
                  </a:spcAft>
                  <a:buNone/>
                </a:pPr>
                <a14:m>
                  <m:oMath xmlns:m="http://schemas.openxmlformats.org/officeDocument/2006/math">
                    <m:r>
                      <a:rPr lang="en-US" sz="1100" i="1" dirty="0" smtClean="0">
                        <a:latin typeface="Cambria Math" panose="02040503050406030204" pitchFamily="18" charset="0"/>
                      </a:rPr>
                      <m:t>𝑇</m:t>
                    </m:r>
                  </m:oMath>
                </a14:m>
                <a:r>
                  <a:rPr lang="en-US" sz="1100" dirty="0"/>
                  <a:t>: dimensionless temperature,  </a:t>
                </a:r>
                <a14:m>
                  <m:oMath xmlns:m="http://schemas.openxmlformats.org/officeDocument/2006/math">
                    <m:r>
                      <a:rPr lang="en-US" sz="1100" i="1" dirty="0" smtClean="0">
                        <a:latin typeface="Cambria Math" panose="02040503050406030204" pitchFamily="18" charset="0"/>
                      </a:rPr>
                      <m:t>𝐼</m:t>
                    </m:r>
                    <m:r>
                      <a:rPr lang="en-US" sz="1100" i="1" dirty="0" smtClean="0">
                        <a:latin typeface="Cambria Math" panose="02040503050406030204" pitchFamily="18" charset="0"/>
                      </a:rPr>
                      <m:t>′</m:t>
                    </m:r>
                  </m:oMath>
                </a14:m>
                <a:r>
                  <a:rPr lang="en-US" sz="1100" dirty="0"/>
                  <a:t>: a normalized input current </a:t>
                </a:r>
                <a14:m>
                  <m:oMath xmlns:m="http://schemas.openxmlformats.org/officeDocument/2006/math">
                    <m:r>
                      <a:rPr lang="en-US" sz="1100" i="1" dirty="0" smtClean="0">
                        <a:latin typeface="Cambria Math" panose="02040503050406030204" pitchFamily="18" charset="0"/>
                      </a:rPr>
                      <m:t>𝐼</m:t>
                    </m:r>
                    <m:r>
                      <a:rPr lang="en-US" sz="1100" i="1" dirty="0" smtClean="0">
                        <a:latin typeface="Cambria Math" panose="02040503050406030204" pitchFamily="18" charset="0"/>
                      </a:rPr>
                      <m:t>′</m:t>
                    </m:r>
                  </m:oMath>
                </a14:m>
                <a:r>
                  <a:rPr lang="en-US" sz="1100" dirty="0"/>
                  <a:t> = </a:t>
                </a:r>
                <a14:m>
                  <m:oMath xmlns:m="http://schemas.openxmlformats.org/officeDocument/2006/math">
                    <m:sSub>
                      <m:sSubPr>
                        <m:ctrlPr>
                          <a:rPr lang="en-US" sz="1100" i="1" dirty="0" smtClean="0">
                            <a:latin typeface="Cambria Math" panose="02040503050406030204" pitchFamily="18" charset="0"/>
                          </a:rPr>
                        </m:ctrlPr>
                      </m:sSubPr>
                      <m:e>
                        <m:r>
                          <a:rPr lang="en-IN" sz="1100" b="0" i="1" dirty="0" smtClean="0">
                            <a:latin typeface="Cambria Math" panose="02040503050406030204" pitchFamily="18" charset="0"/>
                          </a:rPr>
                          <m:t>𝐼</m:t>
                        </m:r>
                        <m:r>
                          <a:rPr lang="en-IN" sz="1100" b="0" i="1" dirty="0" smtClean="0">
                            <a:latin typeface="Cambria Math" panose="02040503050406030204" pitchFamily="18" charset="0"/>
                          </a:rPr>
                          <m:t>/</m:t>
                        </m:r>
                        <m:r>
                          <a:rPr lang="en-IN" sz="1100" b="0" i="1" dirty="0" smtClean="0">
                            <a:latin typeface="Cambria Math" panose="02040503050406030204" pitchFamily="18" charset="0"/>
                          </a:rPr>
                          <m:t>𝐼</m:t>
                        </m:r>
                      </m:e>
                      <m:sub>
                        <m:r>
                          <a:rPr lang="en-IN" sz="1100" b="0" i="1" dirty="0" smtClean="0">
                            <a:latin typeface="Cambria Math" panose="02040503050406030204" pitchFamily="18" charset="0"/>
                          </a:rPr>
                          <m:t>𝑚𝑎𝑥</m:t>
                        </m:r>
                      </m:sub>
                    </m:sSub>
                  </m:oMath>
                </a14:m>
                <a:r>
                  <a:rPr lang="en-US" sz="1100" dirty="0"/>
                  <a:t>, where </a:t>
                </a:r>
                <a14:m>
                  <m:oMath xmlns:m="http://schemas.openxmlformats.org/officeDocument/2006/math">
                    <m:sSub>
                      <m:sSubPr>
                        <m:ctrlPr>
                          <a:rPr lang="en-US" sz="1100" i="1" smtClean="0">
                            <a:latin typeface="Cambria Math" panose="02040503050406030204" pitchFamily="18" charset="0"/>
                          </a:rPr>
                        </m:ctrlPr>
                      </m:sSubPr>
                      <m:e>
                        <m:r>
                          <a:rPr lang="en-IN" sz="1100" b="0" i="1" smtClean="0">
                            <a:latin typeface="Cambria Math" panose="02040503050406030204" pitchFamily="18" charset="0"/>
                          </a:rPr>
                          <m:t>𝐼</m:t>
                        </m:r>
                      </m:e>
                      <m:sub>
                        <m:r>
                          <a:rPr lang="en-IN" sz="1100" b="0" i="1" smtClean="0">
                            <a:latin typeface="Cambria Math" panose="02040503050406030204" pitchFamily="18" charset="0"/>
                          </a:rPr>
                          <m:t>𝑚𝑎𝑥</m:t>
                        </m:r>
                      </m:sub>
                    </m:sSub>
                  </m:oMath>
                </a14:m>
                <a:r>
                  <a:rPr lang="en-US" sz="1100" dirty="0"/>
                  <a:t> is the largest possible neuron input current in the whole network</a:t>
                </a:r>
                <a:br>
                  <a:rPr lang="en-US" sz="1100" dirty="0"/>
                </a:br>
                <a:br>
                  <a:rPr lang="en-US" sz="1100" dirty="0"/>
                </a:br>
                <a:r>
                  <a:rPr lang="en" sz="1100" i="1" dirty="0"/>
                  <a:t>As a stochastic version of Hopfield networks, the Boltzmann machine, combined with simulated annealing, is a powerful approach for solving combinatorial optimization problems.</a:t>
                </a:r>
              </a:p>
            </p:txBody>
          </p:sp>
        </mc:Choice>
        <mc:Fallback xmlns="">
          <p:sp>
            <p:nvSpPr>
              <p:cNvPr id="84" name="Google Shape;84;p17"/>
              <p:cNvSpPr txBox="1">
                <a:spLocks noGrp="1" noRot="1" noChangeAspect="1" noMove="1" noResize="1" noEditPoints="1" noAdjustHandles="1" noChangeArrowheads="1" noChangeShapeType="1" noTextEdit="1"/>
              </p:cNvSpPr>
              <p:nvPr>
                <p:ph type="body" idx="1"/>
              </p:nvPr>
            </p:nvSpPr>
            <p:spPr>
              <a:xfrm>
                <a:off x="311700" y="1058225"/>
                <a:ext cx="8520600" cy="3397200"/>
              </a:xfrm>
              <a:prstGeom prst="rect">
                <a:avLst/>
              </a:prstGeom>
              <a:blipFill>
                <a:blip r:embed="rId3"/>
                <a:stretch>
                  <a:fillRect b="-9336"/>
                </a:stretch>
              </a:blipFill>
            </p:spPr>
            <p:txBody>
              <a:bodyPr/>
              <a:lstStyle/>
              <a:p>
                <a:r>
                  <a:rPr lang="en-IN">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8"/>
          <p:cNvPicPr preferRelativeResize="0"/>
          <p:nvPr/>
        </p:nvPicPr>
        <p:blipFill>
          <a:blip r:embed="rId3">
            <a:alphaModFix/>
          </a:blip>
          <a:stretch>
            <a:fillRect/>
          </a:stretch>
        </p:blipFill>
        <p:spPr>
          <a:xfrm>
            <a:off x="1357413" y="152400"/>
            <a:ext cx="5971974"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52359"/>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300" dirty="0"/>
              <a:t>Noise Characterization and Working of Crossbar Memory Arrays</a:t>
            </a:r>
            <a:endParaRPr sz="2300" dirty="0"/>
          </a:p>
        </p:txBody>
      </p:sp>
      <mc:AlternateContent xmlns:mc="http://schemas.openxmlformats.org/markup-compatibility/2006" xmlns:a14="http://schemas.microsoft.com/office/drawing/2010/main">
        <mc:Choice Requires="a14">
          <p:sp>
            <p:nvSpPr>
              <p:cNvPr id="97" name="Google Shape;97;p19"/>
              <p:cNvSpPr txBox="1">
                <a:spLocks noGrp="1"/>
              </p:cNvSpPr>
              <p:nvPr>
                <p:ph type="body" idx="1"/>
              </p:nvPr>
            </p:nvSpPr>
            <p:spPr>
              <a:xfrm>
                <a:off x="311699" y="906827"/>
                <a:ext cx="5836744" cy="33972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IN" sz="1200" dirty="0"/>
                  <a:t>Two characteristic regimes for stochastic operation with intrinsic noise:</a:t>
                </a:r>
              </a:p>
              <a:p>
                <a:pPr indent="-325755">
                  <a:buSzPct val="100000"/>
                  <a:buFont typeface="Old Standard TT"/>
                  <a:buChar char="-"/>
                </a:pPr>
                <a:r>
                  <a:rPr lang="en-IN" sz="1200" dirty="0"/>
                  <a:t>intrinsic thermal noise (predominant in metal-oxide memristors, independent of applied voltage)</a:t>
                </a:r>
              </a:p>
              <a:p>
                <a:pPr indent="-325755">
                  <a:buSzPct val="100000"/>
                  <a:buFont typeface="Old Standard TT"/>
                  <a:buChar char="-"/>
                </a:pPr>
                <a:r>
                  <a:rPr lang="en-IN" sz="1200" dirty="0"/>
                  <a:t>intrinsic shot noise (floating gate devices, depends on ballistic transport)</a:t>
                </a:r>
              </a:p>
              <a:p>
                <a:pPr marL="0" indent="0">
                  <a:spcBef>
                    <a:spcPts val="1000"/>
                  </a:spcBef>
                  <a:spcAft>
                    <a:spcPts val="500"/>
                  </a:spcAft>
                  <a:buNone/>
                </a:pPr>
                <a:r>
                  <a:rPr lang="en-IN" sz="1200" dirty="0"/>
                  <a:t>Relation b/w probability of activation and the input currents are theoretically calculated out to be as follows, taking certain assumptions:</a:t>
                </a:r>
                <a:endParaRPr lang="en-IN" sz="1200" i="1" dirty="0">
                  <a:latin typeface="Cambria Math" panose="02040503050406030204" pitchFamily="18" charset="0"/>
                </a:endParaRPr>
              </a:p>
              <a:p>
                <a:pPr marL="0" indent="0" algn="ctr">
                  <a:buNone/>
                </a:pPr>
                <a14:m>
                  <m:oMath xmlns:m="http://schemas.openxmlformats.org/officeDocument/2006/math">
                    <m:f>
                      <m:fPr>
                        <m:ctrlPr>
                          <a:rPr lang="en-IN" sz="1200" i="1">
                            <a:latin typeface="Cambria Math" panose="02040503050406030204" pitchFamily="18" charset="0"/>
                          </a:rPr>
                        </m:ctrlPr>
                      </m:fPr>
                      <m:num>
                        <m:r>
                          <a:rPr lang="en-IN" sz="1200" i="1">
                            <a:latin typeface="Cambria Math" panose="02040503050406030204" pitchFamily="18" charset="0"/>
                          </a:rPr>
                          <m:t>1</m:t>
                        </m:r>
                      </m:num>
                      <m:den>
                        <m:r>
                          <a:rPr lang="en-IN" sz="1200" i="1">
                            <a:latin typeface="Cambria Math" panose="02040503050406030204" pitchFamily="18" charset="0"/>
                          </a:rPr>
                          <m:t>2</m:t>
                        </m:r>
                      </m:den>
                    </m:f>
                    <m:r>
                      <a:rPr lang="en-IN" sz="1200" i="1">
                        <a:latin typeface="Cambria Math" panose="02040503050406030204" pitchFamily="18" charset="0"/>
                      </a:rPr>
                      <m:t>+</m:t>
                    </m:r>
                    <m:f>
                      <m:fPr>
                        <m:ctrlPr>
                          <a:rPr lang="en-IN" sz="1200" i="1">
                            <a:latin typeface="Cambria Math" panose="02040503050406030204" pitchFamily="18" charset="0"/>
                          </a:rPr>
                        </m:ctrlPr>
                      </m:fPr>
                      <m:num>
                        <m:r>
                          <a:rPr lang="en-IN" sz="1200" i="1">
                            <a:latin typeface="Cambria Math" panose="02040503050406030204" pitchFamily="18" charset="0"/>
                          </a:rPr>
                          <m:t>1</m:t>
                        </m:r>
                      </m:num>
                      <m:den>
                        <m:r>
                          <a:rPr lang="en-IN" sz="1200" i="1">
                            <a:latin typeface="Cambria Math" panose="02040503050406030204" pitchFamily="18" charset="0"/>
                          </a:rPr>
                          <m:t>2</m:t>
                        </m:r>
                      </m:den>
                    </m:f>
                    <m:func>
                      <m:funcPr>
                        <m:ctrlPr>
                          <a:rPr lang="en-IN" sz="1200" i="1">
                            <a:latin typeface="Cambria Math" panose="02040503050406030204" pitchFamily="18" charset="0"/>
                          </a:rPr>
                        </m:ctrlPr>
                      </m:funcPr>
                      <m:fName>
                        <m:r>
                          <m:rPr>
                            <m:sty m:val="p"/>
                          </m:rPr>
                          <a:rPr lang="en-IN" sz="1200">
                            <a:latin typeface="Cambria Math" panose="02040503050406030204" pitchFamily="18" charset="0"/>
                          </a:rPr>
                          <m:t>erf</m:t>
                        </m:r>
                      </m:fName>
                      <m:e>
                        <m:d>
                          <m:dPr>
                            <m:ctrlPr>
                              <a:rPr lang="en-IN" sz="1200" i="1">
                                <a:latin typeface="Cambria Math" panose="02040503050406030204" pitchFamily="18" charset="0"/>
                              </a:rPr>
                            </m:ctrlPr>
                          </m:dPr>
                          <m:e>
                            <m:f>
                              <m:fPr>
                                <m:ctrlPr>
                                  <a:rPr lang="en-IN" sz="1200" i="1">
                                    <a:latin typeface="Cambria Math" panose="02040503050406030204" pitchFamily="18" charset="0"/>
                                  </a:rPr>
                                </m:ctrlPr>
                              </m:fPr>
                              <m:num>
                                <m:rad>
                                  <m:radPr>
                                    <m:degHide m:val="on"/>
                                    <m:ctrlPr>
                                      <a:rPr lang="en-IN" sz="1200" i="1">
                                        <a:latin typeface="Cambria Math" panose="02040503050406030204" pitchFamily="18" charset="0"/>
                                      </a:rPr>
                                    </m:ctrlPr>
                                  </m:radPr>
                                  <m:deg/>
                                  <m:e>
                                    <m:r>
                                      <a:rPr lang="en-IN" sz="1200" i="1">
                                        <a:latin typeface="Cambria Math" panose="02040503050406030204" pitchFamily="18" charset="0"/>
                                      </a:rPr>
                                      <m:t>𝜋</m:t>
                                    </m:r>
                                  </m:e>
                                </m:rad>
                                <m:r>
                                  <a:rPr lang="en-IN" sz="1200" i="1">
                                    <a:latin typeface="Cambria Math" panose="02040503050406030204" pitchFamily="18" charset="0"/>
                                  </a:rPr>
                                  <m:t>𝑥</m:t>
                                </m:r>
                              </m:num>
                              <m:den>
                                <m:r>
                                  <a:rPr lang="en-IN" sz="1200" i="1">
                                    <a:latin typeface="Cambria Math" panose="02040503050406030204" pitchFamily="18" charset="0"/>
                                  </a:rPr>
                                  <m:t>4</m:t>
                                </m:r>
                              </m:den>
                            </m:f>
                          </m:e>
                        </m:d>
                      </m:e>
                    </m:func>
                  </m:oMath>
                </a14:m>
                <a:r>
                  <a:rPr lang="en-IN" sz="1200" dirty="0"/>
                  <a:t> (for memristor array)</a:t>
                </a:r>
                <a:br>
                  <a:rPr lang="en-IN" sz="1200" dirty="0"/>
                </a:br>
                <a14:m>
                  <m:oMath xmlns:m="http://schemas.openxmlformats.org/officeDocument/2006/math">
                    <m:f>
                      <m:fPr>
                        <m:ctrlPr>
                          <a:rPr lang="en-IN" sz="1200" i="1">
                            <a:latin typeface="Cambria Math" panose="02040503050406030204" pitchFamily="18" charset="0"/>
                          </a:rPr>
                        </m:ctrlPr>
                      </m:fPr>
                      <m:num>
                        <m:r>
                          <a:rPr lang="en-IN" sz="1200" i="1">
                            <a:latin typeface="Cambria Math" panose="02040503050406030204" pitchFamily="18" charset="0"/>
                          </a:rPr>
                          <m:t>1</m:t>
                        </m:r>
                      </m:num>
                      <m:den>
                        <m:r>
                          <a:rPr lang="en-IN" sz="1200" i="1">
                            <a:latin typeface="Cambria Math" panose="02040503050406030204" pitchFamily="18" charset="0"/>
                          </a:rPr>
                          <m:t>2</m:t>
                        </m:r>
                      </m:den>
                    </m:f>
                    <m:r>
                      <a:rPr lang="en-IN" sz="1200" i="1">
                        <a:latin typeface="Cambria Math" panose="02040503050406030204" pitchFamily="18" charset="0"/>
                      </a:rPr>
                      <m:t>+</m:t>
                    </m:r>
                    <m:f>
                      <m:fPr>
                        <m:ctrlPr>
                          <a:rPr lang="en-IN" sz="1200" i="1">
                            <a:latin typeface="Cambria Math" panose="02040503050406030204" pitchFamily="18" charset="0"/>
                          </a:rPr>
                        </m:ctrlPr>
                      </m:fPr>
                      <m:num>
                        <m:r>
                          <a:rPr lang="en-IN" sz="1200" i="1">
                            <a:latin typeface="Cambria Math" panose="02040503050406030204" pitchFamily="18" charset="0"/>
                          </a:rPr>
                          <m:t>1</m:t>
                        </m:r>
                      </m:num>
                      <m:den>
                        <m:r>
                          <a:rPr lang="en-IN" sz="1200" i="1">
                            <a:latin typeface="Cambria Math" panose="02040503050406030204" pitchFamily="18" charset="0"/>
                          </a:rPr>
                          <m:t>2</m:t>
                        </m:r>
                      </m:den>
                    </m:f>
                    <m:r>
                      <m:rPr>
                        <m:sty m:val="p"/>
                      </m:rPr>
                      <a:rPr lang="en-IN" sz="1200">
                        <a:latin typeface="Cambria Math" panose="02040503050406030204" pitchFamily="18" charset="0"/>
                      </a:rPr>
                      <m:t>erf</m:t>
                    </m:r>
                    <m:r>
                      <a:rPr lang="en-IN" sz="1200" i="1">
                        <a:latin typeface="Cambria Math" panose="02040503050406030204" pitchFamily="18" charset="0"/>
                      </a:rPr>
                      <m:t>⁡(0.187</m:t>
                    </m:r>
                    <m:rad>
                      <m:radPr>
                        <m:degHide m:val="on"/>
                        <m:ctrlPr>
                          <a:rPr lang="en-IN" sz="1200" i="1" dirty="0">
                            <a:latin typeface="Cambria Math" panose="02040503050406030204" pitchFamily="18" charset="0"/>
                          </a:rPr>
                        </m:ctrlPr>
                      </m:radPr>
                      <m:deg/>
                      <m:e>
                        <m:r>
                          <a:rPr lang="en-IN" sz="1200" i="1" dirty="0">
                            <a:latin typeface="Cambria Math" panose="02040503050406030204" pitchFamily="18" charset="0"/>
                          </a:rPr>
                          <m:t>𝑥</m:t>
                        </m:r>
                      </m:e>
                    </m:rad>
                    <m:r>
                      <a:rPr lang="en-IN" sz="1200" i="1">
                        <a:latin typeface="Cambria Math" panose="02040503050406030204" pitchFamily="18" charset="0"/>
                      </a:rPr>
                      <m:t>)</m:t>
                    </m:r>
                  </m:oMath>
                </a14:m>
                <a:r>
                  <a:rPr lang="en-IN" sz="1200" dirty="0"/>
                  <a:t> (for FG array)</a:t>
                </a:r>
              </a:p>
              <a:p>
                <a:pPr marL="0" lvl="0" indent="0" algn="l" rtl="0">
                  <a:spcBef>
                    <a:spcPts val="1200"/>
                  </a:spcBef>
                  <a:spcAft>
                    <a:spcPts val="1200"/>
                  </a:spcAft>
                  <a:buNone/>
                </a:pPr>
                <a:r>
                  <a:rPr lang="en-IN" sz="1200" dirty="0"/>
                  <a:t>Both noise profile, closely approximate the sigmoid function of </a:t>
                </a:r>
                <a14:m>
                  <m:oMath xmlns:m="http://schemas.openxmlformats.org/officeDocument/2006/math">
                    <m:sSup>
                      <m:sSupPr>
                        <m:ctrlPr>
                          <a:rPr lang="en-IN" sz="1200" b="0" i="1" smtClean="0">
                            <a:latin typeface="Cambria Math" panose="02040503050406030204" pitchFamily="18" charset="0"/>
                          </a:rPr>
                        </m:ctrlPr>
                      </m:sSupPr>
                      <m:e>
                        <m:r>
                          <a:rPr lang="en-IN" sz="1200" b="0" i="1" smtClean="0">
                            <a:latin typeface="Cambria Math" panose="02040503050406030204" pitchFamily="18" charset="0"/>
                          </a:rPr>
                          <m:t>𝐼</m:t>
                        </m:r>
                      </m:e>
                      <m:sup>
                        <m:r>
                          <a:rPr lang="en-IN" sz="1200" b="0" i="1" smtClean="0">
                            <a:latin typeface="Cambria Math" panose="02040503050406030204" pitchFamily="18" charset="0"/>
                          </a:rPr>
                          <m:t>′</m:t>
                        </m:r>
                      </m:sup>
                    </m:sSup>
                    <m:r>
                      <a:rPr lang="en-IN" sz="1200" b="0" i="1" smtClean="0">
                        <a:latin typeface="Cambria Math" panose="02040503050406030204" pitchFamily="18" charset="0"/>
                      </a:rPr>
                      <m:t>/</m:t>
                    </m:r>
                    <m:r>
                      <a:rPr lang="en-IN" sz="1200" b="0" i="1" smtClean="0">
                        <a:latin typeface="Cambria Math" panose="02040503050406030204" pitchFamily="18" charset="0"/>
                      </a:rPr>
                      <m:t>𝑇</m:t>
                    </m:r>
                  </m:oMath>
                </a14:m>
                <a:r>
                  <a:rPr lang="en-IN" sz="1200" dirty="0"/>
                  <a:t>. The former within 2% relative error and the latter within 10%.</a:t>
                </a:r>
                <a:br>
                  <a:rPr lang="en-IN" sz="1200" i="1" dirty="0"/>
                </a:br>
                <a:br>
                  <a:rPr lang="en-IN" sz="1200" i="1" dirty="0"/>
                </a:br>
                <a:r>
                  <a:rPr lang="en-IN" sz="1200" dirty="0"/>
                  <a:t>Can also use externally injected noise (for e.g. from peripheral circuits) to simulate the same behaviour.</a:t>
                </a:r>
                <a:br>
                  <a:rPr lang="en-IN" sz="1200" dirty="0"/>
                </a:br>
                <a:br>
                  <a:rPr lang="en-IN" sz="1200" dirty="0"/>
                </a:br>
                <a:r>
                  <a:rPr lang="en-IN" sz="1200" dirty="0"/>
                  <a:t>Effective computing T can be dynamically varied by changing </a:t>
                </a:r>
                <a14:m>
                  <m:oMath xmlns:m="http://schemas.openxmlformats.org/officeDocument/2006/math">
                    <m:sSub>
                      <m:sSubPr>
                        <m:ctrlPr>
                          <a:rPr lang="ar-AE" sz="1200" i="1" dirty="0" smtClean="0">
                            <a:latin typeface="Cambria Math" panose="02040503050406030204" pitchFamily="18" charset="0"/>
                          </a:rPr>
                        </m:ctrlPr>
                      </m:sSubPr>
                      <m:e>
                        <m:r>
                          <a:rPr lang="en-IN" sz="1200" b="0" i="1" dirty="0" smtClean="0">
                            <a:latin typeface="Cambria Math" panose="02040503050406030204" pitchFamily="18" charset="0"/>
                          </a:rPr>
                          <m:t>𝐼</m:t>
                        </m:r>
                      </m:e>
                      <m:sub>
                        <m:r>
                          <a:rPr lang="ar-AE" sz="1200" b="0" i="1" dirty="0" smtClean="0">
                            <a:latin typeface="Cambria Math" panose="02040503050406030204" pitchFamily="18" charset="0"/>
                          </a:rPr>
                          <m:t>𝑚</m:t>
                        </m:r>
                        <m:r>
                          <a:rPr lang="en-IN" sz="1200" b="0" i="1" dirty="0" smtClean="0">
                            <a:latin typeface="Cambria Math" panose="02040503050406030204" pitchFamily="18" charset="0"/>
                          </a:rPr>
                          <m:t>𝑎𝑥</m:t>
                        </m:r>
                      </m:sub>
                    </m:sSub>
                  </m:oMath>
                </a14:m>
                <a:r>
                  <a:rPr lang="en-IN" sz="1200" dirty="0"/>
                  <a:t>, which in turn can be controlled by adjusting word gate (WG) and/or control gate (CG) line voltages.</a:t>
                </a:r>
              </a:p>
            </p:txBody>
          </p:sp>
        </mc:Choice>
        <mc:Fallback xmlns="">
          <p:sp>
            <p:nvSpPr>
              <p:cNvPr id="97" name="Google Shape;97;p19"/>
              <p:cNvSpPr txBox="1">
                <a:spLocks noGrp="1" noRot="1" noChangeAspect="1" noMove="1" noResize="1" noEditPoints="1" noAdjustHandles="1" noChangeArrowheads="1" noChangeShapeType="1" noTextEdit="1"/>
              </p:cNvSpPr>
              <p:nvPr>
                <p:ph type="body" idx="1"/>
              </p:nvPr>
            </p:nvSpPr>
            <p:spPr>
              <a:xfrm>
                <a:off x="311699" y="906827"/>
                <a:ext cx="5836744" cy="3397200"/>
              </a:xfrm>
              <a:prstGeom prst="rect">
                <a:avLst/>
              </a:prstGeom>
              <a:blipFill>
                <a:blip r:embed="rId3"/>
                <a:stretch>
                  <a:fillRect/>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2B67777A-8D57-422B-B069-DEB0D1AD0398}"/>
              </a:ext>
            </a:extLst>
          </p:cNvPr>
          <p:cNvPicPr>
            <a:picLocks noChangeAspect="1"/>
          </p:cNvPicPr>
          <p:nvPr/>
        </p:nvPicPr>
        <p:blipFill>
          <a:blip r:embed="rId4"/>
          <a:stretch>
            <a:fillRect/>
          </a:stretch>
        </p:blipFill>
        <p:spPr>
          <a:xfrm>
            <a:off x="6235082" y="907703"/>
            <a:ext cx="2597218" cy="1964088"/>
          </a:xfrm>
          <a:prstGeom prst="rect">
            <a:avLst/>
          </a:prstGeom>
        </p:spPr>
      </p:pic>
      <p:sp>
        <p:nvSpPr>
          <p:cNvPr id="9" name="Google Shape;97;p19">
            <a:extLst>
              <a:ext uri="{FF2B5EF4-FFF2-40B4-BE49-F238E27FC236}">
                <a16:creationId xmlns:a16="http://schemas.microsoft.com/office/drawing/2014/main" id="{B0F90766-F5E4-46C2-9444-93927190A071}"/>
              </a:ext>
            </a:extLst>
          </p:cNvPr>
          <p:cNvSpPr txBox="1">
            <a:spLocks/>
          </p:cNvSpPr>
          <p:nvPr/>
        </p:nvSpPr>
        <p:spPr>
          <a:xfrm>
            <a:off x="1955180" y="4245294"/>
            <a:ext cx="4279902" cy="684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Old Standard TT"/>
              <a:buChar char="●"/>
              <a:defRPr sz="1800" b="0" i="0" u="none" strike="noStrike" cap="none">
                <a:solidFill>
                  <a:schemeClr val="dk1"/>
                </a:solidFill>
                <a:latin typeface="Old Standard TT"/>
                <a:ea typeface="Old Standard TT"/>
                <a:cs typeface="Old Standard TT"/>
                <a:sym typeface="Old Standard TT"/>
              </a:defRPr>
            </a:lvl1pPr>
            <a:lvl2pPr marL="914400" marR="0" lvl="1"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2pPr>
            <a:lvl3pPr marL="1371600" marR="0" lvl="2"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3pPr>
            <a:lvl4pPr marL="1828800" marR="0" lvl="3"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4pPr>
            <a:lvl5pPr marL="2286000" marR="0" lvl="4"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5pPr>
            <a:lvl6pPr marL="2743200" marR="0" lvl="5"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6pPr>
            <a:lvl7pPr marL="3200400" marR="0" lvl="6"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7pPr>
            <a:lvl8pPr marL="3657600" marR="0" lvl="7"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8pPr>
            <a:lvl9pPr marL="4114800" marR="0" lvl="8" indent="-317500" algn="l" rtl="0">
              <a:lnSpc>
                <a:spcPct val="115000"/>
              </a:lnSpc>
              <a:spcBef>
                <a:spcPts val="0"/>
              </a:spcBef>
              <a:spcAft>
                <a:spcPts val="0"/>
              </a:spcAft>
              <a:buClr>
                <a:schemeClr val="dk1"/>
              </a:buClr>
              <a:buSzPts val="1400"/>
              <a:buFont typeface="Old Standard TT"/>
              <a:buChar char="■"/>
              <a:defRPr sz="1400" b="0" i="0" u="none" strike="noStrike" cap="none">
                <a:solidFill>
                  <a:schemeClr val="dk1"/>
                </a:solidFill>
                <a:latin typeface="Old Standard TT"/>
                <a:ea typeface="Old Standard TT"/>
                <a:cs typeface="Old Standard TT"/>
                <a:sym typeface="Old Standard TT"/>
              </a:defRPr>
            </a:lvl9pPr>
          </a:lstStyle>
          <a:p>
            <a:pPr marL="0" indent="0" algn="just">
              <a:buNone/>
            </a:pPr>
            <a:r>
              <a:rPr lang="en-US" sz="900" dirty="0"/>
              <a:t>Approximate sigmoidal behavior in a (Top: memristor-based, Bottom: </a:t>
            </a:r>
            <a:r>
              <a:rPr lang="en-IN" sz="900" dirty="0"/>
              <a:t>floating-gate memory-based</a:t>
            </a:r>
            <a:r>
              <a:rPr lang="en-US" sz="900" dirty="0"/>
              <a:t>) stochastic neuron with external noise. The inset shows peak signal-to-noise ratios across full range of neuron’s input currents.</a:t>
            </a:r>
            <a:endParaRPr lang="en-IN" sz="900" dirty="0"/>
          </a:p>
        </p:txBody>
      </p:sp>
      <p:pic>
        <p:nvPicPr>
          <p:cNvPr id="3" name="Picture 2">
            <a:extLst>
              <a:ext uri="{FF2B5EF4-FFF2-40B4-BE49-F238E27FC236}">
                <a16:creationId xmlns:a16="http://schemas.microsoft.com/office/drawing/2014/main" id="{0FE2F00B-796D-411F-9A47-F46EDB5EB622}"/>
              </a:ext>
            </a:extLst>
          </p:cNvPr>
          <p:cNvPicPr>
            <a:picLocks noChangeAspect="1"/>
          </p:cNvPicPr>
          <p:nvPr/>
        </p:nvPicPr>
        <p:blipFill>
          <a:blip r:embed="rId5"/>
          <a:stretch>
            <a:fillRect/>
          </a:stretch>
        </p:blipFill>
        <p:spPr>
          <a:xfrm>
            <a:off x="6235083" y="2923829"/>
            <a:ext cx="2597218" cy="20056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7A37A-B8D8-6DED-9F6C-6B8928D352A9}"/>
              </a:ext>
            </a:extLst>
          </p:cNvPr>
          <p:cNvSpPr>
            <a:spLocks noGrp="1"/>
          </p:cNvSpPr>
          <p:nvPr>
            <p:ph type="title"/>
          </p:nvPr>
        </p:nvSpPr>
        <p:spPr/>
        <p:txBody>
          <a:bodyPr>
            <a:normAutofit fontScale="90000"/>
          </a:bodyPr>
          <a:lstStyle/>
          <a:p>
            <a:r>
              <a:rPr lang="en-IN" dirty="0"/>
              <a:t>Operating the Boltzmann Machine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4751710-2553-CF99-18ED-34768E4DE320}"/>
                  </a:ext>
                </a:extLst>
              </p:cNvPr>
              <p:cNvSpPr>
                <a:spLocks noGrp="1"/>
              </p:cNvSpPr>
              <p:nvPr>
                <p:ph type="body" idx="1"/>
              </p:nvPr>
            </p:nvSpPr>
            <p:spPr/>
            <p:txBody>
              <a:bodyPr>
                <a:normAutofit/>
              </a:bodyPr>
              <a:lstStyle/>
              <a:p>
                <a:pPr marL="114300" indent="0">
                  <a:buNone/>
                </a:pPr>
                <a:r>
                  <a:rPr lang="en-IN" sz="1300" u="sng" dirty="0"/>
                  <a:t>Memristors</a:t>
                </a:r>
              </a:p>
              <a:p>
                <a:pPr>
                  <a:buFontTx/>
                  <a:buChar char="-"/>
                </a:pPr>
                <a:r>
                  <a:rPr lang="en-IN" sz="1300" dirty="0"/>
                  <a:t>A </a:t>
                </a:r>
                <a14:m>
                  <m:oMath xmlns:m="http://schemas.openxmlformats.org/officeDocument/2006/math">
                    <m:r>
                      <a:rPr lang="en-IN" sz="1300" b="0" i="0" dirty="0" smtClean="0">
                        <a:latin typeface="Cambria Math" panose="02040503050406030204" pitchFamily="18" charset="0"/>
                        <a:ea typeface="Cambria Math" panose="02040503050406030204" pitchFamily="18" charset="0"/>
                      </a:rPr>
                      <m:t>20</m:t>
                    </m:r>
                    <m:r>
                      <a:rPr lang="en-IN" sz="1300" i="1" dirty="0" smtClean="0">
                        <a:latin typeface="Cambria Math" panose="02040503050406030204" pitchFamily="18" charset="0"/>
                        <a:ea typeface="Cambria Math" panose="02040503050406030204" pitchFamily="18" charset="0"/>
                      </a:rPr>
                      <m:t>×</m:t>
                    </m:r>
                    <m:r>
                      <a:rPr lang="en-IN" sz="1300" b="0" i="1" dirty="0" smtClean="0">
                        <a:latin typeface="Cambria Math" panose="02040503050406030204" pitchFamily="18" charset="0"/>
                        <a:ea typeface="Cambria Math" panose="02040503050406030204" pitchFamily="18" charset="0"/>
                      </a:rPr>
                      <m:t>20</m:t>
                    </m:r>
                  </m:oMath>
                </a14:m>
                <a:r>
                  <a:rPr lang="en-IN" sz="1300" dirty="0"/>
                  <a:t> crossbar circuit with passively integrated </a:t>
                </a:r>
                <a14:m>
                  <m:oMath xmlns:m="http://schemas.openxmlformats.org/officeDocument/2006/math">
                    <m:r>
                      <a:rPr lang="en-IN" sz="1300" i="1" dirty="0" smtClean="0">
                        <a:latin typeface="Cambria Math" panose="02040503050406030204" pitchFamily="18" charset="0"/>
                      </a:rPr>
                      <m:t>𝑃𝑡</m:t>
                    </m:r>
                    <m:r>
                      <a:rPr lang="en-IN" sz="1300" i="1" dirty="0" smtClean="0">
                        <a:latin typeface="Cambria Math" panose="02040503050406030204" pitchFamily="18" charset="0"/>
                      </a:rPr>
                      <m:t>/</m:t>
                    </m:r>
                    <m:r>
                      <a:rPr lang="en-IN" sz="1300" i="1" dirty="0" smtClean="0">
                        <a:latin typeface="Cambria Math" panose="02040503050406030204" pitchFamily="18" charset="0"/>
                      </a:rPr>
                      <m:t>𝐴</m:t>
                    </m:r>
                    <m:sSub>
                      <m:sSubPr>
                        <m:ctrlPr>
                          <a:rPr lang="en-IN" sz="1300" b="0" i="1" dirty="0" smtClean="0">
                            <a:latin typeface="Cambria Math" panose="02040503050406030204" pitchFamily="18" charset="0"/>
                          </a:rPr>
                        </m:ctrlPr>
                      </m:sSubPr>
                      <m:e>
                        <m:r>
                          <a:rPr lang="en-IN" sz="1300" i="1" dirty="0" smtClean="0">
                            <a:latin typeface="Cambria Math" panose="02040503050406030204" pitchFamily="18" charset="0"/>
                          </a:rPr>
                          <m:t>𝑙</m:t>
                        </m:r>
                      </m:e>
                      <m:sub>
                        <m:r>
                          <a:rPr lang="en-IN" sz="1300" i="1" dirty="0" smtClean="0">
                            <a:latin typeface="Cambria Math" panose="02040503050406030204" pitchFamily="18" charset="0"/>
                          </a:rPr>
                          <m:t>2</m:t>
                        </m:r>
                      </m:sub>
                    </m:sSub>
                    <m:sSub>
                      <m:sSubPr>
                        <m:ctrlPr>
                          <a:rPr lang="en-IN" sz="1300" b="0" i="1" dirty="0" smtClean="0">
                            <a:latin typeface="Cambria Math" panose="02040503050406030204" pitchFamily="18" charset="0"/>
                          </a:rPr>
                        </m:ctrlPr>
                      </m:sSubPr>
                      <m:e>
                        <m:r>
                          <a:rPr lang="en-IN" sz="1300" i="1" dirty="0" smtClean="0">
                            <a:latin typeface="Cambria Math" panose="02040503050406030204" pitchFamily="18" charset="0"/>
                          </a:rPr>
                          <m:t>𝑂</m:t>
                        </m:r>
                      </m:e>
                      <m:sub>
                        <m:r>
                          <a:rPr lang="en-IN" sz="1300" i="1" dirty="0" smtClean="0">
                            <a:latin typeface="Cambria Math" panose="02040503050406030204" pitchFamily="18" charset="0"/>
                          </a:rPr>
                          <m:t>3</m:t>
                        </m:r>
                      </m:sub>
                    </m:sSub>
                    <m:r>
                      <a:rPr lang="en-IN" sz="1300" i="1" dirty="0" smtClean="0">
                        <a:latin typeface="Cambria Math" panose="02040503050406030204" pitchFamily="18" charset="0"/>
                      </a:rPr>
                      <m:t>/</m:t>
                    </m:r>
                    <m:r>
                      <a:rPr lang="en-IN" sz="1300" i="1" dirty="0" smtClean="0">
                        <a:latin typeface="Cambria Math" panose="02040503050406030204" pitchFamily="18" charset="0"/>
                      </a:rPr>
                      <m:t>𝑇𝑖</m:t>
                    </m:r>
                    <m:sSub>
                      <m:sSubPr>
                        <m:ctrlPr>
                          <a:rPr lang="en-IN" sz="1300" b="0" i="1" dirty="0" smtClean="0">
                            <a:latin typeface="Cambria Math" panose="02040503050406030204" pitchFamily="18" charset="0"/>
                          </a:rPr>
                        </m:ctrlPr>
                      </m:sSubPr>
                      <m:e>
                        <m:r>
                          <a:rPr lang="en-IN" sz="1300" i="1" dirty="0" smtClean="0">
                            <a:latin typeface="Cambria Math" panose="02040503050406030204" pitchFamily="18" charset="0"/>
                          </a:rPr>
                          <m:t>𝑂</m:t>
                        </m:r>
                      </m:e>
                      <m:sub>
                        <m:r>
                          <a:rPr lang="en-IN" sz="1300" i="1" dirty="0" smtClean="0">
                            <a:latin typeface="Cambria Math" panose="02040503050406030204" pitchFamily="18" charset="0"/>
                          </a:rPr>
                          <m:t>2</m:t>
                        </m:r>
                        <m:r>
                          <a:rPr lang="en-IN" sz="1300" i="1" dirty="0" smtClean="0">
                            <a:latin typeface="Cambria Math" panose="02040503050406030204" pitchFamily="18" charset="0"/>
                          </a:rPr>
                          <m:t>−</m:t>
                        </m:r>
                        <m:r>
                          <a:rPr lang="en-IN" sz="1300" i="1" dirty="0" smtClean="0">
                            <a:latin typeface="Cambria Math" panose="02040503050406030204" pitchFamily="18" charset="0"/>
                          </a:rPr>
                          <m:t>𝑥</m:t>
                        </m:r>
                      </m:sub>
                    </m:sSub>
                    <m:r>
                      <a:rPr lang="en-IN" sz="1300" i="1" dirty="0" smtClean="0">
                        <a:latin typeface="Cambria Math" panose="02040503050406030204" pitchFamily="18" charset="0"/>
                      </a:rPr>
                      <m:t>/</m:t>
                    </m:r>
                    <m:r>
                      <a:rPr lang="en-IN" sz="1300" i="1" dirty="0" smtClean="0">
                        <a:latin typeface="Cambria Math" panose="02040503050406030204" pitchFamily="18" charset="0"/>
                      </a:rPr>
                      <m:t>𝑃𝑡</m:t>
                    </m:r>
                  </m:oMath>
                </a14:m>
                <a:r>
                  <a:rPr lang="en-IN" sz="1300" dirty="0"/>
                  <a:t> memristors</a:t>
                </a:r>
              </a:p>
              <a:p>
                <a:pPr>
                  <a:buFontTx/>
                  <a:buChar char="-"/>
                </a:pPr>
                <a:r>
                  <a:rPr lang="en-IN" sz="1300" dirty="0"/>
                  <a:t>Initially a randomly chosen set of voltages are applied on the vertical lines. Horizontal line voltages are updated once every epoch. The energy of the network state is calculated in each epoch.</a:t>
                </a:r>
              </a:p>
              <a:p>
                <a:pPr>
                  <a:buFontTx/>
                  <a:buChar char="-"/>
                </a:pPr>
                <a:r>
                  <a:rPr lang="en-IN" sz="1300" b="0" dirty="0"/>
                  <a:t>The effective </a:t>
                </a:r>
                <a:r>
                  <a:rPr lang="en-IN" sz="1300" dirty="0"/>
                  <a:t>temperature T is varied by </a:t>
                </a:r>
                <a:r>
                  <a:rPr lang="en-IN" sz="1300" b="0" dirty="0"/>
                  <a:t>varying </a:t>
                </a:r>
                <a14:m>
                  <m:oMath xmlns:m="http://schemas.openxmlformats.org/officeDocument/2006/math">
                    <m:sSub>
                      <m:sSubPr>
                        <m:ctrlPr>
                          <a:rPr lang="en-IN" sz="1300" b="0" i="1" smtClean="0">
                            <a:latin typeface="Cambria Math" panose="02040503050406030204" pitchFamily="18" charset="0"/>
                          </a:rPr>
                        </m:ctrlPr>
                      </m:sSubPr>
                      <m:e>
                        <m:r>
                          <a:rPr lang="en-IN" sz="1300" b="0" i="1" smtClean="0">
                            <a:latin typeface="Cambria Math" panose="02040503050406030204" pitchFamily="18" charset="0"/>
                          </a:rPr>
                          <m:t>𝑉</m:t>
                        </m:r>
                      </m:e>
                      <m:sub>
                        <m:r>
                          <a:rPr lang="en-IN" sz="1300" b="0" i="1" smtClean="0">
                            <a:latin typeface="Cambria Math" panose="02040503050406030204" pitchFamily="18" charset="0"/>
                          </a:rPr>
                          <m:t>𝑂𝑁</m:t>
                        </m:r>
                      </m:sub>
                    </m:sSub>
                  </m:oMath>
                </a14:m>
                <a:r>
                  <a:rPr lang="en-IN" sz="1300" dirty="0"/>
                  <a:t>, the voltage bias across each memristor. Convergence of the system to thermal equilibrium can be seen from the energy distribution at different T.</a:t>
                </a:r>
              </a:p>
              <a:p>
                <a:pPr marL="114300" indent="0">
                  <a:buNone/>
                </a:pPr>
                <a:br>
                  <a:rPr lang="en-IN" sz="1300" u="sng" dirty="0"/>
                </a:br>
                <a:r>
                  <a:rPr lang="en-IN" sz="1300" u="sng" dirty="0"/>
                  <a:t>Embedded NOR Flash Memory</a:t>
                </a:r>
              </a:p>
              <a:p>
                <a:pPr>
                  <a:buFontTx/>
                  <a:buChar char="-"/>
                </a:pPr>
                <a:r>
                  <a:rPr lang="en-IN" sz="1300" dirty="0"/>
                  <a:t>A </a:t>
                </a:r>
                <a14:m>
                  <m:oMath xmlns:m="http://schemas.openxmlformats.org/officeDocument/2006/math">
                    <m:r>
                      <a:rPr lang="en-IN" sz="1300" b="0" i="0" dirty="0" smtClean="0">
                        <a:latin typeface="Cambria Math" panose="02040503050406030204" pitchFamily="18" charset="0"/>
                        <a:ea typeface="Cambria Math" panose="02040503050406030204" pitchFamily="18" charset="0"/>
                      </a:rPr>
                      <m:t>6</m:t>
                    </m:r>
                    <m:r>
                      <a:rPr lang="en-IN" sz="1300" i="1" dirty="0" smtClean="0">
                        <a:latin typeface="Cambria Math" panose="02040503050406030204" pitchFamily="18" charset="0"/>
                        <a:ea typeface="Cambria Math" panose="02040503050406030204" pitchFamily="18" charset="0"/>
                      </a:rPr>
                      <m:t>×</m:t>
                    </m:r>
                    <m:r>
                      <a:rPr lang="en-IN" sz="1300" b="0" i="1" dirty="0" smtClean="0">
                        <a:latin typeface="Cambria Math" panose="02040503050406030204" pitchFamily="18" charset="0"/>
                        <a:ea typeface="Cambria Math" panose="02040503050406030204" pitchFamily="18" charset="0"/>
                      </a:rPr>
                      <m:t>10</m:t>
                    </m:r>
                  </m:oMath>
                </a14:m>
                <a:r>
                  <a:rPr lang="en-IN" sz="1300" dirty="0"/>
                  <a:t> integrated array of supercells, using 55-nm technology, where a supercell consists of 2 FG transistors sharing the common source terminal.</a:t>
                </a:r>
              </a:p>
              <a:p>
                <a:pPr>
                  <a:buFontTx/>
                  <a:buChar char="-"/>
                </a:pPr>
                <a:r>
                  <a:rPr lang="en-US" sz="1300" dirty="0"/>
                  <a:t>T</a:t>
                </a:r>
                <a:r>
                  <a:rPr lang="en-IN" sz="1300" dirty="0"/>
                  <a:t>he currents from the neurons can be simultaneously scaled by changing the Coupling Gate (CG) and/or Word Gate (WG) line voltages.</a:t>
                </a:r>
              </a:p>
              <a:p>
                <a:pPr>
                  <a:buFontTx/>
                  <a:buChar char="-"/>
                </a:pPr>
                <a:r>
                  <a:rPr lang="en-US" sz="1300" dirty="0"/>
                  <a:t>The neural network weights are mapped to the cell currents using a chosen value of </a:t>
                </a:r>
                <a14:m>
                  <m:oMath xmlns:m="http://schemas.openxmlformats.org/officeDocument/2006/math">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m:t>
                        </m:r>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𝐼</m:t>
                            </m:r>
                          </m:e>
                          <m:sub>
                            <m:r>
                              <a:rPr lang="en-US" sz="1300" b="0" i="1" smtClean="0">
                                <a:latin typeface="Cambria Math" panose="02040503050406030204" pitchFamily="18" charset="0"/>
                              </a:rPr>
                              <m:t>𝑐𝑒𝑙𝑙</m:t>
                            </m:r>
                          </m:sub>
                        </m:sSub>
                        <m:r>
                          <a:rPr lang="en-US" sz="1300" b="0" i="1" smtClean="0">
                            <a:latin typeface="Cambria Math" panose="02040503050406030204" pitchFamily="18" charset="0"/>
                          </a:rPr>
                          <m:t>)</m:t>
                        </m:r>
                      </m:e>
                      <m:sub>
                        <m:r>
                          <a:rPr lang="en-US" sz="1300" b="0" i="1" smtClean="0">
                            <a:latin typeface="Cambria Math" panose="02040503050406030204" pitchFamily="18" charset="0"/>
                          </a:rPr>
                          <m:t>𝑚𝑎𝑥</m:t>
                        </m:r>
                      </m:sub>
                    </m:sSub>
                  </m:oMath>
                </a14:m>
                <a:r>
                  <a:rPr lang="en-IN" sz="1300" dirty="0"/>
                  <a:t>.</a:t>
                </a:r>
              </a:p>
            </p:txBody>
          </p:sp>
        </mc:Choice>
        <mc:Fallback xmlns="">
          <p:sp>
            <p:nvSpPr>
              <p:cNvPr id="3" name="Text Placeholder 2">
                <a:extLst>
                  <a:ext uri="{FF2B5EF4-FFF2-40B4-BE49-F238E27FC236}">
                    <a16:creationId xmlns:a16="http://schemas.microsoft.com/office/drawing/2014/main" id="{C4751710-2553-CF99-18ED-34768E4DE320}"/>
                  </a:ext>
                </a:extLst>
              </p:cNvPr>
              <p:cNvSpPr>
                <a:spLocks noGrp="1" noRot="1" noChangeAspect="1" noMove="1" noResize="1" noEditPoints="1" noAdjustHandles="1" noChangeArrowheads="1" noChangeShapeType="1" noTextEdit="1"/>
              </p:cNvSpPr>
              <p:nvPr>
                <p:ph type="body" idx="1"/>
              </p:nvPr>
            </p:nvSpPr>
            <p:spPr>
              <a:blipFill>
                <a:blip r:embed="rId2"/>
                <a:stretch>
                  <a:fillRect r="-644"/>
                </a:stretch>
              </a:blipFill>
            </p:spPr>
            <p:txBody>
              <a:bodyPr/>
              <a:lstStyle/>
              <a:p>
                <a:r>
                  <a:rPr lang="en-IN">
                    <a:noFill/>
                  </a:rPr>
                  <a:t> </a:t>
                </a:r>
              </a:p>
            </p:txBody>
          </p:sp>
        </mc:Fallback>
      </mc:AlternateContent>
    </p:spTree>
    <p:extLst>
      <p:ext uri="{BB962C8B-B14F-4D97-AF65-F5344CB8AC3E}">
        <p14:creationId xmlns:p14="http://schemas.microsoft.com/office/powerpoint/2010/main" val="176890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9EBD-4994-440A-B541-B2FE317624EB}"/>
              </a:ext>
            </a:extLst>
          </p:cNvPr>
          <p:cNvSpPr>
            <a:spLocks noGrp="1"/>
          </p:cNvSpPr>
          <p:nvPr>
            <p:ph type="title"/>
          </p:nvPr>
        </p:nvSpPr>
        <p:spPr/>
        <p:txBody>
          <a:bodyPr>
            <a:normAutofit fontScale="90000"/>
          </a:bodyPr>
          <a:lstStyle/>
          <a:p>
            <a:r>
              <a:rPr lang="en-US" dirty="0"/>
              <a:t>Demonstrating Versatility</a:t>
            </a:r>
            <a:endParaRPr lang="en-IN" dirty="0"/>
          </a:p>
        </p:txBody>
      </p:sp>
      <p:sp>
        <p:nvSpPr>
          <p:cNvPr id="3" name="Text Placeholder 2">
            <a:extLst>
              <a:ext uri="{FF2B5EF4-FFF2-40B4-BE49-F238E27FC236}">
                <a16:creationId xmlns:a16="http://schemas.microsoft.com/office/drawing/2014/main" id="{01A72B96-40D5-4D7B-BEF5-FA21F0A380E9}"/>
              </a:ext>
            </a:extLst>
          </p:cNvPr>
          <p:cNvSpPr>
            <a:spLocks noGrp="1"/>
          </p:cNvSpPr>
          <p:nvPr>
            <p:ph type="body" idx="1"/>
          </p:nvPr>
        </p:nvSpPr>
        <p:spPr/>
        <p:txBody>
          <a:bodyPr/>
          <a:lstStyle/>
          <a:p>
            <a:pPr marL="114300" indent="0">
              <a:buNone/>
            </a:pPr>
            <a:r>
              <a:rPr lang="en-IN" u="sng" dirty="0"/>
              <a:t>Baseline</a:t>
            </a:r>
          </a:p>
          <a:p>
            <a:pPr marL="114300" indent="0">
              <a:buNone/>
            </a:pPr>
            <a:r>
              <a:rPr lang="en-IN" u="sng" dirty="0"/>
              <a:t>Adjustable Approach</a:t>
            </a:r>
          </a:p>
          <a:p>
            <a:pPr marL="114300" indent="0">
              <a:buNone/>
            </a:pPr>
            <a:r>
              <a:rPr lang="en-IN" u="sng" dirty="0"/>
              <a:t>Chaotic</a:t>
            </a:r>
          </a:p>
          <a:p>
            <a:pPr marL="114300" indent="0">
              <a:buNone/>
            </a:pPr>
            <a:r>
              <a:rPr lang="en-IN" u="sng" dirty="0"/>
              <a:t>Stochastic</a:t>
            </a:r>
          </a:p>
        </p:txBody>
      </p:sp>
    </p:spTree>
    <p:extLst>
      <p:ext uri="{BB962C8B-B14F-4D97-AF65-F5344CB8AC3E}">
        <p14:creationId xmlns:p14="http://schemas.microsoft.com/office/powerpoint/2010/main" val="1588198301"/>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3156</TotalTime>
  <Words>1951</Words>
  <Application>Microsoft Office PowerPoint</Application>
  <PresentationFormat>On-screen Show (16:9)</PresentationFormat>
  <Paragraphs>147</Paragraphs>
  <Slides>18</Slides>
  <Notes>11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 Math</vt:lpstr>
      <vt:lpstr>Old Standard TT</vt:lpstr>
      <vt:lpstr>Wingdings</vt:lpstr>
      <vt:lpstr>Paperback</vt:lpstr>
      <vt:lpstr>NC architectures for solving Combinatorial Optimization Problems</vt:lpstr>
      <vt:lpstr>Versatile stochastic dot product circuits based on nonvolatile memories for high performance neurocomputing and neurooptimization  M.R. Mahmoodi, M. Prezioso &amp; D.B. Strukov</vt:lpstr>
      <vt:lpstr>Stochastic dot-product circuits</vt:lpstr>
      <vt:lpstr>Motivation and Prior Works</vt:lpstr>
      <vt:lpstr>The idea behind a Boltzmann Machine</vt:lpstr>
      <vt:lpstr>PowerPoint Presentation</vt:lpstr>
      <vt:lpstr>Noise Characterization and Working of Crossbar Memory Arrays</vt:lpstr>
      <vt:lpstr>Operating the Boltzmann Machine</vt:lpstr>
      <vt:lpstr>Demonstrating Versatility</vt:lpstr>
      <vt:lpstr>PowerPoint Presentation</vt:lpstr>
      <vt:lpstr>Combinatorial Optimization by weight annealing in memristive Hopfield networks  Z. Fahimi, M.R. Mahmoodi, H. Nili, Valentin Polishchuk &amp; D.B. Strukov</vt:lpstr>
      <vt:lpstr>Hardware Accelerators for Combinatorial Optimization</vt:lpstr>
      <vt:lpstr>Motivation and Prior Works</vt:lpstr>
      <vt:lpstr>Weight Annealing</vt:lpstr>
      <vt:lpstr>Implementation of Weight Annealing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 architectures for solving Combinatorial Optimization Problems</dc:title>
  <cp:lastModifiedBy>Asish Kumar Mandoi</cp:lastModifiedBy>
  <cp:revision>50</cp:revision>
  <dcterms:modified xsi:type="dcterms:W3CDTF">2023-02-18T18:29:05Z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bec90da-8de3-41c2-83a2-9a36daf445f7_Enabled">
    <vt:lpwstr>true</vt:lpwstr>
  </property>
  <property fmtid="{D5CDD505-2E9C-101B-9397-08002B2CF9AE}" pid="3" name="MSIP_Label_cbec90da-8de3-41c2-83a2-9a36daf445f7_SetDate">
    <vt:lpwstr>2023-02-15T09:12:53Z</vt:lpwstr>
  </property>
  <property fmtid="{D5CDD505-2E9C-101B-9397-08002B2CF9AE}" pid="4" name="MSIP_Label_cbec90da-8de3-41c2-83a2-9a36daf445f7_Method">
    <vt:lpwstr>Standard</vt:lpwstr>
  </property>
  <property fmtid="{D5CDD505-2E9C-101B-9397-08002B2CF9AE}" pid="5" name="MSIP_Label_cbec90da-8de3-41c2-83a2-9a36daf445f7_Name">
    <vt:lpwstr>Confidential File</vt:lpwstr>
  </property>
  <property fmtid="{D5CDD505-2E9C-101B-9397-08002B2CF9AE}" pid="6" name="MSIP_Label_cbec90da-8de3-41c2-83a2-9a36daf445f7_SiteId">
    <vt:lpwstr>8d894c2b-238f-490b-8dd1-d93898c5bf83</vt:lpwstr>
  </property>
  <property fmtid="{D5CDD505-2E9C-101B-9397-08002B2CF9AE}" pid="7" name="MSIP_Label_cbec90da-8de3-41c2-83a2-9a36daf445f7_ActionId">
    <vt:lpwstr>ed3115ac-7da4-4b49-80bb-c3b476b6521f</vt:lpwstr>
  </property>
  <property fmtid="{D5CDD505-2E9C-101B-9397-08002B2CF9AE}" pid="8" name="MSIP_Label_cbec90da-8de3-41c2-83a2-9a36daf445f7_ContentBits">
    <vt:lpwstr>0</vt:lpwstr>
  </property>
</Properties>
</file>