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456" r:id="rId3"/>
    <p:sldId id="466" r:id="rId4"/>
    <p:sldId id="482" r:id="rId5"/>
    <p:sldId id="483" r:id="rId6"/>
    <p:sldId id="484" r:id="rId7"/>
    <p:sldId id="485" r:id="rId8"/>
    <p:sldId id="344" r:id="rId9"/>
    <p:sldId id="486" r:id="rId10"/>
    <p:sldId id="487" r:id="rId11"/>
    <p:sldId id="488" r:id="rId12"/>
    <p:sldId id="489" r:id="rId13"/>
    <p:sldId id="514" r:id="rId14"/>
    <p:sldId id="515" r:id="rId15"/>
    <p:sldId id="517" r:id="rId16"/>
    <p:sldId id="516" r:id="rId17"/>
    <p:sldId id="518" r:id="rId18"/>
    <p:sldId id="520" r:id="rId19"/>
    <p:sldId id="521" r:id="rId20"/>
    <p:sldId id="522" r:id="rId21"/>
    <p:sldId id="490" r:id="rId22"/>
    <p:sldId id="491" r:id="rId23"/>
    <p:sldId id="523" r:id="rId24"/>
    <p:sldId id="493" r:id="rId25"/>
    <p:sldId id="494" r:id="rId26"/>
    <p:sldId id="500" r:id="rId27"/>
    <p:sldId id="501" r:id="rId28"/>
    <p:sldId id="504" r:id="rId29"/>
    <p:sldId id="524" r:id="rId30"/>
    <p:sldId id="526" r:id="rId31"/>
    <p:sldId id="528" r:id="rId32"/>
    <p:sldId id="529" r:id="rId33"/>
    <p:sldId id="502" r:id="rId34"/>
    <p:sldId id="503" r:id="rId35"/>
    <p:sldId id="498" r:id="rId36"/>
    <p:sldId id="512" r:id="rId37"/>
    <p:sldId id="506" r:id="rId38"/>
    <p:sldId id="530" r:id="rId39"/>
    <p:sldId id="525" r:id="rId40"/>
    <p:sldId id="531" r:id="rId41"/>
    <p:sldId id="343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06F"/>
    <a:srgbClr val="95B4D8"/>
    <a:srgbClr val="D2DDF1"/>
    <a:srgbClr val="E48C0A"/>
    <a:srgbClr val="F9C170"/>
    <a:srgbClr val="00A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87696" autoAdjust="0"/>
  </p:normalViewPr>
  <p:slideViewPr>
    <p:cSldViewPr snapToGrid="0">
      <p:cViewPr varScale="1">
        <p:scale>
          <a:sx n="72" d="100"/>
          <a:sy n="72" d="100"/>
        </p:scale>
        <p:origin x="2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40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D72925A-DD11-9FE1-C065-BD38DE25D1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4C33EB-D11D-3830-A80E-939CB7DC8C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7EF63-9856-4AF3-84CC-EB28F672220A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048B9-C457-70A9-6625-19044C1682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CEF74-405F-B87E-3105-2CB7896773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D1C0E-684E-4EE9-9E19-A0EC75F81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14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89542-1938-4442-A3C8-949D9C82129D}" type="datetimeFigureOut">
              <a:rPr lang="ko-KR" altLang="en-US" smtClean="0"/>
              <a:t>2025-05-04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106D1-FB54-4A9D-AC6A-F3F994DB5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810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4302E-E04B-327A-5758-7FFE373DA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BBCF1B-AAED-F743-1DA0-611400FD3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C6AA89-AF17-BF42-913E-EE07A9D27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730DF5-CC05-943D-E38A-AFA939B8E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72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82E8D-8694-E3CB-1AD8-E494C8E9E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B9275A-AF1D-0729-8C45-F481076AB7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F8D77B-A759-2005-628E-357AA8BAD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4A0A9E-35F0-C69B-41F4-DCB9AB0EAF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59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19DA0-0347-8CE3-EDFC-2AD76F2B5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CEA0C96-CEA7-0BB8-B85B-A0795653CC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16CD66-E075-9110-15AA-B7417CBDA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DE89C1-30A2-4E30-EF94-7B845DC2D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701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E670A-8965-0D91-0DC7-EAC743EBD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C69DC5-F7B3-A9FF-8915-A07B215693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74CCB4-8EA4-6AE5-C228-0B713AAD21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C3D35F-1269-F73B-4E23-61573943A2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09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FD465-BFA4-80B2-861E-0BD357020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1F8B6A-2062-191C-F904-74894EB75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8ED95DA-69F6-FA52-9F1F-086F8A0F8B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692DC3-95C0-7F68-FC53-B46C2D0DB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00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CD530-3170-1FC7-7EF0-AFD8BB896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64A065-43D1-CAB4-9F9D-77AE46E6A0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4CE7B5-563D-EB01-FE89-49080BEB3C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59E493-6217-892D-F977-D4EC4759B1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539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79743-6D32-3279-0CEE-3D875879F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509B01-536A-60A3-0612-718A73DFB0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76A564-C5E9-F806-14BA-DC42E2D82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6CCEE4-F235-1826-1C74-9D5141823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8003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F23F0-ABBA-B880-90E8-083FAC0B0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957A82-758D-6593-86CF-B01E3108EC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171FA1-DC63-5228-5632-D56F5FC10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0D228D-7A9E-A487-F7A5-515FAF2255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08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70DB4-E386-8CE6-1B8B-892B99344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CC9C99-C1E8-5323-9890-F71E8E5193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4890DEC-C780-B7F3-0DBD-34EC603BC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68CCE3-6F09-316F-6EC3-AEC03D668C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265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91FF2-2A7C-A946-99BC-DC0DC4225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9EBD55-A154-72F2-CC1D-2D875BA255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067C7B5-622F-2FB5-AC35-B25CDB8A3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5FA722-9EC6-75C7-0AB3-98F6953CC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432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101F7-61EF-24D7-4045-422BEC6AF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00C62C-CC0B-835A-0D1B-86F6F64BE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3DC612-D9B2-95E8-DD70-4311D4F32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1D736C-1C79-E4F4-875E-2D2FF292A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023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A9F16-FA02-ABCA-963F-870F39A79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25FF651-F4A7-362A-E0ED-E8644D5A0D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C2CE52-76AD-B22F-5001-861B7ECD4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생성된 네트워크의 </a:t>
            </a:r>
            <a:r>
              <a:rPr lang="en-US" altLang="ko-KR"/>
              <a:t>ID</a:t>
            </a:r>
            <a:r>
              <a:rPr lang="ko-KR" altLang="en-US"/>
              <a:t>가 출력된 것 </a:t>
            </a:r>
            <a:r>
              <a:rPr lang="en-US" altLang="ko-KR"/>
              <a:t>(SHA256 </a:t>
            </a:r>
            <a:r>
              <a:rPr lang="ko-KR" altLang="en-US"/>
              <a:t>해시 값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36AE7-4C57-269F-FCB9-2E9CA34F0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5428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87C5A-0DDE-3561-FC4A-07FFF05ED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94ED0D-A160-4373-7383-98EA1460EB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C5FABB-D4C5-EACE-8C7C-4F50BE2261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004037-1800-B372-2B1F-C50534EBF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2386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2F2C5-9218-6815-E19A-CB5D49F58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C6D15A-1EEE-A983-FABB-FAF063CA5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A9ECE0-0EE3-5582-6745-DEC7E94D4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생성된 네트워크의 </a:t>
            </a:r>
            <a:r>
              <a:rPr lang="en-US" altLang="ko-KR"/>
              <a:t>ID</a:t>
            </a:r>
            <a:r>
              <a:rPr lang="ko-KR" altLang="en-US"/>
              <a:t>가 출력된 것 </a:t>
            </a:r>
            <a:r>
              <a:rPr lang="en-US" altLang="ko-KR"/>
              <a:t>(SHA256 </a:t>
            </a:r>
            <a:r>
              <a:rPr lang="ko-KR" altLang="en-US"/>
              <a:t>해시 값</a:t>
            </a:r>
            <a:r>
              <a:rPr lang="en-US" altLang="ko-KR"/>
              <a:t>)</a:t>
            </a:r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20D8A6-5CB2-1C81-1D08-EFE8B88D7F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515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4020B-1355-EFF9-AAAC-CB9E4684A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5F2108-3E4A-B33E-67A6-E6FE17275B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A3A165-D650-F2AB-5701-14301704B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6FB816-E44E-D3BC-73D7-D5573E9A52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038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0621F-C6BF-DCEE-1C25-50CE7FE81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C309C0F-FD01-E027-5D2C-38DEB6C5AE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7C6801-DC28-FB5E-9BCB-757E01D435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리버스 프록시 솔루션은 클라이언트의 요청을 직접 처리하지 않고</a:t>
            </a:r>
            <a:r>
              <a:rPr lang="en-US" altLang="ko-KR"/>
              <a:t>, </a:t>
            </a:r>
            <a:r>
              <a:rPr lang="ko-KR" altLang="en-US"/>
              <a:t>대신 그 요청을 백엔드 서버</a:t>
            </a:r>
            <a:r>
              <a:rPr lang="en-US" altLang="ko-KR"/>
              <a:t>(</a:t>
            </a:r>
            <a:r>
              <a:rPr lang="ko-KR" altLang="en-US"/>
              <a:t>예</a:t>
            </a:r>
            <a:r>
              <a:rPr lang="en-US" altLang="ko-KR"/>
              <a:t>: </a:t>
            </a:r>
            <a:r>
              <a:rPr lang="ko-KR" altLang="en-US"/>
              <a:t>웹 서버</a:t>
            </a:r>
            <a:r>
              <a:rPr lang="en-US" altLang="ko-KR"/>
              <a:t>, </a:t>
            </a:r>
            <a:r>
              <a:rPr lang="ko-KR" altLang="en-US"/>
              <a:t>애플리케이션 서버</a:t>
            </a:r>
            <a:r>
              <a:rPr lang="en-US" altLang="ko-KR"/>
              <a:t>)</a:t>
            </a:r>
            <a:r>
              <a:rPr lang="ko-KR" altLang="en-US"/>
              <a:t>로 전달한 후</a:t>
            </a:r>
            <a:r>
              <a:rPr lang="en-US" altLang="ko-KR"/>
              <a:t>, </a:t>
            </a:r>
            <a:r>
              <a:rPr lang="ko-KR" altLang="en-US"/>
              <a:t>백엔드 서버의 응답을 클라이언트에게 반환하는 서버 또는 소프트웨어</a:t>
            </a:r>
            <a:r>
              <a:rPr lang="en-US" altLang="ko-KR"/>
              <a:t>(Nginx, Apache, HAProxy, Traefik)</a:t>
            </a:r>
            <a:endParaRPr lang="ko-KR" altLang="en-US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20F8A4-D843-8095-B54B-51387BA945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0078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FF532-16D4-07BA-69FC-6BC81E9EA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120E26-5156-1ED6-27FD-E8D446B45B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F787AA-BDBE-5B26-5806-C9865EC03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3DB681-EC1B-5C92-A428-CB4B9CBA58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29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3857A-9E42-D71F-9605-D2C3ED9C0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2263F3-E5B2-308E-74F4-92EFA6FF3A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CBA00F-D0E1-7BA8-9A63-166426A8B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E345FE-5C97-A6C0-04E4-38E887F67C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689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7199E-A661-798B-997B-4C80AE3A1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EE7C2D-635E-9EA2-5A35-5089A4069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3C2BD6-8D86-1952-0327-A4ED079BB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6E8046-E5D5-8978-D35C-14676E5A2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998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FC9AA-3B4E-7990-1FE8-3232BED95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A418DE-C8B0-79DF-A6A9-225C06286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6BC7EA6-27D6-518E-8A17-1BC89F9AD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D40B11-7E09-5235-CD8B-12DC5B08A5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8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D516D-0478-C565-4159-28B1CFFA7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46FE84-E025-51F1-597C-56B4D83BA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687D4F-4417-A138-D94C-6BA22B317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07A16D-D94F-C11E-C137-341AF4C7A6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183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6A524-C531-D738-B9D8-A87AC8F89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AC94F9-0878-6191-6B1D-217C826001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23A81A-1767-6D76-037E-CEAC61F4E6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9E9CAB-D7FA-BA75-489C-13C9EF09DA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03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9D4FE-78ED-7FFA-55B3-5EB85463D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84EE41C-EAF8-B407-AA21-435A8005E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69A8D58-3818-18B2-1E38-4A13E80A5E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만약 맥북 등이라 사양이 다르다면 </a:t>
            </a:r>
            <a:r>
              <a:rPr lang="en-US" altLang="ko-KR" sz="12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pyenv </a:t>
            </a:r>
            <a:r>
              <a:rPr lang="ko-KR" altLang="en-US" sz="12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설치하는 방법 따로 찾아서 하면 됨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A55D6-FB04-6197-2F5F-426CFE809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487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05D20-A4E4-36FC-5F36-536629362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36827AA-FCCD-12E0-B091-111E0FD17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03B686-EFF4-906C-541C-B477A0515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675C2F-6565-6E2E-FE5F-3CE7521BF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96724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9B09-C4A2-3EAA-04B8-A57DEBC95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C8C3B1-4018-760A-9768-FA56AD73A9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69CE2A4-8FA0-853B-8DA7-9143BB401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ko-KR" altLang="en-US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 </a:t>
            </a:r>
            <a:r>
              <a:rPr lang="en-US" altLang="ko-KR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urls(myproject</a:t>
            </a:r>
            <a:r>
              <a:rPr lang="ko-KR" altLang="en-US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프로젝트</a:t>
            </a:r>
            <a:r>
              <a:rPr lang="en-US" altLang="ko-KR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) &lt;---&gt; urls (main</a:t>
            </a:r>
            <a:r>
              <a:rPr lang="ko-KR" altLang="en-US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앱</a:t>
            </a:r>
            <a:r>
              <a:rPr lang="en-US" altLang="ko-KR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) &lt;----&gt; views &lt;-----&gt; home.html</a:t>
            </a:r>
          </a:p>
          <a:p>
            <a:pPr algn="l">
              <a:buNone/>
            </a:pPr>
            <a:r>
              <a:rPr lang="en-US" altLang="ko-KR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[----------</a:t>
            </a:r>
            <a:r>
              <a:rPr lang="ko-KR" altLang="en-US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프로젝트</a:t>
            </a:r>
            <a:r>
              <a:rPr lang="en-US" altLang="ko-KR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---------][-------------------------------</a:t>
            </a:r>
            <a:r>
              <a:rPr lang="ko-KR" altLang="en-US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앱</a:t>
            </a:r>
            <a:r>
              <a:rPr lang="en-US" altLang="ko-KR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---------------------------]</a:t>
            </a:r>
          </a:p>
          <a:p>
            <a:pPr algn="l"/>
            <a:r>
              <a:rPr lang="ko-KR" altLang="en-US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하나의 프로젝트 안에 여러개의 앱이 있음에 주의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62C5E8-5BBA-F7A4-DF2E-FB00FD419F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6996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C1845-194F-F501-DB6A-0FA6EE80F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E05414-EF46-1E78-3581-38ED16A32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D0AAE1-4CA4-97A8-7EF6-E19DA5B1B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98A34D-3C2D-E8B1-E150-E3FE5A877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172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FB3F0-D3FA-76AC-400D-703B53853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93B5AF-936E-3728-374A-E98AA5E660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D5382A-A6C5-CB47-ACD3-39AE11029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862A12-BAE7-4DEE-04BA-C4546DDA5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5412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70D22-E61B-E2A7-0574-C5E9050BA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2EA945-299D-F5E2-79A1-CDD976E2A1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3F9EFE-6F10-3251-DD15-D0E59B629E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6BC88D-458F-C92D-ECB3-02541F800C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80584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1347C-6832-78A5-4801-74C559B97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BA8EAB-A98A-A887-C70A-67DEA0CD3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ACC6D5-5F50-F81B-2501-126059B444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131827-2481-5BC5-EA38-189363EA4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056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8C6F1-332B-8CE5-CB3C-8ECE357A4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6D72239-CF90-CD85-CC04-47FD70D49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22A584-AE0F-E89A-D0A4-AF1541BE3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61E40C-2C30-A74A-9ADD-BC9597470A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3788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FEE5-9FA6-618E-BB8E-A5BD4D3C0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4525F4-09BC-14BA-9379-0F50EACAFA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32C3CA-08ED-D11B-03BA-371E090DD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465FC0-5D69-0F4E-F2A9-AC76248A5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6065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AEFD-4E72-E154-B5BB-DA31A864B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C0730D-F10B-2B80-4505-BAC7D9AFAB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468E46-F8C6-95D5-0266-E987629EB0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BC25A1-2CB0-ECF2-E4E1-751EE69056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16751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36AF1-052B-0574-2B66-CAD07C633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BD65D0-D4E9-0B9F-CF1D-CBE0FEA297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63C6DEB-16A8-4418-5C9A-14819ED2C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0C5DBA-326E-5F18-75B8-A04E6DD64E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533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5F3B0-5A77-CB8A-63EE-E9B20B795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BE6778-8F5D-BB8D-EC6D-72B790C7A8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A695C7-C627-785F-9C8F-51B7B7123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1E0BD0-4C5A-255B-E130-ADD725034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8354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5027C-FFEA-4182-9763-07D630DAB059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29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5532C-D5FC-F263-0E52-7C9858DF9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7CD46E-F2C4-5138-B27D-DBDD629157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7A38B5-C0FE-F56E-7AC4-F2CD768A4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EE4534-445E-29E5-8710-45AF91F078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527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2CE79-2E13-B789-4723-89D39B2D9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6590954-7F4C-1F01-AD33-EE0C1B2B4E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FF22F4-02E7-B6FC-BAD9-0D547A68A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2E39B5-01A0-E3F2-115B-490034C03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0465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4380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A2E93-7705-56C4-68A1-72A9CE2BC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A08D82-01F7-961E-0A3E-4643EB536C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750FD01-7E70-7369-7AB2-E17EF425F7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DADB8-D382-FBAA-7EC9-91D3B2E86D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7602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3B97A-ECC5-0288-0E52-F6A14110D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BAC282-11FF-DA21-5010-CDCE37BFB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22E1A0-A9AB-C6C1-8AF8-6D64E59F1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3F799B-F161-4CE0-7697-F0BC87295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69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8CD08-B51E-E454-90AC-B45D6C1D2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C2E751-3EC9-7994-3CA8-20D2FBBA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0B3BE-E169-AFA4-5E16-4676E30C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7B4E2-0789-CA56-A4D1-FCBE2D5E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124B2-239D-58F8-7339-60F9186E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85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4A350-2F5F-0295-8EC3-704E4695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57FFA3-B975-C982-2F3E-039A16691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34770-4E21-32F4-93CE-C024D0A3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4B895-1634-18D5-752B-AF237ABA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31A4D-62A3-0291-5FE7-FF299303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9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FCC8FA-0531-8E1B-F33C-819DADB7C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00879E-A6AF-918C-8DDF-A19606823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FD3FD-8F68-BCF6-DE4D-9BD6B8B4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FBEEA-6F67-4646-4D73-09E58415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DA981-7FD0-AE2B-57EF-579FFCE2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2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17692-651F-DE58-CA38-0C158B1D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DD853-5EA8-B9F3-D130-3D096181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9EF72-57FE-D3EA-F622-3786E76B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335BC-8831-B822-5CDC-B12573D3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1A23C-D1E3-12C7-7ECE-940C5F90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5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215D6-E25B-8124-49F1-18326013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D712D-670B-34F8-0622-4A162FA2B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31752-5068-BF36-CECF-0C666552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4366B-35FD-C49F-1FBF-758F83E6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B6B12-7763-4F0E-A9F7-A3AA1616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E2FEB-552E-69EB-61ED-3D8CD5D3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3F7D7-DA5C-02BC-3732-FC0EB3FCF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5B0E3-F45C-D639-777D-C088439E6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8CF70-4B1C-F70B-BAFB-CBF7EE84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ED0D9-B1DC-8B3C-E82B-CCF1D583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1CC65-B6BD-72B6-87F6-D5956189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F2B1C-BA5E-BC2A-B93C-27429497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E83E7-399C-B884-8024-51D4007E4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7E213-0B40-C521-C3F8-7B66808E0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9D7A8-9701-D66D-66FA-9799F9522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329B2F-53C0-41FE-6393-6C8091561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4A2B32-4D20-4381-5A7E-AA054326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23EC9C-464B-858E-4379-BF4E7A7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CD4B2A-4F3B-E7BD-2171-94F9C519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58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E4E6D-CBED-0263-00A2-D96B8C93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2DE658-74D8-EF88-8633-F73DEAD2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B97F10-F6F2-C9DB-7B3B-F9DD3A3B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35D3B-7641-3AE5-7BFB-4C8D87E3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90FB9A-0D47-F1A2-CB18-C664F159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A7A941-0950-E772-8C06-41AD8884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26C6B-9AD3-CDEF-FDE6-DAC27541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6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DF4C3-C60D-0984-EA44-F7678421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E6F9B-5D51-E827-A84E-E5C87661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13AAD0-9754-4AB7-A7D4-65859E9E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0B5CF5-8458-5DC5-D286-79C09DEB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B9C4F-48EE-7FA4-0D22-1CD2A7E5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B984C-7A27-5E5D-4058-3D38D2DE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4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9B99E-3F40-5768-A2BE-18A0B156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D2F571-5AC6-5D07-AA4F-DC5B721F0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DB7910-77B2-6082-C114-DAE573E46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CA638-8F12-98B1-A3C2-99D007A7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E83E3-C965-6550-D1B1-E97C5B18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467CF-C0D3-6579-9C8D-8839F1F9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2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F28197-4DFB-7BC9-7C16-9A6941BD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48B09-68D5-37C9-7F86-EB355B7C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5FDDB-4AE9-650B-EDAC-DEF4E4B9F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C72AB-3017-1870-C4BB-5372768FF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109B7-F978-A7E4-447E-3CE2A2AA3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77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twe.tistory.com/entry/Python-django-%EC%99%B8%EB%B6%80-%EC%A0%91%EC%86%8D-%EC%84%A4%EC%A0%95%ED%95%98%EA%B8%B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edominico.tistory.com/6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ypdevlog.tistory.com/286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edominico.tistory.com/62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ypdevlog.tistory.com/286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89774-3577-47DA-71B2-A810F6AFD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0BF8B-BC61-8C2E-0AF8-B1785D52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3852"/>
          </a:xfrm>
        </p:spPr>
        <p:txBody>
          <a:bodyPr/>
          <a:lstStyle/>
          <a:p>
            <a:r>
              <a:rPr lang="en-US" altLang="ko-KR"/>
              <a:t>13. </a:t>
            </a:r>
            <a:r>
              <a:rPr lang="en-US" altLang="ko-KR" sz="2400"/>
              <a:t>Docker</a:t>
            </a:r>
            <a:r>
              <a:rPr lang="ko-KR" altLang="en-US" sz="2400"/>
              <a:t>를 이용한 웹 서비스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3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C4B24-F7DD-23D5-1ED7-9126CA904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038F3CC-FB93-B91E-5366-9985769DD9A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AEF2EB-CD6B-51DD-723B-2082C8AE5DD8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 - settings.py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5E8FDDB1-4621-4C5E-E97D-1F29FB1A3B55}"/>
              </a:ext>
            </a:extLst>
          </p:cNvPr>
          <p:cNvSpPr txBox="1">
            <a:spLocks/>
          </p:cNvSpPr>
          <p:nvPr/>
        </p:nvSpPr>
        <p:spPr>
          <a:xfrm>
            <a:off x="838199" y="1699827"/>
            <a:ext cx="9786731" cy="1398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rgbClr val="212529"/>
                </a:solidFill>
                <a:latin typeface="+mn-ea"/>
              </a:rPr>
              <a:t>Django 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프로젝트를 외부에서 접속하기 위해서는 세팅을 따로 해두어야 함</a:t>
            </a:r>
            <a:endParaRPr lang="en-US" altLang="ko-KR" sz="1600">
              <a:solidFill>
                <a:srgbClr val="212529"/>
              </a:solidFill>
              <a:latin typeface="+mn-ea"/>
            </a:endParaRPr>
          </a:p>
          <a:p>
            <a:r>
              <a:rPr lang="en-US" altLang="ko-KR" sz="1600">
                <a:solidFill>
                  <a:srgbClr val="212529"/>
                </a:solidFill>
                <a:latin typeface="+mn-ea"/>
              </a:rPr>
              <a:t>ALLOWED_HOSTS 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설정을 변경해야 함</a:t>
            </a:r>
            <a:r>
              <a:rPr lang="en-US" altLang="ko-KR" sz="1600">
                <a:solidFill>
                  <a:srgbClr val="212529"/>
                </a:solidFill>
                <a:latin typeface="+mn-ea"/>
              </a:rPr>
              <a:t>. </a:t>
            </a:r>
          </a:p>
          <a:p>
            <a:r>
              <a:rPr lang="ko-KR" altLang="en-US" sz="1600">
                <a:solidFill>
                  <a:srgbClr val="212529"/>
                </a:solidFill>
                <a:latin typeface="+mn-ea"/>
              </a:rPr>
              <a:t>이 설정은 웹 애플리케이션에 접근을 허용할 호스트의 목록</a:t>
            </a:r>
          </a:p>
          <a:p>
            <a:r>
              <a:rPr lang="ko-KR" altLang="en-US" sz="1600">
                <a:solidFill>
                  <a:srgbClr val="212529"/>
                </a:solidFill>
                <a:latin typeface="+mn-ea"/>
              </a:rPr>
              <a:t>모든 호스트를 허용하려면 </a:t>
            </a:r>
            <a:r>
              <a:rPr lang="en-US" altLang="ko-KR" sz="1600">
                <a:solidFill>
                  <a:srgbClr val="212529"/>
                </a:solidFill>
                <a:latin typeface="+mn-ea"/>
              </a:rPr>
              <a:t>ALLOWED_HOSTS = ['*']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로 설정</a:t>
            </a:r>
            <a:endParaRPr lang="en-US" altLang="ko-KR" sz="1200">
              <a:solidFill>
                <a:srgbClr val="212529"/>
              </a:solidFill>
              <a:latin typeface="+mn-ea"/>
            </a:endParaRPr>
          </a:p>
          <a:p>
            <a:endParaRPr lang="en-US" altLang="ko-KR" sz="1400">
              <a:solidFill>
                <a:srgbClr val="212529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534AC-72FD-C5A9-2AA2-777F1525E172}"/>
              </a:ext>
            </a:extLst>
          </p:cNvPr>
          <p:cNvSpPr txBox="1"/>
          <p:nvPr/>
        </p:nvSpPr>
        <p:spPr>
          <a:xfrm>
            <a:off x="0" y="6488668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hlinkClick r:id="rId3"/>
              </a:rPr>
              <a:t>[Python] django </a:t>
            </a:r>
            <a:r>
              <a:rPr lang="ko-KR" altLang="en-US">
                <a:hlinkClick r:id="rId3"/>
              </a:rPr>
              <a:t>외부 접속 설정하기</a:t>
            </a:r>
            <a:endParaRPr lang="ko-KR" altLang="en-US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AADCE3D5-E739-7BE0-3D57-68F9CA882B1E}"/>
              </a:ext>
            </a:extLst>
          </p:cNvPr>
          <p:cNvSpPr txBox="1">
            <a:spLocks/>
          </p:cNvSpPr>
          <p:nvPr/>
        </p:nvSpPr>
        <p:spPr>
          <a:xfrm>
            <a:off x="6095999" y="3498574"/>
            <a:ext cx="5430521" cy="256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212529"/>
                </a:solidFill>
                <a:latin typeface="+mn-ea"/>
              </a:rPr>
              <a:t>├──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myproject             # Django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프로젝트 루트 폴더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212529"/>
                </a:solidFill>
                <a:latin typeface="+mn-ea"/>
              </a:rPr>
              <a:t>│   ├──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manage.py      # Django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관리 스크립트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(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명령 실행에 사용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olidFill>
                  <a:srgbClr val="212529"/>
                </a:solidFill>
                <a:latin typeface="+mn-ea"/>
              </a:rPr>
              <a:t>│   └── myproject       #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프로젝트의 실제 설정 폴더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212529"/>
                </a:solidFill>
                <a:latin typeface="+mn-ea"/>
              </a:rPr>
              <a:t>│       ├──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__init__.py   # Python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패키지로 인식하게 하는 초기화 파일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212529"/>
                </a:solidFill>
                <a:latin typeface="+mn-ea"/>
              </a:rPr>
              <a:t>│       ├──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asgi.py       #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비동기 서버 게이트웨이 인터페이스 설정 파일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212529"/>
                </a:solidFill>
                <a:latin typeface="+mn-ea"/>
              </a:rPr>
              <a:t>│       ├── </a:t>
            </a:r>
            <a:r>
              <a:rPr lang="en-US" altLang="ko-KR" sz="1200" b="1">
                <a:solidFill>
                  <a:srgbClr val="212529"/>
                </a:solidFill>
                <a:latin typeface="+mn-ea"/>
              </a:rPr>
              <a:t>settings.py 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#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프로젝트 설정 파일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212529"/>
                </a:solidFill>
                <a:latin typeface="+mn-ea"/>
              </a:rPr>
              <a:t>│       ├──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urls.py        # URL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라우팅 설정 파일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212529"/>
                </a:solidFill>
                <a:latin typeface="+mn-ea"/>
              </a:rPr>
              <a:t>│       └──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wsgi.py       #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웹 서버 게이트웨이 인터페이스 설정 파일</a:t>
            </a:r>
            <a:endParaRPr lang="en-US" altLang="ko-KR" sz="1200">
              <a:solidFill>
                <a:srgbClr val="212529"/>
              </a:solidFill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37E5602-4A85-57AF-8677-C2A794928455}"/>
              </a:ext>
            </a:extLst>
          </p:cNvPr>
          <p:cNvGrpSpPr/>
          <p:nvPr/>
        </p:nvGrpSpPr>
        <p:grpSpPr>
          <a:xfrm>
            <a:off x="2003298" y="4229150"/>
            <a:ext cx="2301439" cy="1351660"/>
            <a:chOff x="2023176" y="3806513"/>
            <a:chExt cx="2301439" cy="135166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AF072B8-BE9B-D074-4D13-DFD160C8C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32688"/>
            <a:stretch/>
          </p:blipFill>
          <p:spPr>
            <a:xfrm>
              <a:off x="2145107" y="3806513"/>
              <a:ext cx="2057578" cy="36933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842EC98A-4C17-D413-395D-9337984A2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28728"/>
            <a:stretch/>
          </p:blipFill>
          <p:spPr>
            <a:xfrm>
              <a:off x="2023176" y="4788841"/>
              <a:ext cx="2301439" cy="369332"/>
            </a:xfrm>
            <a:prstGeom prst="rect">
              <a:avLst/>
            </a:prstGeom>
          </p:spPr>
        </p:pic>
        <p:sp>
          <p:nvSpPr>
            <p:cNvPr id="11" name="화살표: 아래쪽 10">
              <a:extLst>
                <a:ext uri="{FF2B5EF4-FFF2-40B4-BE49-F238E27FC236}">
                  <a16:creationId xmlns:a16="http://schemas.microsoft.com/office/drawing/2014/main" id="{4A672EE5-1635-1C39-7135-AE0BB832EB52}"/>
                </a:ext>
              </a:extLst>
            </p:cNvPr>
            <p:cNvSpPr/>
            <p:nvPr/>
          </p:nvSpPr>
          <p:spPr>
            <a:xfrm>
              <a:off x="3016526" y="4296816"/>
              <a:ext cx="327991" cy="369332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8D97AEED-F6D9-B19F-31B5-FAE450669B4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249" t="7198" r="-1249" b="-7198"/>
          <a:stretch/>
        </p:blipFill>
        <p:spPr>
          <a:xfrm>
            <a:off x="1087397" y="3261571"/>
            <a:ext cx="6599492" cy="2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450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3CC33-A9CF-7F97-94C7-5CB8DDDCB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BD52588-DC21-C973-AF63-172ED77A05D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1D382-A49A-A44C-DD34-118255541C2E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 - manage.py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E125C98-EAF6-8DF0-8168-EEBB2D321EB4}"/>
              </a:ext>
            </a:extLst>
          </p:cNvPr>
          <p:cNvSpPr txBox="1">
            <a:spLocks/>
          </p:cNvSpPr>
          <p:nvPr/>
        </p:nvSpPr>
        <p:spPr>
          <a:xfrm>
            <a:off x="838199" y="1699827"/>
            <a:ext cx="9786731" cy="1398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rgbClr val="212529"/>
                </a:solidFill>
                <a:latin typeface="+mn-ea"/>
              </a:rPr>
              <a:t>python manage.py migrate</a:t>
            </a:r>
          </a:p>
          <a:p>
            <a:r>
              <a:rPr lang="en-US" altLang="ko-KR" sz="1600">
                <a:solidFill>
                  <a:srgbClr val="212529"/>
                </a:solidFill>
                <a:latin typeface="+mn-ea"/>
              </a:rPr>
              <a:t>migrate: 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실제 변경사항을 저장하는 명령어</a:t>
            </a:r>
            <a:endParaRPr lang="en-US" altLang="ko-KR" sz="1600">
              <a:solidFill>
                <a:srgbClr val="212529"/>
              </a:solidFill>
              <a:latin typeface="+mn-ea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25134DF-EC87-0B27-CCFC-A50A0029D008}"/>
              </a:ext>
            </a:extLst>
          </p:cNvPr>
          <p:cNvSpPr txBox="1">
            <a:spLocks/>
          </p:cNvSpPr>
          <p:nvPr/>
        </p:nvSpPr>
        <p:spPr>
          <a:xfrm>
            <a:off x="6095999" y="3498574"/>
            <a:ext cx="5430521" cy="256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212529"/>
                </a:solidFill>
                <a:latin typeface="+mn-ea"/>
              </a:rPr>
              <a:t>├──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myproject             # Django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프로젝트 루트 폴더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212529"/>
                </a:solidFill>
                <a:latin typeface="+mn-ea"/>
              </a:rPr>
              <a:t>│   ├── </a:t>
            </a:r>
            <a:r>
              <a:rPr lang="en-US" altLang="ko-KR" sz="1200" b="1">
                <a:solidFill>
                  <a:srgbClr val="212529"/>
                </a:solidFill>
                <a:latin typeface="+mn-ea"/>
              </a:rPr>
              <a:t>manage.py     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# Django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관리 스크립트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(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명령 실행에 사용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olidFill>
                  <a:srgbClr val="212529"/>
                </a:solidFill>
                <a:latin typeface="+mn-ea"/>
              </a:rPr>
              <a:t>│   └── myproject       #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프로젝트의 실제 설정 폴더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212529"/>
                </a:solidFill>
                <a:latin typeface="+mn-ea"/>
              </a:rPr>
              <a:t>│       ├──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__init__.py   # Python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패키지로 인식하게 하는 초기화 파일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212529"/>
                </a:solidFill>
                <a:latin typeface="+mn-ea"/>
              </a:rPr>
              <a:t>│       ├──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asgi.py       #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비동기 서버 게이트웨이 인터페이스 설정 파일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212529"/>
                </a:solidFill>
                <a:latin typeface="+mn-ea"/>
              </a:rPr>
              <a:t>│       ├──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settings.py  #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프로젝트 설정 파일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212529"/>
                </a:solidFill>
                <a:latin typeface="+mn-ea"/>
              </a:rPr>
              <a:t>│       ├──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urls.py        # URL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라우팅 설정 파일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212529"/>
                </a:solidFill>
                <a:latin typeface="+mn-ea"/>
              </a:rPr>
              <a:t>│       └──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wsgi.py       #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웹 서버 게이트웨이 인터페이스 설정 파일</a:t>
            </a:r>
            <a:endParaRPr lang="en-US" altLang="ko-KR" sz="1200">
              <a:solidFill>
                <a:srgbClr val="212529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8F1223A-D8A1-8ACC-2110-B4D82FF05F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108"/>
          <a:stretch/>
        </p:blipFill>
        <p:spPr>
          <a:xfrm>
            <a:off x="289056" y="2824479"/>
            <a:ext cx="5806943" cy="36683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B708038-4B70-DEB8-BC7C-F4976220AB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5800"/>
          <a:stretch/>
        </p:blipFill>
        <p:spPr>
          <a:xfrm>
            <a:off x="289057" y="2588239"/>
            <a:ext cx="665400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9177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D32AE7-FD19-49BA-9965-2392B2B84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4358BF6-5456-9D9C-2379-650109AD139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0FE292-9DEA-2B0D-67ED-CD2351109F95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 - manage.py -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서버 켜기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32A1A6F-E91D-B82C-7709-23BAAD76C1FE}"/>
              </a:ext>
            </a:extLst>
          </p:cNvPr>
          <p:cNvSpPr txBox="1">
            <a:spLocks/>
          </p:cNvSpPr>
          <p:nvPr/>
        </p:nvSpPr>
        <p:spPr>
          <a:xfrm>
            <a:off x="838200" y="1699827"/>
            <a:ext cx="8041640" cy="983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212529"/>
                </a:solidFill>
                <a:latin typeface="+mn-ea"/>
              </a:rPr>
              <a:t>python manage.py runserver 0.0.0.0:8000</a:t>
            </a: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0.0.0.0: </a:t>
            </a:r>
            <a:r>
              <a:rPr lang="ko-KR" altLang="en-US" sz="1400">
                <a:solidFill>
                  <a:srgbClr val="212529"/>
                </a:solidFill>
                <a:latin typeface="+mn-ea"/>
              </a:rPr>
              <a:t>서버가 모든 네트워크 인터페이스의 </a:t>
            </a:r>
            <a:r>
              <a:rPr lang="en-US" altLang="ko-KR" sz="1400">
                <a:solidFill>
                  <a:srgbClr val="212529"/>
                </a:solidFill>
                <a:latin typeface="+mn-ea"/>
              </a:rPr>
              <a:t>IP </a:t>
            </a:r>
            <a:r>
              <a:rPr lang="ko-KR" altLang="en-US" sz="1400">
                <a:solidFill>
                  <a:srgbClr val="212529"/>
                </a:solidFill>
                <a:latin typeface="+mn-ea"/>
              </a:rPr>
              <a:t>주소를 수신하도록 설정한다는 의미</a:t>
            </a:r>
            <a:endParaRPr lang="en-US" altLang="ko-KR" sz="1400">
              <a:solidFill>
                <a:srgbClr val="212529"/>
              </a:solidFill>
              <a:latin typeface="+mn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D91099D-E817-E47D-4A59-337A88EBE69F}"/>
              </a:ext>
            </a:extLst>
          </p:cNvPr>
          <p:cNvSpPr txBox="1">
            <a:spLocks/>
          </p:cNvSpPr>
          <p:nvPr/>
        </p:nvSpPr>
        <p:spPr>
          <a:xfrm>
            <a:off x="838199" y="4174436"/>
            <a:ext cx="7097889" cy="20249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212529"/>
                </a:solidFill>
                <a:latin typeface="+mn-ea"/>
              </a:rPr>
              <a:t>아래처럼 뜨면 잘 켜진 것</a:t>
            </a:r>
            <a:r>
              <a:rPr lang="en-US" altLang="ko-KR" sz="1800">
                <a:solidFill>
                  <a:srgbClr val="212529"/>
                </a:solidFill>
                <a:latin typeface="+mn-ea"/>
              </a:rPr>
              <a:t>!</a:t>
            </a: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http://localhost:8000</a:t>
            </a:r>
          </a:p>
          <a:p>
            <a:pPr lvl="2"/>
            <a:r>
              <a:rPr lang="en-US" altLang="ko-KR" sz="1400">
                <a:solidFill>
                  <a:srgbClr val="212529"/>
                </a:solidFill>
                <a:latin typeface="+mn-ea"/>
              </a:rPr>
              <a:t>WSL2 </a:t>
            </a:r>
            <a:r>
              <a:rPr lang="ko-KR" altLang="en-US" sz="1400">
                <a:solidFill>
                  <a:srgbClr val="212529"/>
                </a:solidFill>
                <a:latin typeface="+mn-ea"/>
              </a:rPr>
              <a:t>환경이므로</a:t>
            </a:r>
            <a:r>
              <a:rPr lang="en-US" altLang="ko-KR" sz="1400">
                <a:solidFill>
                  <a:srgbClr val="212529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rgbClr val="212529"/>
                </a:solidFill>
                <a:latin typeface="+mn-ea"/>
              </a:rPr>
              <a:t>윈도우의 명령프롬프트</a:t>
            </a:r>
            <a:r>
              <a:rPr lang="en-US" altLang="ko-KR" sz="1400">
                <a:solidFill>
                  <a:srgbClr val="212529"/>
                </a:solidFill>
                <a:latin typeface="+mn-ea"/>
              </a:rPr>
              <a:t>(cmd)</a:t>
            </a:r>
            <a:r>
              <a:rPr lang="ko-KR" altLang="en-US" sz="1400">
                <a:solidFill>
                  <a:srgbClr val="212529"/>
                </a:solidFill>
                <a:latin typeface="+mn-ea"/>
              </a:rPr>
              <a:t>에서 </a:t>
            </a:r>
            <a:r>
              <a:rPr lang="en-US" altLang="ko-KR" sz="1400">
                <a:solidFill>
                  <a:srgbClr val="212529"/>
                </a:solidFill>
                <a:latin typeface="+mn-ea"/>
              </a:rPr>
              <a:t>ipconfig</a:t>
            </a:r>
            <a:r>
              <a:rPr lang="ko-KR" altLang="en-US" sz="1400">
                <a:solidFill>
                  <a:srgbClr val="212529"/>
                </a:solidFill>
                <a:latin typeface="+mn-ea"/>
              </a:rPr>
              <a:t>해야 함</a:t>
            </a:r>
            <a:r>
              <a:rPr lang="en-US" altLang="ko-KR" sz="1400">
                <a:solidFill>
                  <a:srgbClr val="212529"/>
                </a:solidFill>
                <a:latin typeface="+mn-ea"/>
              </a:rPr>
              <a:t>.</a:t>
            </a:r>
          </a:p>
          <a:p>
            <a:pPr lvl="2"/>
            <a:r>
              <a:rPr lang="ko-KR" altLang="en-US" sz="1400">
                <a:solidFill>
                  <a:srgbClr val="212529"/>
                </a:solidFill>
                <a:latin typeface="+mn-ea"/>
              </a:rPr>
              <a:t>공유기라면</a:t>
            </a:r>
            <a:r>
              <a:rPr lang="en-US" altLang="ko-KR" sz="1400">
                <a:solidFill>
                  <a:srgbClr val="212529"/>
                </a:solidFill>
                <a:latin typeface="+mn-ea"/>
              </a:rPr>
              <a:t>, </a:t>
            </a:r>
            <a:r>
              <a:rPr lang="ko-KR" altLang="en-US" sz="1400">
                <a:solidFill>
                  <a:srgbClr val="212529"/>
                </a:solidFill>
                <a:latin typeface="+mn-ea"/>
              </a:rPr>
              <a:t>공유기에 사용하는 아이피를 사용해야 함</a:t>
            </a:r>
            <a:endParaRPr lang="en-US" altLang="ko-KR" sz="1400">
              <a:solidFill>
                <a:srgbClr val="212529"/>
              </a:solidFill>
              <a:latin typeface="+mn-ea"/>
            </a:endParaRPr>
          </a:p>
          <a:p>
            <a:pPr lvl="2"/>
            <a:r>
              <a:rPr lang="ko-KR" altLang="en-US" sz="1400" b="1">
                <a:solidFill>
                  <a:srgbClr val="FF0000"/>
                </a:solidFill>
                <a:latin typeface="+mn-ea"/>
              </a:rPr>
              <a:t>공유기 관리 페이지에서 포트포워딩 설정도 따로 해야 함</a:t>
            </a:r>
            <a:r>
              <a:rPr lang="en-US" altLang="ko-KR" sz="1400" b="1">
                <a:solidFill>
                  <a:srgbClr val="FF0000"/>
                </a:solidFill>
                <a:latin typeface="+mn-ea"/>
              </a:rPr>
              <a:t>!!! </a:t>
            </a:r>
            <a:endParaRPr lang="en-US" altLang="ko-KR" sz="1200" b="1">
              <a:solidFill>
                <a:srgbClr val="FF0000"/>
              </a:solidFill>
              <a:latin typeface="+mn-ea"/>
            </a:endParaRPr>
          </a:p>
          <a:p>
            <a:pPr lvl="2"/>
            <a:endParaRPr lang="en-US" altLang="ko-KR" sz="1400">
              <a:solidFill>
                <a:srgbClr val="212529"/>
              </a:solidFill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1976582-10FA-F14C-0141-21B271EC7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436" y="4149070"/>
            <a:ext cx="4072773" cy="2259552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8552F74-9838-D1CF-51BF-672963D1C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014" y="2478793"/>
            <a:ext cx="6759526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26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E669A-F532-1730-CEB3-B66B444EA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B13E06D-3E2D-4105-FF88-631B9FF6C92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BF71AF-FB99-E6C9-36F3-83E2BC5B27E6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 - manage.py - app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만들기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228A96F-18F7-09E7-3233-5AF569310987}"/>
              </a:ext>
            </a:extLst>
          </p:cNvPr>
          <p:cNvSpPr txBox="1">
            <a:spLocks/>
          </p:cNvSpPr>
          <p:nvPr/>
        </p:nvSpPr>
        <p:spPr>
          <a:xfrm>
            <a:off x="838199" y="1699827"/>
            <a:ext cx="9786731" cy="1398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rgbClr val="212529"/>
                </a:solidFill>
                <a:latin typeface="+mn-ea"/>
              </a:rPr>
              <a:t>python manage.py startapp main</a:t>
            </a:r>
          </a:p>
          <a:p>
            <a:r>
              <a:rPr lang="en-US" altLang="ko-KR" sz="1600">
                <a:solidFill>
                  <a:srgbClr val="212529"/>
                </a:solidFill>
                <a:latin typeface="+mn-ea"/>
              </a:rPr>
              <a:t>main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이라는 이름의 앱을 만들어보자</a:t>
            </a:r>
            <a:endParaRPr lang="en-US" altLang="ko-KR" sz="1600">
              <a:solidFill>
                <a:srgbClr val="212529"/>
              </a:solidFill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D302ABC-7C11-2BD1-8783-49A801497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13" y="2506301"/>
            <a:ext cx="4740051" cy="401608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FD51793-1340-A6B6-C49A-C337682B13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4702" y="2514578"/>
            <a:ext cx="5402954" cy="162966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7AE1A7-58AD-BEF0-468C-4A99A8385075}"/>
              </a:ext>
            </a:extLst>
          </p:cNvPr>
          <p:cNvSpPr/>
          <p:nvPr/>
        </p:nvSpPr>
        <p:spPr>
          <a:xfrm>
            <a:off x="991513" y="2807664"/>
            <a:ext cx="2283315" cy="1658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E7840B5-1937-A129-A8FD-E3D7AE0CD705}"/>
              </a:ext>
            </a:extLst>
          </p:cNvPr>
          <p:cNvGrpSpPr/>
          <p:nvPr/>
        </p:nvGrpSpPr>
        <p:grpSpPr>
          <a:xfrm>
            <a:off x="7514586" y="3176278"/>
            <a:ext cx="3820595" cy="2829140"/>
            <a:chOff x="7089282" y="3407111"/>
            <a:chExt cx="3820595" cy="2829140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160681E-AD86-5C8D-5EFD-72C2F246C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30029" y="3759536"/>
              <a:ext cx="3779848" cy="2476715"/>
            </a:xfrm>
            <a:prstGeom prst="rect">
              <a:avLst/>
            </a:prstGeom>
          </p:spPr>
        </p:pic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4DB12A5-87D5-BD30-8191-BEC545CA422C}"/>
                </a:ext>
              </a:extLst>
            </p:cNvPr>
            <p:cNvSpPr/>
            <p:nvPr/>
          </p:nvSpPr>
          <p:spPr>
            <a:xfrm>
              <a:off x="7734794" y="5852121"/>
              <a:ext cx="886906" cy="21621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C48B2A-18B1-9EAA-74AE-FC616A701E51}"/>
                </a:ext>
              </a:extLst>
            </p:cNvPr>
            <p:cNvSpPr txBox="1"/>
            <p:nvPr/>
          </p:nvSpPr>
          <p:spPr>
            <a:xfrm>
              <a:off x="7089282" y="3407111"/>
              <a:ext cx="353564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600"/>
                <a:t>프로젝트에서 앱 등록</a:t>
              </a:r>
              <a:r>
                <a:rPr lang="en-US" altLang="ko-KR" sz="1600"/>
                <a:t>(settings.py)</a:t>
              </a:r>
              <a:endParaRPr lang="ko-KR" altLang="en-US" sz="160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280A4C3-E99F-790D-B298-D7DC7D123906}"/>
              </a:ext>
            </a:extLst>
          </p:cNvPr>
          <p:cNvSpPr txBox="1"/>
          <p:nvPr/>
        </p:nvSpPr>
        <p:spPr>
          <a:xfrm>
            <a:off x="6563835" y="1221904"/>
            <a:ext cx="38454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settings.py - app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등록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148981D-281F-CAB3-1E56-9B8F89A59224}"/>
              </a:ext>
            </a:extLst>
          </p:cNvPr>
          <p:cNvCxnSpPr>
            <a:cxnSpLocks/>
          </p:cNvCxnSpPr>
          <p:nvPr/>
        </p:nvCxnSpPr>
        <p:spPr>
          <a:xfrm>
            <a:off x="6353344" y="1059515"/>
            <a:ext cx="0" cy="582380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109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FDFA1-170E-074E-3417-724B57BD7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10C49AD-59A5-7417-CB94-3CE8EC294B6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65F7E-B739-C6EB-E863-798551040373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 - main/views.py -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뷰 생성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DB16CD3-6D07-1186-20AD-A705D697B706}"/>
              </a:ext>
            </a:extLst>
          </p:cNvPr>
          <p:cNvSpPr txBox="1">
            <a:spLocks/>
          </p:cNvSpPr>
          <p:nvPr/>
        </p:nvSpPr>
        <p:spPr>
          <a:xfrm>
            <a:off x="838199" y="1699827"/>
            <a:ext cx="9786731" cy="1398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/>
              <a:t>Django </a:t>
            </a:r>
            <a:r>
              <a:rPr lang="ko-KR" altLang="en-US" sz="1600"/>
              <a:t>앱에서 요청을 처리하는 뷰를 생성해야 함</a:t>
            </a:r>
            <a:r>
              <a:rPr lang="en-US" altLang="ko-KR" sz="1600"/>
              <a:t> </a:t>
            </a:r>
          </a:p>
          <a:p>
            <a:r>
              <a:rPr lang="en-US" altLang="ko-KR" sz="1600"/>
              <a:t>main/views.py </a:t>
            </a:r>
            <a:r>
              <a:rPr lang="ko-KR" altLang="en-US" sz="1600"/>
              <a:t>파일을 열고</a:t>
            </a:r>
            <a:r>
              <a:rPr lang="en-US" altLang="ko-KR" sz="1600"/>
              <a:t>, home</a:t>
            </a:r>
            <a:r>
              <a:rPr lang="ko-KR" altLang="en-US" sz="1600"/>
              <a:t>이라는 뷰를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5CE044-19D8-8596-0588-C5990059B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834" y="3176278"/>
            <a:ext cx="3368332" cy="647756"/>
          </a:xfrm>
          <a:prstGeom prst="rect">
            <a:avLst/>
          </a:prstGeom>
        </p:spPr>
      </p:pic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67B5D5DF-AD43-5445-BD10-1EAE4A7E54AF}"/>
              </a:ext>
            </a:extLst>
          </p:cNvPr>
          <p:cNvSpPr/>
          <p:nvPr/>
        </p:nvSpPr>
        <p:spPr>
          <a:xfrm>
            <a:off x="5803605" y="3946724"/>
            <a:ext cx="584790" cy="4093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64FD633-7871-FA71-E524-71FC511E85F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0786"/>
          <a:stretch/>
        </p:blipFill>
        <p:spPr>
          <a:xfrm>
            <a:off x="4240369" y="4574916"/>
            <a:ext cx="3711262" cy="7274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4A0B32-C324-CB2C-46D1-8F1FF3EA697F}"/>
              </a:ext>
            </a:extLst>
          </p:cNvPr>
          <p:cNvSpPr txBox="1"/>
          <p:nvPr/>
        </p:nvSpPr>
        <p:spPr>
          <a:xfrm>
            <a:off x="4013869" y="5559864"/>
            <a:ext cx="4164262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/>
              <a:t>def home(request):</a:t>
            </a:r>
          </a:p>
          <a:p>
            <a:r>
              <a:rPr lang="ko-KR" altLang="en-US" sz="1600"/>
              <a:t>    return render(request, 'home.html') </a:t>
            </a:r>
            <a:endParaRPr lang="en-US" altLang="ko-KR" sz="1600"/>
          </a:p>
          <a:p>
            <a:r>
              <a:rPr lang="en-US" altLang="ko-KR" sz="1600"/>
              <a:t>   </a:t>
            </a:r>
            <a:r>
              <a:rPr lang="ko-KR" altLang="en-US" sz="1600"/>
              <a:t> # 템플릿 'home.html' 렌더링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6683F80-FFDB-7CAA-D102-58858AD6E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8270" y="2803946"/>
            <a:ext cx="5410669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3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2C3DF-A52C-E17A-2196-9CB6B9346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E356C56-F26C-CB5D-33A6-0F9C3FE4C91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73967-9819-2B02-0F16-7967506E491C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 -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템플릿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B3FDE6F5-CACB-FA2E-8D52-7B6578244D53}"/>
              </a:ext>
            </a:extLst>
          </p:cNvPr>
          <p:cNvSpPr txBox="1">
            <a:spLocks/>
          </p:cNvSpPr>
          <p:nvPr/>
        </p:nvSpPr>
        <p:spPr>
          <a:xfrm>
            <a:off x="838199" y="1699827"/>
            <a:ext cx="9786731" cy="208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/>
              <a:t>템플릿(Templates) 은 HTML 파일에 Django 템플릿 언어(DTL)를 섞어, </a:t>
            </a:r>
            <a:br>
              <a:rPr lang="en-US" altLang="ko-KR" sz="1600"/>
            </a:br>
            <a:r>
              <a:rPr lang="ko-KR" altLang="en-US" sz="1600"/>
              <a:t>동적으로 웹 페이지를 생성할 수 있게 하는 시스템</a:t>
            </a:r>
          </a:p>
          <a:p>
            <a:r>
              <a:rPr lang="ko-KR" altLang="en-US" sz="1600">
                <a:solidFill>
                  <a:srgbClr val="212529"/>
                </a:solidFill>
                <a:latin typeface="+mn-ea"/>
              </a:rPr>
              <a:t>메인에서 </a:t>
            </a:r>
            <a:r>
              <a:rPr lang="en-US" altLang="ko-KR" sz="1600">
                <a:solidFill>
                  <a:srgbClr val="212529"/>
                </a:solidFill>
                <a:latin typeface="+mn-ea"/>
              </a:rPr>
              <a:t>templates/ 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폴더를 생성하고</a:t>
            </a:r>
            <a:r>
              <a:rPr lang="en-US" altLang="ko-KR" sz="1600">
                <a:solidFill>
                  <a:srgbClr val="212529"/>
                </a:solidFill>
                <a:latin typeface="+mn-ea"/>
              </a:rPr>
              <a:t>, 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그 안에 </a:t>
            </a:r>
            <a:r>
              <a:rPr lang="en-US" altLang="ko-KR" sz="1600">
                <a:solidFill>
                  <a:srgbClr val="212529"/>
                </a:solidFill>
                <a:latin typeface="+mn-ea"/>
              </a:rPr>
              <a:t>home.html 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파일을 추가</a:t>
            </a:r>
            <a:endParaRPr lang="en-US" altLang="ko-KR" sz="1600">
              <a:solidFill>
                <a:srgbClr val="212529"/>
              </a:solidFill>
              <a:latin typeface="+mn-ea"/>
            </a:endParaRP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mkdir main/templates</a:t>
            </a: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vi main/templates/home.html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6980E4-2D0D-73AE-8ED1-23D24935D04C}"/>
              </a:ext>
            </a:extLst>
          </p:cNvPr>
          <p:cNvSpPr txBox="1"/>
          <p:nvPr/>
        </p:nvSpPr>
        <p:spPr>
          <a:xfrm>
            <a:off x="838199" y="3625701"/>
            <a:ext cx="6097772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600"/>
              <a:t>&lt;!-- templates/home.html --&gt;</a:t>
            </a:r>
          </a:p>
          <a:p>
            <a:r>
              <a:rPr lang="ko-KR" altLang="en-US" sz="1600"/>
              <a:t>&lt;!DOCTYPE html&gt;</a:t>
            </a:r>
          </a:p>
          <a:p>
            <a:r>
              <a:rPr lang="ko-KR" altLang="en-US" sz="1600"/>
              <a:t>&lt;html lang="en"&gt;</a:t>
            </a:r>
          </a:p>
          <a:p>
            <a:r>
              <a:rPr lang="ko-KR" altLang="en-US" sz="1600"/>
              <a:t>&lt;head&gt;</a:t>
            </a:r>
          </a:p>
          <a:p>
            <a:r>
              <a:rPr lang="ko-KR" altLang="en-US" sz="1600"/>
              <a:t>    &lt;meta charset="UTF-8"&gt;</a:t>
            </a:r>
          </a:p>
          <a:p>
            <a:r>
              <a:rPr lang="ko-KR" altLang="en-US" sz="1600"/>
              <a:t>    &lt;title&gt;Welcome&lt;/title&gt;</a:t>
            </a:r>
          </a:p>
          <a:p>
            <a:r>
              <a:rPr lang="ko-KR" altLang="en-US" sz="1600"/>
              <a:t>&lt;/head&gt;</a:t>
            </a:r>
          </a:p>
          <a:p>
            <a:r>
              <a:rPr lang="ko-KR" altLang="en-US" sz="1600"/>
              <a:t>&lt;body&gt;</a:t>
            </a:r>
          </a:p>
          <a:p>
            <a:r>
              <a:rPr lang="ko-KR" altLang="en-US" sz="1600"/>
              <a:t>    &lt;h1&gt;Welcome to My Django App!&lt;/h1&gt;</a:t>
            </a:r>
          </a:p>
          <a:p>
            <a:r>
              <a:rPr lang="ko-KR" altLang="en-US" sz="1600"/>
              <a:t>&lt;/body&gt;</a:t>
            </a:r>
          </a:p>
          <a:p>
            <a:r>
              <a:rPr lang="ko-KR" altLang="en-US" sz="1600"/>
              <a:t>&lt;/html&gt;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6D5A31-1052-6B9B-06FA-BCE86335D629}"/>
              </a:ext>
            </a:extLst>
          </p:cNvPr>
          <p:cNvSpPr txBox="1"/>
          <p:nvPr/>
        </p:nvSpPr>
        <p:spPr>
          <a:xfrm>
            <a:off x="786898" y="3256369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FF0000"/>
                </a:solidFill>
                <a:latin typeface="+mn-ea"/>
              </a:rPr>
              <a:t>main/templates/home.html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410C41B-72F4-58D5-F3D9-8CEFB768A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4840" y="2078683"/>
            <a:ext cx="3490262" cy="447332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A2C99B83-5A07-D091-8B23-4509055AE1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686" y="1088138"/>
            <a:ext cx="5677392" cy="16765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29FD30AB-58E3-CED0-625A-1B91B9AFE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2963" y="1348477"/>
            <a:ext cx="6210838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5070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52061-F6FD-2003-49A8-3C1218166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DD58C89-268B-5AE0-BF8E-99F39AC87AF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435B46-FE9D-22EA-6556-555C017A4582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 -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템플릿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68AA78D-21B4-6CE0-9B00-BC9C4E656448}"/>
              </a:ext>
            </a:extLst>
          </p:cNvPr>
          <p:cNvSpPr txBox="1">
            <a:spLocks/>
          </p:cNvSpPr>
          <p:nvPr/>
        </p:nvSpPr>
        <p:spPr>
          <a:xfrm>
            <a:off x="838199" y="1699827"/>
            <a:ext cx="9786731" cy="1398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rgbClr val="212529"/>
                </a:solidFill>
                <a:latin typeface="+mn-ea"/>
              </a:rPr>
              <a:t>Django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에서 </a:t>
            </a:r>
            <a:r>
              <a:rPr lang="en-US" altLang="ko-KR" sz="1600">
                <a:solidFill>
                  <a:srgbClr val="212529"/>
                </a:solidFill>
                <a:latin typeface="+mn-ea"/>
              </a:rPr>
              <a:t>HTML 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파일을 렌더링하려면 템플릿을 설정</a:t>
            </a:r>
            <a:endParaRPr lang="en-US" altLang="ko-KR" sz="1600">
              <a:solidFill>
                <a:srgbClr val="212529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267AF0-E8EA-5F7A-B4C8-B73FB9A56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441" y="3344201"/>
            <a:ext cx="2857748" cy="35817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923C53-4E2F-4120-AE3D-6C812F608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643" y="2814784"/>
            <a:ext cx="5402954" cy="16296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0AB3AD0-869A-6AAC-B8C9-C929A1D8C4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642" y="4237353"/>
            <a:ext cx="5402955" cy="184163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B6BC8AA-FC36-7541-1AED-A570B62BBA81}"/>
              </a:ext>
            </a:extLst>
          </p:cNvPr>
          <p:cNvSpPr/>
          <p:nvPr/>
        </p:nvSpPr>
        <p:spPr>
          <a:xfrm>
            <a:off x="4373524" y="4609641"/>
            <a:ext cx="2473843" cy="1870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E76A934A-B5F5-4EF1-8610-7F981E27EEC3}"/>
              </a:ext>
            </a:extLst>
          </p:cNvPr>
          <p:cNvSpPr/>
          <p:nvPr/>
        </p:nvSpPr>
        <p:spPr>
          <a:xfrm>
            <a:off x="6052920" y="3772592"/>
            <a:ext cx="584790" cy="4093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231B9C3-9F15-0698-809E-9BED5255173B}"/>
              </a:ext>
            </a:extLst>
          </p:cNvPr>
          <p:cNvSpPr txBox="1"/>
          <p:nvPr/>
        </p:nvSpPr>
        <p:spPr>
          <a:xfrm>
            <a:off x="3564642" y="2276820"/>
            <a:ext cx="1517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settings.py 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C3D789-CA4D-DBCA-7266-08715BEE8B36}"/>
              </a:ext>
            </a:extLst>
          </p:cNvPr>
          <p:cNvSpPr txBox="1"/>
          <p:nvPr/>
        </p:nvSpPr>
        <p:spPr>
          <a:xfrm>
            <a:off x="4556397" y="6135113"/>
            <a:ext cx="34826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'DIRS': [BASE_DIR / 'templates']</a:t>
            </a:r>
          </a:p>
        </p:txBody>
      </p:sp>
    </p:spTree>
    <p:extLst>
      <p:ext uri="{BB962C8B-B14F-4D97-AF65-F5344CB8AC3E}">
        <p14:creationId xmlns:p14="http://schemas.microsoft.com/office/powerpoint/2010/main" val="17328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BDE86-EFBE-5B1F-8135-01E45C9BF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A8CFF8-2A0C-A374-645F-A1F1A40122A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3D306-1D57-48C5-9152-04740B8DF31B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 - urls.py -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뷰 호출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593366B-6706-B27E-76E0-A9850D436277}"/>
              </a:ext>
            </a:extLst>
          </p:cNvPr>
          <p:cNvSpPr txBox="1">
            <a:spLocks/>
          </p:cNvSpPr>
          <p:nvPr/>
        </p:nvSpPr>
        <p:spPr>
          <a:xfrm>
            <a:off x="838199" y="1891313"/>
            <a:ext cx="4344649" cy="1584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rgbClr val="212529"/>
                </a:solidFill>
                <a:latin typeface="+mn-ea"/>
              </a:rPr>
              <a:t>URL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을 설정하여 </a:t>
            </a:r>
            <a:r>
              <a:rPr lang="en-US" altLang="ko-KR" sz="1600">
                <a:solidFill>
                  <a:srgbClr val="212529"/>
                </a:solidFill>
                <a:latin typeface="+mn-ea"/>
              </a:rPr>
              <a:t>home 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뷰를 호출</a:t>
            </a:r>
            <a:endParaRPr lang="en-US" altLang="ko-KR" sz="1600">
              <a:solidFill>
                <a:srgbClr val="212529"/>
              </a:solidFill>
              <a:latin typeface="+mn-ea"/>
            </a:endParaRPr>
          </a:p>
          <a:p>
            <a:r>
              <a:rPr lang="en-US" altLang="ko-KR" sz="1600">
                <a:solidFill>
                  <a:srgbClr val="212529"/>
                </a:solidFill>
                <a:latin typeface="+mn-ea"/>
              </a:rPr>
              <a:t>main/urls.py 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생성</a:t>
            </a:r>
            <a:endParaRPr lang="en-US" altLang="ko-KR" sz="1600">
              <a:solidFill>
                <a:srgbClr val="212529"/>
              </a:solidFill>
              <a:latin typeface="+mn-ea"/>
            </a:endParaRP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vi main/urls.py</a:t>
            </a:r>
          </a:p>
          <a:p>
            <a:r>
              <a:rPr lang="en-US" altLang="ko-KR" sz="1600">
                <a:solidFill>
                  <a:srgbClr val="212529"/>
                </a:solidFill>
                <a:latin typeface="+mn-ea"/>
              </a:rPr>
              <a:t>myproject/urls.py 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수정</a:t>
            </a:r>
            <a:endParaRPr lang="en-US" altLang="ko-KR" sz="1600">
              <a:solidFill>
                <a:srgbClr val="212529"/>
              </a:solidFill>
              <a:latin typeface="+mn-ea"/>
            </a:endParaRPr>
          </a:p>
          <a:p>
            <a:pPr lvl="1"/>
            <a:r>
              <a:rPr lang="en-US" altLang="ko-KR" sz="1200">
                <a:solidFill>
                  <a:srgbClr val="212529"/>
                </a:solidFill>
                <a:latin typeface="+mn-ea"/>
              </a:rPr>
              <a:t>vi myproject/urls.py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A5B41FA-47AC-3E1A-AD1A-604F0D34C9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3651" y="3531998"/>
            <a:ext cx="3398815" cy="11202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901CFBC-E206-FC56-DB0B-9DD0327FF117}"/>
              </a:ext>
            </a:extLst>
          </p:cNvPr>
          <p:cNvSpPr txBox="1"/>
          <p:nvPr/>
        </p:nvSpPr>
        <p:spPr>
          <a:xfrm>
            <a:off x="6675425" y="1299716"/>
            <a:ext cx="5393365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/>
              <a:t>from django.contrib import admin</a:t>
            </a:r>
          </a:p>
          <a:p>
            <a:r>
              <a:rPr lang="en-US" altLang="ko-KR" sz="1600"/>
              <a:t>from django.urls import path</a:t>
            </a:r>
            <a:r>
              <a:rPr lang="en-US" altLang="ko-KR" sz="1600">
                <a:highlight>
                  <a:srgbClr val="FFFF00"/>
                </a:highlight>
              </a:rPr>
              <a:t>, include</a:t>
            </a:r>
          </a:p>
          <a:p>
            <a:endParaRPr lang="en-US" altLang="ko-KR" sz="1600"/>
          </a:p>
          <a:p>
            <a:r>
              <a:rPr lang="en-US" altLang="ko-KR" sz="1600"/>
              <a:t>urlpatterns = [</a:t>
            </a:r>
          </a:p>
          <a:p>
            <a:r>
              <a:rPr lang="en-US" altLang="ko-KR" sz="1600"/>
              <a:t>    path('admin/', admin.site.urls),</a:t>
            </a:r>
          </a:p>
          <a:p>
            <a:r>
              <a:rPr lang="en-US" altLang="ko-KR" sz="1600"/>
              <a:t>    </a:t>
            </a:r>
            <a:r>
              <a:rPr lang="en-US" altLang="ko-KR" sz="1600">
                <a:highlight>
                  <a:srgbClr val="FFFF00"/>
                </a:highlight>
              </a:rPr>
              <a:t>path('', include('main.urls')),</a:t>
            </a:r>
          </a:p>
          <a:p>
            <a:r>
              <a:rPr lang="en-US" altLang="ko-KR" sz="1600"/>
              <a:t>]</a:t>
            </a:r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D8492A-4589-4269-D670-1DE2F1A26B70}"/>
              </a:ext>
            </a:extLst>
          </p:cNvPr>
          <p:cNvSpPr txBox="1"/>
          <p:nvPr/>
        </p:nvSpPr>
        <p:spPr>
          <a:xfrm>
            <a:off x="330002" y="4470931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main/urls.py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9E52E1-3FEC-DCBE-3081-55636EC3BB91}"/>
              </a:ext>
            </a:extLst>
          </p:cNvPr>
          <p:cNvSpPr txBox="1"/>
          <p:nvPr/>
        </p:nvSpPr>
        <p:spPr>
          <a:xfrm>
            <a:off x="9739849" y="874849"/>
            <a:ext cx="2038437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myproject/urls.py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9DE9E705-ADF3-1C8D-4395-5D310C4E6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885" y="5237378"/>
            <a:ext cx="5393365" cy="1151393"/>
          </a:xfrm>
          <a:prstGeom prst="rect">
            <a:avLst/>
          </a:prstGeom>
        </p:spPr>
      </p:pic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346EBCF2-CC22-35AD-1861-826361904C4B}"/>
              </a:ext>
            </a:extLst>
          </p:cNvPr>
          <p:cNvSpPr/>
          <p:nvPr/>
        </p:nvSpPr>
        <p:spPr>
          <a:xfrm>
            <a:off x="9100663" y="4741245"/>
            <a:ext cx="584790" cy="4093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AEA9C22-9E30-03C1-4FCA-09CF6B3C02A8}"/>
              </a:ext>
            </a:extLst>
          </p:cNvPr>
          <p:cNvSpPr/>
          <p:nvPr/>
        </p:nvSpPr>
        <p:spPr>
          <a:xfrm>
            <a:off x="9041068" y="5406100"/>
            <a:ext cx="719306" cy="1854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E2FE3F0-9002-EA35-DAA2-672AA0C3EA48}"/>
              </a:ext>
            </a:extLst>
          </p:cNvPr>
          <p:cNvSpPr/>
          <p:nvPr/>
        </p:nvSpPr>
        <p:spPr>
          <a:xfrm>
            <a:off x="6866084" y="6022247"/>
            <a:ext cx="5122166" cy="1544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1605F408-3165-7E1F-9D8C-05EE3222F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113" y="3912002"/>
            <a:ext cx="5654530" cy="35055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45458E86-1006-A202-D5F9-B67795482350}"/>
              </a:ext>
            </a:extLst>
          </p:cNvPr>
          <p:cNvSpPr txBox="1"/>
          <p:nvPr/>
        </p:nvSpPr>
        <p:spPr>
          <a:xfrm>
            <a:off x="330002" y="4851266"/>
            <a:ext cx="5988752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/>
              <a:t># main/urls.py</a:t>
            </a:r>
          </a:p>
          <a:p>
            <a:r>
              <a:rPr lang="en-US" altLang="ko-KR" sz="1600"/>
              <a:t>from django.urls import path</a:t>
            </a:r>
          </a:p>
          <a:p>
            <a:r>
              <a:rPr lang="en-US" altLang="ko-KR" sz="1600"/>
              <a:t>from . import views</a:t>
            </a:r>
          </a:p>
          <a:p>
            <a:r>
              <a:rPr lang="en-US" altLang="ko-KR" sz="1600"/>
              <a:t>urlpatterns = [</a:t>
            </a:r>
          </a:p>
          <a:p>
            <a:r>
              <a:rPr lang="en-US" altLang="ko-KR" sz="1600"/>
              <a:t>	path('', views.home, name='home'), # home </a:t>
            </a:r>
            <a:r>
              <a:rPr lang="ko-KR" altLang="en-US" sz="1600"/>
              <a:t>뷰 연결 </a:t>
            </a:r>
            <a:endParaRPr lang="en-US" altLang="ko-KR" sz="1600"/>
          </a:p>
          <a:p>
            <a:r>
              <a:rPr lang="en-US" altLang="ko-KR" sz="1600"/>
              <a:t>]</a:t>
            </a:r>
            <a:endParaRPr lang="ko-KR" altLang="en-US" sz="160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5764BBDF-E780-E7DF-F8BD-499A9BF1A8CC}"/>
              </a:ext>
            </a:extLst>
          </p:cNvPr>
          <p:cNvCxnSpPr>
            <a:cxnSpLocks/>
          </p:cNvCxnSpPr>
          <p:nvPr/>
        </p:nvCxnSpPr>
        <p:spPr>
          <a:xfrm>
            <a:off x="6427774" y="1059515"/>
            <a:ext cx="0" cy="5823801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4080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D6969-3EDA-B62E-B7ED-8A1EC8361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D4E49B5-04DA-E8B7-BE94-E00E85CBDA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25470B-A1AE-DA67-E956-95ACC8E39573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 - manage.py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5FDD6F9-8B97-A9F2-8FEE-124CE35CA6F8}"/>
              </a:ext>
            </a:extLst>
          </p:cNvPr>
          <p:cNvSpPr txBox="1">
            <a:spLocks/>
          </p:cNvSpPr>
          <p:nvPr/>
        </p:nvSpPr>
        <p:spPr>
          <a:xfrm>
            <a:off x="838199" y="1699827"/>
            <a:ext cx="9786731" cy="1398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rgbClr val="212529"/>
                </a:solidFill>
                <a:latin typeface="+mn-ea"/>
              </a:rPr>
              <a:t>python manage.py migrate</a:t>
            </a:r>
          </a:p>
          <a:p>
            <a:r>
              <a:rPr lang="en-US" altLang="ko-KR" sz="1600">
                <a:solidFill>
                  <a:srgbClr val="212529"/>
                </a:solidFill>
                <a:latin typeface="+mn-ea"/>
              </a:rPr>
              <a:t>migrate: 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실제 변경사항을 저장하는 명령어</a:t>
            </a:r>
            <a:endParaRPr lang="en-US" altLang="ko-KR" sz="1600">
              <a:solidFill>
                <a:srgbClr val="212529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AF7E8D-D356-CAE0-F2B5-A05893B09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855" y="3595010"/>
            <a:ext cx="4787156" cy="27519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7079D2D-B81C-9C85-4691-E18A89EF7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6277" y="1183281"/>
            <a:ext cx="4054191" cy="512870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E0518D5-CDC9-1E90-A121-C987933A4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532" y="2583107"/>
            <a:ext cx="6058425" cy="8458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E034C8-6E56-28BD-0A08-29E49E0F9E77}"/>
              </a:ext>
            </a:extLst>
          </p:cNvPr>
          <p:cNvSpPr txBox="1"/>
          <p:nvPr/>
        </p:nvSpPr>
        <p:spPr>
          <a:xfrm>
            <a:off x="4260998" y="1475971"/>
            <a:ext cx="2033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오류가 안 뜨면 성공</a:t>
            </a:r>
          </a:p>
        </p:txBody>
      </p:sp>
    </p:spTree>
    <p:extLst>
      <p:ext uri="{BB962C8B-B14F-4D97-AF65-F5344CB8AC3E}">
        <p14:creationId xmlns:p14="http://schemas.microsoft.com/office/powerpoint/2010/main" val="1255310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AF985-CD40-F2DE-05F3-EECFDC20E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3D98A01-A4D3-27F2-D19E-348B576D6B0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88897-EB3E-A410-F817-F6B4854A3E7C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 - manage.py -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서버 켜기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8F7AF50D-41DA-0506-A7FF-CB9ED015FD27}"/>
              </a:ext>
            </a:extLst>
          </p:cNvPr>
          <p:cNvSpPr txBox="1">
            <a:spLocks/>
          </p:cNvSpPr>
          <p:nvPr/>
        </p:nvSpPr>
        <p:spPr>
          <a:xfrm>
            <a:off x="838200" y="1699827"/>
            <a:ext cx="8041640" cy="983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212529"/>
                </a:solidFill>
                <a:latin typeface="+mn-ea"/>
              </a:rPr>
              <a:t>python manage.py runserver 0.0.0.0:8000</a:t>
            </a: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0.0.0.0: </a:t>
            </a:r>
            <a:r>
              <a:rPr lang="ko-KR" altLang="en-US" sz="1400">
                <a:solidFill>
                  <a:srgbClr val="212529"/>
                </a:solidFill>
                <a:latin typeface="+mn-ea"/>
              </a:rPr>
              <a:t>서버가 모든 네트워크 인터페이스의 </a:t>
            </a:r>
            <a:r>
              <a:rPr lang="en-US" altLang="ko-KR" sz="1400">
                <a:solidFill>
                  <a:srgbClr val="212529"/>
                </a:solidFill>
                <a:latin typeface="+mn-ea"/>
              </a:rPr>
              <a:t>IP </a:t>
            </a:r>
            <a:r>
              <a:rPr lang="ko-KR" altLang="en-US" sz="1400">
                <a:solidFill>
                  <a:srgbClr val="212529"/>
                </a:solidFill>
                <a:latin typeface="+mn-ea"/>
              </a:rPr>
              <a:t>주소를 수신하도록 설정한다는 의미</a:t>
            </a:r>
            <a:endParaRPr lang="en-US" altLang="ko-KR" sz="1400">
              <a:solidFill>
                <a:srgbClr val="212529"/>
              </a:solidFill>
              <a:latin typeface="+mn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6FF749D-CCED-0342-EC6C-0458D0924EF0}"/>
              </a:ext>
            </a:extLst>
          </p:cNvPr>
          <p:cNvSpPr txBox="1">
            <a:spLocks/>
          </p:cNvSpPr>
          <p:nvPr/>
        </p:nvSpPr>
        <p:spPr>
          <a:xfrm>
            <a:off x="838199" y="4174437"/>
            <a:ext cx="7097889" cy="5919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solidFill>
                  <a:srgbClr val="212529"/>
                </a:solidFill>
                <a:latin typeface="+mn-ea"/>
              </a:rPr>
              <a:t>아래처럼 뜨면 잘 켜진 것</a:t>
            </a:r>
            <a:r>
              <a:rPr lang="en-US" altLang="ko-KR" sz="1800">
                <a:solidFill>
                  <a:srgbClr val="212529"/>
                </a:solidFill>
                <a:latin typeface="+mn-ea"/>
              </a:rPr>
              <a:t>! (home.html </a:t>
            </a:r>
            <a:r>
              <a:rPr lang="ko-KR" altLang="en-US" sz="1800">
                <a:solidFill>
                  <a:srgbClr val="212529"/>
                </a:solidFill>
                <a:latin typeface="+mn-ea"/>
              </a:rPr>
              <a:t>파일</a:t>
            </a:r>
            <a:r>
              <a:rPr lang="en-US" altLang="ko-KR" sz="1800">
                <a:solidFill>
                  <a:srgbClr val="212529"/>
                </a:solidFill>
                <a:latin typeface="+mn-ea"/>
              </a:rPr>
              <a:t>)</a:t>
            </a: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http://localhost:8000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CDDB492-66CC-2DE1-732A-E58E3A0B2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991" y="4925731"/>
            <a:ext cx="4156247" cy="16076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820F0AD-F192-94CD-7392-B4CE4D47314B}"/>
              </a:ext>
            </a:extLst>
          </p:cNvPr>
          <p:cNvSpPr txBox="1"/>
          <p:nvPr/>
        </p:nvSpPr>
        <p:spPr>
          <a:xfrm>
            <a:off x="5656523" y="5579229"/>
            <a:ext cx="60577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주의: 정적 파일(CSS, JavaScript 등)과 </a:t>
            </a:r>
            <a:br>
              <a:rPr lang="en-US" altLang="ko-KR" sz="1400"/>
            </a:br>
            <a:r>
              <a:rPr lang="ko-KR" altLang="en-US" sz="1400"/>
              <a:t>미디어 파일(업로드된 이미지 등)을 관리하려면 </a:t>
            </a:r>
          </a:p>
          <a:p>
            <a:r>
              <a:rPr lang="ko-KR" altLang="en-US" sz="1400"/>
              <a:t>settings.py에 정적 파일 및 미디어 파일에 대한 설정을 추가해야 함</a:t>
            </a:r>
            <a:r>
              <a:rPr lang="en-US" altLang="ko-KR" sz="1400"/>
              <a:t>!</a:t>
            </a:r>
          </a:p>
          <a:p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나중에 도커 컴포즈 하면서 진행함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0892868-4F28-F8DA-01FC-D25227DD6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014" y="2478793"/>
            <a:ext cx="6759526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83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CFFF7-57F1-E797-F89E-0FC59E91D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5E371-368E-99EA-7BE2-F1A800D2B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5670"/>
            <a:ext cx="9144000" cy="2565717"/>
          </a:xfrm>
        </p:spPr>
        <p:txBody>
          <a:bodyPr>
            <a:normAutofit/>
          </a:bodyPr>
          <a:lstStyle/>
          <a:p>
            <a:r>
              <a:rPr lang="en-US" altLang="ko-KR" sz="4400"/>
              <a:t>Django </a:t>
            </a:r>
            <a:r>
              <a:rPr lang="ko-KR" altLang="en-US" sz="4400"/>
              <a:t>사용하기</a:t>
            </a:r>
            <a:endParaRPr lang="en-US" altLang="ko-KR" sz="4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C927C3-CED5-F4AB-9D14-1BB04A1695A6}"/>
              </a:ext>
            </a:extLst>
          </p:cNvPr>
          <p:cNvSpPr txBox="1"/>
          <p:nvPr/>
        </p:nvSpPr>
        <p:spPr>
          <a:xfrm>
            <a:off x="0" y="6211669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hlinkClick r:id="rId3"/>
              </a:rPr>
              <a:t>https://leedominico.tistory.com/62</a:t>
            </a:r>
            <a:endParaRPr lang="en-US" altLang="ko-KR" sz="1800"/>
          </a:p>
          <a:p>
            <a:r>
              <a:rPr lang="en-US" altLang="ko-KR" sz="1800">
                <a:hlinkClick r:id="rId4"/>
              </a:rPr>
              <a:t>https://sypdevlog.tistory.com/286</a:t>
            </a: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381666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8F793-05EC-7EC3-5A05-31647340E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86101-6DF9-3CF9-49C3-37E28D9F6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41509"/>
            <a:ext cx="9144000" cy="2565717"/>
          </a:xfrm>
        </p:spPr>
        <p:txBody>
          <a:bodyPr>
            <a:normAutofit/>
          </a:bodyPr>
          <a:lstStyle/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ADB94-76CC-F49F-3E0E-5FB926B25477}"/>
              </a:ext>
            </a:extLst>
          </p:cNvPr>
          <p:cNvSpPr txBox="1"/>
          <p:nvPr/>
        </p:nvSpPr>
        <p:spPr>
          <a:xfrm>
            <a:off x="3604438" y="3207226"/>
            <a:ext cx="4816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Django, Nginx</a:t>
            </a:r>
            <a:r>
              <a:rPr lang="ko-KR" altLang="en-US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의 컨테이너 화 </a:t>
            </a:r>
            <a:r>
              <a:rPr lang="en-US" altLang="ko-KR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(</a:t>
            </a:r>
            <a:r>
              <a:rPr lang="ko-KR" altLang="en-US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아직 연동 </a:t>
            </a:r>
            <a:r>
              <a:rPr lang="en-US" altLang="ko-KR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X)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17EEAA-B234-E639-CB21-F849AAA5F302}"/>
              </a:ext>
            </a:extLst>
          </p:cNvPr>
          <p:cNvSpPr txBox="1"/>
          <p:nvPr/>
        </p:nvSpPr>
        <p:spPr>
          <a:xfrm>
            <a:off x="0" y="6211669"/>
            <a:ext cx="60977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hlinkClick r:id="rId3"/>
              </a:rPr>
              <a:t>https://leedominico.tistory.com/62</a:t>
            </a:r>
            <a:endParaRPr lang="en-US" altLang="ko-KR" sz="1800"/>
          </a:p>
          <a:p>
            <a:r>
              <a:rPr lang="en-US" altLang="ko-KR" sz="1800">
                <a:hlinkClick r:id="rId4"/>
              </a:rPr>
              <a:t>https://sypdevlog.tistory.com/286</a:t>
            </a:r>
            <a:endParaRPr lang="en-US" altLang="ko-KR" sz="180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F263FA4-38D0-05D4-3C03-2948B4A2C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69588"/>
              </p:ext>
            </p:extLst>
          </p:nvPr>
        </p:nvGraphicFramePr>
        <p:xfrm>
          <a:off x="2353339" y="3813065"/>
          <a:ext cx="7485322" cy="1918015"/>
        </p:xfrm>
        <a:graphic>
          <a:graphicData uri="http://schemas.openxmlformats.org/drawingml/2006/table">
            <a:tbl>
              <a:tblPr/>
              <a:tblGrid>
                <a:gridCol w="2137145">
                  <a:extLst>
                    <a:ext uri="{9D8B030D-6E8A-4147-A177-3AD203B41FA5}">
                      <a16:colId xmlns:a16="http://schemas.microsoft.com/office/drawing/2014/main" val="2740672189"/>
                    </a:ext>
                  </a:extLst>
                </a:gridCol>
                <a:gridCol w="2307265">
                  <a:extLst>
                    <a:ext uri="{9D8B030D-6E8A-4147-A177-3AD203B41FA5}">
                      <a16:colId xmlns:a16="http://schemas.microsoft.com/office/drawing/2014/main" val="4096894596"/>
                    </a:ext>
                  </a:extLst>
                </a:gridCol>
                <a:gridCol w="3040912">
                  <a:extLst>
                    <a:ext uri="{9D8B030D-6E8A-4147-A177-3AD203B41FA5}">
                      <a16:colId xmlns:a16="http://schemas.microsoft.com/office/drawing/2014/main" val="1207407293"/>
                    </a:ext>
                  </a:extLst>
                </a:gridCol>
              </a:tblGrid>
              <a:tr h="383603">
                <a:tc>
                  <a:txBody>
                    <a:bodyPr/>
                    <a:lstStyle/>
                    <a:p>
                      <a:r>
                        <a:rPr lang="ko-KR" altLang="en-US" b="1"/>
                        <a:t>항목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Django </a:t>
                      </a:r>
                      <a:r>
                        <a:rPr lang="ko-KR" altLang="en-US" b="1"/>
                        <a:t>자체 서버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Nginx </a:t>
                      </a:r>
                      <a:r>
                        <a:rPr lang="ko-KR" altLang="en-US" b="1"/>
                        <a:t>사용 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294090"/>
                  </a:ext>
                </a:extLst>
              </a:tr>
              <a:tr h="383603">
                <a:tc>
                  <a:txBody>
                    <a:bodyPr/>
                    <a:lstStyle/>
                    <a:p>
                      <a:r>
                        <a:rPr lang="ko-KR" altLang="en-US"/>
                        <a:t>정적 파일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느리고 비효율적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빠르고 효율적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102456"/>
                  </a:ext>
                </a:extLst>
              </a:tr>
              <a:tr h="383603">
                <a:tc>
                  <a:txBody>
                    <a:bodyPr/>
                    <a:lstStyle/>
                    <a:p>
                      <a:r>
                        <a:rPr lang="ko-KR" altLang="en-US"/>
                        <a:t>보안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직접 구현해야 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SSL/TLS, </a:t>
                      </a:r>
                      <a:r>
                        <a:rPr lang="ko-KR" altLang="en-US"/>
                        <a:t>헤더 처리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692956"/>
                  </a:ext>
                </a:extLst>
              </a:tr>
              <a:tr h="383603">
                <a:tc>
                  <a:txBody>
                    <a:bodyPr/>
                    <a:lstStyle/>
                    <a:p>
                      <a:r>
                        <a:rPr lang="ko-KR" altLang="en-US"/>
                        <a:t>다중 요청 처리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성능 한계 있음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고성능 동시 처리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5636408"/>
                  </a:ext>
                </a:extLst>
              </a:tr>
              <a:tr h="383603">
                <a:tc>
                  <a:txBody>
                    <a:bodyPr/>
                    <a:lstStyle/>
                    <a:p>
                      <a:r>
                        <a:rPr lang="ko-KR" altLang="en-US"/>
                        <a:t>확장성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낮음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로드밸런싱 등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349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3996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CEC86-1975-957A-4353-AF581EDBA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9AB4A33-BE9D-A440-8FEC-F3734ED2E20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133DE-13E1-8BA0-D9EE-EEC0E06542D7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이미지 빌드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C9B26EB-CE55-02E1-60C0-4895097DFEA9}"/>
              </a:ext>
            </a:extLst>
          </p:cNvPr>
          <p:cNvSpPr txBox="1">
            <a:spLocks/>
          </p:cNvSpPr>
          <p:nvPr/>
        </p:nvSpPr>
        <p:spPr>
          <a:xfrm>
            <a:off x="838200" y="1699826"/>
            <a:ext cx="10313504" cy="1252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rgbClr val="212529"/>
                </a:solidFill>
                <a:latin typeface="+mn-ea"/>
              </a:rPr>
              <a:t>도커 이미지 파일 만들기</a:t>
            </a:r>
            <a:endParaRPr lang="en-US" altLang="ko-KR" sz="800">
              <a:solidFill>
                <a:srgbClr val="212529"/>
              </a:solidFill>
              <a:latin typeface="+mn-ea"/>
            </a:endParaRP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4EE0441E-3F8C-FEDE-1980-F18220B263FE}"/>
              </a:ext>
            </a:extLst>
          </p:cNvPr>
          <p:cNvSpPr txBox="1">
            <a:spLocks/>
          </p:cNvSpPr>
          <p:nvPr/>
        </p:nvSpPr>
        <p:spPr>
          <a:xfrm>
            <a:off x="838199" y="4571313"/>
            <a:ext cx="9160565" cy="83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rgbClr val="212529"/>
                </a:solidFill>
                <a:latin typeface="+mn-ea"/>
              </a:rPr>
              <a:t>docker build . -t [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이미지 이름</a:t>
            </a:r>
            <a:r>
              <a:rPr lang="en-US" altLang="ko-KR" sz="1600">
                <a:solidFill>
                  <a:srgbClr val="212529"/>
                </a:solidFill>
                <a:latin typeface="+mn-ea"/>
              </a:rPr>
              <a:t>]</a:t>
            </a:r>
          </a:p>
          <a:p>
            <a:pPr lvl="1"/>
            <a:r>
              <a:rPr lang="en-US" altLang="ko-KR" sz="1200">
                <a:solidFill>
                  <a:srgbClr val="212529"/>
                </a:solidFill>
                <a:latin typeface="+mn-ea"/>
              </a:rPr>
              <a:t>docker build . -t myproject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DB118243-17B3-4C33-51D2-48A2DEDB52A6}"/>
              </a:ext>
            </a:extLst>
          </p:cNvPr>
          <p:cNvGrpSpPr/>
          <p:nvPr/>
        </p:nvGrpSpPr>
        <p:grpSpPr>
          <a:xfrm>
            <a:off x="1515718" y="2647872"/>
            <a:ext cx="9160564" cy="1815882"/>
            <a:chOff x="1602128" y="3029734"/>
            <a:chExt cx="9160564" cy="181588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8A3A56F-7C2F-A1A3-1264-A4DD8D895CAF}"/>
                </a:ext>
              </a:extLst>
            </p:cNvPr>
            <p:cNvSpPr txBox="1"/>
            <p:nvPr/>
          </p:nvSpPr>
          <p:spPr>
            <a:xfrm>
              <a:off x="1602128" y="3029734"/>
              <a:ext cx="9160564" cy="18158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ko-KR" altLang="en-US" sz="1400"/>
                <a:t>FROM python:3.11.6</a:t>
              </a:r>
            </a:p>
            <a:p>
              <a:r>
                <a:rPr lang="ko-KR" altLang="en-US" sz="1400"/>
                <a:t>WORKDIR </a:t>
              </a:r>
              <a:r>
                <a:rPr lang="en-US" altLang="ko-KR" sz="1400"/>
                <a:t>/usr/src/app</a:t>
              </a:r>
              <a:endParaRPr lang="ko-KR" altLang="en-US" sz="1400"/>
            </a:p>
            <a:p>
              <a:r>
                <a:rPr lang="ko-KR" altLang="en-US" sz="1400"/>
                <a:t>COPY </a:t>
              </a:r>
              <a:r>
                <a:rPr lang="en-US" altLang="ko-KR" sz="1400"/>
                <a:t>.</a:t>
              </a:r>
              <a:r>
                <a:rPr lang="ko-KR" altLang="en-US" sz="1400"/>
                <a:t> </a:t>
              </a:r>
              <a:r>
                <a:rPr lang="en-US" altLang="ko-KR" sz="1400"/>
                <a:t>.</a:t>
              </a:r>
              <a:endParaRPr lang="ko-KR" altLang="en-US" sz="1400"/>
            </a:p>
            <a:p>
              <a:r>
                <a:rPr lang="ko-KR" altLang="en-US" sz="1400"/>
                <a:t>RUN python -m pip install --upgrade pip</a:t>
              </a:r>
            </a:p>
            <a:p>
              <a:r>
                <a:rPr lang="ko-KR" altLang="en-US" sz="1400"/>
                <a:t>RUN pip install -r requirements.txt</a:t>
              </a:r>
              <a:endParaRPr lang="en-US" altLang="ko-KR" sz="1400"/>
            </a:p>
            <a:p>
              <a:r>
                <a:rPr lang="ko-KR" altLang="en-US" sz="1400"/>
                <a:t>WORKDIR </a:t>
              </a:r>
              <a:r>
                <a:rPr lang="en-US" altLang="ko-KR" sz="1400"/>
                <a:t>./myproject</a:t>
              </a:r>
              <a:endParaRPr lang="ko-KR" altLang="en-US" sz="1400"/>
            </a:p>
            <a:p>
              <a:r>
                <a:rPr lang="ko-KR" altLang="en-US" sz="1400"/>
                <a:t>CMD python manage.py runserver 0.0.0.0:8000</a:t>
              </a:r>
            </a:p>
            <a:p>
              <a:r>
                <a:rPr lang="ko-KR" altLang="en-US" sz="1400"/>
                <a:t>EXPOSE 8000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683E04B-D530-B47C-4F4F-A54BE5DE2412}"/>
                </a:ext>
              </a:extLst>
            </p:cNvPr>
            <p:cNvSpPr txBox="1"/>
            <p:nvPr/>
          </p:nvSpPr>
          <p:spPr>
            <a:xfrm>
              <a:off x="5729628" y="3029734"/>
              <a:ext cx="5033064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accent6"/>
                  </a:solidFill>
                </a:rPr>
                <a:t>#</a:t>
              </a:r>
              <a:r>
                <a:rPr lang="ko-KR" altLang="en-US" sz="1400">
                  <a:solidFill>
                    <a:schemeClr val="accent6"/>
                  </a:solidFill>
                </a:rPr>
                <a:t>이미지 빌드 시 필요한 베이스 이미지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</a:t>
              </a:r>
              <a:r>
                <a:rPr lang="ko-KR" altLang="en-US" sz="1400">
                  <a:solidFill>
                    <a:schemeClr val="accent6"/>
                  </a:solidFill>
                </a:rPr>
                <a:t>해당 작업 디렉토리 전환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#[</a:t>
              </a:r>
              <a:r>
                <a:rPr lang="ko-KR" altLang="en-US" sz="1400">
                  <a:solidFill>
                    <a:schemeClr val="accent6"/>
                  </a:solidFill>
                </a:rPr>
                <a:t>호스트 파일경로</a:t>
              </a:r>
              <a:r>
                <a:rPr lang="en-US" altLang="ko-KR" sz="1400">
                  <a:solidFill>
                    <a:schemeClr val="accent6"/>
                  </a:solidFill>
                </a:rPr>
                <a:t>]</a:t>
              </a:r>
              <a:r>
                <a:rPr lang="ko-KR" altLang="en-US" sz="1400">
                  <a:solidFill>
                    <a:schemeClr val="accent6"/>
                  </a:solidFill>
                </a:rPr>
                <a:t>에 있는 파일을 </a:t>
              </a:r>
              <a:r>
                <a:rPr lang="en-US" altLang="ko-KR" sz="1400">
                  <a:solidFill>
                    <a:schemeClr val="accent6"/>
                  </a:solidFill>
                </a:rPr>
                <a:t>[</a:t>
              </a:r>
              <a:r>
                <a:rPr lang="ko-KR" altLang="en-US" sz="1400">
                  <a:solidFill>
                    <a:schemeClr val="accent6"/>
                  </a:solidFill>
                </a:rPr>
                <a:t>이미지 파일 경로</a:t>
              </a:r>
              <a:r>
                <a:rPr lang="en-US" altLang="ko-KR" sz="1400">
                  <a:solidFill>
                    <a:schemeClr val="accent6"/>
                  </a:solidFill>
                </a:rPr>
                <a:t>]</a:t>
              </a:r>
              <a:r>
                <a:rPr lang="ko-KR" altLang="en-US" sz="1400">
                  <a:solidFill>
                    <a:schemeClr val="accent6"/>
                  </a:solidFill>
                </a:rPr>
                <a:t>로 복사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</a:t>
              </a:r>
              <a:r>
                <a:rPr lang="ko-KR" altLang="en-US" sz="1400">
                  <a:solidFill>
                    <a:schemeClr val="accent6"/>
                  </a:solidFill>
                </a:rPr>
                <a:t>이미지 빌드시 실행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endParaRPr lang="en-US" altLang="ko-KR" sz="1400">
                <a:solidFill>
                  <a:schemeClr val="accent6"/>
                </a:solidFill>
              </a:endParaRPr>
            </a:p>
            <a:p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</a:t>
              </a:r>
              <a:r>
                <a:rPr lang="ko-KR" altLang="en-US" sz="1400">
                  <a:solidFill>
                    <a:schemeClr val="accent6"/>
                  </a:solidFill>
                </a:rPr>
                <a:t>컨테이너 실행시 실행</a:t>
              </a:r>
            </a:p>
            <a:p>
              <a:endParaRPr lang="ko-KR" altLang="en-US" sz="1400">
                <a:solidFill>
                  <a:schemeClr val="accent6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109B8C0-BAB7-C542-B4C2-3794BB1564E1}"/>
              </a:ext>
            </a:extLst>
          </p:cNvPr>
          <p:cNvSpPr txBox="1"/>
          <p:nvPr/>
        </p:nvSpPr>
        <p:spPr>
          <a:xfrm>
            <a:off x="1515718" y="2018475"/>
            <a:ext cx="9160564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django==4.2.7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174F39-41BD-D3F4-6D70-6AA9E8D92971}"/>
              </a:ext>
            </a:extLst>
          </p:cNvPr>
          <p:cNvSpPr txBox="1"/>
          <p:nvPr/>
        </p:nvSpPr>
        <p:spPr>
          <a:xfrm>
            <a:off x="9173341" y="1699826"/>
            <a:ext cx="1502941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requirements.txt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5A9808-FE36-EC74-2B21-E9F896733FF2}"/>
              </a:ext>
            </a:extLst>
          </p:cNvPr>
          <p:cNvSpPr txBox="1"/>
          <p:nvPr/>
        </p:nvSpPr>
        <p:spPr>
          <a:xfrm>
            <a:off x="9694337" y="2340095"/>
            <a:ext cx="1129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Dockerfile </a:t>
            </a:r>
            <a:endParaRPr lang="ko-KR" altLang="en-US" sz="140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38BCC60-C97F-D9CB-D144-4C997FAA35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256"/>
          <a:stretch/>
        </p:blipFill>
        <p:spPr>
          <a:xfrm>
            <a:off x="3459251" y="5596441"/>
            <a:ext cx="5273497" cy="87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706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79905-6699-A1E5-C788-AE833B55A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5C5BAB-8F29-3B74-B355-2ED35DBB3017}"/>
              </a:ext>
            </a:extLst>
          </p:cNvPr>
          <p:cNvSpPr txBox="1"/>
          <p:nvPr/>
        </p:nvSpPr>
        <p:spPr>
          <a:xfrm>
            <a:off x="780337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컨테이너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EF84EFF-5FA2-D5CD-E1ED-330E7D05FCF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D4F2571-B0F8-7CE3-49AE-CE73B88EC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72" y="1716690"/>
            <a:ext cx="10356898" cy="762104"/>
          </a:xfrm>
        </p:spPr>
        <p:txBody>
          <a:bodyPr>
            <a:normAutofit/>
          </a:bodyPr>
          <a:lstStyle/>
          <a:p>
            <a:r>
              <a:rPr lang="en-US" altLang="ko-KR" sz="1800"/>
              <a:t>docker run -d -p [</a:t>
            </a:r>
            <a:r>
              <a:rPr lang="ko-KR" altLang="en-US" sz="1800"/>
              <a:t>호스트 포트</a:t>
            </a:r>
            <a:r>
              <a:rPr lang="en-US" altLang="ko-KR" sz="1800"/>
              <a:t>]:[</a:t>
            </a:r>
            <a:r>
              <a:rPr lang="ko-KR" altLang="en-US" sz="1800"/>
              <a:t>컨테이너 포트</a:t>
            </a:r>
            <a:r>
              <a:rPr lang="en-US" altLang="ko-KR" sz="1800"/>
              <a:t>]</a:t>
            </a:r>
          </a:p>
          <a:p>
            <a:pPr lvl="1"/>
            <a:r>
              <a:rPr lang="en-US" altLang="ko-KR" sz="1400"/>
              <a:t>docker run -d -p 8000:8000 myproject</a:t>
            </a: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D1BDF40A-FE6F-E0B2-8525-E28726D372A6}"/>
              </a:ext>
            </a:extLst>
          </p:cNvPr>
          <p:cNvSpPr txBox="1">
            <a:spLocks/>
          </p:cNvSpPr>
          <p:nvPr/>
        </p:nvSpPr>
        <p:spPr>
          <a:xfrm>
            <a:off x="2884967" y="1524463"/>
            <a:ext cx="3929210" cy="236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/>
              <a:t>-d</a:t>
            </a:r>
            <a:r>
              <a:rPr lang="ko-KR" altLang="en-US" sz="1400"/>
              <a:t>이면 백그라운드 실행</a:t>
            </a:r>
            <a:r>
              <a:rPr lang="en-US" altLang="ko-KR" sz="1400"/>
              <a:t>, -it</a:t>
            </a:r>
            <a:r>
              <a:rPr lang="ko-KR" altLang="en-US" sz="1400"/>
              <a:t>면 포그라운드 실행</a:t>
            </a:r>
            <a:endParaRPr lang="en-US" altLang="ko-KR" sz="110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EDE4BBD-75AF-0C9F-FF40-B1C97FD9B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9026" y="4464020"/>
            <a:ext cx="4156247" cy="160760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E05382C-80FE-39C3-5CDF-D4196D92C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2838" y="4350890"/>
            <a:ext cx="3282420" cy="1821069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058EBD-118B-1BED-CD21-5B3694C7A6CB}"/>
              </a:ext>
            </a:extLst>
          </p:cNvPr>
          <p:cNvSpPr txBox="1"/>
          <p:nvPr/>
        </p:nvSpPr>
        <p:spPr>
          <a:xfrm>
            <a:off x="8344917" y="6171959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main </a:t>
            </a:r>
            <a:r>
              <a:rPr lang="ko-KR" altLang="en-US">
                <a:solidFill>
                  <a:srgbClr val="FF0000"/>
                </a:solidFill>
              </a:rPr>
              <a:t>앱 생성시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3AF669-DF80-59FE-C5E8-5B392544CB23}"/>
              </a:ext>
            </a:extLst>
          </p:cNvPr>
          <p:cNvSpPr txBox="1"/>
          <p:nvPr/>
        </p:nvSpPr>
        <p:spPr>
          <a:xfrm>
            <a:off x="3682950" y="625504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기본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87DFD37-251B-0FCA-47D8-CA46C98A02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6720" y="2843882"/>
            <a:ext cx="6713802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797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B0065-18D3-126D-8C55-362192D08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208F7A-9017-6E9C-1307-0B7C63CB6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0177"/>
            <a:ext cx="10515600" cy="2848141"/>
          </a:xfrm>
        </p:spPr>
        <p:txBody>
          <a:bodyPr>
            <a:normAutofit/>
          </a:bodyPr>
          <a:lstStyle/>
          <a:p>
            <a:r>
              <a:rPr lang="en-US" altLang="ko-KR" sz="2400"/>
              <a:t>Nginx (</a:t>
            </a:r>
            <a:r>
              <a:rPr lang="ko-KR" altLang="en-US" sz="2400"/>
              <a:t>엔진엑스</a:t>
            </a:r>
            <a:r>
              <a:rPr lang="en-US" altLang="ko-KR" sz="2400"/>
              <a:t>) </a:t>
            </a:r>
          </a:p>
          <a:p>
            <a:pPr lvl="1"/>
            <a:r>
              <a:rPr lang="ko-KR" altLang="en-US" sz="2000"/>
              <a:t>리버스 프록시</a:t>
            </a:r>
            <a:r>
              <a:rPr lang="en-US" altLang="ko-KR" sz="2000"/>
              <a:t>(Reverse Proxy)</a:t>
            </a:r>
            <a:r>
              <a:rPr lang="ko-KR" altLang="en-US" sz="2000"/>
              <a:t> 소프트웨어로</a:t>
            </a:r>
            <a:r>
              <a:rPr lang="en-US" altLang="ko-KR" sz="2000"/>
              <a:t>, </a:t>
            </a:r>
            <a:r>
              <a:rPr lang="ko-KR" altLang="en-US" sz="2000"/>
              <a:t>가벼움과 높은 성능을 목표로 함</a:t>
            </a:r>
            <a:endParaRPr lang="en-US" altLang="ko-KR" sz="2000"/>
          </a:p>
          <a:p>
            <a:pPr lvl="2"/>
            <a:r>
              <a:rPr lang="ko-KR" altLang="en-US" sz="1600"/>
              <a:t>리버스 프록시 솔루션은 클라이언트의 요청을 직접 처리하지 않고</a:t>
            </a:r>
            <a:r>
              <a:rPr lang="en-US" altLang="ko-KR" sz="1600"/>
              <a:t>, </a:t>
            </a:r>
            <a:r>
              <a:rPr lang="ko-KR" altLang="en-US" sz="1600"/>
              <a:t>대신 그 요청을 백엔드 서버로 전달한 후</a:t>
            </a:r>
            <a:r>
              <a:rPr lang="en-US" altLang="ko-KR" sz="1600"/>
              <a:t>, </a:t>
            </a:r>
            <a:r>
              <a:rPr lang="ko-KR" altLang="en-US" sz="1600"/>
              <a:t>백엔드 서버의 응답을 클라이언트에게 반환하는 서버 또는 소프트웨어</a:t>
            </a:r>
          </a:p>
          <a:p>
            <a:pPr lvl="1"/>
            <a:r>
              <a:rPr lang="en-US" altLang="ko-KR" sz="2000"/>
              <a:t>Nginx</a:t>
            </a:r>
            <a:r>
              <a:rPr lang="ko-KR" altLang="en-US" sz="2000"/>
              <a:t>는 </a:t>
            </a:r>
            <a:r>
              <a:rPr lang="en-US" altLang="ko-KR" sz="2000"/>
              <a:t>HTML, CSS, JavaScript, </a:t>
            </a:r>
            <a:r>
              <a:rPr lang="ko-KR" altLang="en-US" sz="2000"/>
              <a:t>이미지 파일 등과 같은 정적 콘텐츠를 제공하는 데 최적화되어 있음</a:t>
            </a:r>
          </a:p>
          <a:p>
            <a:pPr lvl="1"/>
            <a:r>
              <a:rPr lang="ko-KR" altLang="en-US" sz="2000"/>
              <a:t>따라서 </a:t>
            </a:r>
            <a:r>
              <a:rPr lang="en-US" altLang="ko-KR" sz="2000"/>
              <a:t>Django</a:t>
            </a:r>
            <a:r>
              <a:rPr lang="ko-KR" altLang="en-US" sz="2000"/>
              <a:t>와 연동을 통해서 배포를 할 수 있음</a:t>
            </a:r>
            <a:endParaRPr lang="en-US" altLang="ko-KR" sz="2000"/>
          </a:p>
          <a:p>
            <a:pPr lvl="1"/>
            <a:endParaRPr lang="ko-KR" altLang="en-US" sz="200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7DE88FF-0A0A-C66B-4F68-F6FA25F020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CE5A31-F4F3-620A-D42F-084F3DD56C54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Nginx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BA98258-78DE-DF02-DF8C-45020AF11DE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4350"/>
          <a:stretch/>
        </p:blipFill>
        <p:spPr>
          <a:xfrm>
            <a:off x="3821877" y="4988428"/>
            <a:ext cx="4548246" cy="242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443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7A60C-BC5E-2148-AC41-9DE275666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DAE6CDC9-4F6A-DC27-B456-4C61E8E89E9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193B21-7748-E9C7-13B8-D5A905348509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Nginx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7A4172-3783-B239-BA4E-0AC80C08DC85}"/>
              </a:ext>
            </a:extLst>
          </p:cNvPr>
          <p:cNvSpPr txBox="1"/>
          <p:nvPr/>
        </p:nvSpPr>
        <p:spPr>
          <a:xfrm>
            <a:off x="838199" y="1896880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Nginx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이미지 빌드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55284BC-7F4C-F5DF-F9AE-525F7B1CADB1}"/>
              </a:ext>
            </a:extLst>
          </p:cNvPr>
          <p:cNvSpPr txBox="1">
            <a:spLocks/>
          </p:cNvSpPr>
          <p:nvPr/>
        </p:nvSpPr>
        <p:spPr>
          <a:xfrm>
            <a:off x="838200" y="2374802"/>
            <a:ext cx="10313504" cy="1252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rgbClr val="212529"/>
                </a:solidFill>
                <a:latin typeface="+mn-ea"/>
              </a:rPr>
              <a:t>도커 이미지 파일 만들기</a:t>
            </a:r>
            <a:endParaRPr lang="en-US" altLang="ko-KR" sz="800">
              <a:solidFill>
                <a:srgbClr val="212529"/>
              </a:solidFill>
              <a:latin typeface="+mn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535C3A-5485-C534-860B-5EAF40EAE1BE}"/>
              </a:ext>
            </a:extLst>
          </p:cNvPr>
          <p:cNvGrpSpPr/>
          <p:nvPr/>
        </p:nvGrpSpPr>
        <p:grpSpPr>
          <a:xfrm>
            <a:off x="3854880" y="2374802"/>
            <a:ext cx="7607018" cy="743742"/>
            <a:chOff x="3854880" y="4150440"/>
            <a:chExt cx="7607018" cy="74374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22BECBD-BFD3-D0F7-D49C-C19BE3168FC8}"/>
                </a:ext>
              </a:extLst>
            </p:cNvPr>
            <p:cNvSpPr txBox="1"/>
            <p:nvPr/>
          </p:nvSpPr>
          <p:spPr>
            <a:xfrm>
              <a:off x="3854880" y="4155518"/>
              <a:ext cx="7607018" cy="73866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ko-KR" sz="1400"/>
                <a:t>FROM nginx:1.25.3</a:t>
              </a:r>
            </a:p>
            <a:p>
              <a:r>
                <a:rPr lang="en-US" altLang="ko-KR" sz="1400"/>
                <a:t>CMD ["nginx", "-g", "daemon off;"]</a:t>
              </a:r>
            </a:p>
            <a:p>
              <a:endParaRPr lang="ko-KR" altLang="en-US" sz="1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1DEBEE7-FCB8-6356-3A3C-0FB6D2BE7320}"/>
                </a:ext>
              </a:extLst>
            </p:cNvPr>
            <p:cNvSpPr txBox="1"/>
            <p:nvPr/>
          </p:nvSpPr>
          <p:spPr>
            <a:xfrm>
              <a:off x="7110522" y="4150440"/>
              <a:ext cx="4243277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accent6"/>
                  </a:solidFill>
                </a:rPr>
                <a:t>#</a:t>
              </a:r>
              <a:r>
                <a:rPr lang="ko-KR" altLang="en-US" sz="1400">
                  <a:solidFill>
                    <a:schemeClr val="accent6"/>
                  </a:solidFill>
                </a:rPr>
                <a:t>이미지 빌드 시 필요한 베이스 이미지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#[]</a:t>
              </a:r>
              <a:r>
                <a:rPr lang="ko-KR" altLang="en-US" sz="1400">
                  <a:solidFill>
                    <a:schemeClr val="accent6"/>
                  </a:solidFill>
                </a:rPr>
                <a:t>를 사용할 시에 명령어 전체가 문자열로 인식됨</a:t>
              </a:r>
              <a:br>
                <a:rPr lang="en-US" altLang="ko-KR" sz="1400">
                  <a:solidFill>
                    <a:schemeClr val="accent6"/>
                  </a:solidFill>
                </a:rPr>
              </a:br>
              <a:r>
                <a:rPr lang="en-US" altLang="ko-KR" sz="1400">
                  <a:solidFill>
                    <a:schemeClr val="accent6"/>
                  </a:solidFill>
                </a:rPr>
                <a:t>                            </a:t>
              </a:r>
              <a:r>
                <a:rPr lang="en-US" altLang="ko-KR" sz="600">
                  <a:solidFill>
                    <a:schemeClr val="accent6"/>
                  </a:solidFill>
                </a:rPr>
                <a:t> </a:t>
              </a:r>
              <a:r>
                <a:rPr lang="en-US" altLang="ko-KR" sz="1200">
                  <a:solidFill>
                    <a:schemeClr val="accent6"/>
                  </a:solidFill>
                </a:rPr>
                <a:t>  </a:t>
              </a:r>
              <a:r>
                <a:rPr lang="en-US" altLang="ko-KR" sz="1400">
                  <a:solidFill>
                    <a:schemeClr val="accent6"/>
                  </a:solidFill>
                </a:rPr>
                <a:t>    </a:t>
              </a:r>
              <a:r>
                <a:rPr lang="ko-KR" altLang="en-US" sz="1400">
                  <a:solidFill>
                    <a:schemeClr val="accent6"/>
                  </a:solidFill>
                </a:rPr>
                <a:t> </a:t>
              </a:r>
              <a:r>
                <a:rPr lang="en-US" altLang="ko-KR" sz="1400">
                  <a:solidFill>
                    <a:schemeClr val="accent6"/>
                  </a:solidFill>
                </a:rPr>
                <a:t>-&gt; json </a:t>
              </a:r>
              <a:r>
                <a:rPr lang="ko-KR" altLang="en-US" sz="1400">
                  <a:solidFill>
                    <a:schemeClr val="accent6"/>
                  </a:solidFill>
                </a:rPr>
                <a:t>형태로 전달됨</a:t>
              </a:r>
              <a:endParaRPr lang="en-US" altLang="ko-KR" sz="1400">
                <a:solidFill>
                  <a:schemeClr val="accent6"/>
                </a:solidFill>
              </a:endParaRPr>
            </a:p>
          </p:txBody>
        </p:sp>
      </p:grp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9B11E57-229A-6F1D-A70A-C63898BD38C9}"/>
              </a:ext>
            </a:extLst>
          </p:cNvPr>
          <p:cNvSpPr txBox="1">
            <a:spLocks/>
          </p:cNvSpPr>
          <p:nvPr/>
        </p:nvSpPr>
        <p:spPr>
          <a:xfrm>
            <a:off x="838199" y="3211259"/>
            <a:ext cx="9160565" cy="8351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rgbClr val="212529"/>
                </a:solidFill>
                <a:latin typeface="+mn-ea"/>
              </a:rPr>
              <a:t>docker build . -t [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이미지 이름</a:t>
            </a:r>
            <a:r>
              <a:rPr lang="en-US" altLang="ko-KR" sz="1600">
                <a:solidFill>
                  <a:srgbClr val="212529"/>
                </a:solidFill>
                <a:latin typeface="+mn-ea"/>
              </a:rPr>
              <a:t>]</a:t>
            </a:r>
          </a:p>
          <a:p>
            <a:pPr lvl="1"/>
            <a:r>
              <a:rPr lang="en-US" altLang="ko-KR" sz="1200">
                <a:solidFill>
                  <a:srgbClr val="212529"/>
                </a:solidFill>
                <a:latin typeface="+mn-ea"/>
              </a:rPr>
              <a:t>docker build . -t myserver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F5A9BE-9D80-2001-94A2-78BF55639295}"/>
              </a:ext>
            </a:extLst>
          </p:cNvPr>
          <p:cNvSpPr txBox="1"/>
          <p:nvPr/>
        </p:nvSpPr>
        <p:spPr>
          <a:xfrm>
            <a:off x="3822339" y="2052628"/>
            <a:ext cx="1129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Dockerfile </a:t>
            </a:r>
            <a:endParaRPr lang="ko-KR" altLang="en-US" sz="14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E211755-D73D-1761-FC76-241392BD4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043" y="4379686"/>
            <a:ext cx="5502117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26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12F56-87AC-8DF0-2910-C6AC07A86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04F2FB0-E7B7-81B3-6EE6-CC36170D8EF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D2C136-E594-BFC1-B058-03CA0AB7D62F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Nginx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43E1A071-ED41-75CD-D8A0-16F00697E1C3}"/>
              </a:ext>
            </a:extLst>
          </p:cNvPr>
          <p:cNvSpPr txBox="1">
            <a:spLocks/>
          </p:cNvSpPr>
          <p:nvPr/>
        </p:nvSpPr>
        <p:spPr>
          <a:xfrm>
            <a:off x="735172" y="3246321"/>
            <a:ext cx="10313504" cy="2278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rgbClr val="212529"/>
                </a:solidFill>
                <a:latin typeface="+mn-ea"/>
              </a:rPr>
              <a:t>docker exec -it [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컨테이너 </a:t>
            </a:r>
            <a:r>
              <a:rPr lang="en-US" altLang="ko-KR" sz="1600">
                <a:solidFill>
                  <a:srgbClr val="212529"/>
                </a:solidFill>
                <a:latin typeface="+mn-ea"/>
              </a:rPr>
              <a:t>ID] [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내부 실행할 프로그램</a:t>
            </a:r>
            <a:r>
              <a:rPr lang="en-US" altLang="ko-KR" sz="1600">
                <a:solidFill>
                  <a:srgbClr val="212529"/>
                </a:solidFill>
                <a:latin typeface="+mn-ea"/>
              </a:rPr>
              <a:t>]</a:t>
            </a:r>
          </a:p>
          <a:p>
            <a:pPr lvl="1"/>
            <a:r>
              <a:rPr lang="ko-KR" altLang="en-US" sz="1400">
                <a:solidFill>
                  <a:srgbClr val="212529"/>
                </a:solidFill>
                <a:latin typeface="+mn-ea"/>
              </a:rPr>
              <a:t>컨테이너 내부에서 프로그램을 실행하는 명령어</a:t>
            </a:r>
            <a:endParaRPr lang="en-US" altLang="ko-KR" sz="1400">
              <a:solidFill>
                <a:srgbClr val="212529"/>
              </a:solidFill>
              <a:latin typeface="+mn-ea"/>
            </a:endParaRPr>
          </a:p>
          <a:p>
            <a:pPr lvl="1"/>
            <a:r>
              <a:rPr lang="en-US" altLang="ko-KR" sz="1400"/>
              <a:t>django</a:t>
            </a:r>
            <a:r>
              <a:rPr lang="ko-KR" altLang="en-US" sz="1400"/>
              <a:t>나 </a:t>
            </a:r>
            <a:r>
              <a:rPr lang="en-US" altLang="ko-KR" sz="1400">
                <a:solidFill>
                  <a:srgbClr val="212529"/>
                </a:solidFill>
                <a:latin typeface="+mn-ea"/>
              </a:rPr>
              <a:t>nginx </a:t>
            </a:r>
            <a:r>
              <a:rPr lang="ko-KR" altLang="en-US" sz="1400">
                <a:solidFill>
                  <a:srgbClr val="212529"/>
                </a:solidFill>
                <a:latin typeface="+mn-ea"/>
              </a:rPr>
              <a:t>컨테이너 이미지는 </a:t>
            </a:r>
            <a:r>
              <a:rPr lang="en-US" altLang="ko-KR" sz="1400">
                <a:solidFill>
                  <a:srgbClr val="212529"/>
                </a:solidFill>
                <a:latin typeface="+mn-ea"/>
              </a:rPr>
              <a:t>-it</a:t>
            </a:r>
            <a:r>
              <a:rPr lang="ko-KR" altLang="en-US" sz="1400">
                <a:solidFill>
                  <a:srgbClr val="212529"/>
                </a:solidFill>
                <a:latin typeface="+mn-ea"/>
              </a:rPr>
              <a:t>로 포그라운드 실행 </a:t>
            </a:r>
            <a:r>
              <a:rPr lang="en-US" altLang="ko-KR" sz="1400">
                <a:solidFill>
                  <a:srgbClr val="212529"/>
                </a:solidFill>
                <a:latin typeface="+mn-ea"/>
              </a:rPr>
              <a:t>or attach </a:t>
            </a:r>
            <a:r>
              <a:rPr lang="ko-KR" altLang="en-US" sz="1400">
                <a:solidFill>
                  <a:srgbClr val="212529"/>
                </a:solidFill>
                <a:latin typeface="+mn-ea"/>
              </a:rPr>
              <a:t>시</a:t>
            </a:r>
            <a:br>
              <a:rPr lang="en-US" altLang="ko-KR" sz="1400">
                <a:solidFill>
                  <a:srgbClr val="212529"/>
                </a:solidFill>
                <a:latin typeface="+mn-ea"/>
              </a:rPr>
            </a:br>
            <a:r>
              <a:rPr lang="ko-KR" altLang="en-US" sz="1400">
                <a:solidFill>
                  <a:srgbClr val="212529"/>
                </a:solidFill>
                <a:latin typeface="+mn-ea"/>
              </a:rPr>
              <a:t>로그 출력으로 인해 커맨드 입력이 어려우므로 이런 형태로 해야 함</a:t>
            </a:r>
            <a:endParaRPr lang="en-US" altLang="ko-KR" sz="1400">
              <a:solidFill>
                <a:srgbClr val="212529"/>
              </a:solidFill>
              <a:latin typeface="+mn-ea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1F981A35-9E23-9C13-CFD5-9E4065E5DAE2}"/>
              </a:ext>
            </a:extLst>
          </p:cNvPr>
          <p:cNvSpPr txBox="1">
            <a:spLocks/>
          </p:cNvSpPr>
          <p:nvPr/>
        </p:nvSpPr>
        <p:spPr>
          <a:xfrm>
            <a:off x="3255719" y="1406511"/>
            <a:ext cx="3929210" cy="2361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/>
              <a:t>-d</a:t>
            </a:r>
            <a:r>
              <a:rPr lang="ko-KR" altLang="en-US" sz="1400"/>
              <a:t>이면 백그라운드 실행</a:t>
            </a:r>
            <a:r>
              <a:rPr lang="en-US" altLang="ko-KR" sz="1400"/>
              <a:t>, -it</a:t>
            </a:r>
            <a:r>
              <a:rPr lang="ko-KR" altLang="en-US" sz="1400"/>
              <a:t>면 포그라운드 실행</a:t>
            </a:r>
            <a:endParaRPr lang="en-US" altLang="ko-KR" sz="110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58292B16-DA7A-43E7-E4D5-7AFD3BE14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72" y="1618518"/>
            <a:ext cx="10356898" cy="1244143"/>
          </a:xfrm>
        </p:spPr>
        <p:txBody>
          <a:bodyPr>
            <a:normAutofit/>
          </a:bodyPr>
          <a:lstStyle/>
          <a:p>
            <a:r>
              <a:rPr lang="en-US" altLang="ko-KR" sz="1800"/>
              <a:t>docker run -d -p [</a:t>
            </a:r>
            <a:r>
              <a:rPr lang="ko-KR" altLang="en-US" sz="1800"/>
              <a:t>호스트 포트</a:t>
            </a:r>
            <a:r>
              <a:rPr lang="en-US" altLang="ko-KR" sz="1800"/>
              <a:t>]:[</a:t>
            </a:r>
            <a:r>
              <a:rPr lang="ko-KR" altLang="en-US" sz="1800"/>
              <a:t>컨테이너 포트</a:t>
            </a:r>
            <a:r>
              <a:rPr lang="en-US" altLang="ko-KR" sz="1800"/>
              <a:t>]</a:t>
            </a:r>
          </a:p>
          <a:p>
            <a:pPr lvl="1"/>
            <a:r>
              <a:rPr lang="sv-SE" altLang="ko-KR" sz="1400"/>
              <a:t>docker run -d -p 80:80 myserver</a:t>
            </a:r>
          </a:p>
          <a:p>
            <a:endParaRPr lang="en-US" altLang="ko-KR" sz="180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720D1C24-CFBA-D8D7-6498-93989F3C12FB}"/>
              </a:ext>
            </a:extLst>
          </p:cNvPr>
          <p:cNvSpPr txBox="1">
            <a:spLocks/>
          </p:cNvSpPr>
          <p:nvPr/>
        </p:nvSpPr>
        <p:spPr>
          <a:xfrm>
            <a:off x="7339381" y="5212718"/>
            <a:ext cx="5073503" cy="1177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rgbClr val="212529"/>
                </a:solidFill>
                <a:latin typeface="+mn-ea"/>
              </a:rPr>
              <a:t>nginx 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내부 설정 파일 확인</a:t>
            </a:r>
            <a:endParaRPr lang="en-US" altLang="ko-KR" sz="1600">
              <a:solidFill>
                <a:srgbClr val="212529"/>
              </a:solidFill>
              <a:latin typeface="+mn-ea"/>
            </a:endParaRP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cd /etc/nginx/conf.d/</a:t>
            </a: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cat default.conf</a:t>
            </a:r>
          </a:p>
          <a:p>
            <a:pPr lvl="1"/>
            <a:r>
              <a:rPr lang="ko-KR" altLang="en-US" sz="1400" b="1">
                <a:solidFill>
                  <a:srgbClr val="212529"/>
                </a:solidFill>
                <a:latin typeface="+mn-ea"/>
              </a:rPr>
              <a:t>추후 </a:t>
            </a:r>
            <a:r>
              <a:rPr lang="en-US" altLang="ko-KR" sz="1400" b="1">
                <a:solidFill>
                  <a:srgbClr val="212529"/>
                </a:solidFill>
                <a:latin typeface="+mn-ea"/>
              </a:rPr>
              <a:t>Django</a:t>
            </a:r>
            <a:r>
              <a:rPr lang="ko-KR" altLang="en-US" sz="1400" b="1">
                <a:solidFill>
                  <a:srgbClr val="212529"/>
                </a:solidFill>
                <a:latin typeface="+mn-ea"/>
              </a:rPr>
              <a:t>와 연동할 때 바꿀 파일임</a:t>
            </a:r>
            <a:endParaRPr lang="en-US" altLang="ko-KR" sz="1400" b="1">
              <a:solidFill>
                <a:srgbClr val="212529"/>
              </a:solidFill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E280B0C-40EA-C6D6-410E-F6C8ACF8C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6060" y="1406511"/>
            <a:ext cx="3097741" cy="1669414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DD4409-8548-687A-796D-2FBB9DE655A5}"/>
              </a:ext>
            </a:extLst>
          </p:cNvPr>
          <p:cNvSpPr txBox="1"/>
          <p:nvPr/>
        </p:nvSpPr>
        <p:spPr>
          <a:xfrm>
            <a:off x="8192445" y="494597"/>
            <a:ext cx="336737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212529"/>
                </a:solidFill>
                <a:latin typeface="+mn-ea"/>
              </a:rPr>
              <a:t>아래</a:t>
            </a:r>
            <a:r>
              <a:rPr lang="ko-KR" altLang="en-US" sz="1800">
                <a:solidFill>
                  <a:srgbClr val="212529"/>
                </a:solidFill>
                <a:latin typeface="+mn-ea"/>
              </a:rPr>
              <a:t>처럼 뜨면 잘 켜진 것</a:t>
            </a:r>
            <a:r>
              <a:rPr lang="en-US" altLang="ko-KR" sz="1800">
                <a:solidFill>
                  <a:srgbClr val="212529"/>
                </a:solidFill>
                <a:latin typeface="+mn-ea"/>
              </a:rPr>
              <a:t>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2529"/>
                </a:solidFill>
                <a:latin typeface="+mn-ea"/>
              </a:rPr>
              <a:t>http://localhost:80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2529"/>
                </a:solidFill>
                <a:latin typeface="+mn-ea"/>
              </a:rPr>
              <a:t>http://[</a:t>
            </a:r>
            <a:r>
              <a:rPr lang="ko-KR" altLang="en-US" sz="1400">
                <a:solidFill>
                  <a:srgbClr val="212529"/>
                </a:solidFill>
                <a:latin typeface="+mn-ea"/>
              </a:rPr>
              <a:t>내 아이피</a:t>
            </a:r>
            <a:r>
              <a:rPr lang="en-US" altLang="ko-KR" sz="1400">
                <a:solidFill>
                  <a:srgbClr val="212529"/>
                </a:solidFill>
                <a:latin typeface="+mn-ea"/>
              </a:rPr>
              <a:t>]:80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BDF52A-2C9D-9EA5-0067-21BDFCA70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2407621"/>
            <a:ext cx="5928874" cy="36579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5A9E452-8FF0-805B-36F6-6FADC6DD75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199" y="4484991"/>
            <a:ext cx="9472481" cy="5486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63ECF38-653E-EAC7-2E83-193FB2444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2087" y="5180450"/>
            <a:ext cx="5799323" cy="1295512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2798A1-5EDE-1D4E-BE34-F479361B2691}"/>
              </a:ext>
            </a:extLst>
          </p:cNvPr>
          <p:cNvSpPr/>
          <p:nvPr/>
        </p:nvSpPr>
        <p:spPr>
          <a:xfrm>
            <a:off x="735172" y="4739810"/>
            <a:ext cx="9575508" cy="170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0D1AC8-D09C-177F-10D7-B72F20E2508C}"/>
              </a:ext>
            </a:extLst>
          </p:cNvPr>
          <p:cNvSpPr/>
          <p:nvPr/>
        </p:nvSpPr>
        <p:spPr>
          <a:xfrm>
            <a:off x="5566797" y="5148788"/>
            <a:ext cx="1036022" cy="2206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5154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32185-324F-8610-713B-D4C425F65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0CD52-5F31-607B-EEEE-910A8B442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7056"/>
            <a:ext cx="9144000" cy="2565717"/>
          </a:xfrm>
        </p:spPr>
        <p:txBody>
          <a:bodyPr>
            <a:normAutofit/>
          </a:bodyPr>
          <a:lstStyle/>
          <a:p>
            <a:r>
              <a:rPr lang="en-US" altLang="ko-KR" sz="4400"/>
              <a:t>Django-Nginx-PostgreSQL </a:t>
            </a:r>
            <a:br>
              <a:rPr lang="en-US" altLang="ko-KR" sz="4400"/>
            </a:br>
            <a:r>
              <a:rPr lang="ko-KR" altLang="en-US" sz="4400"/>
              <a:t>컨테이너 연동</a:t>
            </a:r>
          </a:p>
        </p:txBody>
      </p:sp>
    </p:spTree>
    <p:extLst>
      <p:ext uri="{BB962C8B-B14F-4D97-AF65-F5344CB8AC3E}">
        <p14:creationId xmlns:p14="http://schemas.microsoft.com/office/powerpoint/2010/main" val="703323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6AA44-3C5D-61B2-B2FA-DDE132C42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DAB345D-8DE9-B16A-2A0C-7A0449D3C3D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E16D2-C5AD-2B73-A37D-9D888DD714B5}"/>
              </a:ext>
            </a:extLst>
          </p:cNvPr>
          <p:cNvSpPr txBox="1"/>
          <p:nvPr/>
        </p:nvSpPr>
        <p:spPr>
          <a:xfrm>
            <a:off x="838200" y="1221904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Django-Nginx-PostgreSQL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컨테이너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연동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6C8B6C21-5C4E-B7F1-F70A-7C05EBA6B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010" y="1894003"/>
            <a:ext cx="10721622" cy="1534998"/>
          </a:xfrm>
        </p:spPr>
        <p:txBody>
          <a:bodyPr>
            <a:normAutofit/>
          </a:bodyPr>
          <a:lstStyle/>
          <a:p>
            <a:r>
              <a:rPr lang="ko-KR" altLang="en-US" sz="1800" b="1"/>
              <a:t>동작 구조</a:t>
            </a:r>
            <a:endParaRPr lang="en-US" altLang="ko-KR" sz="1800" b="1"/>
          </a:p>
          <a:p>
            <a:pPr lvl="1"/>
            <a:r>
              <a:rPr lang="ko-KR" altLang="en-US" sz="1400"/>
              <a:t>클라이언트 요청 → </a:t>
            </a:r>
            <a:r>
              <a:rPr lang="en-US" altLang="ko-KR" sz="1400"/>
              <a:t>Nginx</a:t>
            </a:r>
            <a:r>
              <a:rPr lang="ko-KR" altLang="en-US" sz="1400"/>
              <a:t>가 먼저 처리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정적 요청 → </a:t>
            </a:r>
            <a:r>
              <a:rPr lang="en-US" altLang="ko-KR" sz="1400"/>
              <a:t>Nginx</a:t>
            </a:r>
            <a:r>
              <a:rPr lang="ko-KR" altLang="en-US" sz="1400"/>
              <a:t>가 </a:t>
            </a:r>
            <a:r>
              <a:rPr lang="en-US" altLang="ko-KR" sz="1400"/>
              <a:t>CSS, JS, </a:t>
            </a:r>
            <a:r>
              <a:rPr lang="ko-KR" altLang="en-US" sz="1400"/>
              <a:t>이미지 등 정적 파일 직접 제공</a:t>
            </a:r>
            <a:r>
              <a:rPr lang="en-US" altLang="ko-KR" sz="1400"/>
              <a:t>.</a:t>
            </a:r>
          </a:p>
          <a:p>
            <a:pPr lvl="1"/>
            <a:r>
              <a:rPr lang="ko-KR" altLang="en-US" sz="1400"/>
              <a:t>동적 요청 → </a:t>
            </a:r>
            <a:r>
              <a:rPr lang="en-US" altLang="ko-KR" sz="1400"/>
              <a:t>Nginx</a:t>
            </a:r>
            <a:r>
              <a:rPr lang="ko-KR" altLang="en-US" sz="1400"/>
              <a:t>가 </a:t>
            </a:r>
            <a:r>
              <a:rPr lang="en-US" altLang="ko-KR" sz="1400"/>
              <a:t>Gunicorn</a:t>
            </a:r>
            <a:r>
              <a:rPr lang="ko-KR" altLang="en-US" sz="1400"/>
              <a:t>을 통해 </a:t>
            </a:r>
            <a:r>
              <a:rPr lang="en-US" altLang="ko-KR" sz="1400"/>
              <a:t>Django</a:t>
            </a:r>
            <a:r>
              <a:rPr lang="ko-KR" altLang="en-US" sz="1400"/>
              <a:t>로 전달</a:t>
            </a:r>
            <a:r>
              <a:rPr lang="en-US" altLang="ko-KR" sz="1400"/>
              <a:t>, Django</a:t>
            </a:r>
            <a:r>
              <a:rPr lang="ko-KR" altLang="en-US" sz="1400"/>
              <a:t>가 요청 분석 후 </a:t>
            </a:r>
            <a:r>
              <a:rPr lang="en-US" altLang="ko-KR" sz="1400"/>
              <a:t>PostgreSQL</a:t>
            </a:r>
            <a:r>
              <a:rPr lang="ko-KR" altLang="en-US" sz="1400"/>
              <a:t>에 데이터 요청</a:t>
            </a:r>
            <a:r>
              <a:rPr lang="en-US" altLang="ko-KR" sz="1400"/>
              <a:t>(</a:t>
            </a:r>
            <a:r>
              <a:rPr lang="ko-KR" altLang="en-US" sz="1400"/>
              <a:t>읽기</a:t>
            </a:r>
            <a:r>
              <a:rPr lang="en-US" altLang="ko-KR" sz="1400"/>
              <a:t>/</a:t>
            </a:r>
            <a:r>
              <a:rPr lang="ko-KR" altLang="en-US" sz="1400"/>
              <a:t>쓰기</a:t>
            </a:r>
            <a:r>
              <a:rPr lang="en-US" altLang="ko-KR" sz="1400"/>
              <a:t>).</a:t>
            </a:r>
          </a:p>
          <a:p>
            <a:pPr lvl="1"/>
            <a:r>
              <a:rPr lang="en-US" altLang="ko-KR" sz="1400"/>
              <a:t>PostgreSQL </a:t>
            </a:r>
            <a:r>
              <a:rPr lang="ko-KR" altLang="en-US" sz="1400"/>
              <a:t>응답 </a:t>
            </a:r>
            <a:r>
              <a:rPr lang="en-US" altLang="ko-KR" sz="1400"/>
              <a:t>→ Django</a:t>
            </a:r>
            <a:r>
              <a:rPr lang="ko-KR" altLang="en-US" sz="1400"/>
              <a:t>가 </a:t>
            </a:r>
            <a:r>
              <a:rPr lang="en-US" altLang="ko-KR" sz="1400"/>
              <a:t>HTML/JSON </a:t>
            </a:r>
            <a:r>
              <a:rPr lang="ko-KR" altLang="en-US" sz="1400"/>
              <a:t>생성 → </a:t>
            </a:r>
            <a:r>
              <a:rPr lang="en-US" altLang="ko-KR" sz="1400"/>
              <a:t>Nginx</a:t>
            </a:r>
            <a:r>
              <a:rPr lang="ko-KR" altLang="en-US" sz="1400"/>
              <a:t>가 클라이언트에게 전달</a:t>
            </a:r>
            <a:endParaRPr lang="en-US" altLang="ko-KR" sz="140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C074547-32AD-1A3C-ED82-19E111AFA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3846106"/>
            <a:ext cx="10248900" cy="241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36626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95E48-EC88-A74A-4922-F4FE74BBE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557AE09-FD22-422E-52B9-2059BBBB08C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8BED479F-9D66-D1D1-7281-284A8E3E3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7" y="1931069"/>
            <a:ext cx="7122289" cy="1534998"/>
          </a:xfrm>
        </p:spPr>
        <p:txBody>
          <a:bodyPr>
            <a:normAutofit/>
          </a:bodyPr>
          <a:lstStyle/>
          <a:p>
            <a:r>
              <a:rPr lang="en-US" altLang="ko-KR" sz="1800"/>
              <a:t>myproject/settings.py </a:t>
            </a:r>
            <a:r>
              <a:rPr lang="ko-KR" altLang="en-US" sz="1800"/>
              <a:t>파일의 </a:t>
            </a:r>
            <a:r>
              <a:rPr lang="en-US" altLang="ko-KR" sz="1800"/>
              <a:t>DATABASES </a:t>
            </a:r>
            <a:r>
              <a:rPr lang="ko-KR" altLang="en-US" sz="1800"/>
              <a:t>부분 수정</a:t>
            </a:r>
            <a:endParaRPr lang="ko-KR" altLang="en-US" sz="160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7318330-C0D5-BE1F-524D-42732CA40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419" y="4281092"/>
            <a:ext cx="4633362" cy="1813717"/>
          </a:xfrm>
          <a:prstGeom prst="rect">
            <a:avLst/>
          </a:prstGeom>
        </p:spPr>
      </p:pic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145400C-36EE-1B4A-8FE9-2223749E47CC}"/>
              </a:ext>
            </a:extLst>
          </p:cNvPr>
          <p:cNvSpPr/>
          <p:nvPr/>
        </p:nvSpPr>
        <p:spPr>
          <a:xfrm>
            <a:off x="3265082" y="3701692"/>
            <a:ext cx="404037" cy="4496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8705CF5-7651-0AF3-3878-DC50B7FBF12A}"/>
              </a:ext>
            </a:extLst>
          </p:cNvPr>
          <p:cNvSpPr txBox="1"/>
          <p:nvPr/>
        </p:nvSpPr>
        <p:spPr>
          <a:xfrm>
            <a:off x="7090578" y="3749379"/>
            <a:ext cx="4171532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/>
              <a:t>DATABASES = {</a:t>
            </a:r>
          </a:p>
          <a:p>
            <a:r>
              <a:rPr lang="ko-KR" altLang="en-US" sz="1400"/>
              <a:t>    'default': {</a:t>
            </a:r>
          </a:p>
          <a:p>
            <a:r>
              <a:rPr lang="ko-KR" altLang="en-US" sz="1400"/>
              <a:t>        'ENGINE': 'django.db.backends.postgresql',</a:t>
            </a:r>
          </a:p>
          <a:p>
            <a:r>
              <a:rPr lang="ko-KR" altLang="en-US" sz="1400"/>
              <a:t>        'NAME': 'postgres',</a:t>
            </a:r>
          </a:p>
          <a:p>
            <a:r>
              <a:rPr lang="ko-KR" altLang="en-US" sz="1400"/>
              <a:t>        'USER': 'postgres',</a:t>
            </a:r>
          </a:p>
          <a:p>
            <a:r>
              <a:rPr lang="ko-KR" altLang="en-US" sz="1400"/>
              <a:t>        'PASSWORD': 'mysecretpassword',</a:t>
            </a:r>
          </a:p>
          <a:p>
            <a:r>
              <a:rPr lang="ko-KR" altLang="en-US" sz="1400"/>
              <a:t>        'HOST': 'postgrestest',</a:t>
            </a:r>
          </a:p>
          <a:p>
            <a:r>
              <a:rPr lang="ko-KR" altLang="en-US" sz="1400"/>
              <a:t>        'PORT': 5432,</a:t>
            </a:r>
          </a:p>
          <a:p>
            <a:r>
              <a:rPr lang="ko-KR" altLang="en-US" sz="1400"/>
              <a:t>    }</a:t>
            </a:r>
          </a:p>
          <a:p>
            <a:r>
              <a:rPr lang="ko-KR" altLang="en-US" sz="1400"/>
              <a:t>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4A3CBB-3232-C175-31EB-D9D77A8F9386}"/>
              </a:ext>
            </a:extLst>
          </p:cNvPr>
          <p:cNvSpPr txBox="1"/>
          <p:nvPr/>
        </p:nvSpPr>
        <p:spPr>
          <a:xfrm>
            <a:off x="7814086" y="5660558"/>
            <a:ext cx="36457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>
                <a:solidFill>
                  <a:schemeClr val="accent6"/>
                </a:solidFill>
                <a:effectLst/>
                <a:latin typeface="-apple-system"/>
              </a:rPr>
              <a:t>'HOST' </a:t>
            </a:r>
            <a:r>
              <a:rPr lang="ko-KR" altLang="en-US" sz="1400" b="0" i="0">
                <a:solidFill>
                  <a:schemeClr val="accent6"/>
                </a:solidFill>
                <a:effectLst/>
                <a:latin typeface="-apple-system"/>
              </a:rPr>
              <a:t>항목에는 </a:t>
            </a:r>
            <a:r>
              <a:rPr lang="en-US" altLang="ko-KR" sz="1400" b="0" i="0">
                <a:solidFill>
                  <a:schemeClr val="accent6"/>
                </a:solidFill>
                <a:effectLst/>
                <a:latin typeface="-apple-system"/>
              </a:rPr>
              <a:t>postgreSQL </a:t>
            </a:r>
            <a:r>
              <a:rPr lang="ko-KR" altLang="en-US" sz="1400" b="0" i="0">
                <a:solidFill>
                  <a:schemeClr val="accent6"/>
                </a:solidFill>
                <a:effectLst/>
                <a:latin typeface="-apple-system"/>
              </a:rPr>
              <a:t>컨테이너 이름</a:t>
            </a:r>
            <a:endParaRPr lang="ko-KR" altLang="en-US" sz="1400">
              <a:solidFill>
                <a:schemeClr val="accent6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F114F9-F90B-6C29-C636-568784CC66BC}"/>
              </a:ext>
            </a:extLst>
          </p:cNvPr>
          <p:cNvSpPr txBox="1"/>
          <p:nvPr/>
        </p:nvSpPr>
        <p:spPr>
          <a:xfrm>
            <a:off x="10224153" y="3429000"/>
            <a:ext cx="11938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settings.py </a:t>
            </a:r>
            <a:endParaRPr lang="ko-KR" altLang="en-US" sz="14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03D472-D291-891F-B55E-8F306F87F49D}"/>
              </a:ext>
            </a:extLst>
          </p:cNvPr>
          <p:cNvSpPr txBox="1"/>
          <p:nvPr/>
        </p:nvSpPr>
        <p:spPr>
          <a:xfrm>
            <a:off x="838200" y="1323502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 - settings.py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수정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endParaRPr lang="ko-KR" altLang="en-US" sz="200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1C0AF2D-AC8D-2F79-837F-B63E55A18C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0840" b="3865"/>
          <a:stretch/>
        </p:blipFill>
        <p:spPr>
          <a:xfrm>
            <a:off x="1510260" y="2678143"/>
            <a:ext cx="3913680" cy="89378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42B086B-0923-EF1A-13F8-AF3BC90099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339" y="1429361"/>
            <a:ext cx="6157494" cy="23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8029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A90E4-DBEC-5904-9C26-8E99B92E8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16D7EC2-97B8-E214-235F-5C447AF71F8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D3746DC9-BA20-E949-4E25-F36AB7077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47" y="1931069"/>
            <a:ext cx="7122289" cy="1534998"/>
          </a:xfrm>
        </p:spPr>
        <p:txBody>
          <a:bodyPr>
            <a:normAutofit/>
          </a:bodyPr>
          <a:lstStyle/>
          <a:p>
            <a:r>
              <a:rPr lang="en-US" altLang="ko-KR" sz="1800"/>
              <a:t>main/models.py </a:t>
            </a:r>
            <a:r>
              <a:rPr lang="ko-KR" altLang="en-US" sz="1800"/>
              <a:t>파일에 </a:t>
            </a:r>
            <a:r>
              <a:rPr lang="en-US" altLang="ko-KR" sz="1800"/>
              <a:t>Post </a:t>
            </a:r>
            <a:r>
              <a:rPr lang="ko-KR" altLang="en-US" sz="1800"/>
              <a:t>라는 모델을 정의</a:t>
            </a:r>
            <a:endParaRPr lang="en-US" altLang="ko-KR" sz="1800"/>
          </a:p>
          <a:p>
            <a:r>
              <a:rPr lang="ko-KR" altLang="en-US" sz="1800"/>
              <a:t>이를 통해 데이터베이스에 저장된 데이터를 가져옴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F2D01000-1274-C8C6-F996-83AAB19E47D6}"/>
              </a:ext>
            </a:extLst>
          </p:cNvPr>
          <p:cNvSpPr/>
          <p:nvPr/>
        </p:nvSpPr>
        <p:spPr>
          <a:xfrm>
            <a:off x="3719859" y="3785017"/>
            <a:ext cx="404037" cy="4496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D42404-D365-6B12-8401-1473A9741F4D}"/>
              </a:ext>
            </a:extLst>
          </p:cNvPr>
          <p:cNvSpPr txBox="1"/>
          <p:nvPr/>
        </p:nvSpPr>
        <p:spPr>
          <a:xfrm>
            <a:off x="6994886" y="2253318"/>
            <a:ext cx="4171532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from django.db import models</a:t>
            </a:r>
          </a:p>
          <a:p>
            <a:endParaRPr lang="en-US" altLang="ko-KR" sz="1400"/>
          </a:p>
          <a:p>
            <a:r>
              <a:rPr lang="en-US" altLang="ko-KR" sz="1400"/>
              <a:t>class Post(models.Model):</a:t>
            </a:r>
          </a:p>
          <a:p>
            <a:r>
              <a:rPr lang="en-US" altLang="ko-KR" sz="1400"/>
              <a:t>    title = models.CharField(max_length=100)</a:t>
            </a:r>
          </a:p>
          <a:p>
            <a:r>
              <a:rPr lang="en-US" altLang="ko-KR" sz="1400"/>
              <a:t>    content = models.TextField()</a:t>
            </a:r>
          </a:p>
          <a:p>
            <a:endParaRPr lang="en-US" altLang="ko-KR" sz="1400"/>
          </a:p>
          <a:p>
            <a:r>
              <a:rPr lang="en-US" altLang="ko-KR" sz="1400"/>
              <a:t>    def __str__(self):</a:t>
            </a:r>
          </a:p>
          <a:p>
            <a:r>
              <a:rPr lang="en-US" altLang="ko-KR" sz="1400"/>
              <a:t>        return self.title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742A25-A56A-63D3-91BB-9EDE37252B44}"/>
              </a:ext>
            </a:extLst>
          </p:cNvPr>
          <p:cNvSpPr txBox="1"/>
          <p:nvPr/>
        </p:nvSpPr>
        <p:spPr>
          <a:xfrm>
            <a:off x="838200" y="1323502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 - models.py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수정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endParaRPr lang="ko-KR" altLang="en-US" sz="20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764E20-8539-36E9-CBC6-052F09A02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717" y="2948031"/>
            <a:ext cx="2737504" cy="7145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287D2C-AF56-08FC-C3A8-49212C440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141" y="4346146"/>
            <a:ext cx="3925475" cy="1377360"/>
          </a:xfrm>
          <a:prstGeom prst="rect">
            <a:avLst/>
          </a:prstGeom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7086998-D5E1-2B2E-9C45-5E1C4763A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667332"/>
              </p:ext>
            </p:extLst>
          </p:nvPr>
        </p:nvGraphicFramePr>
        <p:xfrm>
          <a:off x="2287756" y="5872065"/>
          <a:ext cx="3268242" cy="731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089414">
                  <a:extLst>
                    <a:ext uri="{9D8B030D-6E8A-4147-A177-3AD203B41FA5}">
                      <a16:colId xmlns:a16="http://schemas.microsoft.com/office/drawing/2014/main" val="2206193140"/>
                    </a:ext>
                  </a:extLst>
                </a:gridCol>
                <a:gridCol w="1089414">
                  <a:extLst>
                    <a:ext uri="{9D8B030D-6E8A-4147-A177-3AD203B41FA5}">
                      <a16:colId xmlns:a16="http://schemas.microsoft.com/office/drawing/2014/main" val="1038391829"/>
                    </a:ext>
                  </a:extLst>
                </a:gridCol>
                <a:gridCol w="1089414">
                  <a:extLst>
                    <a:ext uri="{9D8B030D-6E8A-4147-A177-3AD203B41FA5}">
                      <a16:colId xmlns:a16="http://schemas.microsoft.com/office/drawing/2014/main" val="1415323938"/>
                    </a:ext>
                  </a:extLst>
                </a:gridCol>
              </a:tblGrid>
              <a:tr h="31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idx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title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content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132918"/>
                  </a:ext>
                </a:extLst>
              </a:tr>
              <a:tr h="31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6491144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0C642C-06C9-8DCC-3701-98DC21E7A654}"/>
              </a:ext>
            </a:extLst>
          </p:cNvPr>
          <p:cNvSpPr/>
          <p:nvPr/>
        </p:nvSpPr>
        <p:spPr>
          <a:xfrm>
            <a:off x="1806883" y="4668075"/>
            <a:ext cx="4171532" cy="1055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956E623-958D-BE61-5CE3-8EF3A9D910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5783"/>
          <a:stretch/>
        </p:blipFill>
        <p:spPr>
          <a:xfrm>
            <a:off x="5978415" y="1440982"/>
            <a:ext cx="5425910" cy="1693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247E0B-8695-09EE-256F-7262EF0F9BC3}"/>
              </a:ext>
            </a:extLst>
          </p:cNvPr>
          <p:cNvSpPr txBox="1"/>
          <p:nvPr/>
        </p:nvSpPr>
        <p:spPr>
          <a:xfrm>
            <a:off x="6700570" y="4588789"/>
            <a:ext cx="5059039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/>
              <a:t>Django 모델이란?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models.Model을 상속받아 정의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실제 데이터베이스의 테이블로 변환됨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각 클래스의 속성은 테이블의 컬럼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makemigrations + migrate를 통해 DB에 반영됨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0F8B28-5880-0BD2-34F5-56D4241AF756}"/>
              </a:ext>
            </a:extLst>
          </p:cNvPr>
          <p:cNvSpPr txBox="1"/>
          <p:nvPr/>
        </p:nvSpPr>
        <p:spPr>
          <a:xfrm>
            <a:off x="530947" y="5971895"/>
            <a:ext cx="1430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/>
              <a:t>id</a:t>
            </a:r>
            <a:r>
              <a:rPr lang="ko-KR" altLang="en-US" sz="1600"/>
              <a:t>는 </a:t>
            </a:r>
            <a:r>
              <a:rPr lang="en-US" altLang="ko-KR" sz="1600"/>
              <a:t>key</a:t>
            </a:r>
            <a:r>
              <a:rPr lang="ko-KR" altLang="en-US" sz="1600"/>
              <a:t>라서 </a:t>
            </a:r>
            <a:endParaRPr lang="en-US" altLang="ko-KR" sz="1600"/>
          </a:p>
          <a:p>
            <a:pPr algn="ctr"/>
            <a:r>
              <a:rPr lang="ko-KR" altLang="en-US" sz="1600"/>
              <a:t>자동 생성</a:t>
            </a:r>
          </a:p>
        </p:txBody>
      </p:sp>
    </p:spTree>
    <p:extLst>
      <p:ext uri="{BB962C8B-B14F-4D97-AF65-F5344CB8AC3E}">
        <p14:creationId xmlns:p14="http://schemas.microsoft.com/office/powerpoint/2010/main" val="3115596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9C7BE-84FA-A5A8-9054-766F3DBB3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166A3F-7162-7F6C-49E0-382F8FA3CBCA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구성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CEFBF69-9C3D-DAC0-3882-048A685AA3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AA02643-74A2-AFA1-B3B9-ED3F798CD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1814"/>
            <a:ext cx="10515600" cy="1088030"/>
          </a:xfrm>
        </p:spPr>
        <p:txBody>
          <a:bodyPr>
            <a:normAutofit lnSpcReduction="10000"/>
          </a:bodyPr>
          <a:lstStyle/>
          <a:p>
            <a:r>
              <a:rPr lang="en-US" altLang="ko-KR" sz="2400"/>
              <a:t>Nginx, Django, PostgreSQL </a:t>
            </a:r>
            <a:r>
              <a:rPr lang="ko-KR" altLang="en-US" sz="2400"/>
              <a:t>컨테이너를 연동함</a:t>
            </a:r>
            <a:endParaRPr lang="en-US" altLang="ko-KR" sz="2400"/>
          </a:p>
          <a:p>
            <a:pPr lvl="1"/>
            <a:r>
              <a:rPr lang="en-US" altLang="ko-KR" sz="2000"/>
              <a:t>gunicorn -&gt; </a:t>
            </a:r>
            <a:r>
              <a:rPr lang="ko-KR" altLang="en-US" sz="2000"/>
              <a:t>웹 서버와 통신하기 위한 라이브러리</a:t>
            </a:r>
          </a:p>
          <a:p>
            <a:pPr lvl="1"/>
            <a:r>
              <a:rPr lang="en-US" altLang="ko-KR" sz="2000"/>
              <a:t>psycopg2 -&gt; </a:t>
            </a:r>
            <a:r>
              <a:rPr lang="ko-KR" altLang="en-US" sz="2000"/>
              <a:t>파이썬에서 </a:t>
            </a:r>
            <a:r>
              <a:rPr lang="en-US" altLang="ko-KR" sz="2000"/>
              <a:t>postgreSQL </a:t>
            </a:r>
            <a:r>
              <a:rPr lang="ko-KR" altLang="en-US" sz="2000"/>
              <a:t>활용하기 위한 라이브러리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19588CB5-46E7-BCF3-CAC2-B57D59A63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050" y="2765767"/>
            <a:ext cx="5238750" cy="123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E0C6D0-43A1-7F88-EB6E-75580F89DED3}"/>
              </a:ext>
            </a:extLst>
          </p:cNvPr>
          <p:cNvSpPr txBox="1"/>
          <p:nvPr/>
        </p:nvSpPr>
        <p:spPr>
          <a:xfrm>
            <a:off x="10572750" y="2747853"/>
            <a:ext cx="86501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/>
              <a:t>postgreSQL</a:t>
            </a:r>
            <a:endParaRPr lang="ko-KR" altLang="en-US" sz="80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72DDD0F-2D48-A28F-E7EE-F577A3BAB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" y="2009384"/>
            <a:ext cx="508635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25BB606-746C-A9B2-0EA0-4B2F53590AF0}"/>
              </a:ext>
            </a:extLst>
          </p:cNvPr>
          <p:cNvSpPr txBox="1"/>
          <p:nvPr/>
        </p:nvSpPr>
        <p:spPr>
          <a:xfrm>
            <a:off x="7153768" y="4107050"/>
            <a:ext cx="40046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PostgreSQL</a:t>
            </a:r>
            <a:r>
              <a:rPr lang="ko-KR" altLang="en-US" sz="1400"/>
              <a:t>는 로컬로 쓰는 경우도 있는데</a:t>
            </a:r>
            <a:br>
              <a:rPr lang="en-US" altLang="ko-KR" sz="1400"/>
            </a:br>
            <a:r>
              <a:rPr lang="en-US" altLang="ko-KR" sz="1400"/>
              <a:t>url</a:t>
            </a:r>
            <a:r>
              <a:rPr lang="ko-KR" altLang="en-US" sz="1400"/>
              <a:t>의 예제보고 직접 하면서 나중에 복습해볼 것</a:t>
            </a:r>
          </a:p>
        </p:txBody>
      </p:sp>
    </p:spTree>
    <p:extLst>
      <p:ext uri="{BB962C8B-B14F-4D97-AF65-F5344CB8AC3E}">
        <p14:creationId xmlns:p14="http://schemas.microsoft.com/office/powerpoint/2010/main" val="2087513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8CD82-A7FD-BFB5-78A6-51BEB94C1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9ABF76E-1F38-C69A-D825-0B321F290E5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E8597D-ADA4-48C7-BB1C-BDEE478C447F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 - main/views.py -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뷰 생성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4E28EB1-9EC5-683A-F641-73FE8F2A5EAA}"/>
              </a:ext>
            </a:extLst>
          </p:cNvPr>
          <p:cNvSpPr txBox="1">
            <a:spLocks/>
          </p:cNvSpPr>
          <p:nvPr/>
        </p:nvSpPr>
        <p:spPr>
          <a:xfrm>
            <a:off x="838199" y="1699827"/>
            <a:ext cx="9786731" cy="1398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/>
              <a:t>Django </a:t>
            </a:r>
            <a:r>
              <a:rPr lang="ko-KR" altLang="en-US" sz="1600"/>
              <a:t>앱에서 요청을 처리하는 뷰를 생성해야 함</a:t>
            </a:r>
            <a:r>
              <a:rPr lang="en-US" altLang="ko-KR" sz="1600"/>
              <a:t> </a:t>
            </a:r>
          </a:p>
          <a:p>
            <a:r>
              <a:rPr lang="en-US" altLang="ko-KR" sz="1600"/>
              <a:t>main/views.py </a:t>
            </a:r>
            <a:r>
              <a:rPr lang="ko-KR" altLang="en-US" sz="1600"/>
              <a:t>파일을 열고</a:t>
            </a:r>
            <a:r>
              <a:rPr lang="en-US" altLang="ko-KR" sz="1600"/>
              <a:t>, about </a:t>
            </a:r>
            <a:r>
              <a:rPr lang="ko-KR" altLang="en-US" sz="1600"/>
              <a:t>이라는 뷰를 작성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207CE840-7517-EE02-828B-0817107BEE23}"/>
              </a:ext>
            </a:extLst>
          </p:cNvPr>
          <p:cNvSpPr/>
          <p:nvPr/>
        </p:nvSpPr>
        <p:spPr>
          <a:xfrm>
            <a:off x="5788062" y="3519970"/>
            <a:ext cx="584790" cy="4093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459DB37-B96F-FD2A-A140-0B0374BFDC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0786"/>
          <a:stretch/>
        </p:blipFill>
        <p:spPr>
          <a:xfrm>
            <a:off x="4224826" y="2585508"/>
            <a:ext cx="3711262" cy="7274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988148C-9690-65ED-9F61-227B04FFC27A}"/>
              </a:ext>
            </a:extLst>
          </p:cNvPr>
          <p:cNvSpPr txBox="1"/>
          <p:nvPr/>
        </p:nvSpPr>
        <p:spPr>
          <a:xfrm>
            <a:off x="1885913" y="5541324"/>
            <a:ext cx="804884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/>
              <a:t>def about(request):</a:t>
            </a:r>
          </a:p>
          <a:p>
            <a:r>
              <a:rPr lang="en-US" altLang="ko-KR" sz="1600"/>
              <a:t>    posts = Post.objects.all()  # </a:t>
            </a:r>
            <a:r>
              <a:rPr lang="ko-KR" altLang="en-US" sz="1600"/>
              <a:t>데이터베이스에서 모든 </a:t>
            </a:r>
            <a:r>
              <a:rPr lang="en-US" altLang="ko-KR" sz="1600"/>
              <a:t>Post </a:t>
            </a:r>
            <a:r>
              <a:rPr lang="ko-KR" altLang="en-US" sz="1600"/>
              <a:t>객체 가져오기</a:t>
            </a:r>
          </a:p>
          <a:p>
            <a:r>
              <a:rPr lang="ko-KR" altLang="en-US" sz="1600"/>
              <a:t>    </a:t>
            </a:r>
            <a:r>
              <a:rPr lang="en-US" altLang="ko-KR" sz="1600"/>
              <a:t>return render(request, 'about.html', {'posts': posts})  # about.html</a:t>
            </a:r>
            <a:r>
              <a:rPr lang="ko-KR" altLang="en-US" sz="1600"/>
              <a:t>에 데이터 전달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4031103-1CDF-C0C1-C415-2A10261F3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160" y="4010544"/>
            <a:ext cx="6858594" cy="13869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B234F3A-B333-172B-743D-38944E34094E}"/>
              </a:ext>
            </a:extLst>
          </p:cNvPr>
          <p:cNvSpPr/>
          <p:nvPr/>
        </p:nvSpPr>
        <p:spPr>
          <a:xfrm>
            <a:off x="2536517" y="4138695"/>
            <a:ext cx="2099277" cy="2206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FC37EF-F0E7-1020-FCD1-F6668F14A13D}"/>
              </a:ext>
            </a:extLst>
          </p:cNvPr>
          <p:cNvSpPr/>
          <p:nvPr/>
        </p:nvSpPr>
        <p:spPr>
          <a:xfrm>
            <a:off x="2601698" y="4839224"/>
            <a:ext cx="6908056" cy="5582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5180B8-CF85-C83A-B393-8A43ACD2B4A1}"/>
              </a:ext>
            </a:extLst>
          </p:cNvPr>
          <p:cNvSpPr txBox="1"/>
          <p:nvPr/>
        </p:nvSpPr>
        <p:spPr>
          <a:xfrm>
            <a:off x="337469" y="3744869"/>
            <a:ext cx="2264229" cy="3077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ko-KR" altLang="en-US" sz="1400"/>
              <a:t>from .models import Post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964DE6D-2D7E-A501-022B-BB8B3A410EC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7802" b="-1"/>
          <a:stretch/>
        </p:blipFill>
        <p:spPr>
          <a:xfrm>
            <a:off x="5788062" y="1351686"/>
            <a:ext cx="5425910" cy="163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3016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75607-F5A5-56DC-7CC0-814C48469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AEEFC3A-5295-326F-AFB2-8DFA191EE5C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E7B9D-FE8E-C3C4-0A6B-93ADF76589C3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 -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템플릿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6968581C-12BB-0486-2E2C-7DA66092C5F3}"/>
              </a:ext>
            </a:extLst>
          </p:cNvPr>
          <p:cNvSpPr txBox="1">
            <a:spLocks/>
          </p:cNvSpPr>
          <p:nvPr/>
        </p:nvSpPr>
        <p:spPr>
          <a:xfrm>
            <a:off x="838199" y="1699827"/>
            <a:ext cx="9786731" cy="2085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>
                <a:solidFill>
                  <a:srgbClr val="212529"/>
                </a:solidFill>
                <a:latin typeface="+mn-ea"/>
              </a:rPr>
              <a:t>프로젝트 루트 디렉토리에서 </a:t>
            </a:r>
            <a:r>
              <a:rPr lang="en-US" altLang="ko-KR" sz="1600">
                <a:solidFill>
                  <a:srgbClr val="212529"/>
                </a:solidFill>
                <a:latin typeface="+mn-ea"/>
              </a:rPr>
              <a:t>templates/ 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폴더 안에 </a:t>
            </a:r>
            <a:r>
              <a:rPr lang="en-US" altLang="ko-KR" sz="1600">
                <a:solidFill>
                  <a:srgbClr val="212529"/>
                </a:solidFill>
                <a:latin typeface="+mn-ea"/>
              </a:rPr>
              <a:t>about.html 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파일을 추가</a:t>
            </a:r>
            <a:endParaRPr lang="en-US" altLang="ko-KR" sz="1600">
              <a:solidFill>
                <a:srgbClr val="212529"/>
              </a:solidFill>
              <a:latin typeface="+mn-ea"/>
            </a:endParaRP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vi main/templates/about.html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7F0A0-A4B8-1FED-8A87-AE020FC9B0C1}"/>
              </a:ext>
            </a:extLst>
          </p:cNvPr>
          <p:cNvSpPr txBox="1"/>
          <p:nvPr/>
        </p:nvSpPr>
        <p:spPr>
          <a:xfrm>
            <a:off x="4527158" y="2375123"/>
            <a:ext cx="6097772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/>
              <a:t>&lt;!-- main/templates/about.html --&gt;</a:t>
            </a:r>
          </a:p>
          <a:p>
            <a:r>
              <a:rPr lang="en-US" altLang="ko-KR" sz="1200"/>
              <a:t>&lt;!DOCTYPE html&gt;</a:t>
            </a:r>
          </a:p>
          <a:p>
            <a:r>
              <a:rPr lang="en-US" altLang="ko-KR" sz="1200"/>
              <a:t>&lt;html lang="en"&gt;</a:t>
            </a:r>
          </a:p>
          <a:p>
            <a:r>
              <a:rPr lang="en-US" altLang="ko-KR" sz="1200"/>
              <a:t>&lt;head&gt;</a:t>
            </a:r>
          </a:p>
          <a:p>
            <a:r>
              <a:rPr lang="en-US" altLang="ko-KR" sz="1200"/>
              <a:t>    &lt;meta charset="UTF-8"&gt;</a:t>
            </a:r>
          </a:p>
          <a:p>
            <a:r>
              <a:rPr lang="en-US" altLang="ko-KR" sz="1200"/>
              <a:t>    &lt;title&gt;About Us&lt;/title&gt;</a:t>
            </a:r>
          </a:p>
          <a:p>
            <a:r>
              <a:rPr lang="en-US" altLang="ko-KR" sz="1200"/>
              <a:t>&lt;/head&gt;</a:t>
            </a:r>
          </a:p>
          <a:p>
            <a:r>
              <a:rPr lang="en-US" altLang="ko-KR" sz="1200"/>
              <a:t>&lt;body&gt;</a:t>
            </a:r>
          </a:p>
          <a:p>
            <a:r>
              <a:rPr lang="en-US" altLang="ko-KR" sz="1200"/>
              <a:t>    &lt;h1&gt;About Our Website&lt;/h1&gt;</a:t>
            </a:r>
          </a:p>
          <a:p>
            <a:endParaRPr lang="en-US" altLang="ko-KR" sz="1200"/>
          </a:p>
          <a:p>
            <a:r>
              <a:rPr lang="en-US" altLang="ko-KR" sz="1200"/>
              <a:t>    &lt;h2&gt;Latest Posts:&lt;/h2&gt;</a:t>
            </a:r>
          </a:p>
          <a:p>
            <a:r>
              <a:rPr lang="en-US" altLang="ko-KR" sz="1200"/>
              <a:t>    &lt;ul&gt;</a:t>
            </a:r>
          </a:p>
          <a:p>
            <a:r>
              <a:rPr lang="en-US" altLang="ko-KR" sz="1200"/>
              <a:t>        {% for post in posts %}</a:t>
            </a:r>
          </a:p>
          <a:p>
            <a:r>
              <a:rPr lang="en-US" altLang="ko-KR" sz="1200"/>
              <a:t>            &lt;li&gt;</a:t>
            </a:r>
          </a:p>
          <a:p>
            <a:r>
              <a:rPr lang="en-US" altLang="ko-KR" sz="1200"/>
              <a:t>                &lt;strong&gt;{{ post.title }}&lt;/strong&gt;: {{ post.content }}</a:t>
            </a:r>
          </a:p>
          <a:p>
            <a:r>
              <a:rPr lang="en-US" altLang="ko-KR" sz="1200"/>
              <a:t>            &lt;/li&gt;</a:t>
            </a:r>
          </a:p>
          <a:p>
            <a:r>
              <a:rPr lang="en-US" altLang="ko-KR" sz="1200"/>
              <a:t>        {% empty %}</a:t>
            </a:r>
          </a:p>
          <a:p>
            <a:r>
              <a:rPr lang="en-US" altLang="ko-KR" sz="1200"/>
              <a:t>            &lt;li&gt;No posts available.&lt;/li&gt;</a:t>
            </a:r>
          </a:p>
          <a:p>
            <a:r>
              <a:rPr lang="en-US" altLang="ko-KR" sz="1200"/>
              <a:t>        {% endfor %}</a:t>
            </a:r>
          </a:p>
          <a:p>
            <a:r>
              <a:rPr lang="en-US" altLang="ko-KR" sz="1200"/>
              <a:t>    &lt;/ul&gt;</a:t>
            </a:r>
          </a:p>
          <a:p>
            <a:r>
              <a:rPr lang="en-US" altLang="ko-KR" sz="1200"/>
              <a:t>&lt;/body&gt;</a:t>
            </a:r>
          </a:p>
          <a:p>
            <a:r>
              <a:rPr lang="en-US" altLang="ko-KR" sz="1200"/>
              <a:t>&lt;/html&gt;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376836-7F30-8062-B555-C99FB3D797BD}"/>
              </a:ext>
            </a:extLst>
          </p:cNvPr>
          <p:cNvSpPr txBox="1"/>
          <p:nvPr/>
        </p:nvSpPr>
        <p:spPr>
          <a:xfrm>
            <a:off x="1351367" y="4267949"/>
            <a:ext cx="30357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FF0000"/>
                </a:solidFill>
                <a:latin typeface="+mn-ea"/>
              </a:rPr>
              <a:t>main/templates/about.html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5427BE-94FC-6C7B-3E8C-FF3ED81E1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51" y="1338131"/>
            <a:ext cx="6302286" cy="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163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00974-CF12-4242-D983-AB041586A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C152512-9918-4A58-C3D1-E147209EF6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67EF9B-C511-6B91-14E0-F0CC34B073F6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 - urls.py -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뷰 호출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1F21B45-7BFE-0610-ED89-808E5B1CDCA2}"/>
              </a:ext>
            </a:extLst>
          </p:cNvPr>
          <p:cNvSpPr txBox="1">
            <a:spLocks/>
          </p:cNvSpPr>
          <p:nvPr/>
        </p:nvSpPr>
        <p:spPr>
          <a:xfrm>
            <a:off x="838199" y="1699827"/>
            <a:ext cx="9786731" cy="158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rgbClr val="212529"/>
                </a:solidFill>
                <a:latin typeface="+mn-ea"/>
              </a:rPr>
              <a:t>URL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을 설정하여 </a:t>
            </a:r>
            <a:r>
              <a:rPr lang="en-US" altLang="ko-KR" sz="1600">
                <a:solidFill>
                  <a:srgbClr val="212529"/>
                </a:solidFill>
                <a:latin typeface="+mn-ea"/>
              </a:rPr>
              <a:t>about 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뷰를 호출</a:t>
            </a:r>
            <a:endParaRPr lang="en-US" altLang="ko-KR" sz="1600">
              <a:solidFill>
                <a:srgbClr val="212529"/>
              </a:solidFill>
              <a:latin typeface="+mn-ea"/>
            </a:endParaRPr>
          </a:p>
          <a:p>
            <a:r>
              <a:rPr lang="en-US" altLang="ko-KR" sz="1600">
                <a:solidFill>
                  <a:srgbClr val="212529"/>
                </a:solidFill>
                <a:latin typeface="+mn-ea"/>
              </a:rPr>
              <a:t>main/urls.py 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수정</a:t>
            </a:r>
            <a:endParaRPr lang="en-US" altLang="ko-KR" sz="1600">
              <a:solidFill>
                <a:srgbClr val="212529"/>
              </a:solidFill>
              <a:latin typeface="+mn-ea"/>
            </a:endParaRP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vi main/urls.py</a:t>
            </a:r>
            <a:endParaRPr lang="en-US" altLang="ko-KR" sz="1800">
              <a:solidFill>
                <a:srgbClr val="212529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4D4A90-CE5C-C0F2-1041-37DFDF95BFD3}"/>
              </a:ext>
            </a:extLst>
          </p:cNvPr>
          <p:cNvSpPr txBox="1"/>
          <p:nvPr/>
        </p:nvSpPr>
        <p:spPr>
          <a:xfrm>
            <a:off x="3600430" y="3576562"/>
            <a:ext cx="5393365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/>
              <a:t># main/urls.py</a:t>
            </a:r>
          </a:p>
          <a:p>
            <a:r>
              <a:rPr lang="en-US" altLang="ko-KR" sz="1600"/>
              <a:t>from django.urls import path</a:t>
            </a:r>
          </a:p>
          <a:p>
            <a:r>
              <a:rPr lang="en-US" altLang="ko-KR" sz="1600"/>
              <a:t>from . import views</a:t>
            </a:r>
          </a:p>
          <a:p>
            <a:endParaRPr lang="en-US" altLang="ko-KR" sz="1600"/>
          </a:p>
          <a:p>
            <a:r>
              <a:rPr lang="en-US" altLang="ko-KR" sz="1600"/>
              <a:t>urlpatterns = [</a:t>
            </a:r>
          </a:p>
          <a:p>
            <a:r>
              <a:rPr lang="en-US" altLang="ko-KR" sz="1600"/>
              <a:t>    path('', views.home, name='home'),  # home </a:t>
            </a:r>
            <a:r>
              <a:rPr lang="ko-KR" altLang="en-US" sz="1600"/>
              <a:t>뷰 연결</a:t>
            </a:r>
          </a:p>
          <a:p>
            <a:r>
              <a:rPr lang="ko-KR" altLang="en-US" sz="1600"/>
              <a:t>    </a:t>
            </a:r>
            <a:r>
              <a:rPr lang="en-US" altLang="ko-KR" sz="1600">
                <a:highlight>
                  <a:srgbClr val="FFFF00"/>
                </a:highlight>
              </a:rPr>
              <a:t>path('about/', views.about, name='about'),  </a:t>
            </a:r>
          </a:p>
          <a:p>
            <a:r>
              <a:rPr lang="en-US" altLang="ko-KR" sz="1600">
                <a:highlight>
                  <a:srgbClr val="FFFF00"/>
                </a:highlight>
              </a:rPr>
              <a:t>    # '/about/' </a:t>
            </a:r>
            <a:r>
              <a:rPr lang="ko-KR" altLang="en-US" sz="1600">
                <a:highlight>
                  <a:srgbClr val="FFFF00"/>
                </a:highlight>
              </a:rPr>
              <a:t>경로를 </a:t>
            </a:r>
            <a:r>
              <a:rPr lang="en-US" altLang="ko-KR" sz="1600">
                <a:highlight>
                  <a:srgbClr val="FFFF00"/>
                </a:highlight>
              </a:rPr>
              <a:t>about </a:t>
            </a:r>
            <a:r>
              <a:rPr lang="ko-KR" altLang="en-US" sz="1600">
                <a:highlight>
                  <a:srgbClr val="FFFF00"/>
                </a:highlight>
              </a:rPr>
              <a:t>뷰와 연결</a:t>
            </a:r>
          </a:p>
          <a:p>
            <a:r>
              <a:rPr lang="en-US" altLang="ko-KR" sz="1600"/>
              <a:t>]</a:t>
            </a:r>
            <a:endParaRPr lang="ko-KR" alt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D50FA3-2CA4-85BD-97D1-5E68629C0989}"/>
              </a:ext>
            </a:extLst>
          </p:cNvPr>
          <p:cNvSpPr txBox="1"/>
          <p:nvPr/>
        </p:nvSpPr>
        <p:spPr>
          <a:xfrm>
            <a:off x="3501194" y="307700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main/urls.py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9A74CC-E684-CFD1-0C0F-3D4638E3C8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696" y="2439046"/>
            <a:ext cx="5258256" cy="1600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5202950-8AEE-AB8F-97CE-E8C08F18CE74}"/>
              </a:ext>
            </a:extLst>
          </p:cNvPr>
          <p:cNvSpPr txBox="1"/>
          <p:nvPr/>
        </p:nvSpPr>
        <p:spPr>
          <a:xfrm>
            <a:off x="2630650" y="6015113"/>
            <a:ext cx="7332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600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 </a:t>
            </a:r>
            <a:r>
              <a:rPr lang="en-US" altLang="ko-KR" sz="1600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urls(myproject </a:t>
            </a:r>
            <a:r>
              <a:rPr lang="ko-KR" altLang="en-US" sz="1600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프로젝트</a:t>
            </a:r>
            <a:r>
              <a:rPr lang="en-US" altLang="ko-KR" sz="1600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) &lt;---&gt; urls (main</a:t>
            </a:r>
            <a:r>
              <a:rPr lang="ko-KR" altLang="en-US" sz="1600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앱</a:t>
            </a:r>
            <a:r>
              <a:rPr lang="en-US" altLang="ko-KR" sz="1600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) &lt;----&gt; views &lt;-----&gt; </a:t>
            </a:r>
            <a:r>
              <a:rPr lang="en-US" altLang="ko-KR" sz="1600">
                <a:solidFill>
                  <a:srgbClr val="333333"/>
                </a:solidFill>
                <a:latin typeface="NanumGothic" pitchFamily="2" charset="-127"/>
                <a:ea typeface="NanumGothic" pitchFamily="2" charset="-127"/>
              </a:rPr>
              <a:t>about</a:t>
            </a:r>
            <a:r>
              <a:rPr lang="en-US" altLang="ko-KR" sz="1600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.html</a:t>
            </a:r>
          </a:p>
          <a:p>
            <a:pPr algn="l">
              <a:buNone/>
            </a:pPr>
            <a:r>
              <a:rPr lang="en-US" altLang="ko-KR" sz="1600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[------------</a:t>
            </a:r>
            <a:r>
              <a:rPr lang="ko-KR" altLang="en-US" sz="1600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프로젝트</a:t>
            </a:r>
            <a:r>
              <a:rPr lang="en-US" altLang="ko-KR" sz="1600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----------][----------------------------</a:t>
            </a:r>
            <a:r>
              <a:rPr lang="ko-KR" altLang="en-US" sz="1600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앱</a:t>
            </a:r>
            <a:r>
              <a:rPr lang="en-US" altLang="ko-KR" sz="1600" b="0" i="0">
                <a:solidFill>
                  <a:srgbClr val="333333"/>
                </a:solidFill>
                <a:effectLst/>
                <a:latin typeface="NanumGothic" pitchFamily="2" charset="-127"/>
                <a:ea typeface="NanumGothic" pitchFamily="2" charset="-127"/>
              </a:rPr>
              <a:t>----------------------------]</a:t>
            </a:r>
          </a:p>
        </p:txBody>
      </p:sp>
    </p:spTree>
    <p:extLst>
      <p:ext uri="{BB962C8B-B14F-4D97-AF65-F5344CB8AC3E}">
        <p14:creationId xmlns:p14="http://schemas.microsoft.com/office/powerpoint/2010/main" val="14171089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F2EFE-CBA9-3C15-7C6A-21F44EE6B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1844440-9347-40F7-251A-118E6E67A1B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E19A888-E24B-8EF7-D735-12B3E3278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010" y="1894003"/>
            <a:ext cx="5963339" cy="1534998"/>
          </a:xfrm>
        </p:spPr>
        <p:txBody>
          <a:bodyPr>
            <a:normAutofit/>
          </a:bodyPr>
          <a:lstStyle/>
          <a:p>
            <a:r>
              <a:rPr lang="en-US" altLang="ko-KR" sz="1800" b="1"/>
              <a:t>Django </a:t>
            </a:r>
            <a:r>
              <a:rPr lang="ko-KR" altLang="en-US" sz="1800" b="1"/>
              <a:t>이미지 재빌드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163915-0E29-9B06-4208-7D67B16E4B53}"/>
              </a:ext>
            </a:extLst>
          </p:cNvPr>
          <p:cNvGrpSpPr/>
          <p:nvPr/>
        </p:nvGrpSpPr>
        <p:grpSpPr>
          <a:xfrm>
            <a:off x="1016583" y="4611859"/>
            <a:ext cx="10721622" cy="1815882"/>
            <a:chOff x="1602128" y="3029734"/>
            <a:chExt cx="8780438" cy="18158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780075-F65D-AB88-67B5-034E5B3258C8}"/>
                </a:ext>
              </a:extLst>
            </p:cNvPr>
            <p:cNvSpPr txBox="1"/>
            <p:nvPr/>
          </p:nvSpPr>
          <p:spPr>
            <a:xfrm>
              <a:off x="1602128" y="3029734"/>
              <a:ext cx="8780438" cy="18158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ko-KR" altLang="en-US" sz="1400"/>
                <a:t>FROM python:3.11.6</a:t>
              </a:r>
            </a:p>
            <a:p>
              <a:r>
                <a:rPr lang="ko-KR" altLang="en-US" sz="1400"/>
                <a:t>WORKDIR </a:t>
              </a:r>
              <a:r>
                <a:rPr lang="en-US" altLang="ko-KR" sz="1400"/>
                <a:t>/usr/src/app</a:t>
              </a:r>
              <a:endParaRPr lang="ko-KR" altLang="en-US" sz="1400"/>
            </a:p>
            <a:p>
              <a:r>
                <a:rPr lang="ko-KR" altLang="en-US" sz="1400"/>
                <a:t>COPY </a:t>
              </a:r>
              <a:r>
                <a:rPr lang="en-US" altLang="ko-KR" sz="1400"/>
                <a:t>.</a:t>
              </a:r>
              <a:r>
                <a:rPr lang="ko-KR" altLang="en-US" sz="1400"/>
                <a:t> </a:t>
              </a:r>
              <a:r>
                <a:rPr lang="en-US" altLang="ko-KR" sz="1400"/>
                <a:t>.</a:t>
              </a:r>
              <a:endParaRPr lang="ko-KR" altLang="en-US" sz="1400"/>
            </a:p>
            <a:p>
              <a:r>
                <a:rPr lang="ko-KR" altLang="en-US" sz="1400"/>
                <a:t>RUN python -m pip install --upgrade pip</a:t>
              </a:r>
            </a:p>
            <a:p>
              <a:r>
                <a:rPr lang="ko-KR" altLang="en-US" sz="1400"/>
                <a:t>RUN pip install -r requirements.txt</a:t>
              </a:r>
              <a:endParaRPr lang="en-US" altLang="ko-KR" sz="1400"/>
            </a:p>
            <a:p>
              <a:r>
                <a:rPr lang="ko-KR" altLang="en-US" sz="1400"/>
                <a:t>WORKDIR </a:t>
              </a:r>
              <a:r>
                <a:rPr lang="en-US" altLang="ko-KR" sz="1400"/>
                <a:t>./myproject</a:t>
              </a:r>
              <a:endParaRPr lang="ko-KR" altLang="en-US" sz="1400"/>
            </a:p>
            <a:p>
              <a:r>
                <a:rPr lang="en-US" altLang="ko-KR" sz="1400">
                  <a:solidFill>
                    <a:srgbClr val="FF0000"/>
                  </a:solidFill>
                </a:rPr>
                <a:t>CMD gunicorn --bind 0.0.0.0:8000 </a:t>
              </a:r>
              <a:r>
                <a:rPr lang="en-US" altLang="ko-KR" sz="1400" b="1">
                  <a:solidFill>
                    <a:srgbClr val="FF0000"/>
                  </a:solidFill>
                </a:rPr>
                <a:t>myproject</a:t>
              </a:r>
              <a:r>
                <a:rPr lang="en-US" altLang="ko-KR" sz="1400">
                  <a:solidFill>
                    <a:srgbClr val="FF0000"/>
                  </a:solidFill>
                </a:rPr>
                <a:t>.wsgi:application</a:t>
              </a:r>
            </a:p>
            <a:p>
              <a:r>
                <a:rPr lang="ko-KR" altLang="en-US" sz="1400"/>
                <a:t>EXPOSE 8000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11ADC1-55FF-4120-C6D6-92AF1AE3BBA6}"/>
                </a:ext>
              </a:extLst>
            </p:cNvPr>
            <p:cNvSpPr txBox="1"/>
            <p:nvPr/>
          </p:nvSpPr>
          <p:spPr>
            <a:xfrm>
              <a:off x="6003501" y="3029734"/>
              <a:ext cx="437906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accent6"/>
                  </a:solidFill>
                </a:rPr>
                <a:t>#</a:t>
              </a:r>
              <a:r>
                <a:rPr lang="ko-KR" altLang="en-US" sz="1400">
                  <a:solidFill>
                    <a:schemeClr val="accent6"/>
                  </a:solidFill>
                </a:rPr>
                <a:t>이미지 빌드 시 필요한 베이스 이미지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</a:t>
              </a:r>
              <a:r>
                <a:rPr lang="ko-KR" altLang="en-US" sz="1400">
                  <a:solidFill>
                    <a:schemeClr val="accent6"/>
                  </a:solidFill>
                </a:rPr>
                <a:t>해당 작업 디렉토리 전환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#[</a:t>
              </a:r>
              <a:r>
                <a:rPr lang="ko-KR" altLang="en-US" sz="1400">
                  <a:solidFill>
                    <a:schemeClr val="accent6"/>
                  </a:solidFill>
                </a:rPr>
                <a:t>호스트 파일경로</a:t>
              </a:r>
              <a:r>
                <a:rPr lang="en-US" altLang="ko-KR" sz="1400">
                  <a:solidFill>
                    <a:schemeClr val="accent6"/>
                  </a:solidFill>
                </a:rPr>
                <a:t>]</a:t>
              </a:r>
              <a:r>
                <a:rPr lang="ko-KR" altLang="en-US" sz="1400">
                  <a:solidFill>
                    <a:schemeClr val="accent6"/>
                  </a:solidFill>
                </a:rPr>
                <a:t>에 있는 파일을 </a:t>
              </a:r>
              <a:r>
                <a:rPr lang="en-US" altLang="ko-KR" sz="1400">
                  <a:solidFill>
                    <a:schemeClr val="accent6"/>
                  </a:solidFill>
                </a:rPr>
                <a:t>[</a:t>
              </a:r>
              <a:r>
                <a:rPr lang="ko-KR" altLang="en-US" sz="1400">
                  <a:solidFill>
                    <a:schemeClr val="accent6"/>
                  </a:solidFill>
                </a:rPr>
                <a:t>이미지 파일 경로</a:t>
              </a:r>
              <a:r>
                <a:rPr lang="en-US" altLang="ko-KR" sz="1400">
                  <a:solidFill>
                    <a:schemeClr val="accent6"/>
                  </a:solidFill>
                </a:rPr>
                <a:t>]</a:t>
              </a:r>
              <a:r>
                <a:rPr lang="ko-KR" altLang="en-US" sz="1400">
                  <a:solidFill>
                    <a:schemeClr val="accent6"/>
                  </a:solidFill>
                </a:rPr>
                <a:t>로 복사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</a:t>
              </a:r>
              <a:r>
                <a:rPr lang="ko-KR" altLang="en-US" sz="1400">
                  <a:solidFill>
                    <a:schemeClr val="accent6"/>
                  </a:solidFill>
                </a:rPr>
                <a:t>이미지 빌드시 실행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endParaRPr lang="en-US" altLang="ko-KR" sz="1400">
                <a:solidFill>
                  <a:schemeClr val="accent6"/>
                </a:solidFill>
              </a:endParaRPr>
            </a:p>
            <a:p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</a:t>
              </a:r>
              <a:r>
                <a:rPr lang="ko-KR" altLang="en-US" sz="1400">
                  <a:solidFill>
                    <a:schemeClr val="accent6"/>
                  </a:solidFill>
                </a:rPr>
                <a:t>컨테이너 실행시 실행</a:t>
              </a:r>
            </a:p>
            <a:p>
              <a:endParaRPr lang="ko-KR" altLang="en-US" sz="1400">
                <a:solidFill>
                  <a:schemeClr val="accent6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BF24433-E2A4-CF3A-55B8-B09D2464822E}"/>
              </a:ext>
            </a:extLst>
          </p:cNvPr>
          <p:cNvSpPr txBox="1"/>
          <p:nvPr/>
        </p:nvSpPr>
        <p:spPr>
          <a:xfrm>
            <a:off x="1515717" y="3481751"/>
            <a:ext cx="9160564" cy="738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django==4.2.7</a:t>
            </a:r>
          </a:p>
          <a:p>
            <a:r>
              <a:rPr lang="en-US" altLang="ko-KR" sz="1400">
                <a:solidFill>
                  <a:srgbClr val="FF0000"/>
                </a:solidFill>
              </a:rPr>
              <a:t>gunicorn==20.1.0</a:t>
            </a:r>
          </a:p>
          <a:p>
            <a:r>
              <a:rPr lang="en-US" altLang="ko-KR" sz="1400">
                <a:solidFill>
                  <a:srgbClr val="FF0000"/>
                </a:solidFill>
              </a:rPr>
              <a:t>psycopg2==2.9.9</a:t>
            </a:r>
            <a:endParaRPr lang="ko-KR" altLang="en-US" sz="140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1F37A-839E-B163-42C5-EA9B929558DB}"/>
              </a:ext>
            </a:extLst>
          </p:cNvPr>
          <p:cNvSpPr txBox="1"/>
          <p:nvPr/>
        </p:nvSpPr>
        <p:spPr>
          <a:xfrm>
            <a:off x="9173340" y="3163102"/>
            <a:ext cx="1502941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requirements.txt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8FB6A-BEA2-D00B-FDF2-5F07A53695E5}"/>
              </a:ext>
            </a:extLst>
          </p:cNvPr>
          <p:cNvSpPr txBox="1"/>
          <p:nvPr/>
        </p:nvSpPr>
        <p:spPr>
          <a:xfrm>
            <a:off x="10778858" y="4293870"/>
            <a:ext cx="1129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Dockerfile 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A1D179-3EA2-1DAC-C1E9-EF62F4B9EB5B}"/>
              </a:ext>
            </a:extLst>
          </p:cNvPr>
          <p:cNvSpPr txBox="1"/>
          <p:nvPr/>
        </p:nvSpPr>
        <p:spPr>
          <a:xfrm>
            <a:off x="838200" y="1221904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Django-Nginx-PostgreSQL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컨테이너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연동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3894F-D510-CC94-A0EB-6E032C8A4EF7}"/>
              </a:ext>
            </a:extLst>
          </p:cNvPr>
          <p:cNvSpPr txBox="1"/>
          <p:nvPr/>
        </p:nvSpPr>
        <p:spPr>
          <a:xfrm>
            <a:off x="9322095" y="6519535"/>
            <a:ext cx="2869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docker build . -t myproject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14B1E346-C219-5E71-D6BF-35BF6C8EA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144" y="2013458"/>
            <a:ext cx="5067739" cy="1165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823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427F3-19C4-EB3D-1E2E-734053612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93635C8-8CC5-8AFC-081F-8A9AE52F2E1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18DD5-B623-FA54-853A-3068EEE78578}"/>
              </a:ext>
            </a:extLst>
          </p:cNvPr>
          <p:cNvSpPr txBox="1"/>
          <p:nvPr/>
        </p:nvSpPr>
        <p:spPr>
          <a:xfrm>
            <a:off x="838200" y="1754397"/>
            <a:ext cx="709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Nginx </a:t>
            </a:r>
            <a:r>
              <a:rPr lang="ko-KR" altLang="en-US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이미지 재빌드</a:t>
            </a:r>
            <a:endParaRPr lang="en-US" altLang="ko-KR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C79E40-D176-175F-F98F-50EB8A7C2F6C}"/>
              </a:ext>
            </a:extLst>
          </p:cNvPr>
          <p:cNvGrpSpPr/>
          <p:nvPr/>
        </p:nvGrpSpPr>
        <p:grpSpPr>
          <a:xfrm>
            <a:off x="1399357" y="5318246"/>
            <a:ext cx="9945584" cy="959185"/>
            <a:chOff x="3854882" y="4150440"/>
            <a:chExt cx="6614036" cy="95918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59AF2C-26F7-1C41-D0A9-715D4A6405D6}"/>
                </a:ext>
              </a:extLst>
            </p:cNvPr>
            <p:cNvSpPr txBox="1"/>
            <p:nvPr/>
          </p:nvSpPr>
          <p:spPr>
            <a:xfrm>
              <a:off x="3854882" y="4155518"/>
              <a:ext cx="6614036" cy="9541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ko-KR" sz="1400"/>
                <a:t>FROM nginx:1.25.3</a:t>
              </a:r>
            </a:p>
            <a:p>
              <a:r>
                <a:rPr lang="en-US" altLang="ko-KR" sz="1400">
                  <a:solidFill>
                    <a:srgbClr val="FF0000"/>
                  </a:solidFill>
                </a:rPr>
                <a:t>RUN rm /etc/nginx/conf.d/default.conf</a:t>
              </a:r>
            </a:p>
            <a:p>
              <a:r>
                <a:rPr lang="en-US" altLang="ko-KR" sz="1400">
                  <a:solidFill>
                    <a:srgbClr val="FF0000"/>
                  </a:solidFill>
                </a:rPr>
                <a:t>COPY default.conf /etc/nginx/conf.d/</a:t>
              </a:r>
            </a:p>
            <a:p>
              <a:r>
                <a:rPr lang="en-US" altLang="ko-KR" sz="1400"/>
                <a:t>CMD ["nginx", "-g", "daemon off;"]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7CF76F-0325-FBE5-F29C-450B6F634CFB}"/>
                </a:ext>
              </a:extLst>
            </p:cNvPr>
            <p:cNvSpPr txBox="1"/>
            <p:nvPr/>
          </p:nvSpPr>
          <p:spPr>
            <a:xfrm>
              <a:off x="6101660" y="4150440"/>
              <a:ext cx="4367257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accent6"/>
                  </a:solidFill>
                </a:rPr>
                <a:t>#</a:t>
              </a:r>
              <a:r>
                <a:rPr lang="ko-KR" altLang="en-US" sz="1400">
                  <a:solidFill>
                    <a:schemeClr val="accent6"/>
                  </a:solidFill>
                </a:rPr>
                <a:t>이미지 빌드 시 필요한 베이스 이미지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#Nginx</a:t>
              </a:r>
              <a:r>
                <a:rPr lang="ko-KR" altLang="en-US" sz="1400">
                  <a:solidFill>
                    <a:schemeClr val="accent6"/>
                  </a:solidFill>
                </a:rPr>
                <a:t>에서 사용하는 설정 파일 </a:t>
              </a:r>
              <a:r>
                <a:rPr lang="en-US" altLang="ko-KR" sz="1400">
                  <a:solidFill>
                    <a:schemeClr val="accent6"/>
                  </a:solidFill>
                </a:rPr>
                <a:t>default.conf</a:t>
              </a:r>
              <a:r>
                <a:rPr lang="ko-KR" altLang="en-US" sz="1400">
                  <a:solidFill>
                    <a:schemeClr val="accent6"/>
                  </a:solidFill>
                </a:rPr>
                <a:t>를 삭제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</a:t>
              </a:r>
              <a:r>
                <a:rPr lang="ko-KR" altLang="en-US" sz="1400">
                  <a:solidFill>
                    <a:schemeClr val="accent6"/>
                  </a:solidFill>
                </a:rPr>
                <a:t>앞서 생성한 </a:t>
              </a:r>
              <a:r>
                <a:rPr lang="en-US" altLang="ko-KR" sz="1400">
                  <a:solidFill>
                    <a:schemeClr val="accent6"/>
                  </a:solidFill>
                </a:rPr>
                <a:t>default.conf </a:t>
              </a:r>
              <a:r>
                <a:rPr lang="ko-KR" altLang="en-US" sz="1400">
                  <a:solidFill>
                    <a:schemeClr val="accent6"/>
                  </a:solidFill>
                </a:rPr>
                <a:t>파일을 이미지 내부의 </a:t>
              </a:r>
              <a:r>
                <a:rPr lang="en-US" altLang="ko-KR" sz="1400">
                  <a:solidFill>
                    <a:schemeClr val="accent6"/>
                  </a:solidFill>
                </a:rPr>
                <a:t>/etx/nginx/conf.d/ </a:t>
              </a:r>
              <a:r>
                <a:rPr lang="ko-KR" altLang="en-US" sz="1400">
                  <a:solidFill>
                    <a:schemeClr val="accent6"/>
                  </a:solidFill>
                </a:rPr>
                <a:t>경로로 복사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#[]</a:t>
              </a:r>
              <a:r>
                <a:rPr lang="ko-KR" altLang="en-US" sz="1400">
                  <a:solidFill>
                    <a:schemeClr val="accent6"/>
                  </a:solidFill>
                </a:rPr>
                <a:t>를 사용할 시에 명령어 전체가 문자열로 인식됨 </a:t>
              </a:r>
              <a:r>
                <a:rPr lang="en-US" altLang="ko-KR" sz="1400">
                  <a:solidFill>
                    <a:schemeClr val="accent6"/>
                  </a:solidFill>
                </a:rPr>
                <a:t>-&gt; json </a:t>
              </a:r>
              <a:r>
                <a:rPr lang="ko-KR" altLang="en-US" sz="1400">
                  <a:solidFill>
                    <a:schemeClr val="accent6"/>
                  </a:solidFill>
                </a:rPr>
                <a:t>형태로 전달됨</a:t>
              </a:r>
              <a:endParaRPr lang="en-US" altLang="ko-KR" sz="1400">
                <a:solidFill>
                  <a:schemeClr val="accent6"/>
                </a:solidFill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1AEC93C-628E-09D8-8167-1A04500699A7}"/>
              </a:ext>
            </a:extLst>
          </p:cNvPr>
          <p:cNvSpPr txBox="1"/>
          <p:nvPr/>
        </p:nvSpPr>
        <p:spPr>
          <a:xfrm>
            <a:off x="7994582" y="1446757"/>
            <a:ext cx="24477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/>
              <a:t>default.conf (</a:t>
            </a:r>
            <a:r>
              <a:rPr lang="ko-KR" altLang="en-US" sz="1400" b="1"/>
              <a:t>새 파일 생성</a:t>
            </a:r>
            <a:r>
              <a:rPr lang="en-US" altLang="ko-KR" sz="1400" b="1"/>
              <a:t>) </a:t>
            </a:r>
            <a:endParaRPr lang="ko-KR" altLang="en-US" sz="1400" b="1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69E278-0436-D37B-24E4-7156E790C432}"/>
              </a:ext>
            </a:extLst>
          </p:cNvPr>
          <p:cNvSpPr txBox="1"/>
          <p:nvPr/>
        </p:nvSpPr>
        <p:spPr>
          <a:xfrm>
            <a:off x="1399357" y="2274595"/>
            <a:ext cx="9954444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upstream myproject{</a:t>
            </a:r>
          </a:p>
          <a:p>
            <a:r>
              <a:rPr lang="en-US" altLang="ko-KR" sz="1400"/>
              <a:t>    server djangotest:8000;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server{</a:t>
            </a:r>
          </a:p>
          <a:p>
            <a:r>
              <a:rPr lang="en-US" altLang="ko-KR" sz="1400"/>
              <a:t>    listen 80;</a:t>
            </a:r>
          </a:p>
          <a:p>
            <a:r>
              <a:rPr lang="en-US" altLang="ko-KR" sz="1400"/>
              <a:t>    server_name localhost;</a:t>
            </a:r>
          </a:p>
          <a:p>
            <a:endParaRPr lang="en-US" altLang="ko-KR" sz="1400"/>
          </a:p>
          <a:p>
            <a:r>
              <a:rPr lang="en-US" altLang="ko-KR" sz="1400"/>
              <a:t>    location /{</a:t>
            </a:r>
          </a:p>
          <a:p>
            <a:r>
              <a:rPr lang="en-US" altLang="ko-KR" sz="1400"/>
              <a:t>        proxy_pass http://myproject;</a:t>
            </a:r>
          </a:p>
          <a:p>
            <a:r>
              <a:rPr lang="en-US" altLang="ko-KR" sz="1400"/>
              <a:t>    }</a:t>
            </a:r>
          </a:p>
          <a:p>
            <a:r>
              <a:rPr lang="en-US" altLang="ko-KR" sz="1400"/>
              <a:t>}</a:t>
            </a:r>
            <a:endParaRPr lang="ko-KR" altLang="en-US" sz="14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CDBA3E-5D44-5FEB-8441-AE7CB1CC20C4}"/>
              </a:ext>
            </a:extLst>
          </p:cNvPr>
          <p:cNvSpPr txBox="1"/>
          <p:nvPr/>
        </p:nvSpPr>
        <p:spPr>
          <a:xfrm>
            <a:off x="10338517" y="5015547"/>
            <a:ext cx="1079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Dockerfile </a:t>
            </a:r>
            <a:endParaRPr lang="ko-KR" altLang="en-US" sz="140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C9C90A-A29A-D317-8647-1E92BD3CC1C7}"/>
              </a:ext>
            </a:extLst>
          </p:cNvPr>
          <p:cNvSpPr txBox="1"/>
          <p:nvPr/>
        </p:nvSpPr>
        <p:spPr>
          <a:xfrm>
            <a:off x="4722374" y="4347880"/>
            <a:ext cx="65670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>
                <a:solidFill>
                  <a:schemeClr val="accent6"/>
                </a:solidFill>
              </a:rPr>
              <a:t>#</a:t>
            </a:r>
            <a:r>
              <a:rPr lang="ko-KR" altLang="en-US" sz="1400">
                <a:solidFill>
                  <a:schemeClr val="accent6"/>
                </a:solidFill>
              </a:rPr>
              <a:t>djangotest: django를 이용해 생성하게 될 컨테이너 이름</a:t>
            </a:r>
          </a:p>
          <a:p>
            <a:r>
              <a:rPr lang="en-US" altLang="ko-KR" sz="1400">
                <a:solidFill>
                  <a:schemeClr val="accent6"/>
                </a:solidFill>
              </a:rPr>
              <a:t>#</a:t>
            </a:r>
            <a:r>
              <a:rPr lang="ko-KR" altLang="en-US" sz="1400">
                <a:solidFill>
                  <a:schemeClr val="accent6"/>
                </a:solidFill>
              </a:rPr>
              <a:t>Nginx는 80번 포트로 받은 요청을 djangotest 컨테이너의 8000번 포트로 전송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9EC7A-06D5-B136-913B-B7B239F357BB}"/>
              </a:ext>
            </a:extLst>
          </p:cNvPr>
          <p:cNvSpPr txBox="1"/>
          <p:nvPr/>
        </p:nvSpPr>
        <p:spPr>
          <a:xfrm>
            <a:off x="838200" y="1221904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Django-Nginx-PostgreSQL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컨테이너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연동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782CD3-E9A4-D1FD-E1E8-9A4DA647E6A3}"/>
              </a:ext>
            </a:extLst>
          </p:cNvPr>
          <p:cNvSpPr txBox="1"/>
          <p:nvPr/>
        </p:nvSpPr>
        <p:spPr>
          <a:xfrm>
            <a:off x="9322095" y="6519535"/>
            <a:ext cx="28699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docker build . -t myserver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11E5FC-10F3-BF63-6FC2-546CA458D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474" y="2468216"/>
            <a:ext cx="5432849" cy="7761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5A76B1C-225F-D24A-FCA1-934925628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5474" y="3325402"/>
            <a:ext cx="3309174" cy="3582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6F7EFF-6955-26F2-660C-365FCB0022E5}"/>
              </a:ext>
            </a:extLst>
          </p:cNvPr>
          <p:cNvSpPr txBox="1"/>
          <p:nvPr/>
        </p:nvSpPr>
        <p:spPr>
          <a:xfrm>
            <a:off x="7994582" y="1749634"/>
            <a:ext cx="34233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Nginx</a:t>
            </a:r>
            <a:r>
              <a:rPr lang="ko-KR" altLang="en-US" sz="1200"/>
              <a:t>의 서버 설정 파일</a:t>
            </a:r>
            <a:endParaRPr lang="en-US" altLang="ko-KR" sz="1200"/>
          </a:p>
          <a:p>
            <a:r>
              <a:rPr lang="ko-KR" altLang="en-US" sz="1200"/>
              <a:t>기본 서버</a:t>
            </a:r>
            <a:r>
              <a:rPr lang="en-US" altLang="ko-KR" sz="1200"/>
              <a:t>(</a:t>
            </a:r>
            <a:r>
              <a:rPr lang="ko-KR" altLang="en-US" sz="1200"/>
              <a:t>웹사이트</a:t>
            </a:r>
            <a:r>
              <a:rPr lang="en-US" altLang="ko-KR" sz="1200"/>
              <a:t>)</a:t>
            </a:r>
            <a:r>
              <a:rPr lang="ko-KR" altLang="en-US" sz="1200"/>
              <a:t>의 동작 방식 설정에 사용</a:t>
            </a:r>
          </a:p>
        </p:txBody>
      </p:sp>
    </p:spTree>
    <p:extLst>
      <p:ext uri="{BB962C8B-B14F-4D97-AF65-F5344CB8AC3E}">
        <p14:creationId xmlns:p14="http://schemas.microsoft.com/office/powerpoint/2010/main" val="622636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1B85A-DA04-6810-58F8-24DACEA93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30AC9D3-01B5-3778-E63F-C6648788077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2EC001-8233-B5C0-D114-948D2407FB3F}"/>
              </a:ext>
            </a:extLst>
          </p:cNvPr>
          <p:cNvSpPr txBox="1"/>
          <p:nvPr/>
        </p:nvSpPr>
        <p:spPr>
          <a:xfrm>
            <a:off x="838199" y="1221904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Django-Nginx-PostgreSQL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컨테이너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연동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EA6744-9845-BD60-9199-9873297FA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898" y="3558090"/>
            <a:ext cx="5963339" cy="1534998"/>
          </a:xfrm>
        </p:spPr>
        <p:txBody>
          <a:bodyPr>
            <a:normAutofit/>
          </a:bodyPr>
          <a:lstStyle/>
          <a:p>
            <a:r>
              <a:rPr lang="ko-KR" altLang="en-US" sz="1800" b="1"/>
              <a:t>도커 네트워크 생성</a:t>
            </a:r>
            <a:endParaRPr lang="en-US" altLang="ko-KR" sz="1800" b="1"/>
          </a:p>
          <a:p>
            <a:pPr lvl="1"/>
            <a:r>
              <a:rPr lang="en-US" altLang="ko-KR" sz="1400"/>
              <a:t> docker network create mynetwork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D35289-6B39-316C-C478-3B9EF9C65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935" y="4158456"/>
            <a:ext cx="5982218" cy="365792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DB94789-5411-EFE1-D68D-69E707F5359A}"/>
              </a:ext>
            </a:extLst>
          </p:cNvPr>
          <p:cNvSpPr txBox="1">
            <a:spLocks/>
          </p:cNvSpPr>
          <p:nvPr/>
        </p:nvSpPr>
        <p:spPr>
          <a:xfrm>
            <a:off x="412897" y="4663984"/>
            <a:ext cx="5963339" cy="945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/>
              <a:t>도커 볼륨 생성</a:t>
            </a:r>
            <a:endParaRPr lang="en-US" altLang="ko-KR" sz="1800" b="1"/>
          </a:p>
          <a:p>
            <a:pPr lvl="1"/>
            <a:r>
              <a:rPr lang="en-US" altLang="ko-KR" sz="1400"/>
              <a:t>PostgreSQL</a:t>
            </a:r>
            <a:r>
              <a:rPr lang="ko-KR" altLang="en-US" sz="1400"/>
              <a:t>의 데이터 관리를 위해 사용</a:t>
            </a:r>
            <a:endParaRPr lang="en-US" altLang="ko-KR" sz="1400"/>
          </a:p>
          <a:p>
            <a:pPr lvl="1"/>
            <a:r>
              <a:rPr lang="en-US" altLang="ko-KR" sz="1400"/>
              <a:t>docker volume create myvolume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F0332D3-E217-0047-0BA9-FAD141868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672" y="3068826"/>
            <a:ext cx="4743430" cy="2753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8FF20B1-1A6B-8183-3EDB-700F0627118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7519" t="2" b="49039"/>
          <a:stretch/>
        </p:blipFill>
        <p:spPr>
          <a:xfrm>
            <a:off x="969935" y="5491468"/>
            <a:ext cx="4368501" cy="1825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BDB056-8969-3EBE-B7F8-67CAD8132EBA}"/>
              </a:ext>
            </a:extLst>
          </p:cNvPr>
          <p:cNvSpPr txBox="1"/>
          <p:nvPr/>
        </p:nvSpPr>
        <p:spPr>
          <a:xfrm>
            <a:off x="838199" y="2078683"/>
            <a:ext cx="7114954" cy="584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nginxtest 컨테이너를 거쳐 djangotest 컨테이너에 접속 가능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djangotest 컨테이너는 postgrestest 컨테이너를 통해 DB 활용</a:t>
            </a:r>
          </a:p>
        </p:txBody>
      </p:sp>
    </p:spTree>
    <p:extLst>
      <p:ext uri="{BB962C8B-B14F-4D97-AF65-F5344CB8AC3E}">
        <p14:creationId xmlns:p14="http://schemas.microsoft.com/office/powerpoint/2010/main" val="1384705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40FD3-4291-5B5E-6E6E-7AC8A9C94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594BEAF-F95D-8497-1D40-AF9169C81C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706CB3-C097-400A-36DF-6A48F80A9F51}"/>
              </a:ext>
            </a:extLst>
          </p:cNvPr>
          <p:cNvSpPr txBox="1"/>
          <p:nvPr/>
        </p:nvSpPr>
        <p:spPr>
          <a:xfrm>
            <a:off x="838199" y="1221904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Django-Nginx-PostgreSQL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컨테이너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연동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40F10EF-7944-AEA9-18A1-A7E050302003}"/>
              </a:ext>
            </a:extLst>
          </p:cNvPr>
          <p:cNvSpPr txBox="1">
            <a:spLocks/>
          </p:cNvSpPr>
          <p:nvPr/>
        </p:nvSpPr>
        <p:spPr>
          <a:xfrm>
            <a:off x="656737" y="2078683"/>
            <a:ext cx="11535263" cy="153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b="1"/>
              <a:t>도커 컨테이너 생성</a:t>
            </a:r>
            <a:endParaRPr lang="en-US" altLang="ko-KR" sz="1800" b="1"/>
          </a:p>
          <a:p>
            <a:pPr lvl="1"/>
            <a:r>
              <a:rPr lang="en-US" altLang="ko-KR" sz="1400"/>
              <a:t>docker run -d --name </a:t>
            </a:r>
            <a:r>
              <a:rPr lang="en-US" altLang="ko-KR" sz="1400" b="1"/>
              <a:t>postgrestest</a:t>
            </a:r>
            <a:r>
              <a:rPr lang="en-US" altLang="ko-KR" sz="1400"/>
              <a:t> --network </a:t>
            </a:r>
            <a:r>
              <a:rPr lang="en-US" altLang="ko-KR" sz="1400" b="1"/>
              <a:t>mynetwork</a:t>
            </a:r>
            <a:r>
              <a:rPr lang="en-US" altLang="ko-KR" sz="1400"/>
              <a:t> -e POSTGRES_PASSWORD=</a:t>
            </a:r>
            <a:r>
              <a:rPr lang="en-US" altLang="ko-KR" sz="1400" b="1"/>
              <a:t>mysecretpassword</a:t>
            </a:r>
            <a:r>
              <a:rPr lang="en-US" altLang="ko-KR" sz="1400"/>
              <a:t> --mount type=volume,source=</a:t>
            </a:r>
            <a:r>
              <a:rPr lang="en-US" altLang="ko-KR" sz="1400" b="1"/>
              <a:t>myvolume</a:t>
            </a:r>
            <a:r>
              <a:rPr lang="en-US" altLang="ko-KR" sz="1400"/>
              <a:t>,target=</a:t>
            </a:r>
            <a:r>
              <a:rPr lang="en-US" altLang="ko-KR" sz="1400" b="1">
                <a:solidFill>
                  <a:srgbClr val="FF0000"/>
                </a:solidFill>
              </a:rPr>
              <a:t>/var/lib/postgresql/data</a:t>
            </a:r>
            <a:r>
              <a:rPr lang="en-US" altLang="ko-KR" sz="1400"/>
              <a:t> </a:t>
            </a:r>
            <a:r>
              <a:rPr lang="en-US" altLang="ko-KR" sz="1400" b="1"/>
              <a:t>postgres:15.4</a:t>
            </a:r>
          </a:p>
          <a:p>
            <a:pPr lvl="1"/>
            <a:r>
              <a:rPr lang="en-US" altLang="ko-KR" sz="1400"/>
              <a:t>docker run -d --name </a:t>
            </a:r>
            <a:r>
              <a:rPr lang="en-US" altLang="ko-KR" sz="1400" b="1"/>
              <a:t>djangotest</a:t>
            </a:r>
            <a:r>
              <a:rPr lang="en-US" altLang="ko-KR" sz="1400"/>
              <a:t> --network </a:t>
            </a:r>
            <a:r>
              <a:rPr lang="en-US" altLang="ko-KR" sz="1400" b="1"/>
              <a:t>mynetwork</a:t>
            </a:r>
            <a:r>
              <a:rPr lang="en-US" altLang="ko-KR" sz="1400"/>
              <a:t> </a:t>
            </a:r>
            <a:r>
              <a:rPr lang="en-US" altLang="ko-KR" sz="1400" b="1"/>
              <a:t>myproject</a:t>
            </a:r>
          </a:p>
          <a:p>
            <a:pPr lvl="1"/>
            <a:r>
              <a:rPr lang="en-US" altLang="ko-KR" sz="1400"/>
              <a:t>docker run -d --name </a:t>
            </a:r>
            <a:r>
              <a:rPr lang="en-US" altLang="ko-KR" sz="1400" b="1"/>
              <a:t>nginxtest</a:t>
            </a:r>
            <a:r>
              <a:rPr lang="en-US" altLang="ko-KR" sz="1400"/>
              <a:t> --network </a:t>
            </a:r>
            <a:r>
              <a:rPr lang="en-US" altLang="ko-KR" sz="1400" b="1"/>
              <a:t>mynetwork</a:t>
            </a:r>
            <a:r>
              <a:rPr lang="en-US" altLang="ko-KR" sz="1400"/>
              <a:t> -p 80:80 </a:t>
            </a:r>
            <a:r>
              <a:rPr lang="en-US" altLang="ko-KR" sz="1400" b="1"/>
              <a:t>myserver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E1D71BE-E8F3-E755-E665-418055B55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15" y="3930672"/>
            <a:ext cx="8178776" cy="1079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ABD009-0B7F-E861-2BFD-5E80B7AC05A6}"/>
              </a:ext>
            </a:extLst>
          </p:cNvPr>
          <p:cNvSpPr txBox="1"/>
          <p:nvPr/>
        </p:nvSpPr>
        <p:spPr>
          <a:xfrm>
            <a:off x="8644270" y="475197"/>
            <a:ext cx="239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rgbClr val="FF0000"/>
                </a:solidFill>
              </a:rPr>
              <a:t>포트가 이미 열려있으므로 </a:t>
            </a:r>
            <a:endParaRPr lang="en-US" altLang="ko-KR" sz="1400">
              <a:solidFill>
                <a:srgbClr val="FF0000"/>
              </a:solidFill>
            </a:endParaRPr>
          </a:p>
          <a:p>
            <a:pPr algn="ctr"/>
            <a:r>
              <a:rPr lang="ko-KR" altLang="en-US" sz="1400">
                <a:solidFill>
                  <a:srgbClr val="FF0000"/>
                </a:solidFill>
              </a:rPr>
              <a:t>기존 컨테이너들 삭제할 것</a:t>
            </a:r>
            <a:r>
              <a:rPr lang="en-US" altLang="ko-KR" sz="1400">
                <a:solidFill>
                  <a:srgbClr val="FF000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03136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F44E0-0E57-02AC-CA8E-2858DB5A4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1A4827B-6ACA-30A4-37F0-92902C92C55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B0ACF-4FCC-35CC-77B5-685B9C80F6C1}"/>
              </a:ext>
            </a:extLst>
          </p:cNvPr>
          <p:cNvSpPr txBox="1"/>
          <p:nvPr/>
        </p:nvSpPr>
        <p:spPr>
          <a:xfrm>
            <a:off x="838199" y="1300044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Django-Nginx-PostgreSQL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컨테이너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연동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93244D8-D7CA-F3F4-A9DD-F571E3167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741" y="3763655"/>
            <a:ext cx="2489791" cy="1812097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130FFC-41A0-1284-292C-82E63950FF26}"/>
              </a:ext>
            </a:extLst>
          </p:cNvPr>
          <p:cNvSpPr txBox="1"/>
          <p:nvPr/>
        </p:nvSpPr>
        <p:spPr>
          <a:xfrm>
            <a:off x="838198" y="2078683"/>
            <a:ext cx="598790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212529"/>
                </a:solidFill>
                <a:latin typeface="+mn-ea"/>
              </a:rPr>
              <a:t>아래</a:t>
            </a:r>
            <a:r>
              <a:rPr lang="ko-KR" altLang="en-US" sz="1800">
                <a:solidFill>
                  <a:srgbClr val="212529"/>
                </a:solidFill>
                <a:latin typeface="+mn-ea"/>
              </a:rPr>
              <a:t>처럼 뜨면 </a:t>
            </a:r>
            <a:r>
              <a:rPr lang="en-US" altLang="ko-KR" sz="1800">
                <a:solidFill>
                  <a:srgbClr val="212529"/>
                </a:solidFill>
                <a:latin typeface="+mn-ea"/>
              </a:rPr>
              <a:t>Django-Nginx </a:t>
            </a:r>
            <a:r>
              <a:rPr lang="ko-KR" altLang="en-US" sz="1800">
                <a:solidFill>
                  <a:srgbClr val="212529"/>
                </a:solidFill>
                <a:latin typeface="+mn-ea"/>
              </a:rPr>
              <a:t>연동 성공</a:t>
            </a:r>
            <a:endParaRPr lang="en-US" altLang="ko-KR" sz="1800">
              <a:solidFill>
                <a:srgbClr val="212529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2529"/>
                </a:solidFill>
                <a:latin typeface="+mn-ea"/>
              </a:rPr>
              <a:t>http://localhost:80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2529"/>
                </a:solidFill>
                <a:latin typeface="+mn-ea"/>
              </a:rPr>
              <a:t>http://[</a:t>
            </a:r>
            <a:r>
              <a:rPr lang="ko-KR" altLang="en-US" sz="1400">
                <a:solidFill>
                  <a:srgbClr val="212529"/>
                </a:solidFill>
                <a:latin typeface="+mn-ea"/>
              </a:rPr>
              <a:t>내 아이피</a:t>
            </a:r>
            <a:r>
              <a:rPr lang="en-US" altLang="ko-KR" sz="1400">
                <a:solidFill>
                  <a:srgbClr val="212529"/>
                </a:solidFill>
                <a:latin typeface="+mn-ea"/>
              </a:rPr>
              <a:t>]:80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FF0000"/>
                </a:solidFill>
                <a:latin typeface="+mn-ea"/>
              </a:rPr>
              <a:t>즉 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Nginx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로 접속할때 </a:t>
            </a:r>
            <a:r>
              <a:rPr lang="en-US" altLang="ko-KR" sz="1400">
                <a:solidFill>
                  <a:srgbClr val="FF0000"/>
                </a:solidFill>
                <a:latin typeface="+mn-ea"/>
              </a:rPr>
              <a:t>Django</a:t>
            </a:r>
            <a:r>
              <a:rPr lang="ko-KR" altLang="en-US" sz="1400">
                <a:solidFill>
                  <a:srgbClr val="FF0000"/>
                </a:solidFill>
                <a:latin typeface="+mn-ea"/>
              </a:rPr>
              <a:t>의 출력이 나와야 함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07BD42-07E6-169B-94B5-DFF5C1EB89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548"/>
          <a:stretch/>
        </p:blipFill>
        <p:spPr>
          <a:xfrm>
            <a:off x="6199011" y="3763655"/>
            <a:ext cx="3395331" cy="12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301485-DDEF-4078-43D5-A1B38E5A7220}"/>
              </a:ext>
            </a:extLst>
          </p:cNvPr>
          <p:cNvSpPr txBox="1"/>
          <p:nvPr/>
        </p:nvSpPr>
        <p:spPr>
          <a:xfrm>
            <a:off x="2971159" y="6075784"/>
            <a:ext cx="711495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anchor="ctr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nginxtest 컨테이너를 거쳐 djangotest 컨테이너에 접속 가능</a:t>
            </a:r>
          </a:p>
        </p:txBody>
      </p:sp>
    </p:spTree>
    <p:extLst>
      <p:ext uri="{BB962C8B-B14F-4D97-AF65-F5344CB8AC3E}">
        <p14:creationId xmlns:p14="http://schemas.microsoft.com/office/powerpoint/2010/main" val="14065020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2914B-6EC7-2A2A-DB5C-DAE4A20FA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0942FA3-0905-C0AB-8269-C59A970D3F1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E8F1F7-2722-26F3-573A-F7F973EAE449}"/>
              </a:ext>
            </a:extLst>
          </p:cNvPr>
          <p:cNvSpPr txBox="1"/>
          <p:nvPr/>
        </p:nvSpPr>
        <p:spPr>
          <a:xfrm>
            <a:off x="838199" y="1300044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Django-Nginx-PostgreSQL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컨테이너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연동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63E56A-BB64-A73A-2365-F32BB8662251}"/>
              </a:ext>
            </a:extLst>
          </p:cNvPr>
          <p:cNvSpPr txBox="1"/>
          <p:nvPr/>
        </p:nvSpPr>
        <p:spPr>
          <a:xfrm>
            <a:off x="838199" y="2036652"/>
            <a:ext cx="515954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rgbClr val="212529"/>
                </a:solidFill>
                <a:latin typeface="+mn-ea"/>
              </a:rPr>
              <a:t>아래</a:t>
            </a:r>
            <a:r>
              <a:rPr lang="ko-KR" altLang="en-US" sz="1800">
                <a:solidFill>
                  <a:srgbClr val="212529"/>
                </a:solidFill>
                <a:latin typeface="+mn-ea"/>
              </a:rPr>
              <a:t>처럼 뜨면 </a:t>
            </a:r>
            <a:r>
              <a:rPr lang="en-US" altLang="ko-KR" sz="1800">
                <a:solidFill>
                  <a:srgbClr val="212529"/>
                </a:solidFill>
                <a:latin typeface="+mn-ea"/>
              </a:rPr>
              <a:t>Django-PostgreSQL </a:t>
            </a:r>
            <a:r>
              <a:rPr lang="ko-KR" altLang="en-US" sz="1800">
                <a:solidFill>
                  <a:srgbClr val="212529"/>
                </a:solidFill>
                <a:latin typeface="+mn-ea"/>
              </a:rPr>
              <a:t>연동 성공</a:t>
            </a:r>
            <a:endParaRPr lang="en-US" altLang="ko-KR" sz="1800">
              <a:solidFill>
                <a:srgbClr val="212529"/>
              </a:solidFill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2529"/>
                </a:solidFill>
                <a:latin typeface="+mn-ea"/>
              </a:rPr>
              <a:t>docker exec -it djangotest /bin/bash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2529"/>
                </a:solidFill>
                <a:latin typeface="+mn-ea"/>
              </a:rPr>
              <a:t>python manage.py makemigrations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2529"/>
                </a:solidFill>
                <a:latin typeface="+mn-ea"/>
              </a:rPr>
              <a:t>python manage.py migrate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400">
                <a:solidFill>
                  <a:srgbClr val="FF0000"/>
                </a:solidFill>
                <a:latin typeface="+mn-ea"/>
              </a:rPr>
              <a:t>에러가 없으면 연동 성공임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119942-015C-E333-0B9F-EC9E5A18E840}"/>
              </a:ext>
            </a:extLst>
          </p:cNvPr>
          <p:cNvSpPr txBox="1"/>
          <p:nvPr/>
        </p:nvSpPr>
        <p:spPr>
          <a:xfrm>
            <a:off x="2971159" y="5912398"/>
            <a:ext cx="711495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djangotest 컨테이너는 postgrestest 컨테이너를 통해 DB 활용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C7D39EA-C7FA-8CE9-602E-2A254CD90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190" y="3429000"/>
            <a:ext cx="4595565" cy="10472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56B95D-9F57-C39D-E403-59D41B399370}"/>
              </a:ext>
            </a:extLst>
          </p:cNvPr>
          <p:cNvSpPr txBox="1"/>
          <p:nvPr/>
        </p:nvSpPr>
        <p:spPr>
          <a:xfrm>
            <a:off x="1314209" y="4663318"/>
            <a:ext cx="5121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반드시 </a:t>
            </a:r>
            <a:r>
              <a:rPr lang="en-US" altLang="ko-KR" sz="1400"/>
              <a:t>Django </a:t>
            </a:r>
            <a:r>
              <a:rPr lang="ko-KR" altLang="en-US" sz="1400"/>
              <a:t>컨테이너에서 해야함</a:t>
            </a:r>
            <a:r>
              <a:rPr lang="en-US" altLang="ko-KR" sz="1400"/>
              <a:t>! (</a:t>
            </a:r>
            <a:r>
              <a:rPr lang="ko-KR" altLang="en-US" sz="1400"/>
              <a:t>로컬에서는 오류남</a:t>
            </a:r>
            <a:r>
              <a:rPr lang="en-US" altLang="ko-KR" sz="14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연결을 컨테이너들 끼리 했기 때문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BFD21E-00E4-E950-8B9C-A7E24246DA3D}"/>
              </a:ext>
            </a:extLst>
          </p:cNvPr>
          <p:cNvSpPr txBox="1"/>
          <p:nvPr/>
        </p:nvSpPr>
        <p:spPr>
          <a:xfrm>
            <a:off x="6565984" y="1307943"/>
            <a:ext cx="51595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생성된 </a:t>
            </a:r>
            <a:r>
              <a:rPr lang="en-US" altLang="ko-KR"/>
              <a:t>DB table</a:t>
            </a:r>
            <a:r>
              <a:rPr lang="ko-KR" altLang="en-US"/>
              <a:t> 보기</a:t>
            </a:r>
            <a:endParaRPr lang="en-US" altLang="ko-KR">
              <a:latin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docker exec -it postgrestest psql -U postgres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\dt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latin typeface="+mn-ea"/>
              </a:rPr>
              <a:t>\d main_post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F12091F-A39D-D5FA-352E-30FEA66F8C25}"/>
              </a:ext>
            </a:extLst>
          </p:cNvPr>
          <p:cNvGrpSpPr/>
          <p:nvPr/>
        </p:nvGrpSpPr>
        <p:grpSpPr>
          <a:xfrm>
            <a:off x="6565984" y="2409646"/>
            <a:ext cx="5268286" cy="3129757"/>
            <a:chOff x="3435053" y="1077500"/>
            <a:chExt cx="7788316" cy="462684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6FC33BC6-D96D-4901-C71F-1C2B2F7E760F}"/>
                </a:ext>
              </a:extLst>
            </p:cNvPr>
            <p:cNvGrpSpPr/>
            <p:nvPr/>
          </p:nvGrpSpPr>
          <p:grpSpPr>
            <a:xfrm>
              <a:off x="3435053" y="1077500"/>
              <a:ext cx="7788316" cy="3102963"/>
              <a:chOff x="5264018" y="2050802"/>
              <a:chExt cx="7788316" cy="3102963"/>
            </a:xfrm>
          </p:grpSpPr>
          <p:pic>
            <p:nvPicPr>
              <p:cNvPr id="15" name="그림 14">
                <a:extLst>
                  <a:ext uri="{FF2B5EF4-FFF2-40B4-BE49-F238E27FC236}">
                    <a16:creationId xmlns:a16="http://schemas.microsoft.com/office/drawing/2014/main" id="{614483DA-FC91-D3C5-4B0B-E8854330BC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b="53667"/>
              <a:stretch/>
            </p:blipFill>
            <p:spPr>
              <a:xfrm>
                <a:off x="5264019" y="2050802"/>
                <a:ext cx="7788315" cy="1913734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3D897B1A-EC04-959A-1E72-F1A65365B2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72939"/>
              <a:stretch/>
            </p:blipFill>
            <p:spPr>
              <a:xfrm>
                <a:off x="5264018" y="4036054"/>
                <a:ext cx="7788315" cy="1117711"/>
              </a:xfrm>
              <a:prstGeom prst="rect">
                <a:avLst/>
              </a:prstGeom>
            </p:spPr>
          </p:pic>
        </p:grp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5DA19277-7FA3-2B2E-0769-D1A87EA6D7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35053" y="4215604"/>
              <a:ext cx="7788315" cy="14887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2774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E83D3-1686-E5F7-43BD-9E9935DBE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DB03E3C-2D40-B329-2B04-7AB97C6A61C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51BAD6-A329-658E-EA6A-C588F73FA00A}"/>
              </a:ext>
            </a:extLst>
          </p:cNvPr>
          <p:cNvSpPr txBox="1"/>
          <p:nvPr/>
        </p:nvSpPr>
        <p:spPr>
          <a:xfrm>
            <a:off x="838199" y="1300044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Django-Nginx-PostgreSQL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컨테이너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연동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4DF8F7-AB6C-8AB8-9233-436282A33DE6}"/>
              </a:ext>
            </a:extLst>
          </p:cNvPr>
          <p:cNvSpPr txBox="1"/>
          <p:nvPr/>
        </p:nvSpPr>
        <p:spPr>
          <a:xfrm>
            <a:off x="2989289" y="6146433"/>
            <a:ext cx="7114954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djangotest 컨테이너는 postgrestest 컨테이너를 통해 DB 활용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F04E71-D238-6248-DF28-1F9D41566F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3683" b="72923"/>
          <a:stretch/>
        </p:blipFill>
        <p:spPr>
          <a:xfrm>
            <a:off x="1161248" y="2878057"/>
            <a:ext cx="5385518" cy="5509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6E4912-FCA4-2137-50FE-FB18A5AE5F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677"/>
          <a:stretch/>
        </p:blipFill>
        <p:spPr>
          <a:xfrm>
            <a:off x="1156946" y="3890866"/>
            <a:ext cx="5712870" cy="7465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442F63-8AA8-9192-E485-03E2269F3833}"/>
              </a:ext>
            </a:extLst>
          </p:cNvPr>
          <p:cNvSpPr txBox="1"/>
          <p:nvPr/>
        </p:nvSpPr>
        <p:spPr>
          <a:xfrm>
            <a:off x="838199" y="2353782"/>
            <a:ext cx="60316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Django </a:t>
            </a:r>
            <a:r>
              <a:rPr lang="ko-KR" altLang="en-US" sz="1400"/>
              <a:t>쉘을 사용하여 </a:t>
            </a:r>
            <a:r>
              <a:rPr lang="en-US" altLang="ko-KR" sz="1400"/>
              <a:t>postgreSQL</a:t>
            </a:r>
            <a:r>
              <a:rPr lang="ko-KR" altLang="en-US" sz="1400"/>
              <a:t>에 데이터를 삽입할 수 있음</a:t>
            </a:r>
            <a:endParaRPr lang="en-US" altLang="ko-KR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2529"/>
                </a:solidFill>
                <a:latin typeface="+mn-ea"/>
              </a:rPr>
              <a:t>python manage.py shell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28CAD-7CB0-F44E-8E77-9A56C0AABCC8}"/>
              </a:ext>
            </a:extLst>
          </p:cNvPr>
          <p:cNvSpPr txBox="1"/>
          <p:nvPr/>
        </p:nvSpPr>
        <p:spPr>
          <a:xfrm>
            <a:off x="838199" y="3554219"/>
            <a:ext cx="60316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/>
              <a:t>Django </a:t>
            </a:r>
            <a:r>
              <a:rPr lang="ko-KR" altLang="en-US" sz="1400"/>
              <a:t>쉘은 파이썬 환경이므로 한 줄 한 줄 입력하면 됨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B79AB7-A91A-B115-FF58-37B4AB1DD8D3}"/>
              </a:ext>
            </a:extLst>
          </p:cNvPr>
          <p:cNvSpPr txBox="1"/>
          <p:nvPr/>
        </p:nvSpPr>
        <p:spPr>
          <a:xfrm>
            <a:off x="1093038" y="4603151"/>
            <a:ext cx="60977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from main.models import Post</a:t>
            </a:r>
          </a:p>
          <a:p>
            <a:r>
              <a:rPr lang="ko-KR" altLang="en-US" sz="1200">
                <a:highlight>
                  <a:srgbClr val="FFFF00"/>
                </a:highlight>
              </a:rPr>
              <a:t>Post.objects.create(title="Test Post", content="This is the content of the test post.")</a:t>
            </a:r>
          </a:p>
          <a:p>
            <a:r>
              <a:rPr lang="ko-KR" altLang="en-US" sz="1200"/>
              <a:t>posts = Post.objects.all()</a:t>
            </a:r>
          </a:p>
          <a:p>
            <a:r>
              <a:rPr lang="ko-KR" altLang="en-US" sz="1200"/>
              <a:t>print(posts)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B35CE-FAFD-21FD-A5B8-69C0FE6454F8}"/>
              </a:ext>
            </a:extLst>
          </p:cNvPr>
          <p:cNvSpPr txBox="1"/>
          <p:nvPr/>
        </p:nvSpPr>
        <p:spPr>
          <a:xfrm>
            <a:off x="1093038" y="5525745"/>
            <a:ext cx="1851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컨트롤</a:t>
            </a:r>
            <a:r>
              <a:rPr lang="en-US" altLang="ko-KR" sz="1200">
                <a:solidFill>
                  <a:srgbClr val="FF0000"/>
                </a:solidFill>
              </a:rPr>
              <a:t>-D</a:t>
            </a:r>
            <a:r>
              <a:rPr lang="ko-KR" altLang="en-US" sz="1200">
                <a:solidFill>
                  <a:srgbClr val="FF0000"/>
                </a:solidFill>
              </a:rPr>
              <a:t>로 쉘 빠져나옴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469A2610-679B-D9D1-13A8-F47EB96E3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631" y="2805519"/>
            <a:ext cx="4054191" cy="285774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34A3A6-4B59-1224-75B5-60A273EC1D2D}"/>
              </a:ext>
            </a:extLst>
          </p:cNvPr>
          <p:cNvSpPr txBox="1"/>
          <p:nvPr/>
        </p:nvSpPr>
        <p:spPr>
          <a:xfrm>
            <a:off x="838199" y="1917646"/>
            <a:ext cx="24366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212529"/>
                </a:solidFill>
                <a:latin typeface="+mn-ea"/>
              </a:rPr>
              <a:t>djangotest</a:t>
            </a:r>
            <a:r>
              <a:rPr lang="en-US" altLang="ko-KR">
                <a:solidFill>
                  <a:srgbClr val="212529"/>
                </a:solidFill>
                <a:latin typeface="+mn-ea"/>
              </a:rPr>
              <a:t> </a:t>
            </a:r>
            <a:r>
              <a:rPr lang="ko-KR" altLang="en-US">
                <a:solidFill>
                  <a:srgbClr val="212529"/>
                </a:solidFill>
                <a:latin typeface="+mn-ea"/>
              </a:rPr>
              <a:t>컨테이너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2437D1-E421-4423-26D0-F3AC517AEF4E}"/>
              </a:ext>
            </a:extLst>
          </p:cNvPr>
          <p:cNvSpPr txBox="1"/>
          <p:nvPr/>
        </p:nvSpPr>
        <p:spPr>
          <a:xfrm>
            <a:off x="6358515" y="2219588"/>
            <a:ext cx="60977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2529"/>
                </a:solidFill>
                <a:latin typeface="+mn-ea"/>
              </a:rPr>
              <a:t>http://localhost:80/about </a:t>
            </a:r>
            <a:r>
              <a:rPr lang="ko-KR" altLang="en-US" sz="1400">
                <a:solidFill>
                  <a:srgbClr val="212529"/>
                </a:solidFill>
                <a:latin typeface="+mn-ea"/>
              </a:rPr>
              <a:t>으로 접속</a:t>
            </a:r>
            <a:endParaRPr lang="en-US" altLang="ko-KR" sz="1400">
              <a:solidFill>
                <a:srgbClr val="212529"/>
              </a:solidFill>
              <a:latin typeface="+mn-ea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1400">
                <a:solidFill>
                  <a:srgbClr val="212529"/>
                </a:solidFill>
                <a:latin typeface="+mn-ea"/>
              </a:rPr>
              <a:t>postgreSQL</a:t>
            </a:r>
            <a:r>
              <a:rPr lang="ko-KR" altLang="en-US" sz="1400">
                <a:solidFill>
                  <a:srgbClr val="212529"/>
                </a:solidFill>
                <a:latin typeface="+mn-ea"/>
              </a:rPr>
              <a:t>에 삽입했던 데이터를 가져와 출력</a:t>
            </a:r>
            <a:r>
              <a:rPr lang="en-US" altLang="ko-KR" sz="1400">
                <a:solidFill>
                  <a:srgbClr val="212529"/>
                </a:solidFill>
                <a:latin typeface="+mn-ea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D40EC-F8D9-82EF-5E84-98775612C7A4}"/>
              </a:ext>
            </a:extLst>
          </p:cNvPr>
          <p:cNvSpPr txBox="1"/>
          <p:nvPr/>
        </p:nvSpPr>
        <p:spPr>
          <a:xfrm>
            <a:off x="7194123" y="1363648"/>
            <a:ext cx="450956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solidFill>
                  <a:srgbClr val="FF0000"/>
                </a:solidFill>
              </a:rPr>
              <a:t>좌측의 쉘에서 데이터를 입력하는 작업을 하지 않으면</a:t>
            </a:r>
            <a:endParaRPr lang="en-US" altLang="ko-KR" sz="1400">
              <a:solidFill>
                <a:srgbClr val="FF0000"/>
              </a:solidFill>
            </a:endParaRPr>
          </a:p>
          <a:p>
            <a:pPr algn="ctr"/>
            <a:r>
              <a:rPr lang="ko-KR" altLang="en-US" sz="1400">
                <a:solidFill>
                  <a:srgbClr val="FF0000"/>
                </a:solidFill>
              </a:rPr>
              <a:t>없는 데이터를 가져오려 하다보니 오류가 발생하여</a:t>
            </a:r>
            <a:endParaRPr lang="en-US" altLang="ko-KR" sz="1400">
              <a:solidFill>
                <a:srgbClr val="FF0000"/>
              </a:solidFill>
            </a:endParaRPr>
          </a:p>
          <a:p>
            <a:pPr algn="ctr"/>
            <a:r>
              <a:rPr lang="ko-KR" altLang="en-US" sz="1400">
                <a:solidFill>
                  <a:srgbClr val="FF0000"/>
                </a:solidFill>
              </a:rPr>
              <a:t>제대로 우측처럼 화면이 뜨지 않음</a:t>
            </a:r>
            <a:r>
              <a:rPr lang="en-US" altLang="ko-KR" sz="1400">
                <a:solidFill>
                  <a:srgbClr val="FF0000"/>
                </a:solidFill>
              </a:rPr>
              <a:t>!</a:t>
            </a:r>
            <a:endParaRPr lang="ko-KR" altLang="en-US" sz="14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320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AF29D-B8EC-00D7-4EB6-2A72B9C6D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D74100-26E4-5C3A-D030-F6078CD93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991" y="1796802"/>
            <a:ext cx="10515600" cy="1314146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0" i="0">
                <a:solidFill>
                  <a:srgbClr val="212529"/>
                </a:solidFill>
                <a:effectLst/>
                <a:latin typeface="+mn-ea"/>
              </a:rPr>
              <a:t>여러 개의 </a:t>
            </a:r>
            <a:r>
              <a:rPr lang="en-US" altLang="ko-KR" sz="1800" b="0" i="0">
                <a:solidFill>
                  <a:srgbClr val="212529"/>
                </a:solidFill>
                <a:effectLst/>
                <a:latin typeface="+mn-ea"/>
              </a:rPr>
              <a:t>Python </a:t>
            </a:r>
            <a:r>
              <a:rPr lang="ko-KR" altLang="en-US" sz="1800" b="0" i="0">
                <a:solidFill>
                  <a:srgbClr val="212529"/>
                </a:solidFill>
                <a:effectLst/>
                <a:latin typeface="+mn-ea"/>
              </a:rPr>
              <a:t>버전을 관리하고 각 </a:t>
            </a:r>
            <a:r>
              <a:rPr lang="en-US" altLang="ko-KR" sz="1800" b="0" i="0">
                <a:solidFill>
                  <a:srgbClr val="212529"/>
                </a:solidFill>
                <a:effectLst/>
                <a:latin typeface="+mn-ea"/>
              </a:rPr>
              <a:t>Python </a:t>
            </a:r>
            <a:r>
              <a:rPr lang="ko-KR" altLang="en-US" sz="1800" b="0" i="0">
                <a:solidFill>
                  <a:srgbClr val="212529"/>
                </a:solidFill>
                <a:effectLst/>
                <a:latin typeface="+mn-ea"/>
              </a:rPr>
              <a:t>버전을 이용하여 가상 환경을 구축할 수 있도록 도와주는 도구</a:t>
            </a:r>
            <a:r>
              <a:rPr lang="en-US" altLang="ko-KR" sz="1800" b="0" i="0">
                <a:solidFill>
                  <a:srgbClr val="212529"/>
                </a:solidFill>
                <a:effectLst/>
                <a:latin typeface="+mn-ea"/>
              </a:rPr>
              <a:t>.</a:t>
            </a:r>
          </a:p>
          <a:p>
            <a:pPr algn="l"/>
            <a:r>
              <a:rPr lang="ko-KR" altLang="en-US" sz="1800" b="0" i="0">
                <a:solidFill>
                  <a:srgbClr val="212529"/>
                </a:solidFill>
                <a:effectLst/>
                <a:latin typeface="+mn-ea"/>
              </a:rPr>
              <a:t>파이썬 프로젝트마다 개발에 이용한 </a:t>
            </a:r>
            <a:r>
              <a:rPr lang="en-US" altLang="ko-KR" sz="1800" b="0" i="0">
                <a:solidFill>
                  <a:srgbClr val="212529"/>
                </a:solidFill>
                <a:effectLst/>
                <a:latin typeface="+mn-ea"/>
              </a:rPr>
              <a:t>Python</a:t>
            </a:r>
            <a:r>
              <a:rPr lang="ko-KR" altLang="en-US" sz="1800" b="0" i="0">
                <a:solidFill>
                  <a:srgbClr val="212529"/>
                </a:solidFill>
                <a:effectLst/>
                <a:latin typeface="+mn-ea"/>
              </a:rPr>
              <a:t>의 버전이 다를 수 있는데</a:t>
            </a:r>
            <a:r>
              <a:rPr lang="en-US" altLang="ko-KR" sz="1800" b="0" i="0">
                <a:solidFill>
                  <a:srgbClr val="212529"/>
                </a:solidFill>
                <a:effectLst/>
                <a:latin typeface="+mn-ea"/>
              </a:rPr>
              <a:t>, pyenv</a:t>
            </a:r>
            <a:r>
              <a:rPr lang="ko-KR" altLang="en-US" sz="1800" b="0" i="0">
                <a:solidFill>
                  <a:srgbClr val="212529"/>
                </a:solidFill>
                <a:effectLst/>
                <a:latin typeface="+mn-ea"/>
              </a:rPr>
              <a:t>를 이용하면 각 버전의 </a:t>
            </a:r>
            <a:r>
              <a:rPr lang="en-US" altLang="ko-KR" sz="1800" b="0" i="0">
                <a:solidFill>
                  <a:srgbClr val="212529"/>
                </a:solidFill>
                <a:effectLst/>
                <a:latin typeface="+mn-ea"/>
              </a:rPr>
              <a:t>Python</a:t>
            </a:r>
            <a:r>
              <a:rPr lang="ko-KR" altLang="en-US" sz="1800" b="0" i="0">
                <a:solidFill>
                  <a:srgbClr val="212529"/>
                </a:solidFill>
                <a:effectLst/>
                <a:latin typeface="+mn-ea"/>
              </a:rPr>
              <a:t>을 동적으로 가져와서 프로젝트 별로 다르게 적용할 수 있음</a:t>
            </a:r>
            <a:r>
              <a:rPr lang="en-US" altLang="ko-KR" sz="1800" b="0" i="0">
                <a:solidFill>
                  <a:srgbClr val="212529"/>
                </a:solidFill>
                <a:effectLst/>
                <a:latin typeface="+mn-ea"/>
              </a:rPr>
              <a:t>. 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F78E40E-239E-5255-993D-7854C4A2990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5D621F-1E9B-CB15-86D5-B0DE8055CCC0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pyenv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4CB482-6445-456D-8E24-DA49FCF8B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69" y="3243967"/>
            <a:ext cx="11088061" cy="358171"/>
          </a:xfrm>
          <a:prstGeom prst="rect">
            <a:avLst/>
          </a:prstGeom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A2B13FC-8389-5C72-A9AC-2C53F2746489}"/>
              </a:ext>
            </a:extLst>
          </p:cNvPr>
          <p:cNvSpPr txBox="1">
            <a:spLocks/>
          </p:cNvSpPr>
          <p:nvPr/>
        </p:nvSpPr>
        <p:spPr>
          <a:xfrm>
            <a:off x="757991" y="3685846"/>
            <a:ext cx="10515600" cy="1094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212529"/>
                </a:solidFill>
                <a:latin typeface="+mn-ea"/>
              </a:rPr>
              <a:t>pyenv </a:t>
            </a:r>
            <a:r>
              <a:rPr lang="ko-KR" altLang="en-US" sz="1800">
                <a:solidFill>
                  <a:srgbClr val="212529"/>
                </a:solidFill>
                <a:latin typeface="+mn-ea"/>
              </a:rPr>
              <a:t>설치를 위한 프로그램들을 설치</a:t>
            </a:r>
            <a:endParaRPr lang="en-US" altLang="ko-KR" sz="1800">
              <a:solidFill>
                <a:srgbClr val="212529"/>
              </a:solidFill>
              <a:latin typeface="+mn-ea"/>
            </a:endParaRP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sudo apt install -y build-essential libssl-dev zlib1g-dev libncurses5-dev libbz2-dev libreadline-dev libsqlite3-dev wget </a:t>
            </a: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sudo apt install -y curl llvm libncursesw5-dev xz-utils tk-dev libxml2-dev libxmlsec1-dev libffi-dev liblzma-dev</a:t>
            </a:r>
            <a:endParaRPr lang="ko-KR" altLang="en-US" sz="1400">
              <a:solidFill>
                <a:srgbClr val="212529"/>
              </a:solidFill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D169857-E3CF-3659-8303-B80B46F0E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7599" y="4532244"/>
            <a:ext cx="7376799" cy="1348857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6074616B-BCCE-D4F1-85B6-EB6F9431F297}"/>
              </a:ext>
            </a:extLst>
          </p:cNvPr>
          <p:cNvSpPr txBox="1">
            <a:spLocks/>
          </p:cNvSpPr>
          <p:nvPr/>
        </p:nvSpPr>
        <p:spPr>
          <a:xfrm>
            <a:off x="551969" y="6024855"/>
            <a:ext cx="10515600" cy="702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212529"/>
                </a:solidFill>
                <a:latin typeface="+mn-ea"/>
              </a:rPr>
              <a:t>pyenv </a:t>
            </a:r>
            <a:r>
              <a:rPr lang="ko-KR" altLang="en-US" sz="1800">
                <a:solidFill>
                  <a:srgbClr val="212529"/>
                </a:solidFill>
                <a:latin typeface="+mn-ea"/>
              </a:rPr>
              <a:t>설치</a:t>
            </a:r>
            <a:endParaRPr lang="en-US" altLang="ko-KR" sz="1800">
              <a:solidFill>
                <a:srgbClr val="212529"/>
              </a:solidFill>
              <a:latin typeface="+mn-ea"/>
            </a:endParaRP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curl https://pyenv.run | bash</a:t>
            </a:r>
            <a:endParaRPr lang="ko-KR" altLang="en-US" sz="1400">
              <a:solidFill>
                <a:srgbClr val="212529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9A1E3D-2706-2B66-DF0D-A1DD13BCCBBD}"/>
              </a:ext>
            </a:extLst>
          </p:cNvPr>
          <p:cNvSpPr txBox="1"/>
          <p:nvPr/>
        </p:nvSpPr>
        <p:spPr>
          <a:xfrm>
            <a:off x="6375019" y="916201"/>
            <a:ext cx="571901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만약 맥북 등이라 사양이 다르다면 pyenv 설치하는 방법 따로 찾아서 하면 됨</a:t>
            </a:r>
          </a:p>
        </p:txBody>
      </p:sp>
    </p:spTree>
    <p:extLst>
      <p:ext uri="{BB962C8B-B14F-4D97-AF65-F5344CB8AC3E}">
        <p14:creationId xmlns:p14="http://schemas.microsoft.com/office/powerpoint/2010/main" val="1003737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7E861-8318-D043-F21F-907C4347B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B15D1B1-13F9-E997-A212-B94A0CC313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A36718-1A86-1868-6C7D-671617A9DA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99"/>
          <a:stretch/>
        </p:blipFill>
        <p:spPr>
          <a:xfrm>
            <a:off x="4459458" y="1221904"/>
            <a:ext cx="3273084" cy="539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361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EA039-BEFD-84AD-A288-22AD3F4B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B0B5E-9FC5-94B1-2809-6F44838D3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99131"/>
          </a:xfrm>
        </p:spPr>
        <p:txBody>
          <a:bodyPr/>
          <a:lstStyle/>
          <a:p>
            <a:r>
              <a:rPr lang="en-US" altLang="ko-KR"/>
              <a:t>Q &amp; 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76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132FC-B9EF-F535-6A12-6F442C72F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405B2-7109-B1D9-993C-45C9E7266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539" y="3581723"/>
            <a:ext cx="5292550" cy="3276277"/>
          </a:xfrm>
        </p:spPr>
        <p:txBody>
          <a:bodyPr>
            <a:normAutofit lnSpcReduction="10000"/>
          </a:bodyPr>
          <a:lstStyle/>
          <a:p>
            <a:r>
              <a:rPr lang="en-US" altLang="ko-KR" sz="1800" b="0" i="0">
                <a:solidFill>
                  <a:srgbClr val="212529"/>
                </a:solidFill>
                <a:effectLst/>
                <a:latin typeface="+mn-ea"/>
              </a:rPr>
              <a:t>pyenv --</a:t>
            </a:r>
            <a:r>
              <a:rPr lang="en-US" altLang="ko-KR" sz="1800">
                <a:solidFill>
                  <a:srgbClr val="212529"/>
                </a:solidFill>
                <a:latin typeface="+mn-ea"/>
              </a:rPr>
              <a:t>version</a:t>
            </a:r>
          </a:p>
          <a:p>
            <a:pPr lvl="1"/>
            <a:r>
              <a:rPr lang="en-US" altLang="ko-KR" sz="1400" b="0" i="0">
                <a:solidFill>
                  <a:srgbClr val="212529"/>
                </a:solidFill>
                <a:effectLst/>
                <a:latin typeface="+mn-ea"/>
              </a:rPr>
              <a:t>pyenv</a:t>
            </a:r>
            <a:r>
              <a:rPr lang="ko-KR" altLang="en-US" sz="1400" b="0" i="0">
                <a:solidFill>
                  <a:srgbClr val="212529"/>
                </a:solidFill>
                <a:effectLst/>
                <a:latin typeface="+mn-ea"/>
              </a:rPr>
              <a:t>의 버전 출력</a:t>
            </a:r>
            <a:endParaRPr lang="en-US" altLang="ko-KR" sz="1400" b="0" i="0">
              <a:solidFill>
                <a:srgbClr val="212529"/>
              </a:solidFill>
              <a:effectLst/>
              <a:latin typeface="+mn-ea"/>
            </a:endParaRPr>
          </a:p>
          <a:p>
            <a:pPr lvl="1"/>
            <a:r>
              <a:rPr lang="ko-KR" altLang="en-US" sz="1400" b="0" i="0">
                <a:solidFill>
                  <a:srgbClr val="212529"/>
                </a:solidFill>
                <a:effectLst/>
                <a:latin typeface="+mn-ea"/>
              </a:rPr>
              <a:t>환경 설정 잘 되었는지 확인하려고 </a:t>
            </a:r>
            <a:endParaRPr lang="en-US" altLang="ko-KR" sz="1400" b="0" i="0">
              <a:solidFill>
                <a:srgbClr val="212529"/>
              </a:solidFill>
              <a:effectLst/>
              <a:latin typeface="+mn-ea"/>
            </a:endParaRPr>
          </a:p>
          <a:p>
            <a:pPr algn="l"/>
            <a:r>
              <a:rPr lang="en-US" altLang="ko-KR" sz="1800" b="0" i="0">
                <a:solidFill>
                  <a:srgbClr val="212529"/>
                </a:solidFill>
                <a:effectLst/>
                <a:latin typeface="+mn-ea"/>
              </a:rPr>
              <a:t>pyenv install [</a:t>
            </a:r>
            <a:r>
              <a:rPr lang="ko-KR" altLang="en-US" sz="1800" b="0" i="0">
                <a:solidFill>
                  <a:srgbClr val="212529"/>
                </a:solidFill>
                <a:effectLst/>
                <a:latin typeface="+mn-ea"/>
              </a:rPr>
              <a:t>파이썬 버전</a:t>
            </a:r>
            <a:r>
              <a:rPr lang="en-US" altLang="ko-KR" sz="1800">
                <a:solidFill>
                  <a:srgbClr val="212529"/>
                </a:solidFill>
                <a:latin typeface="+mn-ea"/>
              </a:rPr>
              <a:t>]</a:t>
            </a:r>
          </a:p>
          <a:p>
            <a:pPr lvl="1"/>
            <a:r>
              <a:rPr lang="en-US" altLang="ko-KR" sz="1400" b="0" i="0">
                <a:solidFill>
                  <a:srgbClr val="212529"/>
                </a:solidFill>
                <a:effectLst/>
                <a:latin typeface="+mn-ea"/>
              </a:rPr>
              <a:t>pyenv install 3.11.6</a:t>
            </a:r>
          </a:p>
          <a:p>
            <a:pPr lvl="1"/>
            <a:r>
              <a:rPr lang="ko-KR" altLang="en-US" sz="1400" b="0" i="0">
                <a:solidFill>
                  <a:srgbClr val="212529"/>
                </a:solidFill>
                <a:effectLst/>
                <a:latin typeface="+mn-ea"/>
              </a:rPr>
              <a:t>파이썬 </a:t>
            </a:r>
            <a:r>
              <a:rPr lang="en-US" altLang="ko-KR" sz="1400" b="0" i="0">
                <a:solidFill>
                  <a:srgbClr val="212529"/>
                </a:solidFill>
                <a:effectLst/>
                <a:latin typeface="+mn-ea"/>
              </a:rPr>
              <a:t>3.11.6</a:t>
            </a:r>
            <a:r>
              <a:rPr lang="ko-KR" altLang="en-US" sz="1400" b="0" i="0">
                <a:solidFill>
                  <a:srgbClr val="212529"/>
                </a:solidFill>
                <a:effectLst/>
                <a:latin typeface="+mn-ea"/>
              </a:rPr>
              <a:t>을 설치</a:t>
            </a:r>
            <a:endParaRPr lang="en-US" altLang="ko-KR" sz="1400" b="0" i="0">
              <a:solidFill>
                <a:srgbClr val="212529"/>
              </a:solidFill>
              <a:effectLst/>
              <a:latin typeface="+mn-ea"/>
            </a:endParaRPr>
          </a:p>
          <a:p>
            <a:r>
              <a:rPr lang="en-US" altLang="ko-KR" sz="1800" b="0" i="0">
                <a:solidFill>
                  <a:srgbClr val="212529"/>
                </a:solidFill>
                <a:effectLst/>
                <a:latin typeface="+mn-ea"/>
              </a:rPr>
              <a:t>pyenv </a:t>
            </a:r>
            <a:r>
              <a:rPr lang="en-US" altLang="ko-KR" sz="1800">
                <a:solidFill>
                  <a:srgbClr val="212529"/>
                </a:solidFill>
                <a:latin typeface="+mn-ea"/>
              </a:rPr>
              <a:t>versions</a:t>
            </a:r>
          </a:p>
          <a:p>
            <a:pPr lvl="1"/>
            <a:r>
              <a:rPr lang="ko-KR" altLang="en-US" sz="1400">
                <a:solidFill>
                  <a:srgbClr val="212529"/>
                </a:solidFill>
                <a:latin typeface="+mn-ea"/>
              </a:rPr>
              <a:t>설치된 버전들 확인</a:t>
            </a:r>
            <a:endParaRPr lang="en-US" altLang="ko-KR" sz="1400">
              <a:solidFill>
                <a:srgbClr val="212529"/>
              </a:solidFill>
              <a:latin typeface="+mn-ea"/>
            </a:endParaRPr>
          </a:p>
          <a:p>
            <a:pPr algn="l"/>
            <a:r>
              <a:rPr lang="en-US" altLang="ko-KR" sz="1800" b="0" i="0">
                <a:solidFill>
                  <a:srgbClr val="212529"/>
                </a:solidFill>
                <a:effectLst/>
                <a:latin typeface="+mn-ea"/>
              </a:rPr>
              <a:t>pyenv virtualenv [</a:t>
            </a:r>
            <a:r>
              <a:rPr lang="ko-KR" altLang="en-US" sz="1800" b="0" i="0">
                <a:solidFill>
                  <a:srgbClr val="212529"/>
                </a:solidFill>
                <a:effectLst/>
                <a:latin typeface="+mn-ea"/>
              </a:rPr>
              <a:t>파이썬 버전</a:t>
            </a:r>
            <a:r>
              <a:rPr lang="en-US" altLang="ko-KR" sz="1800" b="0" i="0">
                <a:solidFill>
                  <a:srgbClr val="212529"/>
                </a:solidFill>
                <a:effectLst/>
                <a:latin typeface="+mn-ea"/>
              </a:rPr>
              <a:t>] [</a:t>
            </a:r>
            <a:r>
              <a:rPr lang="ko-KR" altLang="en-US" sz="1800" b="0" i="0">
                <a:solidFill>
                  <a:srgbClr val="212529"/>
                </a:solidFill>
                <a:effectLst/>
                <a:latin typeface="+mn-ea"/>
              </a:rPr>
              <a:t>가상환경 이름</a:t>
            </a:r>
            <a:r>
              <a:rPr lang="en-US" altLang="ko-KR" sz="1800" b="0" i="0">
                <a:solidFill>
                  <a:srgbClr val="212529"/>
                </a:solidFill>
                <a:effectLst/>
                <a:latin typeface="+mn-ea"/>
              </a:rPr>
              <a:t>]</a:t>
            </a:r>
          </a:p>
          <a:p>
            <a:pPr lvl="1"/>
            <a:r>
              <a:rPr lang="ko-KR" altLang="en-US" sz="1400" b="0" i="0">
                <a:solidFill>
                  <a:srgbClr val="212529"/>
                </a:solidFill>
                <a:effectLst/>
                <a:latin typeface="+mn-ea"/>
              </a:rPr>
              <a:t>가상환경 생성</a:t>
            </a:r>
            <a:endParaRPr lang="en-US" altLang="ko-KR" sz="1400" b="0" i="0">
              <a:solidFill>
                <a:srgbClr val="212529"/>
              </a:solidFill>
              <a:effectLst/>
              <a:latin typeface="+mn-ea"/>
            </a:endParaRP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pyenv virtualenv 3.11.6 py3_11_6</a:t>
            </a:r>
            <a:br>
              <a:rPr lang="en-US" altLang="ko-KR" sz="1400">
                <a:solidFill>
                  <a:srgbClr val="212529"/>
                </a:solidFill>
                <a:latin typeface="+mn-ea"/>
              </a:rPr>
            </a:br>
            <a:r>
              <a:rPr lang="ko-KR" altLang="en-US" sz="1400">
                <a:solidFill>
                  <a:srgbClr val="212529"/>
                </a:solidFill>
                <a:latin typeface="+mn-ea"/>
              </a:rPr>
              <a:t>버전 </a:t>
            </a:r>
            <a:r>
              <a:rPr lang="en-US" altLang="ko-KR" sz="1400">
                <a:solidFill>
                  <a:srgbClr val="212529"/>
                </a:solidFill>
                <a:latin typeface="+mn-ea"/>
              </a:rPr>
              <a:t>3.11.6</a:t>
            </a:r>
            <a:r>
              <a:rPr lang="ko-KR" altLang="en-US" sz="1400">
                <a:solidFill>
                  <a:srgbClr val="212529"/>
                </a:solidFill>
                <a:latin typeface="+mn-ea"/>
              </a:rPr>
              <a:t>를 이용해 가상환경 </a:t>
            </a:r>
            <a:r>
              <a:rPr lang="en-US" altLang="ko-KR" sz="1400">
                <a:solidFill>
                  <a:srgbClr val="212529"/>
                </a:solidFill>
                <a:latin typeface="+mn-ea"/>
              </a:rPr>
              <a:t>py3_11_6</a:t>
            </a:r>
            <a:r>
              <a:rPr lang="ko-KR" altLang="en-US" sz="1400">
                <a:solidFill>
                  <a:srgbClr val="212529"/>
                </a:solidFill>
                <a:latin typeface="+mn-ea"/>
              </a:rPr>
              <a:t>를 생성</a:t>
            </a:r>
            <a:endParaRPr lang="en-US" altLang="ko-KR" sz="1400">
              <a:solidFill>
                <a:srgbClr val="212529"/>
              </a:solidFill>
              <a:latin typeface="+mn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E056184-E2FB-CFC0-100C-924E33491D9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84069B-1CF0-F45F-CE36-273FF7AD2962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pyenv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02E1AF19-5B08-DF78-47D3-8C899990EB4A}"/>
              </a:ext>
            </a:extLst>
          </p:cNvPr>
          <p:cNvSpPr txBox="1">
            <a:spLocks/>
          </p:cNvSpPr>
          <p:nvPr/>
        </p:nvSpPr>
        <p:spPr>
          <a:xfrm>
            <a:off x="677176" y="2418428"/>
            <a:ext cx="4208261" cy="13888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212529"/>
                </a:solidFill>
                <a:latin typeface="+mn-ea"/>
              </a:rPr>
              <a:t>pyenv </a:t>
            </a:r>
            <a:r>
              <a:rPr lang="ko-KR" altLang="en-US" sz="1800">
                <a:solidFill>
                  <a:srgbClr val="212529"/>
                </a:solidFill>
                <a:latin typeface="+mn-ea"/>
              </a:rPr>
              <a:t>환경 설정</a:t>
            </a:r>
            <a:endParaRPr lang="en-US" altLang="ko-KR" sz="1800">
              <a:solidFill>
                <a:srgbClr val="212529"/>
              </a:solidFill>
              <a:latin typeface="+mn-ea"/>
            </a:endParaRP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vi ~/.bashrc</a:t>
            </a:r>
          </a:p>
          <a:p>
            <a:pPr marL="457200" lvl="1" indent="0">
              <a:buNone/>
            </a:pPr>
            <a:endParaRPr lang="en-US" altLang="ko-KR" sz="1400">
              <a:solidFill>
                <a:srgbClr val="212529"/>
              </a:solidFill>
              <a:latin typeface="+mn-ea"/>
            </a:endParaRP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source ~/.bashrc</a:t>
            </a:r>
            <a:endParaRPr lang="ko-KR" altLang="en-US" sz="1400">
              <a:solidFill>
                <a:srgbClr val="212529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DC7E5B-5D50-D1E1-5A2D-8D8A7E1F4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690" y="1691719"/>
            <a:ext cx="6218459" cy="6934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7FC26C-2EA2-4E1E-5747-A186805A1CCD}"/>
              </a:ext>
            </a:extLst>
          </p:cNvPr>
          <p:cNvSpPr txBox="1"/>
          <p:nvPr/>
        </p:nvSpPr>
        <p:spPr>
          <a:xfrm>
            <a:off x="5105016" y="2607698"/>
            <a:ext cx="700108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/>
              <a:t>export PYENV_ROOT="$HOME/.pyenv"</a:t>
            </a:r>
          </a:p>
          <a:p>
            <a:r>
              <a:rPr lang="ko-KR" altLang="en-US" sz="1400"/>
              <a:t>command -v pyenv &gt;/dev/null || export PATH="$PYENV_ROOT/bin:$PATH"</a:t>
            </a:r>
          </a:p>
          <a:p>
            <a:r>
              <a:rPr lang="ko-KR" altLang="en-US" sz="1400"/>
              <a:t>eval "$(pyenv init -)"</a:t>
            </a:r>
          </a:p>
          <a:p>
            <a:r>
              <a:rPr lang="ko-KR" altLang="en-US" sz="1400"/>
              <a:t>eval "$(pyenv virtualenv-init -)"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B42E8DC9-C515-340F-40E1-232A5F884A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4105" y="4472055"/>
            <a:ext cx="5959356" cy="88399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E30BBEC-91AA-3DD7-EFFE-07C014CE71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3522" y="5513505"/>
            <a:ext cx="4077053" cy="54106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5B2C7188-FCAF-745F-E636-492C4ADCA8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0912" y="6287117"/>
            <a:ext cx="4625741" cy="2057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0C719C4-73EA-B908-691A-765BF11179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2851" y="1831629"/>
            <a:ext cx="2712955" cy="1752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4BFED15-0FF2-8C41-FB38-2DAC69BE0C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851" y="2075161"/>
            <a:ext cx="3093988" cy="167655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8383DF22-9155-E8C7-7CD8-513DB0B92B7F}"/>
              </a:ext>
            </a:extLst>
          </p:cNvPr>
          <p:cNvCxnSpPr/>
          <p:nvPr/>
        </p:nvCxnSpPr>
        <p:spPr>
          <a:xfrm>
            <a:off x="2953856" y="2811676"/>
            <a:ext cx="1722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D130BC3-6725-FC11-C7C4-17EC6EF13356}"/>
              </a:ext>
            </a:extLst>
          </p:cNvPr>
          <p:cNvCxnSpPr>
            <a:cxnSpLocks/>
          </p:cNvCxnSpPr>
          <p:nvPr/>
        </p:nvCxnSpPr>
        <p:spPr>
          <a:xfrm flipH="1">
            <a:off x="2953856" y="3429000"/>
            <a:ext cx="17224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191D8F06-DB07-8BCC-811E-A846FE8BAE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3640" y="3971672"/>
            <a:ext cx="2956816" cy="3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513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6E3A8-60CE-8682-B84F-BB5B6A97A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6AA7B-99BB-BDCC-BBBA-AA8C5F0AF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2207009"/>
            <a:ext cx="4949941" cy="952751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0" i="0">
                <a:solidFill>
                  <a:srgbClr val="212529"/>
                </a:solidFill>
                <a:effectLst/>
                <a:latin typeface="+mn-ea"/>
              </a:rPr>
              <a:t>pyenv activate [</a:t>
            </a:r>
            <a:r>
              <a:rPr lang="ko-KR" altLang="en-US" sz="1800" b="0" i="0">
                <a:solidFill>
                  <a:srgbClr val="212529"/>
                </a:solidFill>
                <a:effectLst/>
                <a:latin typeface="+mn-ea"/>
              </a:rPr>
              <a:t>가상환경 이름</a:t>
            </a:r>
            <a:r>
              <a:rPr lang="en-US" altLang="ko-KR" sz="1800" b="0" i="0">
                <a:solidFill>
                  <a:srgbClr val="212529"/>
                </a:solidFill>
                <a:effectLst/>
                <a:latin typeface="+mn-ea"/>
              </a:rPr>
              <a:t>]</a:t>
            </a: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pyenv </a:t>
            </a:r>
            <a:r>
              <a:rPr lang="en-US" altLang="ko-KR" sz="1400" b="0" i="0">
                <a:solidFill>
                  <a:srgbClr val="212529"/>
                </a:solidFill>
                <a:effectLst/>
                <a:latin typeface="+mn-ea"/>
              </a:rPr>
              <a:t>activate</a:t>
            </a:r>
            <a:r>
              <a:rPr lang="en-US" altLang="ko-KR" sz="1400">
                <a:solidFill>
                  <a:srgbClr val="212529"/>
                </a:solidFill>
                <a:latin typeface="+mn-ea"/>
              </a:rPr>
              <a:t> py3_11_6</a:t>
            </a:r>
            <a:endParaRPr lang="en-US" altLang="ko-KR" sz="1400" b="0" i="0">
              <a:solidFill>
                <a:srgbClr val="212529"/>
              </a:solidFill>
              <a:effectLst/>
              <a:latin typeface="+mn-ea"/>
            </a:endParaRPr>
          </a:p>
          <a:p>
            <a:pPr lvl="1"/>
            <a:r>
              <a:rPr lang="ko-KR" altLang="en-US" sz="1400" b="0" i="0">
                <a:solidFill>
                  <a:srgbClr val="212529"/>
                </a:solidFill>
                <a:effectLst/>
                <a:latin typeface="+mn-ea"/>
              </a:rPr>
              <a:t>가상환경 실행</a:t>
            </a:r>
            <a:endParaRPr lang="en-US" altLang="ko-KR" sz="1400" b="0" i="0">
              <a:solidFill>
                <a:srgbClr val="212529"/>
              </a:solidFill>
              <a:effectLst/>
              <a:latin typeface="+mn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8B50092-1E58-42A3-807C-EFEAF4BC410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FD7EDF-84F8-0B16-96A9-AC0417DB74BE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pyenv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CEEC32-FFAF-7314-C383-09F5AB0D8F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" b="63640"/>
          <a:stretch/>
        </p:blipFill>
        <p:spPr>
          <a:xfrm>
            <a:off x="5611786" y="1699992"/>
            <a:ext cx="4648603" cy="32419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13C67871-888E-139C-0F23-1BC2614F010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697"/>
          <a:stretch/>
        </p:blipFill>
        <p:spPr>
          <a:xfrm>
            <a:off x="4629286" y="2269833"/>
            <a:ext cx="7178662" cy="3522429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A6C579A-8AB8-90B0-422C-606F7F400C96}"/>
              </a:ext>
            </a:extLst>
          </p:cNvPr>
          <p:cNvSpPr txBox="1">
            <a:spLocks/>
          </p:cNvSpPr>
          <p:nvPr/>
        </p:nvSpPr>
        <p:spPr>
          <a:xfrm>
            <a:off x="838198" y="3307739"/>
            <a:ext cx="3432860" cy="1630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212529"/>
                </a:solidFill>
                <a:latin typeface="+mn-ea"/>
              </a:rPr>
              <a:t>pip install [</a:t>
            </a:r>
            <a:r>
              <a:rPr lang="ko-KR" altLang="en-US" sz="1800">
                <a:solidFill>
                  <a:srgbClr val="212529"/>
                </a:solidFill>
                <a:latin typeface="+mn-ea"/>
              </a:rPr>
              <a:t>설치할 대상 이름</a:t>
            </a:r>
            <a:r>
              <a:rPr lang="en-US" altLang="ko-KR" sz="1800">
                <a:solidFill>
                  <a:srgbClr val="212529"/>
                </a:solidFill>
                <a:latin typeface="+mn-ea"/>
              </a:rPr>
              <a:t>]</a:t>
            </a:r>
          </a:p>
          <a:p>
            <a:pPr lvl="1"/>
            <a:r>
              <a:rPr lang="ko-KR" altLang="en-US" sz="1400">
                <a:solidFill>
                  <a:srgbClr val="212529"/>
                </a:solidFill>
                <a:latin typeface="+mn-ea"/>
              </a:rPr>
              <a:t>파이썬 패키지 설치</a:t>
            </a:r>
            <a:endParaRPr lang="en-US" altLang="ko-KR" sz="1400">
              <a:solidFill>
                <a:srgbClr val="212529"/>
              </a:solidFill>
              <a:latin typeface="+mn-ea"/>
            </a:endParaRPr>
          </a:p>
          <a:p>
            <a:pPr lvl="1"/>
            <a:r>
              <a:rPr lang="ko-KR" altLang="en-US" sz="1400">
                <a:solidFill>
                  <a:srgbClr val="212529"/>
                </a:solidFill>
                <a:latin typeface="+mn-ea"/>
              </a:rPr>
              <a:t>가상환경 내에서 설치할 것 </a:t>
            </a:r>
            <a:endParaRPr lang="en-US" altLang="ko-KR" sz="1400">
              <a:solidFill>
                <a:srgbClr val="212529"/>
              </a:solidFill>
              <a:latin typeface="+mn-ea"/>
            </a:endParaRP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pip install django</a:t>
            </a: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pip install gunicorn</a:t>
            </a: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pip install psycopg2-binary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CCA6AA1-4EFE-6495-FB6A-F7810360C1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763"/>
          <a:stretch/>
        </p:blipFill>
        <p:spPr>
          <a:xfrm>
            <a:off x="5894315" y="6037908"/>
            <a:ext cx="4648603" cy="537089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5705ECB3-6AD4-9DD0-E0E6-02F50E765F7E}"/>
              </a:ext>
            </a:extLst>
          </p:cNvPr>
          <p:cNvSpPr txBox="1">
            <a:spLocks/>
          </p:cNvSpPr>
          <p:nvPr/>
        </p:nvSpPr>
        <p:spPr>
          <a:xfrm>
            <a:off x="838198" y="5101389"/>
            <a:ext cx="3361514" cy="644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212529"/>
                </a:solidFill>
                <a:latin typeface="+mn-ea"/>
              </a:rPr>
              <a:t>source deactivate</a:t>
            </a:r>
          </a:p>
          <a:p>
            <a:pPr lvl="1"/>
            <a:r>
              <a:rPr lang="ko-KR" altLang="en-US" sz="1400">
                <a:solidFill>
                  <a:srgbClr val="212529"/>
                </a:solidFill>
                <a:latin typeface="+mn-ea"/>
              </a:rPr>
              <a:t>가상환경 종료</a:t>
            </a:r>
            <a:endParaRPr lang="en-US" altLang="ko-KR" sz="1400">
              <a:solidFill>
                <a:srgbClr val="21252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750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6BB22-D914-596E-B7E9-91FF35D42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F7DD8-4B06-A083-7C85-E0E298F96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6854" y="2207009"/>
            <a:ext cx="7239002" cy="952751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>
                <a:solidFill>
                  <a:srgbClr val="212529"/>
                </a:solidFill>
                <a:latin typeface="+mn-ea"/>
              </a:rPr>
              <a:t>Tree: </a:t>
            </a:r>
            <a:r>
              <a:rPr lang="ko-KR" altLang="en-US" sz="1800">
                <a:solidFill>
                  <a:srgbClr val="212529"/>
                </a:solidFill>
                <a:latin typeface="+mn-ea"/>
              </a:rPr>
              <a:t>디렉토리와 파일을 트리 구조로 시각적으로 보여주는 도구</a:t>
            </a:r>
            <a:endParaRPr lang="en-US" altLang="ko-KR" sz="1800" b="0" i="0">
              <a:solidFill>
                <a:srgbClr val="212529"/>
              </a:solidFill>
              <a:effectLst/>
              <a:latin typeface="+mn-ea"/>
            </a:endParaRP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sudo apt install tree</a:t>
            </a:r>
            <a:endParaRPr lang="en-US" altLang="ko-KR" sz="1400" b="0" i="0">
              <a:solidFill>
                <a:srgbClr val="212529"/>
              </a:solidFill>
              <a:effectLst/>
              <a:latin typeface="+mn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E20211F1-DF37-A91B-63B7-6926E1BF9A4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D49838-50AE-1B5A-F491-E4F86FF4D868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Tree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328FC7CC-E97B-C51E-C579-48B6F3E64886}"/>
              </a:ext>
            </a:extLst>
          </p:cNvPr>
          <p:cNvSpPr txBox="1">
            <a:spLocks/>
          </p:cNvSpPr>
          <p:nvPr/>
        </p:nvSpPr>
        <p:spPr>
          <a:xfrm>
            <a:off x="5457574" y="4144865"/>
            <a:ext cx="6480426" cy="1349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212529"/>
                </a:solidFill>
                <a:latin typeface="+mn-ea"/>
              </a:rPr>
              <a:t>tree [</a:t>
            </a:r>
            <a:r>
              <a:rPr lang="ko-KR" altLang="en-US" sz="1800">
                <a:solidFill>
                  <a:srgbClr val="212529"/>
                </a:solidFill>
                <a:latin typeface="+mn-ea"/>
              </a:rPr>
              <a:t>트리의 루트 경로</a:t>
            </a:r>
            <a:r>
              <a:rPr lang="en-US" altLang="ko-KR" sz="1800">
                <a:solidFill>
                  <a:srgbClr val="212529"/>
                </a:solidFill>
                <a:latin typeface="+mn-ea"/>
              </a:rPr>
              <a:t>] -L [</a:t>
            </a:r>
            <a:r>
              <a:rPr lang="ko-KR" altLang="en-US" sz="1800">
                <a:solidFill>
                  <a:srgbClr val="212529"/>
                </a:solidFill>
                <a:latin typeface="+mn-ea"/>
              </a:rPr>
              <a:t>깊이 제한 수</a:t>
            </a:r>
            <a:r>
              <a:rPr lang="en-US" altLang="ko-KR" sz="1800">
                <a:solidFill>
                  <a:srgbClr val="212529"/>
                </a:solidFill>
                <a:latin typeface="+mn-ea"/>
              </a:rPr>
              <a:t>]</a:t>
            </a: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tree . -L 3</a:t>
            </a:r>
          </a:p>
          <a:p>
            <a:pPr lvl="1"/>
            <a:r>
              <a:rPr lang="ko-KR" altLang="en-US" sz="1600">
                <a:solidFill>
                  <a:srgbClr val="212529"/>
                </a:solidFill>
                <a:latin typeface="+mn-ea"/>
              </a:rPr>
              <a:t>경로 </a:t>
            </a:r>
            <a:r>
              <a:rPr lang="en-US" altLang="ko-KR" sz="1600">
                <a:solidFill>
                  <a:srgbClr val="212529"/>
                </a:solidFill>
                <a:latin typeface="+mn-ea"/>
              </a:rPr>
              <a:t>. 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에서</a:t>
            </a:r>
            <a:r>
              <a:rPr lang="en-US" altLang="ko-KR" sz="1600">
                <a:solidFill>
                  <a:srgbClr val="212529"/>
                </a:solidFill>
                <a:latin typeface="+mn-ea"/>
              </a:rPr>
              <a:t>, 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트리구조의 깊이 제한을 </a:t>
            </a:r>
            <a:r>
              <a:rPr lang="en-US" altLang="ko-KR" sz="1600">
                <a:solidFill>
                  <a:srgbClr val="212529"/>
                </a:solidFill>
                <a:latin typeface="+mn-ea"/>
              </a:rPr>
              <a:t>3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으로 한 결과를 출력</a:t>
            </a:r>
            <a:endParaRPr lang="en-US" altLang="ko-KR" sz="1400">
              <a:solidFill>
                <a:srgbClr val="212529"/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358F5C3-6D58-9620-7BA8-3B5BD0709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55" y="1865065"/>
            <a:ext cx="4310824" cy="200504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1B900EA8-E19C-1875-05BC-802802F96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854" y="3288086"/>
            <a:ext cx="2454063" cy="1949803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0DCCD92A-D78B-B69D-CC2F-DA139966AB05}"/>
              </a:ext>
            </a:extLst>
          </p:cNvPr>
          <p:cNvSpPr txBox="1">
            <a:spLocks/>
          </p:cNvSpPr>
          <p:nvPr/>
        </p:nvSpPr>
        <p:spPr>
          <a:xfrm>
            <a:off x="834774" y="5419700"/>
            <a:ext cx="4099562" cy="856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>
                <a:solidFill>
                  <a:srgbClr val="212529"/>
                </a:solidFill>
                <a:latin typeface="+mn-ea"/>
              </a:rPr>
              <a:t>tree</a:t>
            </a:r>
          </a:p>
          <a:p>
            <a:pPr lvl="1"/>
            <a:r>
              <a:rPr lang="ko-KR" altLang="en-US" sz="1600">
                <a:solidFill>
                  <a:srgbClr val="212529"/>
                </a:solidFill>
                <a:latin typeface="+mn-ea"/>
              </a:rPr>
              <a:t>현재 경로에서의 트리 구조 출력</a:t>
            </a:r>
            <a:endParaRPr lang="en-US" altLang="ko-KR" sz="1600">
              <a:solidFill>
                <a:srgbClr val="212529"/>
              </a:solidFill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61F8690-5832-3FD4-7CA5-47DBCABE37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6661" y="3277335"/>
            <a:ext cx="3071126" cy="7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545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1114F-526A-0183-7C11-B8E309F30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9920"/>
            <a:ext cx="10515600" cy="3662359"/>
          </a:xfrm>
        </p:spPr>
        <p:txBody>
          <a:bodyPr>
            <a:normAutofit/>
          </a:bodyPr>
          <a:lstStyle/>
          <a:p>
            <a:r>
              <a:rPr lang="en-US" altLang="ko-KR" sz="2400"/>
              <a:t>Django</a:t>
            </a:r>
          </a:p>
          <a:p>
            <a:pPr lvl="1"/>
            <a:r>
              <a:rPr lang="ko-KR" altLang="en-US" sz="2000"/>
              <a:t>파이썬 기반 웹 프레임워크</a:t>
            </a:r>
            <a:r>
              <a:rPr lang="en-US" altLang="ko-KR" sz="2000"/>
              <a:t> </a:t>
            </a:r>
          </a:p>
          <a:p>
            <a:pPr lvl="2"/>
            <a:r>
              <a:rPr lang="en-US" altLang="ko-KR" sz="1600"/>
              <a:t>java</a:t>
            </a:r>
            <a:r>
              <a:rPr lang="ko-KR" altLang="en-US" sz="1600"/>
              <a:t> 기반의 웹 프레임 워크로는 </a:t>
            </a:r>
            <a:r>
              <a:rPr lang="en-US" altLang="ko-KR" sz="1600"/>
              <a:t>Spring</a:t>
            </a:r>
            <a:r>
              <a:rPr lang="ko-KR" altLang="en-US" sz="1600"/>
              <a:t>이 유명함</a:t>
            </a:r>
            <a:endParaRPr lang="ko-KR" altLang="en-US" sz="1200"/>
          </a:p>
          <a:p>
            <a:pPr lvl="1"/>
            <a:r>
              <a:rPr lang="ko-KR" altLang="en-US" sz="2000"/>
              <a:t>웹 애플리케이션을 개발하는 데 필요한 다양한 기능을 제공</a:t>
            </a:r>
            <a:endParaRPr lang="en-US" altLang="ko-KR" sz="2000"/>
          </a:p>
          <a:p>
            <a:pPr lvl="1"/>
            <a:r>
              <a:rPr lang="ko-KR" altLang="en-US" sz="2000"/>
              <a:t>개발자가 빠르고 효율적으로 웹 사이트를 만들 수 있도록 도와줌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DD2F231-2E33-E49E-5644-94C620752F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ABCF4B-D453-96F5-9F04-F4F96336A167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39634DB-7C19-4595-4E37-F7B769EA1B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1744"/>
          <a:stretch/>
        </p:blipFill>
        <p:spPr>
          <a:xfrm>
            <a:off x="3459251" y="5291568"/>
            <a:ext cx="5273497" cy="34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57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40645-6CFF-1A52-3886-AC080EEEC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5A06F9-095E-6536-2D8E-482D9866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337087"/>
            <a:ext cx="5430521" cy="1422083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>
                <a:solidFill>
                  <a:srgbClr val="212529"/>
                </a:solidFill>
                <a:latin typeface="+mn-ea"/>
              </a:rPr>
              <a:t>django-admin startproject [</a:t>
            </a:r>
            <a:r>
              <a:rPr lang="ko-KR" altLang="en-US" sz="1800">
                <a:solidFill>
                  <a:srgbClr val="212529"/>
                </a:solidFill>
                <a:latin typeface="+mn-ea"/>
              </a:rPr>
              <a:t>프로젝트 명</a:t>
            </a:r>
            <a:r>
              <a:rPr lang="en-US" altLang="ko-KR" sz="1800">
                <a:solidFill>
                  <a:srgbClr val="212529"/>
                </a:solidFill>
                <a:latin typeface="+mn-ea"/>
              </a:rPr>
              <a:t>]</a:t>
            </a:r>
          </a:p>
          <a:p>
            <a:pPr lvl="1"/>
            <a:r>
              <a:rPr lang="en-US" altLang="ko-KR" sz="1400" b="0" i="0">
                <a:solidFill>
                  <a:srgbClr val="212529"/>
                </a:solidFill>
                <a:effectLst/>
                <a:latin typeface="+mn-ea"/>
              </a:rPr>
              <a:t>Django</a:t>
            </a:r>
            <a:r>
              <a:rPr lang="ko-KR" altLang="en-US" sz="1400" b="0" i="0">
                <a:solidFill>
                  <a:srgbClr val="212529"/>
                </a:solidFill>
                <a:effectLst/>
                <a:latin typeface="+mn-ea"/>
              </a:rPr>
              <a:t>는 보통 하나의 웹 사이트를 프로젝트라고 부름</a:t>
            </a:r>
            <a:endParaRPr lang="en-US" altLang="ko-KR" sz="1400" b="0" i="0">
              <a:solidFill>
                <a:srgbClr val="212529"/>
              </a:solidFill>
              <a:effectLst/>
              <a:latin typeface="+mn-ea"/>
            </a:endParaRP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django-admin startproject myproject</a:t>
            </a:r>
          </a:p>
          <a:p>
            <a:pPr lvl="1"/>
            <a:r>
              <a:rPr lang="en-US" altLang="ko-KR" sz="1400">
                <a:solidFill>
                  <a:srgbClr val="212529"/>
                </a:solidFill>
                <a:latin typeface="+mn-ea"/>
              </a:rPr>
              <a:t>myproject</a:t>
            </a:r>
            <a:r>
              <a:rPr lang="ko-KR" altLang="en-US" sz="1400">
                <a:solidFill>
                  <a:srgbClr val="212529"/>
                </a:solidFill>
                <a:latin typeface="+mn-ea"/>
              </a:rPr>
              <a:t>이라는 이름의 새 프로젝트를 생성함 </a:t>
            </a:r>
            <a:endParaRPr lang="en-US" altLang="ko-KR" sz="1400">
              <a:solidFill>
                <a:srgbClr val="212529"/>
              </a:solidFill>
              <a:latin typeface="+mn-ea"/>
            </a:endParaRPr>
          </a:p>
          <a:p>
            <a:pPr marL="457200" lvl="1" indent="0">
              <a:buNone/>
            </a:pPr>
            <a:endParaRPr lang="en-US" altLang="ko-KR" sz="1200" b="0" i="0">
              <a:solidFill>
                <a:srgbClr val="212529"/>
              </a:solidFill>
              <a:effectLst/>
              <a:latin typeface="+mn-ea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85B9E59-2118-60F8-5399-86C58F06364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를 이용한 웹 서비스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40B3C-8E85-4B3B-D1E6-E86C453B8A4F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E2BB6AE4-0F50-638E-61FF-4590B59717E0}"/>
              </a:ext>
            </a:extLst>
          </p:cNvPr>
          <p:cNvSpPr txBox="1">
            <a:spLocks/>
          </p:cNvSpPr>
          <p:nvPr/>
        </p:nvSpPr>
        <p:spPr>
          <a:xfrm>
            <a:off x="838198" y="4533801"/>
            <a:ext cx="4707691" cy="1707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400">
                <a:latin typeface="+mn-ea"/>
              </a:rPr>
              <a:t>Django </a:t>
            </a:r>
            <a:r>
              <a:rPr lang="ko-KR" altLang="en-US" sz="1400">
                <a:latin typeface="+mn-ea"/>
              </a:rPr>
              <a:t>프로젝트는 하나 이상의 앱을 가질 수 있음</a:t>
            </a:r>
            <a:endParaRPr lang="en-US" altLang="ko-KR" sz="1400">
              <a:latin typeface="+mn-ea"/>
            </a:endParaRPr>
          </a:p>
          <a:p>
            <a:r>
              <a:rPr lang="ko-KR" altLang="en-US" sz="1400">
                <a:latin typeface="+mn-ea"/>
              </a:rPr>
              <a:t>앱은 여러 프로젝트에서 재사용 가능하게 설계됨</a:t>
            </a:r>
            <a:r>
              <a:rPr lang="en-US" altLang="ko-KR" sz="1400">
                <a:latin typeface="+mn-ea"/>
              </a:rPr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400">
              <a:latin typeface="+mn-ea"/>
            </a:endParaRPr>
          </a:p>
          <a:p>
            <a:r>
              <a:rPr lang="ko-KR" altLang="en-US" sz="1600" b="1">
                <a:latin typeface="+mn-ea"/>
              </a:rPr>
              <a:t>프로젝트 </a:t>
            </a:r>
            <a:r>
              <a:rPr lang="en-US" altLang="ko-KR" sz="1600" b="1">
                <a:latin typeface="+mn-ea"/>
              </a:rPr>
              <a:t>= </a:t>
            </a:r>
            <a:r>
              <a:rPr lang="ko-KR" altLang="en-US" sz="1600" b="1">
                <a:latin typeface="+mn-ea"/>
              </a:rPr>
              <a:t>큰 틀</a:t>
            </a:r>
          </a:p>
          <a:p>
            <a:r>
              <a:rPr lang="ko-KR" altLang="en-US" sz="1600" b="1">
                <a:latin typeface="+mn-ea"/>
              </a:rPr>
              <a:t>앱 </a:t>
            </a:r>
            <a:r>
              <a:rPr lang="en-US" altLang="ko-KR" sz="1600" b="1">
                <a:latin typeface="+mn-ea"/>
              </a:rPr>
              <a:t>= </a:t>
            </a:r>
            <a:r>
              <a:rPr lang="ko-KR" altLang="en-US" sz="1600" b="1">
                <a:latin typeface="+mn-ea"/>
              </a:rPr>
              <a:t>기능별 조각</a:t>
            </a:r>
            <a:endParaRPr lang="en-US" altLang="ko-KR" sz="1000" b="1">
              <a:latin typeface="+mn-ea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F6450BB-A6E6-2318-A547-ECD7FA4A9DED}"/>
              </a:ext>
            </a:extLst>
          </p:cNvPr>
          <p:cNvSpPr txBox="1">
            <a:spLocks/>
          </p:cNvSpPr>
          <p:nvPr/>
        </p:nvSpPr>
        <p:spPr>
          <a:xfrm>
            <a:off x="6095999" y="3855627"/>
            <a:ext cx="5430521" cy="2562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212529"/>
                </a:solidFill>
                <a:latin typeface="+mn-ea"/>
              </a:rPr>
              <a:t>├──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myproject             # Django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프로젝트 루트 폴더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212529"/>
                </a:solidFill>
                <a:latin typeface="+mn-ea"/>
              </a:rPr>
              <a:t>│   ├──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manage.py      # Django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관리 스크립트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(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명령 실행에 사용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200">
                <a:solidFill>
                  <a:srgbClr val="212529"/>
                </a:solidFill>
                <a:latin typeface="+mn-ea"/>
              </a:rPr>
              <a:t>│   └── myproject       #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프로젝트의 실제 설정 폴더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212529"/>
                </a:solidFill>
                <a:latin typeface="+mn-ea"/>
              </a:rPr>
              <a:t>│       ├──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__init__.py   # Python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패키지로 인식하게 하는 초기화 파일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212529"/>
                </a:solidFill>
                <a:latin typeface="+mn-ea"/>
              </a:rPr>
              <a:t>│       ├──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asgi.py       #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비동기 서버 게이트웨이 인터페이스 설정 파일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212529"/>
                </a:solidFill>
                <a:latin typeface="+mn-ea"/>
              </a:rPr>
              <a:t>│       ├──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settings.py  #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프로젝트 설정 파일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212529"/>
                </a:solidFill>
                <a:latin typeface="+mn-ea"/>
              </a:rPr>
              <a:t>│       ├──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urls.py        # URL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라우팅 설정 파일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200">
                <a:solidFill>
                  <a:srgbClr val="212529"/>
                </a:solidFill>
                <a:latin typeface="+mn-ea"/>
              </a:rPr>
              <a:t>│       └── </a:t>
            </a:r>
            <a:r>
              <a:rPr lang="en-US" altLang="ko-KR" sz="1200">
                <a:solidFill>
                  <a:srgbClr val="212529"/>
                </a:solidFill>
                <a:latin typeface="+mn-ea"/>
              </a:rPr>
              <a:t>wsgi.py       # </a:t>
            </a:r>
            <a:r>
              <a:rPr lang="ko-KR" altLang="en-US" sz="1200">
                <a:solidFill>
                  <a:srgbClr val="212529"/>
                </a:solidFill>
                <a:latin typeface="+mn-ea"/>
              </a:rPr>
              <a:t>웹 서버 게이트웨이 인터페이스 설정 파일</a:t>
            </a:r>
            <a:endParaRPr lang="en-US" altLang="ko-KR" sz="1200">
              <a:solidFill>
                <a:srgbClr val="212529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00F740-1AE8-E383-F5D9-8BE32DAAD745}"/>
              </a:ext>
            </a:extLst>
          </p:cNvPr>
          <p:cNvSpPr txBox="1"/>
          <p:nvPr/>
        </p:nvSpPr>
        <p:spPr>
          <a:xfrm>
            <a:off x="905077" y="1654344"/>
            <a:ext cx="32849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>
                <a:solidFill>
                  <a:srgbClr val="212529"/>
                </a:solidFill>
                <a:effectLst/>
                <a:latin typeface="+mn-ea"/>
              </a:rPr>
              <a:t>가상환경 </a:t>
            </a:r>
            <a:r>
              <a:rPr lang="en-US" altLang="ko-KR" sz="1400" b="0" i="0">
                <a:solidFill>
                  <a:srgbClr val="212529"/>
                </a:solidFill>
                <a:effectLst/>
                <a:latin typeface="+mn-ea"/>
              </a:rPr>
              <a:t>activate</a:t>
            </a:r>
            <a:r>
              <a:rPr lang="ko-KR" altLang="en-US" sz="1400" b="0" i="0">
                <a:solidFill>
                  <a:srgbClr val="212529"/>
                </a:solidFill>
                <a:effectLst/>
                <a:latin typeface="+mn-ea"/>
              </a:rPr>
              <a:t>가 되어있음에 주의</a:t>
            </a:r>
            <a:r>
              <a:rPr lang="en-US" altLang="ko-KR" sz="1400" b="0" i="0">
                <a:solidFill>
                  <a:srgbClr val="212529"/>
                </a:solidFill>
                <a:effectLst/>
                <a:latin typeface="+mn-ea"/>
              </a:rPr>
              <a:t>!</a:t>
            </a:r>
            <a:endParaRPr lang="ko-KR" altLang="en-US" sz="140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F711D93-7B61-F373-8EBB-53D66A41006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003"/>
          <a:stretch/>
        </p:blipFill>
        <p:spPr>
          <a:xfrm>
            <a:off x="1018319" y="1962121"/>
            <a:ext cx="6607113" cy="17069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20C8E8F-B412-0FDB-DDA1-F4D83B7769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02"/>
          <a:stretch/>
        </p:blipFill>
        <p:spPr>
          <a:xfrm>
            <a:off x="1018319" y="2269898"/>
            <a:ext cx="3825572" cy="209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28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17727</TotalTime>
  <Words>3297</Words>
  <Application>Microsoft Office PowerPoint</Application>
  <PresentationFormat>와이드스크린</PresentationFormat>
  <Paragraphs>540</Paragraphs>
  <Slides>41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6" baseType="lpstr">
      <vt:lpstr>-apple-system</vt:lpstr>
      <vt:lpstr>NanumGothic</vt:lpstr>
      <vt:lpstr>맑은 고딕</vt:lpstr>
      <vt:lpstr>Arial</vt:lpstr>
      <vt:lpstr>Office 테마</vt:lpstr>
      <vt:lpstr>리눅스 프로그래밍</vt:lpstr>
      <vt:lpstr>Django 사용하기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Docker를 이용한 웹 서비스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Django-Nginx-PostgreSQL  컨테이너 연동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이다영</dc:creator>
  <cp:lastModifiedBy>LeeDayoung</cp:lastModifiedBy>
  <cp:revision>2497</cp:revision>
  <dcterms:created xsi:type="dcterms:W3CDTF">2024-02-22T02:46:48Z</dcterms:created>
  <dcterms:modified xsi:type="dcterms:W3CDTF">2025-05-04T10:18:03Z</dcterms:modified>
</cp:coreProperties>
</file>