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74" r:id="rId3"/>
    <p:sldId id="475" r:id="rId4"/>
    <p:sldId id="477" r:id="rId5"/>
    <p:sldId id="508" r:id="rId6"/>
    <p:sldId id="507" r:id="rId7"/>
    <p:sldId id="509" r:id="rId8"/>
    <p:sldId id="532" r:id="rId9"/>
    <p:sldId id="512" r:id="rId10"/>
    <p:sldId id="531" r:id="rId11"/>
    <p:sldId id="530" r:id="rId12"/>
    <p:sldId id="533" r:id="rId13"/>
    <p:sldId id="480" r:id="rId14"/>
    <p:sldId id="34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06F"/>
    <a:srgbClr val="95B4D8"/>
    <a:srgbClr val="D2DDF1"/>
    <a:srgbClr val="E48C0A"/>
    <a:srgbClr val="F9C17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696" autoAdjust="0"/>
  </p:normalViewPr>
  <p:slideViewPr>
    <p:cSldViewPr snapToGrid="0">
      <p:cViewPr varScale="1">
        <p:scale>
          <a:sx n="100" d="100"/>
          <a:sy n="10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97F9-5EB8-33BC-925F-56E7061F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17544A-B67D-B4BD-E0CB-58A1A2134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D6835B-1BCB-FE67-1E8E-EA2183620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E5CAF-ABA7-A0C3-1928-4520F0D10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6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384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postgresql://&lt;USER&gt;:&lt;PASSWORD&gt;@&lt;HOST&gt;:&lt;PORT&gt;/&lt;NAME&gt;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0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FEE5-9FA6-618E-BB8E-A5BD4D3C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4525F4-09BC-14BA-9379-0F50EACAF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32C3CA-08ED-D11B-03BA-371E090DD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65FC0-5D69-0F4E-F2A9-AC76248A5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06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BA2B9-81DB-D524-0100-A906D386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DE84F1-60FA-0E2A-4406-07A766FED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BB8A02-FBEA-C907-C0CD-7521F971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B3E19-AC65-9231-9579-844B9CC8A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537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F7952-5C35-2EEB-F97C-B21A68F6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CD6D79-CB77-0440-EEEE-5DBDE2992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71A87C-2138-FCFB-1358-B7F662BC2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7949D-AED6-49B1-AB12-80C9EE83B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26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14. </a:t>
            </a:r>
            <a:r>
              <a:rPr lang="ko-KR" altLang="en-US" sz="2400"/>
              <a:t>도커 컴포즈를 이용한 웹 서비스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CEAA3-8B31-5294-1A96-DEDBBA4A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351B-EE37-8B1E-8D1F-23BBF314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34"/>
            <a:ext cx="10515600" cy="1325563"/>
          </a:xfrm>
        </p:spPr>
        <p:txBody>
          <a:bodyPr/>
          <a:lstStyle/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47295-D76B-D435-96DF-2269FF3AA454}"/>
              </a:ext>
            </a:extLst>
          </p:cNvPr>
          <p:cNvSpPr txBox="1"/>
          <p:nvPr/>
        </p:nvSpPr>
        <p:spPr>
          <a:xfrm>
            <a:off x="838200" y="5105031"/>
            <a:ext cx="5723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현재 </a:t>
            </a:r>
            <a:r>
              <a:rPr lang="en-US" altLang="ko-KR" b="1"/>
              <a:t>(</a:t>
            </a:r>
            <a:r>
              <a:rPr lang="ko-KR" altLang="en-US" b="1"/>
              <a:t>도커 컴포즈</a:t>
            </a:r>
            <a:r>
              <a:rPr lang="en-US" altLang="ko-KR" b="1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b="0" i="0">
                <a:solidFill>
                  <a:srgbClr val="000000"/>
                </a:solidFill>
                <a:effectLst/>
                <a:latin typeface="-apple-system"/>
              </a:rPr>
              <a:t>docker-compose down -v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b="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AA1C38-DE3C-BEDA-5CB3-F291A472A859}"/>
              </a:ext>
            </a:extLst>
          </p:cNvPr>
          <p:cNvSpPr txBox="1">
            <a:spLocks/>
          </p:cNvSpPr>
          <p:nvPr/>
        </p:nvSpPr>
        <p:spPr>
          <a:xfrm>
            <a:off x="838200" y="1967041"/>
            <a:ext cx="10515600" cy="313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/>
              <a:t>기존</a:t>
            </a:r>
            <a:endParaRPr lang="en-US" altLang="ko-KR" sz="1800" b="1"/>
          </a:p>
          <a:p>
            <a:pPr lvl="1"/>
            <a:r>
              <a:rPr lang="en-US" altLang="ko-KR" sz="1600"/>
              <a:t>docker stop postgrestest </a:t>
            </a:r>
          </a:p>
          <a:p>
            <a:pPr lvl="1"/>
            <a:r>
              <a:rPr lang="en-US" altLang="ko-KR" sz="1600"/>
              <a:t>docker stop djangotest</a:t>
            </a:r>
          </a:p>
          <a:p>
            <a:pPr lvl="1"/>
            <a:r>
              <a:rPr lang="en-US" altLang="ko-KR" sz="1600"/>
              <a:t>docker stop nginxtest</a:t>
            </a:r>
          </a:p>
          <a:p>
            <a:pPr lvl="1"/>
            <a:r>
              <a:rPr lang="en-US" altLang="ko-KR" sz="1600"/>
              <a:t>docker rm postgrestest </a:t>
            </a:r>
          </a:p>
          <a:p>
            <a:pPr lvl="1"/>
            <a:r>
              <a:rPr lang="en-US" altLang="ko-KR" sz="1600"/>
              <a:t>docker rm djangotest</a:t>
            </a:r>
          </a:p>
          <a:p>
            <a:pPr lvl="1"/>
            <a:r>
              <a:rPr lang="en-US" altLang="ko-KR" sz="1600"/>
              <a:t>docker rm nginxtest</a:t>
            </a:r>
          </a:p>
          <a:p>
            <a:pPr lvl="1"/>
            <a:r>
              <a:rPr lang="en-US" altLang="ko-KR" sz="1600"/>
              <a:t>docker network rm mynetwork</a:t>
            </a:r>
          </a:p>
          <a:p>
            <a:pPr lvl="1"/>
            <a:r>
              <a:rPr lang="en-US" altLang="ko-KR" sz="1600"/>
              <a:t>docker volume rm myvolume</a:t>
            </a:r>
          </a:p>
          <a:p>
            <a:pPr lvl="1"/>
            <a:endParaRPr lang="en-US" altLang="ko-KR" sz="1600"/>
          </a:p>
          <a:p>
            <a:pPr lvl="1"/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6461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14B-6EC7-2A2A-DB5C-DAE4A20F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942FA3-0905-C0AB-8269-C59A970D3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F1F7-2722-26F3-573A-F7F973EAE449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컨테이너로 접속하기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E56A-BB64-A73A-2365-F32BB8662251}"/>
              </a:ext>
            </a:extLst>
          </p:cNvPr>
          <p:cNvSpPr txBox="1"/>
          <p:nvPr/>
        </p:nvSpPr>
        <p:spPr>
          <a:xfrm>
            <a:off x="838199" y="1962225"/>
            <a:ext cx="51595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212529"/>
                </a:solidFill>
                <a:latin typeface="+mn-ea"/>
              </a:rPr>
              <a:t>기존</a:t>
            </a:r>
            <a:endParaRPr lang="en-US" altLang="ko-KR" b="1">
              <a:solidFill>
                <a:srgbClr val="212529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docker exec -it djangotest /bin/bash</a:t>
            </a:r>
          </a:p>
          <a:p>
            <a:pPr lvl="1"/>
            <a:r>
              <a:rPr lang="en-US" altLang="ko-KR" sz="1400">
                <a:solidFill>
                  <a:srgbClr val="FF0000"/>
                </a:solidFill>
                <a:latin typeface="+mn-ea"/>
              </a:rPr>
              <a:t>     (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컨테이너 쉘을 들어간 상태에서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makemigrations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migrate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95415-C57B-5C4E-9E33-A9222CF21198}"/>
              </a:ext>
            </a:extLst>
          </p:cNvPr>
          <p:cNvSpPr txBox="1"/>
          <p:nvPr/>
        </p:nvSpPr>
        <p:spPr>
          <a:xfrm>
            <a:off x="4889203" y="1962225"/>
            <a:ext cx="689167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현재</a:t>
            </a:r>
            <a:endParaRPr lang="en-US" altLang="ko-KR" b="1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docker-compose exec djangotest python manage.py makemigrations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docker-compose exec djangotest python manage.py migrate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EBA61-24B5-4C59-7505-E9AAAEA8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460" y="3429000"/>
            <a:ext cx="5547079" cy="3197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544EB7-4DE9-47A0-00DC-5671DDA0DC5E}"/>
              </a:ext>
            </a:extLst>
          </p:cNvPr>
          <p:cNvSpPr txBox="1"/>
          <p:nvPr/>
        </p:nvSpPr>
        <p:spPr>
          <a:xfrm>
            <a:off x="7449305" y="152978"/>
            <a:ext cx="4509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좌측의 쉘에서 데이터를 입력하는 작업을 하지 않으면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/>
            <a:r>
              <a:rPr lang="ko-KR" altLang="en-US" sz="1400">
                <a:solidFill>
                  <a:srgbClr val="FF0000"/>
                </a:solidFill>
              </a:rPr>
              <a:t>없는 데이터를 가져오려 하다보니 오류가 발생하여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/>
            <a:r>
              <a:rPr lang="ko-KR" altLang="en-US" sz="1400">
                <a:solidFill>
                  <a:srgbClr val="FF0000"/>
                </a:solidFill>
              </a:rPr>
              <a:t>화면이 뜨지 않음</a:t>
            </a:r>
            <a:r>
              <a:rPr lang="en-US" altLang="ko-KR" sz="1400">
                <a:solidFill>
                  <a:srgbClr val="FF0000"/>
                </a:solidFill>
              </a:rPr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77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C500-7651-0272-F5B6-32C77C6B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E3242F6-CC72-475B-4481-D97C5BB1A4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5866-A78E-DD1A-196B-A1F8A019F52E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컨테이너로 접속하기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ED5B5-7B9B-7721-95FD-03530AD59BF9}"/>
              </a:ext>
            </a:extLst>
          </p:cNvPr>
          <p:cNvSpPr txBox="1"/>
          <p:nvPr/>
        </p:nvSpPr>
        <p:spPr>
          <a:xfrm>
            <a:off x="838199" y="1962225"/>
            <a:ext cx="51595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solidFill>
                  <a:srgbClr val="212529"/>
                </a:solidFill>
                <a:latin typeface="+mn-ea"/>
              </a:rPr>
              <a:t>기존</a:t>
            </a:r>
            <a:endParaRPr lang="en-US" altLang="ko-KR" b="1">
              <a:solidFill>
                <a:srgbClr val="212529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FF0000"/>
                </a:solidFill>
                <a:latin typeface="+mn-ea"/>
              </a:rPr>
              <a:t>docker exec -it djangotest /bin/bash</a:t>
            </a:r>
          </a:p>
          <a:p>
            <a:pPr lvl="1"/>
            <a:r>
              <a:rPr lang="en-US" altLang="ko-KR" sz="1400">
                <a:solidFill>
                  <a:srgbClr val="FF0000"/>
                </a:solidFill>
                <a:latin typeface="+mn-ea"/>
              </a:rPr>
              <a:t>     (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컨테이너 쉘을 들어간 상태에서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A147C-E5FB-6A68-03FC-799D0321F297}"/>
              </a:ext>
            </a:extLst>
          </p:cNvPr>
          <p:cNvSpPr txBox="1"/>
          <p:nvPr/>
        </p:nvSpPr>
        <p:spPr>
          <a:xfrm>
            <a:off x="4889203" y="1962225"/>
            <a:ext cx="6891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현재</a:t>
            </a:r>
            <a:endParaRPr lang="en-US" altLang="ko-KR" b="1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docker-compose exec djangotest python manage.py shell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C86F49-1424-86B0-42C5-422D0766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64" y="3287321"/>
            <a:ext cx="8626588" cy="1889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8CC7F5-27F9-C938-7504-95EC6F5000D6}"/>
              </a:ext>
            </a:extLst>
          </p:cNvPr>
          <p:cNvSpPr txBox="1"/>
          <p:nvPr/>
        </p:nvSpPr>
        <p:spPr>
          <a:xfrm>
            <a:off x="3296600" y="4910879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컨트롤</a:t>
            </a:r>
            <a:r>
              <a:rPr lang="en-US" altLang="ko-KR" sz="1200">
                <a:solidFill>
                  <a:srgbClr val="FF0000"/>
                </a:solidFill>
              </a:rPr>
              <a:t>-D</a:t>
            </a:r>
            <a:r>
              <a:rPr lang="ko-KR" altLang="en-US" sz="1200">
                <a:solidFill>
                  <a:srgbClr val="FF0000"/>
                </a:solidFill>
              </a:rPr>
              <a:t>로 쉘 빠져나옴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170A43-D275-2B7A-D0FD-A3F63E05E1D0}"/>
              </a:ext>
            </a:extLst>
          </p:cNvPr>
          <p:cNvSpPr txBox="1"/>
          <p:nvPr/>
        </p:nvSpPr>
        <p:spPr>
          <a:xfrm>
            <a:off x="327836" y="5304907"/>
            <a:ext cx="73914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from main.models import Post</a:t>
            </a:r>
          </a:p>
          <a:p>
            <a:r>
              <a:rPr lang="ko-KR" altLang="en-US" sz="1200">
                <a:highlight>
                  <a:srgbClr val="FFFF00"/>
                </a:highlight>
              </a:rPr>
              <a:t>Post.objects.create(title="</a:t>
            </a:r>
            <a:r>
              <a:rPr lang="en-US" altLang="ko-KR" sz="1200">
                <a:highlight>
                  <a:srgbClr val="FFFF00"/>
                </a:highlight>
              </a:rPr>
              <a:t>Docker Compose Test</a:t>
            </a:r>
            <a:r>
              <a:rPr lang="ko-KR" altLang="en-US" sz="1200">
                <a:highlight>
                  <a:srgbClr val="FFFF00"/>
                </a:highlight>
              </a:rPr>
              <a:t>", content="This is the content of the test post.")</a:t>
            </a:r>
          </a:p>
          <a:p>
            <a:r>
              <a:rPr lang="ko-KR" altLang="en-US" sz="1200"/>
              <a:t>posts = Post.objects.all()</a:t>
            </a:r>
          </a:p>
          <a:p>
            <a:r>
              <a:rPr lang="ko-KR" altLang="en-US" sz="1200"/>
              <a:t>print(posts)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1616029-E25F-1A7E-9B3D-1D1CE7441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979" y="4361933"/>
            <a:ext cx="4250537" cy="224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619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B630-7FDA-85FC-A44A-B7D0EBC28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FB8649-D804-459C-585D-C56853840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7501"/>
            <a:ext cx="10515600" cy="633482"/>
          </a:xfrm>
        </p:spPr>
        <p:txBody>
          <a:bodyPr>
            <a:normAutofit/>
          </a:bodyPr>
          <a:lstStyle/>
          <a:p>
            <a:r>
              <a:rPr lang="ko-KR" altLang="en-US" sz="2000"/>
              <a:t>개발</a:t>
            </a:r>
            <a:r>
              <a:rPr lang="en-US" altLang="ko-KR" sz="2000"/>
              <a:t>/</a:t>
            </a:r>
            <a:r>
              <a:rPr lang="ko-KR" altLang="en-US" sz="2000"/>
              <a:t>테스트에서는 </a:t>
            </a:r>
            <a:r>
              <a:rPr lang="en-US" altLang="ko-KR" sz="2000"/>
              <a:t>Docker Compose, </a:t>
            </a:r>
            <a:r>
              <a:rPr lang="ko-KR" altLang="en-US" sz="2000"/>
              <a:t>프로덕션</a:t>
            </a:r>
            <a:r>
              <a:rPr lang="en-US" altLang="ko-KR" sz="2000"/>
              <a:t>(</a:t>
            </a:r>
            <a:r>
              <a:rPr lang="ko-KR" altLang="en-US" sz="2000"/>
              <a:t>운영 환경</a:t>
            </a:r>
            <a:r>
              <a:rPr lang="en-US" altLang="ko-KR" sz="2000"/>
              <a:t>)</a:t>
            </a:r>
            <a:r>
              <a:rPr lang="ko-KR" altLang="en-US" sz="2000"/>
              <a:t>에서는 </a:t>
            </a:r>
            <a:r>
              <a:rPr lang="en-US" altLang="ko-KR" sz="2000"/>
              <a:t>Kubernetes </a:t>
            </a:r>
            <a:r>
              <a:rPr lang="ko-KR" altLang="en-US" sz="2000"/>
              <a:t>활용</a:t>
            </a:r>
            <a:endParaRPr lang="en-US" altLang="ko-KR" sz="18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FF05E53-81DF-C516-4DD3-76FADA3429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32972-AACC-AE58-51EF-8D3C03370CB6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Docker Compose vs Kubernetes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8B302081-34E3-5CB8-FAD7-E89BB24AF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082899"/>
              </p:ext>
            </p:extLst>
          </p:nvPr>
        </p:nvGraphicFramePr>
        <p:xfrm>
          <a:off x="1777754" y="1862671"/>
          <a:ext cx="8842513" cy="3474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96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t>비교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Docker Compose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Kubernetes (K8s)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주 사용 목적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단일 서버에서 여러 컨테이너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여러 노드에서 컨테이너 오케스트레이션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운영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개발/테스트 환경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프로덕션 (대규모 서비스)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복잡도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간단함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복잡함 (설정 및 운영 필요)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자동화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수동 조정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오토스케일링, 롤링 업데이트 지원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네트워크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단일 호스트 중심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클러스터 내 서비스 디스커버리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배포 속도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빠름 (파일 한 개로 관리)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느림 (YAML 설정 많음)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t>유지보수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쉬움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t>복잡함 (전문 지식 필요)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B463-373A-523D-845E-C552CF60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C882F-6129-5F8A-F8D1-10C78571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670"/>
            <a:ext cx="9144000" cy="2565717"/>
          </a:xfrm>
        </p:spPr>
        <p:txBody>
          <a:bodyPr>
            <a:normAutofit/>
          </a:bodyPr>
          <a:lstStyle/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9112-380C-215B-24AE-20B1DCA0F9AB}"/>
              </a:ext>
            </a:extLst>
          </p:cNvPr>
          <p:cNvSpPr txBox="1"/>
          <p:nvPr/>
        </p:nvSpPr>
        <p:spPr>
          <a:xfrm>
            <a:off x="132080" y="60484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docker</a:t>
            </a:r>
            <a:r>
              <a:rPr lang="en-US" altLang="ko-KR" dirty="0"/>
              <a:t> stop $(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-a -q)</a:t>
            </a:r>
          </a:p>
          <a:p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$(</a:t>
            </a:r>
            <a:r>
              <a:rPr lang="en-US" altLang="ko-KR" dirty="0" err="1"/>
              <a:t>docker</a:t>
            </a:r>
            <a:r>
              <a:rPr lang="en-US" altLang="ko-KR" dirty="0"/>
              <a:t> </a:t>
            </a:r>
            <a:r>
              <a:rPr lang="en-US" altLang="ko-KR" dirty="0" err="1"/>
              <a:t>ps</a:t>
            </a:r>
            <a:r>
              <a:rPr lang="en-US" altLang="ko-KR" dirty="0"/>
              <a:t> -a -q)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616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9A48C-CB87-642A-C756-389538A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FC420-F197-5B78-0F60-D8A0FCDF8EA3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Docker Compose</a:t>
            </a:r>
            <a:endParaRPr lang="ko-KR" altLang="en-US" sz="2000" b="1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34C8C79-34B2-B8C5-3FBB-0601F88E841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0F9CB-1B34-82F9-3903-834BF12A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다중 컨테이너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Docker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애플리케이션을 정의하고 실행하기 위한 도구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ko-KR" altLang="en-US" sz="1600" dirty="0"/>
              <a:t>여러 개의 컨테이너를 하나의 파일로 정의하고 관리함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docker</a:t>
            </a:r>
            <a:r>
              <a:rPr lang="en-US" altLang="ko-KR" sz="1600" dirty="0"/>
              <a:t>-compose up </a:t>
            </a:r>
            <a:r>
              <a:rPr lang="ko-KR" altLang="en-US" sz="1600" dirty="0"/>
              <a:t>명령어 한 번으로 여러 컨테이너를 동시에 시작할 수</a:t>
            </a:r>
            <a:r>
              <a:rPr lang="en-US" altLang="ko-KR" sz="1600" dirty="0"/>
              <a:t> </a:t>
            </a:r>
            <a:r>
              <a:rPr lang="ko-KR" altLang="en-US" sz="1600" dirty="0"/>
              <a:t>있음</a:t>
            </a:r>
            <a:endParaRPr lang="en-US" altLang="ko-KR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하나 이상의 컨테이너를 쉽게 관리할 수 있으며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각 컨테이너의 설정을 하나의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YAML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파일에 정의할 수 있음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dirty="0" err="1"/>
              <a:t>docker-compose.yml</a:t>
            </a:r>
            <a:r>
              <a:rPr lang="en-US" altLang="ko-KR" sz="1600" dirty="0"/>
              <a:t> </a:t>
            </a:r>
            <a:r>
              <a:rPr lang="ko-KR" altLang="en-US" sz="1600" dirty="0"/>
              <a:t>파일을 사용하여 서비스를 정의하고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파일에서 컨테이너들의 설정을 관리함</a:t>
            </a:r>
            <a:endParaRPr lang="en-US" altLang="ko-KR" sz="1600" dirty="0"/>
          </a:p>
          <a:p>
            <a:pPr lvl="1"/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YAML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+mn-ea"/>
              </a:rPr>
              <a:t>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+mn-ea"/>
              </a:rPr>
              <a:t>?</a:t>
            </a: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ko-KR" altLang="en-US" sz="1200" b="0" i="0" dirty="0">
                <a:solidFill>
                  <a:srgbClr val="000000"/>
                </a:solidFill>
                <a:effectLst/>
                <a:latin typeface="+mn-ea"/>
              </a:rPr>
              <a:t>구성 파일을 작성하는 데 일반적으로 사용되며 사람이 읽을 수 있는 다목적 데이터 직렬화 언어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  <a:p>
            <a:pPr lvl="2"/>
            <a:r>
              <a:rPr lang="ko-KR" altLang="en-US" sz="1200" b="0" i="0" dirty="0">
                <a:solidFill>
                  <a:srgbClr val="000000"/>
                </a:solidFill>
                <a:effectLst/>
                <a:latin typeface="+mn-ea"/>
              </a:rPr>
              <a:t>사람이 쉽게 이해할 수 있고 기계가 해석할 수 있는 방식으로 구조화된 데이터를 표현하는 표준화 형식을 제공</a:t>
            </a:r>
            <a:endParaRPr lang="en-US" altLang="ko-KR" sz="12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복잡한 애플리케이션 환경을 설정하고 실행하는 작업이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간단해짐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ko-KR" altLang="en-US" sz="1600" dirty="0"/>
              <a:t>각 컨테이너가 하나의 서비스로 정의되고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연결될 수 있음</a:t>
            </a:r>
            <a:r>
              <a:rPr lang="en-US" altLang="ko-KR" sz="1600" dirty="0"/>
              <a:t>. </a:t>
            </a:r>
          </a:p>
          <a:p>
            <a:pPr lvl="1"/>
            <a:r>
              <a:rPr lang="ko-KR" altLang="en-US" sz="1600" b="1" dirty="0" smtClean="0"/>
              <a:t>이번 예시 하나의 </a:t>
            </a:r>
            <a:r>
              <a:rPr lang="ko-KR" altLang="en-US" sz="1600" b="1" dirty="0"/>
              <a:t>서비스는 웹 서버이고 다른 서비스는 데이터베이스일 수 있음</a:t>
            </a:r>
            <a:r>
              <a:rPr lang="en-US" altLang="ko-KR" sz="1600" b="1" dirty="0" smtClean="0"/>
              <a:t>.</a:t>
            </a: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-apple-system"/>
              </a:rPr>
              <a:t>이번 예시는 서비스 하나</a:t>
            </a:r>
            <a:r>
              <a:rPr lang="en-US" altLang="ko-KR" sz="1600" b="1" dirty="0">
                <a:solidFill>
                  <a:srgbClr val="000000"/>
                </a:solidFill>
                <a:latin typeface="-apple-system"/>
              </a:rPr>
              <a:t>-</a:t>
            </a:r>
            <a:r>
              <a:rPr lang="ko-KR" altLang="en-US" sz="1600" b="1" dirty="0">
                <a:solidFill>
                  <a:srgbClr val="000000"/>
                </a:solidFill>
                <a:latin typeface="-apple-system"/>
              </a:rPr>
              <a:t>컨테이너 하나</a:t>
            </a:r>
            <a:endParaRPr lang="en-US" altLang="ko-KR" sz="1600" b="1" dirty="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4042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🐋Docker] 도커 컴포즈(Docker Compose)">
            <a:extLst>
              <a:ext uri="{FF2B5EF4-FFF2-40B4-BE49-F238E27FC236}">
                <a16:creationId xmlns:a16="http://schemas.microsoft.com/office/drawing/2014/main" id="{B0FBB24F-CF41-B39B-C5D5-0CD451D97F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11" y="1785267"/>
            <a:ext cx="6942217" cy="470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FB597D-4A19-4B39-52FF-C87607679E74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Docker Compose</a:t>
            </a:r>
            <a:endParaRPr lang="ko-KR" altLang="en-US" sz="2000" b="1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BBEF403-97DF-F1BD-7969-EBAEAAA33C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B0C-3A7A-E008-7250-E14BA10F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23D2E8-5536-19AD-62F3-B5E3B41DF56D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서비스</a:t>
            </a:r>
            <a:r>
              <a:rPr lang="en-US" altLang="ko-KR" sz="2000" b="1"/>
              <a:t>(service)</a:t>
            </a:r>
            <a:endParaRPr lang="ko-KR" altLang="en-US" sz="2000" b="1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A4A0745-F939-79F0-3B29-EAFF16441DC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CE888-4C5B-0112-4235-831B4E30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서비스는 애플리케이션의 구성 요소를 정의하는 개념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</a:p>
          <a:p>
            <a:pPr lvl="1"/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예를 들어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 web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서비스는 웹 서버 역할을 하고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en-US" altLang="ko-KR" sz="1600" b="0" i="0" dirty="0" err="1">
                <a:solidFill>
                  <a:srgbClr val="000000"/>
                </a:solidFill>
                <a:effectLst/>
                <a:latin typeface="-apple-system"/>
              </a:rPr>
              <a:t>db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서비스는 데이터베이스 역할을 </a:t>
            </a:r>
            <a:r>
              <a:rPr lang="ko-KR" altLang="en-US" sz="1600" b="0" i="0" dirty="0" smtClean="0">
                <a:solidFill>
                  <a:srgbClr val="000000"/>
                </a:solidFill>
                <a:effectLst/>
                <a:latin typeface="-apple-system"/>
              </a:rPr>
              <a:t>함</a:t>
            </a:r>
            <a:r>
              <a:rPr lang="en-US" altLang="ko-KR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sz="1600" b="1" i="0" dirty="0" smtClean="0">
                <a:solidFill>
                  <a:srgbClr val="000000"/>
                </a:solidFill>
                <a:effectLst/>
                <a:latin typeface="-apple-system"/>
              </a:rPr>
              <a:t>-&gt; </a:t>
            </a:r>
            <a:r>
              <a:rPr lang="ko-KR" altLang="en-US" sz="1600" b="1" i="0" dirty="0" smtClean="0">
                <a:solidFill>
                  <a:srgbClr val="000000"/>
                </a:solidFill>
                <a:effectLst/>
                <a:latin typeface="-apple-system"/>
              </a:rPr>
              <a:t>이번 예시</a:t>
            </a:r>
            <a:endParaRPr lang="en-US" altLang="ko-KR" sz="1600" b="1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컨테이너는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서비스가 실제로 실행되는 환경을 의미</a:t>
            </a:r>
            <a:endParaRPr lang="en-US" altLang="ko-KR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Docker Compose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는 각 서비스에 대해 여러 개의 컨테이너를 실행할 수 </a:t>
            </a:r>
            <a:r>
              <a:rPr lang="ko-KR" altLang="en-US" sz="2000" b="0" i="0" dirty="0" smtClean="0">
                <a:solidFill>
                  <a:srgbClr val="000000"/>
                </a:solidFill>
                <a:effectLst/>
                <a:latin typeface="-apple-system"/>
              </a:rPr>
              <a:t>있음</a:t>
            </a:r>
            <a:endParaRPr lang="en-US" altLang="ko-KR" sz="2000" b="0" i="0" dirty="0" smtClean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ko-KR" altLang="en-US" sz="1600" smtClean="0">
                <a:solidFill>
                  <a:srgbClr val="000000"/>
                </a:solidFill>
                <a:latin typeface="-apple-system"/>
              </a:rPr>
              <a:t>이미지는 하나인데 컨테이너가 여러 개인 경우가 존재</a:t>
            </a:r>
            <a:endParaRPr lang="en-US" altLang="ko-KR" sz="16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Docker Compose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에서 서비스 이름은 네트워크 내에서 해당 컨테이너를 찾고 통신하는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-apple-system"/>
              </a:rPr>
              <a:t>DNS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이름 역할을 함</a:t>
            </a:r>
            <a:endParaRPr lang="en-US" altLang="ko-KR" sz="16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43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C69E-507A-7DE7-F4AA-CF495403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F9CB77-B7B5-D044-BA60-E98B949EC30D}"/>
              </a:ext>
            </a:extLst>
          </p:cNvPr>
          <p:cNvSpPr/>
          <p:nvPr/>
        </p:nvSpPr>
        <p:spPr>
          <a:xfrm>
            <a:off x="7869409" y="1655310"/>
            <a:ext cx="4030939" cy="483756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6C391-BCAD-A32C-C200-27AEF8C4688E}"/>
              </a:ext>
            </a:extLst>
          </p:cNvPr>
          <p:cNvSpPr txBox="1"/>
          <p:nvPr/>
        </p:nvSpPr>
        <p:spPr>
          <a:xfrm>
            <a:off x="736830" y="1084663"/>
            <a:ext cx="348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docker-compose.yml</a:t>
            </a:r>
            <a:endParaRPr lang="ko-KR" altLang="en-US" sz="20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2F3498-1F3E-AF92-09C8-11E5B930CE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E90F8F-2B76-57FC-B5BC-72D8FBDC06FE}"/>
              </a:ext>
            </a:extLst>
          </p:cNvPr>
          <p:cNvGrpSpPr/>
          <p:nvPr/>
        </p:nvGrpSpPr>
        <p:grpSpPr>
          <a:xfrm>
            <a:off x="270686" y="1655309"/>
            <a:ext cx="11650627" cy="4846588"/>
            <a:chOff x="142754" y="1651461"/>
            <a:chExt cx="11650627" cy="484658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5A052-3475-C8F0-A45A-2142541F693D}"/>
                </a:ext>
              </a:extLst>
            </p:cNvPr>
            <p:cNvSpPr/>
            <p:nvPr/>
          </p:nvSpPr>
          <p:spPr>
            <a:xfrm>
              <a:off x="142754" y="1660482"/>
              <a:ext cx="7457186" cy="48375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603DF4-9EC0-A50B-ECEC-4B620BDE72B6}"/>
                </a:ext>
              </a:extLst>
            </p:cNvPr>
            <p:cNvSpPr txBox="1"/>
            <p:nvPr/>
          </p:nvSpPr>
          <p:spPr>
            <a:xfrm>
              <a:off x="158186" y="1660482"/>
              <a:ext cx="7870206" cy="48320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 err="1"/>
                <a:t>services</a:t>
              </a:r>
              <a:r>
                <a:rPr lang="ko-KR" altLang="en-US" sz="1400" dirty="0"/>
                <a:t>: </a:t>
              </a:r>
            </a:p>
            <a:p>
              <a:r>
                <a:rPr lang="ko-KR" altLang="en-US" sz="1400" dirty="0"/>
                <a:t>  </a:t>
              </a:r>
              <a:r>
                <a:rPr lang="ko-KR" altLang="en-US" sz="1400" dirty="0" err="1"/>
                <a:t>djangotest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build</a:t>
              </a:r>
              <a:r>
                <a:rPr lang="ko-KR" altLang="en-US" sz="1400" dirty="0">
                  <a:solidFill>
                    <a:srgbClr val="FF0000"/>
                  </a:solidFill>
                </a:rPr>
                <a:t>: ./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myDjango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networks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mynetwork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depends_on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postgrestest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environment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DATABASE_URL=postgres://postgres:mysecretpassword@postgrestest:5432/postgres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restart</a:t>
              </a:r>
              <a:r>
                <a:rPr lang="ko-KR" altLang="en-US" sz="1400" dirty="0"/>
                <a:t>: </a:t>
              </a:r>
              <a:r>
                <a:rPr lang="ko-KR" altLang="en-US" sz="1400" dirty="0" err="1"/>
                <a:t>always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ports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"8000:8000"</a:t>
              </a:r>
            </a:p>
            <a:p>
              <a:endParaRPr lang="ko-KR" altLang="en-US" sz="1400" dirty="0"/>
            </a:p>
            <a:p>
              <a:r>
                <a:rPr lang="ko-KR" altLang="en-US" sz="1400" dirty="0"/>
                <a:t>  </a:t>
              </a:r>
              <a:r>
                <a:rPr lang="ko-KR" altLang="en-US" sz="1400" dirty="0" err="1"/>
                <a:t>nginxtest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build</a:t>
              </a:r>
              <a:r>
                <a:rPr lang="ko-KR" altLang="en-US" sz="1400" dirty="0">
                  <a:solidFill>
                    <a:srgbClr val="FF0000"/>
                  </a:solidFill>
                </a:rPr>
                <a:t>: ./</a:t>
              </a:r>
              <a:r>
                <a:rPr lang="ko-KR" altLang="en-US" sz="1400" dirty="0" err="1">
                  <a:solidFill>
                    <a:srgbClr val="FF0000"/>
                  </a:solidFill>
                </a:rPr>
                <a:t>myNginx</a:t>
              </a:r>
              <a:endParaRPr lang="ko-KR" altLang="en-US" sz="1400" dirty="0">
                <a:solidFill>
                  <a:srgbClr val="FF0000"/>
                </a:solidFill>
              </a:endParaRP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networks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mynetwork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ports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"80:80"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depends_on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djangotest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restart</a:t>
              </a:r>
              <a:r>
                <a:rPr lang="ko-KR" altLang="en-US" sz="1400" dirty="0"/>
                <a:t>: </a:t>
              </a:r>
              <a:r>
                <a:rPr lang="ko-KR" altLang="en-US" sz="1400" dirty="0" err="1"/>
                <a:t>always</a:t>
              </a:r>
              <a:endParaRPr lang="ko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CD963-B94B-DF19-6721-27169930E94D}"/>
                </a:ext>
              </a:extLst>
            </p:cNvPr>
            <p:cNvSpPr txBox="1"/>
            <p:nvPr/>
          </p:nvSpPr>
          <p:spPr>
            <a:xfrm>
              <a:off x="7741478" y="1651461"/>
              <a:ext cx="4051903" cy="37548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  </a:t>
              </a:r>
              <a:r>
                <a:rPr lang="ko-KR" altLang="en-US" sz="1400" dirty="0" err="1"/>
                <a:t>postgrestest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>
                  <a:solidFill>
                    <a:schemeClr val="accent1"/>
                  </a:solidFill>
                </a:rPr>
                <a:t>image</a:t>
              </a:r>
              <a:r>
                <a:rPr lang="ko-KR" altLang="en-US" sz="1400" dirty="0">
                  <a:solidFill>
                    <a:schemeClr val="accent1"/>
                  </a:solidFill>
                </a:rPr>
                <a:t>: postgres:15.4</a:t>
              </a:r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networks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mynetwork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environment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POSTGRES_USER: </a:t>
              </a:r>
              <a:r>
                <a:rPr lang="ko-KR" altLang="en-US" sz="1400" dirty="0" err="1"/>
                <a:t>postgres</a:t>
              </a:r>
              <a:endParaRPr lang="ko-KR" altLang="en-US" sz="1400" dirty="0"/>
            </a:p>
            <a:p>
              <a:r>
                <a:rPr lang="ko-KR" altLang="en-US" sz="1400" dirty="0"/>
                <a:t>      POSTGRES_PASSWORD: </a:t>
              </a:r>
              <a:r>
                <a:rPr lang="ko-KR" altLang="en-US" sz="1400" dirty="0" err="1"/>
                <a:t>mysecretpassword</a:t>
              </a:r>
              <a:endParaRPr lang="ko-KR" altLang="en-US" sz="1400" dirty="0"/>
            </a:p>
            <a:p>
              <a:r>
                <a:rPr lang="ko-KR" altLang="en-US" sz="1400" dirty="0"/>
                <a:t>      POSTGRES_DB: </a:t>
              </a:r>
              <a:r>
                <a:rPr lang="ko-KR" altLang="en-US" sz="1400" dirty="0" err="1"/>
                <a:t>postgres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volumes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    - </a:t>
              </a:r>
              <a:r>
                <a:rPr lang="ko-KR" altLang="en-US" sz="1400" dirty="0" err="1"/>
                <a:t>myvolume</a:t>
              </a:r>
              <a:r>
                <a:rPr lang="ko-KR" altLang="en-US" sz="1400" dirty="0"/>
                <a:t>:/</a:t>
              </a:r>
              <a:r>
                <a:rPr lang="ko-KR" altLang="en-US" sz="1400" dirty="0" err="1"/>
                <a:t>var</a:t>
              </a:r>
              <a:r>
                <a:rPr lang="ko-KR" altLang="en-US" sz="1400" dirty="0"/>
                <a:t>/</a:t>
              </a:r>
              <a:r>
                <a:rPr lang="ko-KR" altLang="en-US" sz="1400" dirty="0" err="1"/>
                <a:t>lib</a:t>
              </a:r>
              <a:r>
                <a:rPr lang="ko-KR" altLang="en-US" sz="1400" dirty="0"/>
                <a:t>/</a:t>
              </a:r>
              <a:r>
                <a:rPr lang="ko-KR" altLang="en-US" sz="1400" dirty="0" err="1"/>
                <a:t>postgresql</a:t>
              </a:r>
              <a:r>
                <a:rPr lang="ko-KR" altLang="en-US" sz="1400" dirty="0"/>
                <a:t>/</a:t>
              </a:r>
              <a:r>
                <a:rPr lang="ko-KR" altLang="en-US" sz="1400" dirty="0" err="1"/>
                <a:t>data</a:t>
              </a:r>
              <a:endParaRPr lang="ko-KR" altLang="en-US" sz="1400" dirty="0"/>
            </a:p>
            <a:p>
              <a:r>
                <a:rPr lang="ko-KR" altLang="en-US" sz="1400" dirty="0"/>
                <a:t>    </a:t>
              </a:r>
              <a:r>
                <a:rPr lang="ko-KR" altLang="en-US" sz="1400" dirty="0" err="1"/>
                <a:t>restart</a:t>
              </a:r>
              <a:r>
                <a:rPr lang="ko-KR" altLang="en-US" sz="1400" dirty="0"/>
                <a:t>: </a:t>
              </a:r>
              <a:r>
                <a:rPr lang="ko-KR" altLang="en-US" sz="1400" dirty="0" err="1"/>
                <a:t>always</a:t>
              </a:r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dirty="0" err="1"/>
                <a:t>networks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</a:t>
              </a:r>
              <a:r>
                <a:rPr lang="ko-KR" altLang="en-US" sz="1400" dirty="0" err="1"/>
                <a:t>mynetwork</a:t>
              </a:r>
              <a:r>
                <a:rPr lang="ko-KR" altLang="en-US" sz="1400" dirty="0"/>
                <a:t>:</a:t>
              </a:r>
            </a:p>
            <a:p>
              <a:endParaRPr lang="ko-KR" altLang="en-US" sz="1400" dirty="0"/>
            </a:p>
            <a:p>
              <a:r>
                <a:rPr lang="ko-KR" altLang="en-US" sz="1400" dirty="0" err="1"/>
                <a:t>volumes</a:t>
              </a:r>
              <a:r>
                <a:rPr lang="ko-KR" altLang="en-US" sz="1400" dirty="0"/>
                <a:t>:</a:t>
              </a:r>
            </a:p>
            <a:p>
              <a:r>
                <a:rPr lang="ko-KR" altLang="en-US" sz="1400" dirty="0"/>
                <a:t>  </a:t>
              </a:r>
              <a:r>
                <a:rPr lang="ko-KR" altLang="en-US" sz="1400" dirty="0" err="1"/>
                <a:t>myvolume</a:t>
              </a:r>
              <a:r>
                <a:rPr lang="ko-KR" altLang="en-US" sz="1400" dirty="0"/>
                <a:t>: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74ED2-BD51-9DC8-ADCD-D3A49B17D2AA}"/>
              </a:ext>
            </a:extLst>
          </p:cNvPr>
          <p:cNvSpPr txBox="1"/>
          <p:nvPr/>
        </p:nvSpPr>
        <p:spPr>
          <a:xfrm>
            <a:off x="10049849" y="1284718"/>
            <a:ext cx="2011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 docker-compose.yml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43247C-4FDB-9696-92D1-C2C375B3C7D7}"/>
              </a:ext>
            </a:extLst>
          </p:cNvPr>
          <p:cNvSpPr txBox="1"/>
          <p:nvPr/>
        </p:nvSpPr>
        <p:spPr>
          <a:xfrm>
            <a:off x="7869409" y="109398"/>
            <a:ext cx="41934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/>
              <a:t>Docker Compose</a:t>
            </a:r>
            <a:r>
              <a:rPr lang="ko-KR" altLang="en-US" sz="1400"/>
              <a:t>에서 사용하는 설정 파일로</a:t>
            </a:r>
            <a:r>
              <a:rPr lang="en-US" altLang="ko-KR" sz="1400"/>
              <a:t>, </a:t>
            </a:r>
          </a:p>
          <a:p>
            <a:pPr algn="r"/>
            <a:r>
              <a:rPr lang="ko-KR" altLang="en-US" sz="1400"/>
              <a:t>여러 개의 </a:t>
            </a:r>
            <a:r>
              <a:rPr lang="en-US" altLang="ko-KR" sz="1400"/>
              <a:t>Docker </a:t>
            </a:r>
            <a:r>
              <a:rPr lang="ko-KR" altLang="en-US" sz="1400"/>
              <a:t>컨테이너를 </a:t>
            </a:r>
            <a:endParaRPr lang="en-US" altLang="ko-KR" sz="1400"/>
          </a:p>
          <a:p>
            <a:pPr algn="r"/>
            <a:r>
              <a:rPr lang="ko-KR" altLang="en-US" sz="1400"/>
              <a:t>쉽게 정의하고 관리할 수 있게 해주는 </a:t>
            </a:r>
            <a:endParaRPr lang="en-US" altLang="ko-KR" sz="1400"/>
          </a:p>
          <a:p>
            <a:pPr algn="r"/>
            <a:r>
              <a:rPr lang="en-US" altLang="ko-KR" sz="1400"/>
              <a:t>YAML </a:t>
            </a:r>
            <a:r>
              <a:rPr lang="ko-KR" altLang="en-US" sz="1400"/>
              <a:t>형식의 파일</a:t>
            </a:r>
          </a:p>
        </p:txBody>
      </p:sp>
    </p:spTree>
    <p:extLst>
      <p:ext uri="{BB962C8B-B14F-4D97-AF65-F5344CB8AC3E}">
        <p14:creationId xmlns:p14="http://schemas.microsoft.com/office/powerpoint/2010/main" val="1496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8049-CFD3-DE98-061C-C60C7F59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0BD8C-55B9-EA60-65EE-D620FB2E1AC4}"/>
              </a:ext>
            </a:extLst>
          </p:cNvPr>
          <p:cNvSpPr txBox="1"/>
          <p:nvPr/>
        </p:nvSpPr>
        <p:spPr>
          <a:xfrm>
            <a:off x="5542537" y="604067"/>
            <a:ext cx="2591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Docker Compose</a:t>
            </a:r>
            <a:endParaRPr lang="ko-KR" altLang="en-US" sz="2000" b="1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C1A8289-DCD3-2A11-FF0E-4D73BC66BC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027633-C1C5-2269-A741-764F5049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594" y="2211991"/>
            <a:ext cx="7558135" cy="4351338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docker-compose.yml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파일이 포함하는 모든 컨테이너 실행</a:t>
            </a: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 compose up -d --build</a:t>
            </a: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정지</a:t>
            </a:r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-apple-system"/>
              </a:rPr>
              <a:t>명령</a:t>
            </a:r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down</a:t>
            </a:r>
            <a:endParaRPr lang="en-US" altLang="ko-KR" sz="1600" b="0" i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08D1EA-D851-B010-7E56-C52CBCBA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13" y="4075677"/>
            <a:ext cx="3886537" cy="121930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E50763E-B96E-5655-2EF5-BD7A8A8D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389" y="3006662"/>
            <a:ext cx="5380186" cy="8839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40BE14-46B1-2764-4CB0-CF370B026A5B}"/>
              </a:ext>
            </a:extLst>
          </p:cNvPr>
          <p:cNvSpPr txBox="1"/>
          <p:nvPr/>
        </p:nvSpPr>
        <p:spPr>
          <a:xfrm>
            <a:off x="4178594" y="1221904"/>
            <a:ext cx="76873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먼저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composetest</a:t>
            </a:r>
            <a:r>
              <a:rPr lang="ko-KR" altLang="en-US" sz="2000" dirty="0"/>
              <a:t> 폴더를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이미지 생성에 사용되는 파일을 옮기고 </a:t>
            </a:r>
            <a:r>
              <a:rPr lang="en-US" altLang="ko-KR" sz="2000" dirty="0" err="1">
                <a:solidFill>
                  <a:srgbClr val="000000"/>
                </a:solidFill>
                <a:latin typeface="-apple-system"/>
              </a:rPr>
              <a:t>docker-compose.yml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-apple-system"/>
              </a:rPr>
              <a:t>를 생성 후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아래와 같은 폴더 구조를 만들어야 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014576-4C24-59E0-F16A-071C595DE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59" y="1299386"/>
            <a:ext cx="3075762" cy="52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2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EC8F0-FD37-602B-8495-D39CACCD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71EBA-CE2C-DFE6-AD83-84000368682E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>
                <a:solidFill>
                  <a:srgbClr val="000000"/>
                </a:solidFill>
                <a:effectLst/>
                <a:latin typeface="-apple-system"/>
              </a:rPr>
              <a:t>정지</a:t>
            </a:r>
            <a:r>
              <a:rPr lang="en-US" altLang="ko-KR" sz="2000" b="1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2000" b="1">
                <a:solidFill>
                  <a:srgbClr val="000000"/>
                </a:solidFill>
                <a:latin typeface="-apple-system"/>
              </a:rPr>
              <a:t>명령</a:t>
            </a:r>
            <a:endParaRPr lang="en-US" altLang="ko-KR" sz="2000" b="1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B11B2A0-FF8C-3FF9-2597-8D29F80C8B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EAA837-A014-2762-07A7-1298A193E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138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실행 중인 컨테이너를 중지하고 삭제 </a:t>
            </a:r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800" b="0" i="0">
                <a:solidFill>
                  <a:srgbClr val="000000"/>
                </a:solidFill>
                <a:effectLst/>
                <a:latin typeface="-apple-system"/>
              </a:rPr>
              <a:t>docker-compose down</a:t>
            </a:r>
            <a:endParaRPr lang="ko-KR" altLang="en-US" sz="1800" b="0" i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컨테이너와 함께 볼륨도 삭제</a:t>
            </a:r>
          </a:p>
          <a:p>
            <a:pPr lvl="1"/>
            <a:r>
              <a:rPr lang="en-US" altLang="ko-KR" sz="1800" b="0" i="0">
                <a:solidFill>
                  <a:srgbClr val="000000"/>
                </a:solidFill>
                <a:effectLst/>
                <a:latin typeface="-apple-system"/>
              </a:rPr>
              <a:t>docker-compose down -v</a:t>
            </a:r>
          </a:p>
          <a:p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altLang="ko-KR" sz="2000" b="0" i="0">
                <a:solidFill>
                  <a:srgbClr val="000000"/>
                </a:solidFill>
                <a:effectLst/>
                <a:latin typeface="-apple-system"/>
              </a:rPr>
              <a:t>Docker Compose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로 생성된 모든 이미지를 삭제</a:t>
            </a:r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800" b="0" i="0">
                <a:solidFill>
                  <a:srgbClr val="000000"/>
                </a:solidFill>
                <a:effectLst/>
                <a:latin typeface="-apple-system"/>
              </a:rPr>
              <a:t>docker-compose down --rmi all</a:t>
            </a:r>
          </a:p>
        </p:txBody>
      </p:sp>
    </p:spTree>
    <p:extLst>
      <p:ext uri="{BB962C8B-B14F-4D97-AF65-F5344CB8AC3E}">
        <p14:creationId xmlns:p14="http://schemas.microsoft.com/office/powerpoint/2010/main" val="403782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683E2-AEBE-805D-920E-646E7AA4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34"/>
            <a:ext cx="10515600" cy="1325563"/>
          </a:xfrm>
        </p:spPr>
        <p:txBody>
          <a:bodyPr/>
          <a:lstStyle/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F8AA6-D153-A2F2-C368-303E2DD35F15}"/>
              </a:ext>
            </a:extLst>
          </p:cNvPr>
          <p:cNvSpPr txBox="1"/>
          <p:nvPr/>
        </p:nvSpPr>
        <p:spPr>
          <a:xfrm>
            <a:off x="838200" y="4318222"/>
            <a:ext cx="5723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/>
              <a:t>현재 </a:t>
            </a:r>
            <a:r>
              <a:rPr lang="en-US" altLang="ko-KR" b="1"/>
              <a:t>(</a:t>
            </a:r>
            <a:r>
              <a:rPr lang="ko-KR" altLang="en-US" b="1"/>
              <a:t>도커 컴포즈</a:t>
            </a:r>
            <a:r>
              <a:rPr lang="en-US" altLang="ko-KR" b="1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000000"/>
                </a:solidFill>
                <a:effectLst/>
                <a:latin typeface="-apple-system"/>
              </a:rPr>
              <a:t>docker compose up -d --build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4C094A2-5208-5E01-3A25-B51B0F7DB070}"/>
              </a:ext>
            </a:extLst>
          </p:cNvPr>
          <p:cNvSpPr txBox="1">
            <a:spLocks/>
          </p:cNvSpPr>
          <p:nvPr/>
        </p:nvSpPr>
        <p:spPr>
          <a:xfrm>
            <a:off x="838200" y="1967041"/>
            <a:ext cx="10515600" cy="2078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/>
              <a:t>기존</a:t>
            </a:r>
            <a:endParaRPr lang="en-US" altLang="ko-KR" sz="1800" b="1"/>
          </a:p>
          <a:p>
            <a:pPr lvl="1"/>
            <a:r>
              <a:rPr lang="en-US" altLang="ko-KR" sz="1600"/>
              <a:t>docker network create mynetwork</a:t>
            </a:r>
          </a:p>
          <a:p>
            <a:pPr lvl="1"/>
            <a:r>
              <a:rPr lang="en-US" altLang="ko-KR" sz="1600"/>
              <a:t>docker volume create myvolume</a:t>
            </a:r>
          </a:p>
          <a:p>
            <a:pPr lvl="1"/>
            <a:r>
              <a:rPr lang="en-US" altLang="ko-KR" sz="1600"/>
              <a:t>docker run -d --name postgrestest --network mynetwork -e POSTGRES_PASSWORD=mysecretpassword --mount type=volume,source=myvolume,target=/var/lib/postgresql/data postgres:15.4</a:t>
            </a:r>
          </a:p>
          <a:p>
            <a:pPr lvl="1"/>
            <a:r>
              <a:rPr lang="en-US" altLang="ko-KR" sz="1600"/>
              <a:t>docker run -d --name djangotest --network mynetwork myproject</a:t>
            </a:r>
          </a:p>
          <a:p>
            <a:pPr lvl="1"/>
            <a:r>
              <a:rPr lang="en-US" altLang="ko-KR" sz="1600"/>
              <a:t>docker run -d --name nginxtest --network mynetwork -p 80:80 myserver</a:t>
            </a:r>
          </a:p>
        </p:txBody>
      </p:sp>
    </p:spTree>
    <p:extLst>
      <p:ext uri="{BB962C8B-B14F-4D97-AF65-F5344CB8AC3E}">
        <p14:creationId xmlns:p14="http://schemas.microsoft.com/office/powerpoint/2010/main" val="121870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16046</TotalTime>
  <Words>806</Words>
  <Application>Microsoft Office PowerPoint</Application>
  <PresentationFormat>와이드스크린</PresentationFormat>
  <Paragraphs>188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Office 테마</vt:lpstr>
      <vt:lpstr>리눅스 프로그래밍</vt:lpstr>
      <vt:lpstr>Docker Compose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Docker Compose</vt:lpstr>
      <vt:lpstr>Docker Compose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</dc:title>
  <dc:creator>이다영</dc:creator>
  <cp:lastModifiedBy>User</cp:lastModifiedBy>
  <cp:revision>2390</cp:revision>
  <dcterms:created xsi:type="dcterms:W3CDTF">2024-02-22T02:46:48Z</dcterms:created>
  <dcterms:modified xsi:type="dcterms:W3CDTF">2025-04-29T04:20:29Z</dcterms:modified>
</cp:coreProperties>
</file>