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474" r:id="rId3"/>
    <p:sldId id="501" r:id="rId4"/>
    <p:sldId id="531" r:id="rId5"/>
    <p:sldId id="536" r:id="rId6"/>
    <p:sldId id="532" r:id="rId7"/>
    <p:sldId id="530" r:id="rId8"/>
    <p:sldId id="533" r:id="rId9"/>
    <p:sldId id="534" r:id="rId10"/>
    <p:sldId id="535" r:id="rId11"/>
    <p:sldId id="537" r:id="rId12"/>
    <p:sldId id="539" r:id="rId13"/>
    <p:sldId id="540" r:id="rId14"/>
    <p:sldId id="541" r:id="rId15"/>
    <p:sldId id="543" r:id="rId16"/>
    <p:sldId id="542" r:id="rId17"/>
    <p:sldId id="544" r:id="rId18"/>
    <p:sldId id="487" r:id="rId19"/>
    <p:sldId id="514" r:id="rId20"/>
    <p:sldId id="516" r:id="rId21"/>
    <p:sldId id="545" r:id="rId22"/>
    <p:sldId id="504" r:id="rId23"/>
    <p:sldId id="546" r:id="rId24"/>
    <p:sldId id="518" r:id="rId25"/>
    <p:sldId id="547" r:id="rId26"/>
    <p:sldId id="503" r:id="rId27"/>
    <p:sldId id="548" r:id="rId28"/>
    <p:sldId id="502" r:id="rId29"/>
    <p:sldId id="549" r:id="rId30"/>
    <p:sldId id="550" r:id="rId31"/>
    <p:sldId id="507" r:id="rId32"/>
    <p:sldId id="552" r:id="rId33"/>
    <p:sldId id="509" r:id="rId34"/>
    <p:sldId id="554" r:id="rId35"/>
    <p:sldId id="557" r:id="rId36"/>
    <p:sldId id="343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06F"/>
    <a:srgbClr val="95B4D8"/>
    <a:srgbClr val="D2DDF1"/>
    <a:srgbClr val="E48C0A"/>
    <a:srgbClr val="F9C170"/>
    <a:srgbClr val="00A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8" autoAdjust="0"/>
    <p:restoredTop sz="87696" autoAdjust="0"/>
  </p:normalViewPr>
  <p:slideViewPr>
    <p:cSldViewPr snapToGrid="0">
      <p:cViewPr varScale="1">
        <p:scale>
          <a:sx n="72" d="100"/>
          <a:sy n="72" d="100"/>
        </p:scale>
        <p:origin x="12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40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D72925A-DD11-9FE1-C065-BD38DE25D1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C33EB-D11D-3830-A80E-939CB7DC8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7EF63-9856-4AF3-84CC-EB28F672220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048B9-C457-70A9-6625-19044C1682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CEF74-405F-B87E-3105-2CB789677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1C0E-684E-4EE9-9E19-A0EC75F81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4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89542-1938-4442-A3C8-949D9C82129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106D1-FB54-4A9D-AC6A-F3F994DB5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810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897F9-5EB8-33BC-925F-56E7061FF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F17544A-B67D-B4BD-E0CB-58A1A2134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4D6835B-1BCB-FE67-1E8E-EA2183620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4E5CAF-ABA7-A0C3-1928-4520F0D100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17628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48074-037A-8374-D039-6CCED4DAC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00D8CD2-F9FF-7908-EA03-49425FF3A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9AB697-C135-B69A-EF63-E6376AD953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DF0A98-4868-E2F7-4156-01BDD78F2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26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02AFB-22B3-DEF0-E350-7AA2DBC9B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AEFF75-34DE-1F99-57CC-C28EFA064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F83D94-DA90-9303-3041-89473B5FC9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F9C218-FE50-7FEE-A403-50B180F172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764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DACDE-E373-8104-C24E-5C416F6CE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0878D0-37E8-A6F0-41D5-04B20D039D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CB6C4D-50D0-970A-26FE-248661536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F78279-4141-96D6-514B-EA3C51E73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246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EC4C5-3688-3937-A00F-80752021C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094B0F-FE77-857F-7C22-D864BCB34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A49C12-E699-36E6-AD40-E4580BCD9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CD69CB-27D0-FEE4-D7EB-431E1D1C1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591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024C8-6394-C58E-8802-3B2765F1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50532A-1C31-EB14-DD9D-4151AD9BB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90B708-194C-89DA-CB14-6F686CBDC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4D8F7-33AB-B26E-729E-2AE3EA868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591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83D63-541E-5694-1B01-232222F3D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3FEAFF-9D29-5D97-A5EC-9E11100DE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5B755-5776-3C56-3835-5365F249C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F6885-BD34-E414-3A65-80E2F6639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983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4D332-8175-D6AC-59DC-EB770AF0E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2A062A3-1AE8-6FD9-0C50-4274EE0A37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B74A60-A7B9-6883-C8BF-B529919DB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E7E6F-5294-AF7A-C8E8-EF3138B22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700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3B97A-ECC5-0288-0E52-F6A14110D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BAC282-11FF-DA21-5010-CDCE37BFB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22E1A0-A9AB-C6C1-8AF8-6D64E59F1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F799B-F161-4CE0-7697-F0BC87295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696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E670A-8965-0D91-0DC7-EAC743EBD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C69DC5-F7B3-A9FF-8915-A07B215693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74CCB4-8EA4-6AE5-C228-0B713AAD2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C3D35F-1269-F73B-4E23-61573943A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09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79743-6D32-3279-0CEE-3D875879F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509B01-536A-60A3-0612-718A73DFB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76A564-C5E9-F806-14BA-DC42E2D82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CCEE4-F235-1826-1C74-9D5141823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00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7199E-A661-798B-997B-4C80AE3A1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EE7C2D-635E-9EA2-5A35-5089A4069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3C2BD6-8D86-1952-0327-A4ED079BB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6E8046-E5D5-8978-D35C-14676E5A2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9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09A98-93FF-0CE5-CB72-324A7923D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2BCEAA-73C2-3F2B-9490-5921ED06E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2508AA0-1BD3-46D9-B3C1-FD3FEC51FE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817C2F-5B18-59F0-B3F8-6CC8D64178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52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FC9AA-3B4E-7990-1FE8-3232BED9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A418DE-C8B0-79DF-A6A9-225C06286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BC7EA6-27D6-518E-8A17-1BC89F9AD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40B11-7E09-5235-CD8B-12DC5B08A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020D6-651F-0FBD-1030-585D6E45D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C947D5-DA1E-467F-3A2A-8EA8DEF7C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AF4BA1-BF49-03E0-1763-D127FFCF5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5FE97A-A50A-AB91-A968-4242380C6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3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F23F0-ABBA-B880-90E8-083FAC0B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957A82-758D-6593-86CF-B01E3108E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171FA1-DC63-5228-5632-D56F5FC10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D228D-7A9E-A487-F7A5-515FAF225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08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D4F72-7849-6D21-3B0C-08D38270F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E98BD7-26E0-7F08-9A00-68D5B7E37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D913E7-EB44-5C84-DAEF-EF58F9ED05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15F1C0-5966-9E03-FDB0-A684494DEA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7086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B3F0-D3FA-76AC-400D-703B5385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93B5AF-936E-3728-374A-E98AA5E660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D5382A-A6C5-CB47-ACD3-39AE11029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62A12-BAE7-4DEE-04BA-C4546DDA5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412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7F78F-E612-64CC-FF98-5A9E09CC7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077C4C-C725-C9F2-436A-BEE7668C14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E63505-D383-5091-0548-40FA23A9B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86F5B7-C3D0-6F48-9F13-9D45C2DD4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229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1845-194F-F501-DB6A-0FA6EE80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E05414-EF46-1E78-3581-38ED16A32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D0AAE1-4CA4-97A8-7EF6-E19DA5B1B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98A34D-3C2D-E8B1-E150-E3FE5A877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172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B3F0-D3FA-76AC-400D-703B5385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93B5AF-936E-3728-374A-E98AA5E660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D5382A-A6C5-CB47-ACD3-39AE11029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62A12-BAE7-4DEE-04BA-C4546DDA5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41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BDBB1-45DE-9CD9-3F2A-A9628CD53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F2B0BD-539B-42D9-0C5E-C0A036DA2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6FFF8A-478E-EA2E-0F84-0706CFC4D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F410DE-20BD-7500-4396-63E8FE405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5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23726-E0CE-6D46-ACC4-4AA2AD6EC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AAECF5-8D50-0B8B-26C3-DC598BAAE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B15181-1245-515A-F9CB-5A9BE9B32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02650-3036-B945-63AA-EF164D71C0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93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postgresql://&lt;USER&gt;:&lt;PASSWORD&gt;@&lt;HOST&gt;:&lt;PORT&gt;/&lt;NAME&gt;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F5157-5FED-278F-AD6A-E9B848105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65D339-699A-A975-9619-4D87C42AD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BA522B-ED5A-E31E-24B1-8924CBE7C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934C9-8804-7A40-E7E4-3599E3E14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48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2703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EE3CD-2986-636D-4E6A-0BDFCFD3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9799FF9-6A31-7E4B-19E7-B5A911F123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F4C05A-B41D-CF06-DFA8-60143E9A5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EF861-61E7-FB4B-FDE2-6CCA91E356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696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E9147-56B0-EAB8-81AA-CCB84745C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8179FB-7CAE-E204-E594-E69606C4F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D1BDC5-E0F9-609A-7BFA-A5F8AE7CD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F79A1-506B-D905-E961-47BE6CF120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62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5027C-FFEA-4182-9763-07D630DAB059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B279E-FBC5-1FDB-AC25-8D6F0A8A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7FA348-9A90-432B-1F0C-6F8D69E31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75448A-E8EB-719E-E04B-9A3EB4DD5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6B83B-DACC-44C2-BFA9-C4DE4D128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2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DDCC7-C991-3C09-2C2B-D69014C66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2939F2-6D9D-8E20-C020-BAF870FA58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4212C4-2644-952F-5F11-98298897F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36AE-28F7-7AD5-2F87-E96B2A777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49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FEE5-9FA6-618E-BB8E-A5BD4D3C0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4525F4-09BC-14BA-9379-0F50EACAF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32C3CA-08ED-D11B-03BA-371E090DD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465FC0-5D69-0F4E-F2A9-AC76248A5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065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CCCDF-7313-87D3-0919-EFCA343DC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D78939-C413-39BD-C162-2103733B21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69A8FE-DC55-0C10-28FB-C99DDFC4B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3752BE-26B7-6BE7-939E-B1E3F4ED5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6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4931-6C71-D859-E68B-BA248F7268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391206-864B-0802-6CE6-25E147D1E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54CBAE-F025-7335-1A54-DBAFDCBF97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958EBF-0148-F2BD-AA58-DC2F5372E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4755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F27E-E0F8-8E2F-1EEA-0150E2AE4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A4D7CD-F9D1-C82E-7BD1-B0E8C944D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46D9BF-BBDE-459F-58A9-823A364B6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A7B31-E758-6514-0484-BB1F5879E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53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8CD08-B51E-E454-90AC-B45D6C1D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2E751-3EC9-7994-3CA8-20D2FBBA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3BE-E169-AFA4-5E16-4676E30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7B4E2-0789-CA56-A4D1-FCBE2D5E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124B2-239D-58F8-7339-60F9186E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5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A350-2F5F-0295-8EC3-704E4695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7FFA3-B975-C982-2F3E-039A1669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34770-4E21-32F4-93CE-C024D0A3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4B895-1634-18D5-752B-AF237ABA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1A4D-62A3-0291-5FE7-FF299303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FCC8FA-0531-8E1B-F33C-819DADB7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0879E-A6AF-918C-8DDF-A19606823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FD3FD-8F68-BCF6-DE4D-9BD6B8B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BEEA-6F67-4646-4D73-09E58415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DA981-7FD0-AE2B-57EF-579FFCE2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7692-651F-DE58-CA38-0C158B1D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DD853-5EA8-B9F3-D130-3D096181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9EF72-57FE-D3EA-F622-3786E76B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335BC-8831-B822-5CDC-B12573D3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1A23C-D1E3-12C7-7ECE-940C5F9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15D6-E25B-8124-49F1-18326013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712D-670B-34F8-0622-4A162FA2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31752-5068-BF36-CECF-0C666552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366B-35FD-C49F-1FBF-758F83E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B6B12-7763-4F0E-A9F7-A3AA1616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E2FEB-552E-69EB-61ED-3D8CD5D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3F7D7-DA5C-02BC-3732-FC0EB3FCF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5B0E3-F45C-D639-777D-C088439E6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8CF70-4B1C-F70B-BAFB-CBF7EE8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ED0D9-B1DC-8B3C-E82B-CCF1D583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1CC65-B6BD-72B6-87F6-D595618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F2B1C-BA5E-BC2A-B93C-27429497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E83E7-399C-B884-8024-51D4007E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7E213-0B40-C521-C3F8-7B66808E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9D7A8-9701-D66D-66FA-9799F952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29B2F-53C0-41FE-6393-6C809156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4A2B32-4D20-4381-5A7E-AA05432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3EC9C-464B-858E-4379-BF4E7A7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CD4B2A-4F3B-E7BD-2171-94F9C519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4E6D-CBED-0263-00A2-D96B8C93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DE658-74D8-EF88-8633-F73DEAD2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97F10-F6F2-C9DB-7B3B-F9DD3A3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35D3B-7641-3AE5-7BFB-4C8D87E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0FB9A-0D47-F1A2-CB18-C664F159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A7A941-0950-E772-8C06-41AD8884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6C6B-9AD3-CDEF-FDE6-DAC2754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6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F4C3-C60D-0984-EA44-F767842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E6F9B-5D51-E827-A84E-E5C87661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AAD0-9754-4AB7-A7D4-65859E9E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B5CF5-8458-5DC5-D286-79C09DE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B9C4F-48EE-7FA4-0D22-1CD2A7E5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B984C-7A27-5E5D-4058-3D38D2D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B99E-3F40-5768-A2BE-18A0B156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D2F571-5AC6-5D07-AA4F-DC5B721F0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B7910-77B2-6082-C114-DAE573E4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CA638-8F12-98B1-A3C2-99D007A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E83E3-C965-6550-D1B1-E97C5B18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467CF-C0D3-6579-9C8D-8839F1F9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F28197-4DFB-7BC9-7C16-9A6941BD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48B09-68D5-37C9-7F86-EB355B7C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5FDDB-4AE9-650B-EDAC-DEF4E4B9F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C72AB-3017-1870-C4BB-5372768FF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109B7-F978-A7E4-447E-3CE2A2AA3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twe.tistory.com/entry/Python-django-%EC%99%B8%EB%B6%80-%EC%A0%91%EC%86%8D-%EC%84%A4%EC%A0%95%ED%95%98%EA%B8%B0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89774-3577-47DA-71B2-A810F6AFD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0BF8B-BC61-8C2E-0AF8-B1785D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3852"/>
          </a:xfrm>
        </p:spPr>
        <p:txBody>
          <a:bodyPr/>
          <a:lstStyle/>
          <a:p>
            <a:r>
              <a:rPr lang="en-US" altLang="ko-KR"/>
              <a:t>15. </a:t>
            </a:r>
            <a:r>
              <a:rPr lang="en-US" altLang="ko-KR" sz="2400"/>
              <a:t>HTML,</a:t>
            </a:r>
            <a:r>
              <a:rPr lang="ko-KR" altLang="en-US" sz="2400"/>
              <a:t> </a:t>
            </a:r>
            <a:r>
              <a:rPr lang="en-US" altLang="ko-KR" sz="2400"/>
              <a:t>CSS,</a:t>
            </a:r>
            <a:r>
              <a:rPr lang="ko-KR" altLang="en-US" sz="2400"/>
              <a:t> </a:t>
            </a:r>
            <a:r>
              <a:rPr lang="en-US" altLang="ko-KR" sz="2400"/>
              <a:t>JS</a:t>
            </a:r>
            <a:r>
              <a:rPr lang="ko-KR" altLang="en-US" sz="2400"/>
              <a:t>를 사용하는</a:t>
            </a:r>
            <a:r>
              <a:rPr lang="en-US" altLang="ko-KR"/>
              <a:t> </a:t>
            </a:r>
            <a:r>
              <a:rPr lang="ko-KR" altLang="en-US" sz="2400"/>
              <a:t>게시판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57074-1CA0-3C55-27E4-BE1556DC3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5FBC094-4EC0-FEF2-1E2F-E420104959D2}"/>
              </a:ext>
            </a:extLst>
          </p:cNvPr>
          <p:cNvSpPr txBox="1">
            <a:spLocks/>
          </p:cNvSpPr>
          <p:nvPr/>
        </p:nvSpPr>
        <p:spPr>
          <a:xfrm>
            <a:off x="838200" y="374429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경로 연결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26F18-0FEC-1A44-641C-3D0A3C3277E3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>
                <a:solidFill>
                  <a:srgbClr val="212529"/>
                </a:solidFill>
                <a:latin typeface="+mn-ea"/>
              </a:rPr>
              <a:t>board/urls.py</a:t>
            </a:r>
            <a:endParaRPr lang="en-US" altLang="ko-KR" sz="2000" b="1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1CB53-7513-3A49-F7DA-1EFCEF968237}"/>
              </a:ext>
            </a:extLst>
          </p:cNvPr>
          <p:cNvSpPr txBox="1"/>
          <p:nvPr/>
        </p:nvSpPr>
        <p:spPr>
          <a:xfrm>
            <a:off x="838199" y="1896184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board/urls.py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BF641-5F97-8769-A947-CEF2D9010824}"/>
              </a:ext>
            </a:extLst>
          </p:cNvPr>
          <p:cNvSpPr txBox="1"/>
          <p:nvPr/>
        </p:nvSpPr>
        <p:spPr>
          <a:xfrm>
            <a:off x="1016000" y="2607326"/>
            <a:ext cx="7838441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from django.urls import path</a:t>
            </a:r>
          </a:p>
          <a:p>
            <a:r>
              <a:rPr lang="en-US" altLang="ko-KR" sz="1400"/>
              <a:t>from . import views</a:t>
            </a:r>
          </a:p>
          <a:p>
            <a:endParaRPr lang="en-US" altLang="ko-KR" sz="1400"/>
          </a:p>
          <a:p>
            <a:r>
              <a:rPr lang="en-US" altLang="ko-KR" sz="1400"/>
              <a:t>urlpatterns = [</a:t>
            </a:r>
          </a:p>
          <a:p>
            <a:r>
              <a:rPr lang="en-US" altLang="ko-KR" sz="1400"/>
              <a:t>    path('', views.post_list, name='post_list'),</a:t>
            </a:r>
          </a:p>
          <a:p>
            <a:r>
              <a:rPr lang="en-US" altLang="ko-KR" sz="1400"/>
              <a:t>    path('post/&lt;int:pk&gt;/', views.post_detail, name='post_detail'),</a:t>
            </a:r>
          </a:p>
          <a:p>
            <a:r>
              <a:rPr lang="en-US" altLang="ko-KR" sz="1400"/>
              <a:t>    path('post/new/', views.post_new, name='post_new'),</a:t>
            </a:r>
          </a:p>
          <a:p>
            <a:r>
              <a:rPr lang="en-US" altLang="ko-KR" sz="1400"/>
              <a:t>    path('post/&lt;int:pk&gt;/edit/', views.post_edit, name='post_edit'),</a:t>
            </a:r>
          </a:p>
          <a:p>
            <a:r>
              <a:rPr lang="en-US" altLang="ko-KR" sz="1400"/>
              <a:t>    path('post/&lt;int:pk&gt;/delete/', views.post_delete, name='post_delete'),</a:t>
            </a:r>
          </a:p>
          <a:p>
            <a:r>
              <a:rPr lang="en-US" altLang="ko-KR" sz="1400"/>
              <a:t>]</a:t>
            </a:r>
            <a:endParaRPr lang="ko-KR" altLang="en-US" sz="1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43897-4911-C1D4-49F1-1D0937A6F94F}"/>
              </a:ext>
            </a:extLst>
          </p:cNvPr>
          <p:cNvSpPr txBox="1"/>
          <p:nvPr/>
        </p:nvSpPr>
        <p:spPr>
          <a:xfrm>
            <a:off x="5878263" y="1231208"/>
            <a:ext cx="54755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URL </a:t>
            </a:r>
            <a:r>
              <a:rPr lang="ko-KR" altLang="en-US" sz="1200"/>
              <a:t>경로와 뷰 함수</a:t>
            </a:r>
            <a:r>
              <a:rPr lang="en-US" altLang="ko-KR" sz="1200"/>
              <a:t>(view function)</a:t>
            </a:r>
            <a:r>
              <a:rPr lang="ko-KR" altLang="en-US" sz="1200"/>
              <a:t>를 연결하는 설정 파일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사용자가 어떤 </a:t>
            </a:r>
            <a:r>
              <a:rPr lang="en-US" altLang="ko-KR" sz="1200"/>
              <a:t>URL</a:t>
            </a:r>
            <a:r>
              <a:rPr lang="ko-KR" altLang="en-US" sz="1200"/>
              <a:t>로 요청을 보냈을 때 어떤 화면</a:t>
            </a:r>
            <a:r>
              <a:rPr lang="en-US" altLang="ko-KR" sz="1200"/>
              <a:t>(</a:t>
            </a:r>
            <a:r>
              <a:rPr lang="ko-KR" altLang="en-US" sz="1200"/>
              <a:t>또는 기능</a:t>
            </a:r>
            <a:r>
              <a:rPr lang="en-US" altLang="ko-KR" sz="1200"/>
              <a:t>)</a:t>
            </a:r>
            <a:r>
              <a:rPr lang="ko-KR" altLang="en-US" sz="1200"/>
              <a:t>을 보여줄지를 지정하는 라우터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63C446-B57E-C9FF-B3CD-343F4B10EEBF}"/>
              </a:ext>
            </a:extLst>
          </p:cNvPr>
          <p:cNvSpPr txBox="1"/>
          <p:nvPr/>
        </p:nvSpPr>
        <p:spPr>
          <a:xfrm>
            <a:off x="2453833" y="1780548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새 파일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FDE906A-D810-6295-1366-2DCB8A7E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59" y="2295736"/>
            <a:ext cx="7285351" cy="1981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4574C4-2D5A-F26A-8951-78B2683FC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263" y="4967548"/>
            <a:ext cx="5681559" cy="153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2CC27-DBEF-2962-32B8-F045587B0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0827622-D42D-81A1-4AFF-D9FDC1BE1448}"/>
              </a:ext>
            </a:extLst>
          </p:cNvPr>
          <p:cNvSpPr txBox="1">
            <a:spLocks/>
          </p:cNvSpPr>
          <p:nvPr/>
        </p:nvSpPr>
        <p:spPr>
          <a:xfrm>
            <a:off x="811640" y="241588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파일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D3B18-D312-685F-7AE1-8494D0425A1B}"/>
              </a:ext>
            </a:extLst>
          </p:cNvPr>
          <p:cNvSpPr txBox="1"/>
          <p:nvPr/>
        </p:nvSpPr>
        <p:spPr>
          <a:xfrm>
            <a:off x="811640" y="925142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board/templates/post_list.html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90A15C-C54D-0D58-8857-13374D946D4A}"/>
              </a:ext>
            </a:extLst>
          </p:cNvPr>
          <p:cNvSpPr txBox="1"/>
          <p:nvPr/>
        </p:nvSpPr>
        <p:spPr>
          <a:xfrm>
            <a:off x="5103848" y="920734"/>
            <a:ext cx="5159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mkdir board/templates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board/templates/post_list.html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9DC3A-7BDA-32B1-CF57-796F4340BD2B}"/>
              </a:ext>
            </a:extLst>
          </p:cNvPr>
          <p:cNvSpPr txBox="1"/>
          <p:nvPr/>
        </p:nvSpPr>
        <p:spPr>
          <a:xfrm>
            <a:off x="904238" y="1669376"/>
            <a:ext cx="6873950" cy="48320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{% load static %}</a:t>
            </a:r>
          </a:p>
          <a:p>
            <a:r>
              <a:rPr lang="en-US" altLang="ko-KR" sz="1400"/>
              <a:t>&lt;!DOCTYPE html&gt;</a:t>
            </a:r>
          </a:p>
          <a:p>
            <a:r>
              <a:rPr lang="en-US" altLang="ko-KR" sz="1400"/>
              <a:t>&lt;html&gt;</a:t>
            </a:r>
          </a:p>
          <a:p>
            <a:r>
              <a:rPr lang="en-US" altLang="ko-KR" sz="1400"/>
              <a:t>&lt;head&gt;</a:t>
            </a:r>
          </a:p>
          <a:p>
            <a:r>
              <a:rPr lang="en-US" altLang="ko-KR" sz="1400"/>
              <a:t>    &lt;link rel="stylesheet" href="{% static 'styles.css' %}"&gt;</a:t>
            </a:r>
          </a:p>
          <a:p>
            <a:r>
              <a:rPr lang="en-US" altLang="ko-KR" sz="1400"/>
              <a:t>    &lt;script src="{% static 'scripts.js' %}"&gt;&lt;/script&gt;</a:t>
            </a:r>
          </a:p>
          <a:p>
            <a:r>
              <a:rPr lang="en-US" altLang="ko-KR" sz="1400"/>
              <a:t>&lt;/head&gt;</a:t>
            </a:r>
          </a:p>
          <a:p>
            <a:r>
              <a:rPr lang="en-US" altLang="ko-KR" sz="1400"/>
              <a:t>&lt;body&gt;</a:t>
            </a:r>
          </a:p>
          <a:p>
            <a:r>
              <a:rPr lang="en-US" altLang="ko-KR" sz="1400"/>
              <a:t>    &lt;h1&gt;</a:t>
            </a:r>
            <a:r>
              <a:rPr lang="ko-KR" altLang="en-US" sz="1400"/>
              <a:t>게시판</a:t>
            </a:r>
            <a:r>
              <a:rPr lang="en-US" altLang="ko-KR" sz="1400"/>
              <a:t>&lt;/h1&gt;</a:t>
            </a:r>
          </a:p>
          <a:p>
            <a:r>
              <a:rPr lang="en-US" altLang="ko-KR" sz="1400"/>
              <a:t>    &lt;a class="btn" href="{% url 'post_new' %}"&gt;</a:t>
            </a:r>
            <a:r>
              <a:rPr lang="ko-KR" altLang="en-US" sz="1400"/>
              <a:t>글 쓰기</a:t>
            </a:r>
            <a:r>
              <a:rPr lang="en-US" altLang="ko-KR" sz="1400"/>
              <a:t>&lt;/a&gt;</a:t>
            </a:r>
          </a:p>
          <a:p>
            <a:r>
              <a:rPr lang="en-US" altLang="ko-KR" sz="1400"/>
              <a:t>    &lt;ul class="post-list"&gt;</a:t>
            </a:r>
          </a:p>
          <a:p>
            <a:r>
              <a:rPr lang="en-US" altLang="ko-KR" sz="1400"/>
              <a:t>        {% for post in posts %}</a:t>
            </a:r>
          </a:p>
          <a:p>
            <a:r>
              <a:rPr lang="en-US" altLang="ko-KR" sz="1400"/>
              <a:t>        &lt;li&gt;</a:t>
            </a:r>
          </a:p>
          <a:p>
            <a:r>
              <a:rPr lang="en-US" altLang="ko-KR" sz="1400"/>
              <a:t>            &lt;a href="{% url 'post_detail' post.pk %}"&gt;{{ post.title }}&lt;/a&gt;</a:t>
            </a:r>
          </a:p>
          <a:p>
            <a:r>
              <a:rPr lang="en-US" altLang="ko-KR" sz="1400"/>
              <a:t>            &lt;span class="date"&gt;{{ post.created_at|date:"Y-m-d H:i" }}&lt;/span&gt;</a:t>
            </a:r>
          </a:p>
          <a:p>
            <a:r>
              <a:rPr lang="en-US" altLang="ko-KR" sz="1400"/>
              <a:t>        &lt;/li&gt;</a:t>
            </a:r>
          </a:p>
          <a:p>
            <a:r>
              <a:rPr lang="en-US" altLang="ko-KR" sz="1400"/>
              <a:t>        {% empty %}</a:t>
            </a:r>
          </a:p>
          <a:p>
            <a:r>
              <a:rPr lang="en-US" altLang="ko-KR" sz="1400"/>
              <a:t>        &lt;li&gt;</a:t>
            </a:r>
            <a:r>
              <a:rPr lang="ko-KR" altLang="en-US" sz="1400"/>
              <a:t>작성된 글이 없습니다</a:t>
            </a:r>
            <a:r>
              <a:rPr lang="en-US" altLang="ko-KR" sz="1400"/>
              <a:t>.&lt;/li&gt;</a:t>
            </a:r>
          </a:p>
          <a:p>
            <a:r>
              <a:rPr lang="en-US" altLang="ko-KR" sz="1400"/>
              <a:t>        {% endfor %}</a:t>
            </a:r>
          </a:p>
          <a:p>
            <a:r>
              <a:rPr lang="en-US" altLang="ko-KR" sz="1400"/>
              <a:t>    &lt;/ul&gt;</a:t>
            </a:r>
          </a:p>
          <a:p>
            <a:r>
              <a:rPr lang="en-US" altLang="ko-KR" sz="1400"/>
              <a:t>&lt;/body&gt;</a:t>
            </a:r>
          </a:p>
          <a:p>
            <a:r>
              <a:rPr lang="en-US" altLang="ko-KR" sz="1400"/>
              <a:t>&lt;/html&gt;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11B5C6F-34DC-3772-DECD-CF52DA8B8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883" y="1540768"/>
            <a:ext cx="8084041" cy="30044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627C153-2CFE-36A8-73D0-38B849E059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921" y="1987701"/>
            <a:ext cx="4782003" cy="2627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ED6605F-A823-4DA2-41AA-3EDAAF724D9F}"/>
              </a:ext>
            </a:extLst>
          </p:cNvPr>
          <p:cNvSpPr txBox="1"/>
          <p:nvPr/>
        </p:nvSpPr>
        <p:spPr>
          <a:xfrm>
            <a:off x="3833982" y="53598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템플릿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6691BB-16E7-8A8A-39CB-B1F8F676014E}"/>
              </a:ext>
            </a:extLst>
          </p:cNvPr>
          <p:cNvSpPr txBox="1"/>
          <p:nvPr/>
        </p:nvSpPr>
        <p:spPr>
          <a:xfrm>
            <a:off x="5824152" y="225452"/>
            <a:ext cx="60977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/>
              <a:t>템플릿(Templates) 은 HTML 파일에 Django 템플릿 언어(DTL)를 섞어, </a:t>
            </a:r>
            <a:br>
              <a:rPr lang="en-US" altLang="ko-KR" sz="1400"/>
            </a:br>
            <a:r>
              <a:rPr lang="ko-KR" altLang="en-US" sz="1400"/>
              <a:t>동적으로 웹 페이지를 생성할 수 있게 하는 시스템</a:t>
            </a:r>
          </a:p>
        </p:txBody>
      </p:sp>
    </p:spTree>
    <p:extLst>
      <p:ext uri="{BB962C8B-B14F-4D97-AF65-F5344CB8AC3E}">
        <p14:creationId xmlns:p14="http://schemas.microsoft.com/office/powerpoint/2010/main" val="1856663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C4B4B-07AD-4175-E4F4-2B3D503E8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F125E65-9D07-C85E-7A95-083CC58BFE5E}"/>
              </a:ext>
            </a:extLst>
          </p:cNvPr>
          <p:cNvSpPr txBox="1">
            <a:spLocks/>
          </p:cNvSpPr>
          <p:nvPr/>
        </p:nvSpPr>
        <p:spPr>
          <a:xfrm>
            <a:off x="811640" y="241588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파일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139135-3A31-3689-8ACB-56BE162A98AA}"/>
              </a:ext>
            </a:extLst>
          </p:cNvPr>
          <p:cNvSpPr txBox="1"/>
          <p:nvPr/>
        </p:nvSpPr>
        <p:spPr>
          <a:xfrm>
            <a:off x="811640" y="925142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board/templates/post_detail.html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FA2493-B87C-5EFB-7848-D1A8BC8509DD}"/>
              </a:ext>
            </a:extLst>
          </p:cNvPr>
          <p:cNvSpPr txBox="1"/>
          <p:nvPr/>
        </p:nvSpPr>
        <p:spPr>
          <a:xfrm>
            <a:off x="5198414" y="933369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board/templates/post_detail.html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389ACC-E278-AE93-A230-1EF7B7B941EE}"/>
              </a:ext>
            </a:extLst>
          </p:cNvPr>
          <p:cNvSpPr txBox="1"/>
          <p:nvPr/>
        </p:nvSpPr>
        <p:spPr>
          <a:xfrm>
            <a:off x="224356" y="3255943"/>
            <a:ext cx="6111565" cy="2970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/>
              <a:t>{% load static %}</a:t>
            </a:r>
          </a:p>
          <a:p>
            <a:r>
              <a:rPr lang="en-US" altLang="ko-KR" sz="1100"/>
              <a:t>&lt;!DOCTYPE html&gt;</a:t>
            </a:r>
          </a:p>
          <a:p>
            <a:r>
              <a:rPr lang="en-US" altLang="ko-KR" sz="1100"/>
              <a:t>&lt;html&gt;</a:t>
            </a:r>
          </a:p>
          <a:p>
            <a:r>
              <a:rPr lang="en-US" altLang="ko-KR" sz="1100"/>
              <a:t>&lt;head&gt;</a:t>
            </a:r>
          </a:p>
          <a:p>
            <a:r>
              <a:rPr lang="en-US" altLang="ko-KR" sz="1100"/>
              <a:t>    &lt;link rel="stylesheet" href="{% static 'styles.css' %}"&gt;</a:t>
            </a:r>
          </a:p>
          <a:p>
            <a:r>
              <a:rPr lang="en-US" altLang="ko-KR" sz="1100"/>
              <a:t>    &lt;script src="{% static 'scripts.js' %}"&gt;&lt;/script&gt;</a:t>
            </a:r>
          </a:p>
          <a:p>
            <a:r>
              <a:rPr lang="en-US" altLang="ko-KR" sz="1100"/>
              <a:t>&lt;/head&gt;</a:t>
            </a:r>
          </a:p>
          <a:p>
            <a:r>
              <a:rPr lang="en-US" altLang="ko-KR" sz="1100"/>
              <a:t>&lt;body&gt;</a:t>
            </a:r>
          </a:p>
          <a:p>
            <a:r>
              <a:rPr lang="en-US" altLang="ko-KR" sz="1100"/>
              <a:t>    &lt;div class="post"&gt;</a:t>
            </a:r>
          </a:p>
          <a:p>
            <a:r>
              <a:rPr lang="en-US" altLang="ko-KR" sz="1100"/>
              <a:t>        &lt;h2 class="post-title"&gt;{{ post.title }}&lt;/h2&gt;</a:t>
            </a:r>
          </a:p>
          <a:p>
            <a:r>
              <a:rPr lang="en-US" altLang="ko-KR" sz="1100"/>
              <a:t>        &lt;div class="post-content"&gt;{{ post.content|linebreaksbr }}&lt;/div&gt;</a:t>
            </a:r>
          </a:p>
          <a:p>
            <a:r>
              <a:rPr lang="en-US" altLang="ko-KR" sz="1100"/>
              <a:t>        &lt;span class="date"&gt;{{ post.created_at|date:"Y-m-d H:i" }}&lt;/span&gt;</a:t>
            </a:r>
          </a:p>
          <a:p>
            <a:r>
              <a:rPr lang="en-US" altLang="ko-KR" sz="1100"/>
              <a:t>    &lt;/div&gt;</a:t>
            </a:r>
          </a:p>
          <a:p>
            <a:r>
              <a:rPr lang="en-US" altLang="ko-KR" sz="1100"/>
              <a:t>    &lt;div class="post-actions" style="margin: 20px 0;"&gt;</a:t>
            </a:r>
          </a:p>
          <a:p>
            <a:r>
              <a:rPr lang="en-US" altLang="ko-KR" sz="1100"/>
              <a:t>        &lt;a class="btn" href="{% url 'post_edit' post.pk %}"&gt;</a:t>
            </a:r>
            <a:r>
              <a:rPr lang="ko-KR" altLang="en-US" sz="1100"/>
              <a:t>수정</a:t>
            </a:r>
            <a:r>
              <a:rPr lang="en-US" altLang="ko-KR" sz="1100"/>
              <a:t>&lt;/a&gt;</a:t>
            </a:r>
          </a:p>
          <a:p>
            <a:r>
              <a:rPr lang="en-US" altLang="ko-KR" sz="1100"/>
              <a:t>        &lt;a class="btn btn-danger" href="{% url 'post_delete' post.pk %}"&gt;</a:t>
            </a:r>
            <a:r>
              <a:rPr lang="ko-KR" altLang="en-US" sz="1100"/>
              <a:t>삭제</a:t>
            </a:r>
            <a:r>
              <a:rPr lang="en-US" altLang="ko-KR" sz="1100"/>
              <a:t>&lt;/a&gt;</a:t>
            </a:r>
          </a:p>
          <a:p>
            <a:r>
              <a:rPr lang="en-US" altLang="ko-KR" sz="1100"/>
              <a:t>    &lt;/div&gt;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C6D6E4-A877-902F-D7AF-3F5DFAA36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512" y="1781921"/>
            <a:ext cx="8079129" cy="1777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3535AEB-30CD-4C2A-ADFE-A4298461EA39}"/>
              </a:ext>
            </a:extLst>
          </p:cNvPr>
          <p:cNvSpPr txBox="1"/>
          <p:nvPr/>
        </p:nvSpPr>
        <p:spPr>
          <a:xfrm>
            <a:off x="5824152" y="225452"/>
            <a:ext cx="60977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/>
              <a:t>템플릿(Templates) 은 HTML 파일에 Django 템플릿 언어(DTL)를 섞어, </a:t>
            </a:r>
            <a:br>
              <a:rPr lang="en-US" altLang="ko-KR" sz="1400"/>
            </a:br>
            <a:r>
              <a:rPr lang="ko-KR" altLang="en-US" sz="1400"/>
              <a:t>동적으로 웹 페이지를 생성할 수 있게 하는 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31351B-B808-48AE-3E06-00698447D057}"/>
              </a:ext>
            </a:extLst>
          </p:cNvPr>
          <p:cNvSpPr txBox="1"/>
          <p:nvPr/>
        </p:nvSpPr>
        <p:spPr>
          <a:xfrm>
            <a:off x="3833982" y="53598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템플릿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CD111E-E82D-60CD-6BD2-BC57C8C00838}"/>
              </a:ext>
            </a:extLst>
          </p:cNvPr>
          <p:cNvSpPr txBox="1"/>
          <p:nvPr/>
        </p:nvSpPr>
        <p:spPr>
          <a:xfrm>
            <a:off x="6414461" y="2240281"/>
            <a:ext cx="5553183" cy="39857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/>
              <a:t>    &lt;h3&gt;</a:t>
            </a:r>
            <a:r>
              <a:rPr lang="ko-KR" altLang="en-US" sz="1100"/>
              <a:t>댓글</a:t>
            </a:r>
            <a:r>
              <a:rPr lang="en-US" altLang="ko-KR" sz="1100"/>
              <a:t>&lt;/h3&gt;</a:t>
            </a:r>
          </a:p>
          <a:p>
            <a:r>
              <a:rPr lang="en-US" altLang="ko-KR" sz="1100"/>
              <a:t>    &lt;ul class="comment-list"&gt;</a:t>
            </a:r>
          </a:p>
          <a:p>
            <a:r>
              <a:rPr lang="en-US" altLang="ko-KR" sz="1100"/>
              <a:t>        {% for comment in comments %}</a:t>
            </a:r>
          </a:p>
          <a:p>
            <a:r>
              <a:rPr lang="en-US" altLang="ko-KR" sz="1100"/>
              <a:t>            &lt;li&gt;</a:t>
            </a:r>
          </a:p>
          <a:p>
            <a:r>
              <a:rPr lang="en-US" altLang="ko-KR" sz="1100"/>
              <a:t>                &lt;strong&gt;{{ comment.author }}&lt;/strong&gt;: {{ comment.text|linebreaksbr }}</a:t>
            </a:r>
          </a:p>
          <a:p>
            <a:r>
              <a:rPr lang="en-US" altLang="ko-KR" sz="1100"/>
              <a:t>                &lt;div class="date"&gt;{{ comment.created_at|date:"Y-m-d H:i" }}&lt;/div&gt;</a:t>
            </a:r>
          </a:p>
          <a:p>
            <a:r>
              <a:rPr lang="en-US" altLang="ko-KR" sz="1100"/>
              <a:t>            &lt;/li&gt;</a:t>
            </a:r>
          </a:p>
          <a:p>
            <a:r>
              <a:rPr lang="en-US" altLang="ko-KR" sz="1100"/>
              <a:t>        {% empty %}</a:t>
            </a:r>
          </a:p>
          <a:p>
            <a:r>
              <a:rPr lang="en-US" altLang="ko-KR" sz="1100"/>
              <a:t>            &lt;li&gt;</a:t>
            </a:r>
            <a:r>
              <a:rPr lang="ko-KR" altLang="en-US" sz="1100"/>
              <a:t>아직 댓글이 없습니다</a:t>
            </a:r>
            <a:r>
              <a:rPr lang="en-US" altLang="ko-KR" sz="1100"/>
              <a:t>.&lt;/li&gt;</a:t>
            </a:r>
          </a:p>
          <a:p>
            <a:r>
              <a:rPr lang="en-US" altLang="ko-KR" sz="1100"/>
              <a:t>        {% endfor %}</a:t>
            </a:r>
          </a:p>
          <a:p>
            <a:r>
              <a:rPr lang="en-US" altLang="ko-KR" sz="1100"/>
              <a:t>    &lt;/ul&gt;</a:t>
            </a:r>
          </a:p>
          <a:p>
            <a:endParaRPr lang="en-US" altLang="ko-KR" sz="1100"/>
          </a:p>
          <a:p>
            <a:r>
              <a:rPr lang="en-US" altLang="ko-KR" sz="1100"/>
              <a:t>    &lt;h4&gt;</a:t>
            </a:r>
            <a:r>
              <a:rPr lang="ko-KR" altLang="en-US" sz="1100"/>
              <a:t>댓글 작성</a:t>
            </a:r>
            <a:r>
              <a:rPr lang="en-US" altLang="ko-KR" sz="1100"/>
              <a:t>&lt;/h4&gt;</a:t>
            </a:r>
          </a:p>
          <a:p>
            <a:r>
              <a:rPr lang="en-US" altLang="ko-KR" sz="1100"/>
              <a:t>    &lt;form method="post"&gt;</a:t>
            </a:r>
          </a:p>
          <a:p>
            <a:r>
              <a:rPr lang="en-US" altLang="ko-KR" sz="1100"/>
              <a:t>        {% csrf_token %}</a:t>
            </a:r>
          </a:p>
          <a:p>
            <a:r>
              <a:rPr lang="en-US" altLang="ko-KR" sz="1100"/>
              <a:t>        {{ form.as_p }}</a:t>
            </a:r>
          </a:p>
          <a:p>
            <a:r>
              <a:rPr lang="en-US" altLang="ko-KR" sz="1100"/>
              <a:t>        &lt;button type="submit" class="btn"&gt;</a:t>
            </a:r>
            <a:r>
              <a:rPr lang="ko-KR" altLang="en-US" sz="1100"/>
              <a:t>댓글 작성</a:t>
            </a:r>
            <a:r>
              <a:rPr lang="en-US" altLang="ko-KR" sz="1100"/>
              <a:t>&lt;/button&gt;</a:t>
            </a:r>
          </a:p>
          <a:p>
            <a:r>
              <a:rPr lang="en-US" altLang="ko-KR" sz="1100"/>
              <a:t>    &lt;/form&gt;</a:t>
            </a:r>
          </a:p>
          <a:p>
            <a:r>
              <a:rPr lang="en-US" altLang="ko-KR" sz="1100"/>
              <a:t>    &lt;div style="text-align: center; margin-top: 20px;"&gt;</a:t>
            </a:r>
          </a:p>
          <a:p>
            <a:r>
              <a:rPr lang="en-US" altLang="ko-KR" sz="1100"/>
              <a:t>        &lt;a class="btn" href="{% url 'post_list' %}"&gt;</a:t>
            </a:r>
            <a:r>
              <a:rPr lang="ko-KR" altLang="en-US" sz="1100"/>
              <a:t>뒤로가기</a:t>
            </a:r>
            <a:r>
              <a:rPr lang="en-US" altLang="ko-KR" sz="1100"/>
              <a:t>&lt;/a&gt;</a:t>
            </a:r>
          </a:p>
          <a:p>
            <a:r>
              <a:rPr lang="en-US" altLang="ko-KR" sz="1100"/>
              <a:t>    &lt;/div&gt;</a:t>
            </a:r>
          </a:p>
          <a:p>
            <a:r>
              <a:rPr lang="en-US" altLang="ko-KR" sz="1100"/>
              <a:t>&lt;/body&gt;</a:t>
            </a:r>
          </a:p>
          <a:p>
            <a:r>
              <a:rPr lang="en-US" altLang="ko-KR" sz="1100"/>
              <a:t>&lt;/html&gt;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5FECC4C-DC6C-E752-71AE-2D1DC45C9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2965" y="2227794"/>
            <a:ext cx="2125686" cy="18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201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2C694-3115-32AF-1979-20EC8BC92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A4DD9D7-16AB-7219-161B-CAF8120BB50F}"/>
              </a:ext>
            </a:extLst>
          </p:cNvPr>
          <p:cNvSpPr txBox="1">
            <a:spLocks/>
          </p:cNvSpPr>
          <p:nvPr/>
        </p:nvSpPr>
        <p:spPr>
          <a:xfrm>
            <a:off x="811640" y="241588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파일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8A4F6-0308-7300-06C5-DEF90CBD245A}"/>
              </a:ext>
            </a:extLst>
          </p:cNvPr>
          <p:cNvSpPr txBox="1"/>
          <p:nvPr/>
        </p:nvSpPr>
        <p:spPr>
          <a:xfrm>
            <a:off x="811640" y="925142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board/templates/post_form.html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3922-F374-ED47-C2D5-D72A1D30E6DE}"/>
              </a:ext>
            </a:extLst>
          </p:cNvPr>
          <p:cNvSpPr txBox="1"/>
          <p:nvPr/>
        </p:nvSpPr>
        <p:spPr>
          <a:xfrm>
            <a:off x="5198414" y="933369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board/templates/post_form.html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2FBA7-FB16-3F49-0C39-EDB97FC5698D}"/>
              </a:ext>
            </a:extLst>
          </p:cNvPr>
          <p:cNvSpPr txBox="1"/>
          <p:nvPr/>
        </p:nvSpPr>
        <p:spPr>
          <a:xfrm>
            <a:off x="904237" y="1669376"/>
            <a:ext cx="8587003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{% load static %}</a:t>
            </a:r>
          </a:p>
          <a:p>
            <a:r>
              <a:rPr lang="en-US" altLang="ko-KR" sz="1400"/>
              <a:t>&lt;!DOCTYPE html&gt;</a:t>
            </a:r>
          </a:p>
          <a:p>
            <a:r>
              <a:rPr lang="en-US" altLang="ko-KR" sz="1400"/>
              <a:t>&lt;html&gt;</a:t>
            </a:r>
          </a:p>
          <a:p>
            <a:r>
              <a:rPr lang="en-US" altLang="ko-KR" sz="1400"/>
              <a:t>&lt;head&gt;</a:t>
            </a:r>
          </a:p>
          <a:p>
            <a:r>
              <a:rPr lang="en-US" altLang="ko-KR" sz="1400"/>
              <a:t>    &lt;link rel="stylesheet" href="{% static 'styles.css' %}"&gt;</a:t>
            </a:r>
          </a:p>
          <a:p>
            <a:r>
              <a:rPr lang="en-US" altLang="ko-KR" sz="1400"/>
              <a:t>    &lt;script src="{% static 'scripts.js' %}"&gt;&lt;/script&gt;</a:t>
            </a:r>
          </a:p>
          <a:p>
            <a:r>
              <a:rPr lang="en-US" altLang="ko-KR" sz="1400"/>
              <a:t>&lt;/head&gt;</a:t>
            </a:r>
          </a:p>
          <a:p>
            <a:r>
              <a:rPr lang="en-US" altLang="ko-KR" sz="1400"/>
              <a:t>&lt;body&gt;</a:t>
            </a:r>
          </a:p>
          <a:p>
            <a:r>
              <a:rPr lang="en-US" altLang="ko-KR" sz="1400"/>
              <a:t>    &lt;h1&gt;{% if edit %}</a:t>
            </a:r>
            <a:r>
              <a:rPr lang="ko-KR" altLang="en-US" sz="1400"/>
              <a:t>글 수정</a:t>
            </a:r>
            <a:r>
              <a:rPr lang="en-US" altLang="ko-KR" sz="1400"/>
              <a:t>{% else %}</a:t>
            </a:r>
            <a:r>
              <a:rPr lang="ko-KR" altLang="en-US" sz="1400"/>
              <a:t>글 작성</a:t>
            </a:r>
            <a:r>
              <a:rPr lang="en-US" altLang="ko-KR" sz="1400"/>
              <a:t>{% endif %}&lt;/h1&gt;</a:t>
            </a:r>
          </a:p>
          <a:p>
            <a:r>
              <a:rPr lang="en-US" altLang="ko-KR" sz="1400"/>
              <a:t>    &lt;div class="form-container"&gt;</a:t>
            </a:r>
          </a:p>
          <a:p>
            <a:r>
              <a:rPr lang="en-US" altLang="ko-KR" sz="1400"/>
              <a:t>        &lt;form method="post"&gt;</a:t>
            </a:r>
          </a:p>
          <a:p>
            <a:r>
              <a:rPr lang="en-US" altLang="ko-KR" sz="1400"/>
              <a:t>            {% csrf_token %}</a:t>
            </a:r>
          </a:p>
          <a:p>
            <a:r>
              <a:rPr lang="en-US" altLang="ko-KR" sz="1400"/>
              <a:t>            {{ form.as_p }}</a:t>
            </a:r>
          </a:p>
          <a:p>
            <a:r>
              <a:rPr lang="en-US" altLang="ko-KR" sz="1400"/>
              <a:t>            &lt;button type="submit" class="btn"&gt;{% if edit %}</a:t>
            </a:r>
            <a:r>
              <a:rPr lang="ko-KR" altLang="en-US" sz="1400"/>
              <a:t>수정</a:t>
            </a:r>
            <a:r>
              <a:rPr lang="en-US" altLang="ko-KR" sz="1400"/>
              <a:t>{% else %}</a:t>
            </a:r>
            <a:r>
              <a:rPr lang="ko-KR" altLang="en-US" sz="1400"/>
              <a:t>저장</a:t>
            </a:r>
            <a:r>
              <a:rPr lang="en-US" altLang="ko-KR" sz="1400"/>
              <a:t>{% endif %}&lt;/button&gt;</a:t>
            </a:r>
          </a:p>
          <a:p>
            <a:r>
              <a:rPr lang="en-US" altLang="ko-KR" sz="1400"/>
              <a:t>        &lt;/form&gt;</a:t>
            </a:r>
          </a:p>
          <a:p>
            <a:r>
              <a:rPr lang="en-US" altLang="ko-KR" sz="1400"/>
              <a:t>    &lt;/div&gt;</a:t>
            </a:r>
          </a:p>
          <a:p>
            <a:r>
              <a:rPr lang="en-US" altLang="ko-KR" sz="1400"/>
              <a:t>    &lt;div style="text-align: center; margin-top: 20px;"&gt;</a:t>
            </a:r>
          </a:p>
          <a:p>
            <a:r>
              <a:rPr lang="en-US" altLang="ko-KR" sz="1400"/>
              <a:t>        &lt;a class="btn" href="{% url 'post_list' %}"&gt;</a:t>
            </a:r>
            <a:r>
              <a:rPr lang="ko-KR" altLang="en-US" sz="1400"/>
              <a:t>뒤로가기</a:t>
            </a:r>
            <a:r>
              <a:rPr lang="en-US" altLang="ko-KR" sz="1400"/>
              <a:t>&lt;/a&gt;</a:t>
            </a:r>
          </a:p>
          <a:p>
            <a:r>
              <a:rPr lang="en-US" altLang="ko-KR" sz="1400"/>
              <a:t>    &lt;/div&gt;</a:t>
            </a:r>
          </a:p>
          <a:p>
            <a:r>
              <a:rPr lang="en-US" altLang="ko-KR" sz="1400"/>
              <a:t>&lt;/body&gt;</a:t>
            </a:r>
          </a:p>
          <a:p>
            <a:r>
              <a:rPr lang="en-US" altLang="ko-KR" sz="1400"/>
              <a:t>&lt;/html&gt;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9FD54A-1A92-D62F-33E4-AE9729AF6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76" y="1831113"/>
            <a:ext cx="5622648" cy="231464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BFE1503-F930-5527-FF83-127ADB7F5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2027" y="1377451"/>
            <a:ext cx="7779897" cy="140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53362E6-8346-88D4-BA10-46247FB2E59C}"/>
              </a:ext>
            </a:extLst>
          </p:cNvPr>
          <p:cNvSpPr txBox="1"/>
          <p:nvPr/>
        </p:nvSpPr>
        <p:spPr>
          <a:xfrm>
            <a:off x="5824152" y="225452"/>
            <a:ext cx="60977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/>
              <a:t>템플릿(Templates) 은 HTML 파일에 Django 템플릿 언어(DTL)를 섞어, </a:t>
            </a:r>
            <a:br>
              <a:rPr lang="en-US" altLang="ko-KR" sz="1400"/>
            </a:br>
            <a:r>
              <a:rPr lang="ko-KR" altLang="en-US" sz="1400"/>
              <a:t>동적으로 웹 페이지를 생성할 수 있게 하는 시스템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CD38C-C3BC-B4EE-6E98-466FC492F5BD}"/>
              </a:ext>
            </a:extLst>
          </p:cNvPr>
          <p:cNvSpPr txBox="1"/>
          <p:nvPr/>
        </p:nvSpPr>
        <p:spPr>
          <a:xfrm>
            <a:off x="3833982" y="53598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템플릿</a:t>
            </a:r>
          </a:p>
        </p:txBody>
      </p:sp>
    </p:spTree>
    <p:extLst>
      <p:ext uri="{BB962C8B-B14F-4D97-AF65-F5344CB8AC3E}">
        <p14:creationId xmlns:p14="http://schemas.microsoft.com/office/powerpoint/2010/main" val="174596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4692D-3FBC-13AB-698F-935796062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6D8BB86-0C7C-CECF-B7FE-C8ED2A58703C}"/>
              </a:ext>
            </a:extLst>
          </p:cNvPr>
          <p:cNvSpPr txBox="1">
            <a:spLocks/>
          </p:cNvSpPr>
          <p:nvPr/>
        </p:nvSpPr>
        <p:spPr>
          <a:xfrm>
            <a:off x="811640" y="241588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HTML </a:t>
            </a:r>
            <a:r>
              <a:rPr lang="ko-KR" altLang="en-US"/>
              <a:t>파일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28C8B6-2B2D-B7E1-495C-ABEDE557E254}"/>
              </a:ext>
            </a:extLst>
          </p:cNvPr>
          <p:cNvSpPr txBox="1"/>
          <p:nvPr/>
        </p:nvSpPr>
        <p:spPr>
          <a:xfrm>
            <a:off x="811640" y="925142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board/templates/post_confirm_delete.html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9256EC-EC93-02D6-08C1-4E65C80AAF02}"/>
              </a:ext>
            </a:extLst>
          </p:cNvPr>
          <p:cNvSpPr txBox="1"/>
          <p:nvPr/>
        </p:nvSpPr>
        <p:spPr>
          <a:xfrm>
            <a:off x="6096000" y="932822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board/templates/post_confirm_delete.html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3350EB-F3FC-37D6-E0C1-DAE19E7EF725}"/>
              </a:ext>
            </a:extLst>
          </p:cNvPr>
          <p:cNvSpPr txBox="1"/>
          <p:nvPr/>
        </p:nvSpPr>
        <p:spPr>
          <a:xfrm>
            <a:off x="811640" y="1927220"/>
            <a:ext cx="8587003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{% load static %}</a:t>
            </a:r>
          </a:p>
          <a:p>
            <a:r>
              <a:rPr lang="en-US" altLang="ko-KR" sz="1400"/>
              <a:t>&lt;!DOCTYPE html&gt;</a:t>
            </a:r>
          </a:p>
          <a:p>
            <a:r>
              <a:rPr lang="en-US" altLang="ko-KR" sz="1400"/>
              <a:t>&lt;html&gt;</a:t>
            </a:r>
          </a:p>
          <a:p>
            <a:r>
              <a:rPr lang="en-US" altLang="ko-KR" sz="1400"/>
              <a:t>&lt;head&gt;</a:t>
            </a:r>
          </a:p>
          <a:p>
            <a:r>
              <a:rPr lang="en-US" altLang="ko-KR" sz="1400"/>
              <a:t>    &lt;link rel="stylesheet" href="{% static 'styles.css' %}"&gt;</a:t>
            </a:r>
          </a:p>
          <a:p>
            <a:r>
              <a:rPr lang="en-US" altLang="ko-KR" sz="1400"/>
              <a:t>&lt;/head&gt;</a:t>
            </a:r>
          </a:p>
          <a:p>
            <a:r>
              <a:rPr lang="en-US" altLang="ko-KR" sz="1400"/>
              <a:t>&lt;body&gt;</a:t>
            </a:r>
          </a:p>
          <a:p>
            <a:r>
              <a:rPr lang="en-US" altLang="ko-KR" sz="1400"/>
              <a:t>    &lt;h1&gt;</a:t>
            </a:r>
            <a:r>
              <a:rPr lang="ko-KR" altLang="en-US" sz="1400"/>
              <a:t>글 삭제</a:t>
            </a:r>
            <a:r>
              <a:rPr lang="en-US" altLang="ko-KR" sz="1400"/>
              <a:t>&lt;/h1&gt;</a:t>
            </a:r>
          </a:p>
          <a:p>
            <a:r>
              <a:rPr lang="en-US" altLang="ko-KR" sz="1400"/>
              <a:t>    &lt;div class="post-content"&gt;</a:t>
            </a:r>
          </a:p>
          <a:p>
            <a:r>
              <a:rPr lang="en-US" altLang="ko-KR" sz="1400"/>
              <a:t>        &lt;p&gt;</a:t>
            </a:r>
            <a:r>
              <a:rPr lang="ko-KR" altLang="en-US" sz="1400"/>
              <a:t>정말로 </a:t>
            </a:r>
            <a:r>
              <a:rPr lang="en-US" altLang="ko-KR" sz="1400"/>
              <a:t>"{{ post.title }}" </a:t>
            </a:r>
            <a:r>
              <a:rPr lang="ko-KR" altLang="en-US" sz="1400"/>
              <a:t>글을 삭제하시겠습니까</a:t>
            </a:r>
            <a:r>
              <a:rPr lang="en-US" altLang="ko-KR" sz="1400"/>
              <a:t>?&lt;/p&gt;</a:t>
            </a:r>
          </a:p>
          <a:p>
            <a:r>
              <a:rPr lang="en-US" altLang="ko-KR" sz="1400"/>
              <a:t>        &lt;form method="post"&gt;</a:t>
            </a:r>
          </a:p>
          <a:p>
            <a:r>
              <a:rPr lang="en-US" altLang="ko-KR" sz="1400"/>
              <a:t>            {% csrf_token %}</a:t>
            </a:r>
          </a:p>
          <a:p>
            <a:r>
              <a:rPr lang="en-US" altLang="ko-KR" sz="1400"/>
              <a:t>            &lt;button type="submit" class="btn btn-danger"&gt;</a:t>
            </a:r>
            <a:r>
              <a:rPr lang="ko-KR" altLang="en-US" sz="1400"/>
              <a:t>삭제</a:t>
            </a:r>
            <a:r>
              <a:rPr lang="en-US" altLang="ko-KR" sz="1400"/>
              <a:t>&lt;/button&gt;</a:t>
            </a:r>
          </a:p>
          <a:p>
            <a:r>
              <a:rPr lang="en-US" altLang="ko-KR" sz="1400"/>
              <a:t>            &lt;a class="btn" href="{% url 'post_detail' post.pk %}"&gt;</a:t>
            </a:r>
            <a:r>
              <a:rPr lang="ko-KR" altLang="en-US" sz="1400"/>
              <a:t>취소</a:t>
            </a:r>
            <a:r>
              <a:rPr lang="en-US" altLang="ko-KR" sz="1400"/>
              <a:t>&lt;/a&gt;</a:t>
            </a:r>
          </a:p>
          <a:p>
            <a:r>
              <a:rPr lang="en-US" altLang="ko-KR" sz="1400"/>
              <a:t>        &lt;/form&gt;</a:t>
            </a:r>
          </a:p>
          <a:p>
            <a:r>
              <a:rPr lang="en-US" altLang="ko-KR" sz="1400"/>
              <a:t>    &lt;/div&gt;</a:t>
            </a:r>
          </a:p>
          <a:p>
            <a:r>
              <a:rPr lang="en-US" altLang="ko-KR" sz="1400"/>
              <a:t>&lt;/body&gt;</a:t>
            </a:r>
          </a:p>
          <a:p>
            <a:r>
              <a:rPr lang="en-US" altLang="ko-KR" sz="1400"/>
              <a:t>&lt;/html&gt;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B6FEEE-055E-B06D-BA61-E998DA87D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348" y="1781921"/>
            <a:ext cx="5291576" cy="23543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5CBE5FF-558B-DDD0-77EA-AA5C704DC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466" y="1464671"/>
            <a:ext cx="7789762" cy="1647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BBB025D-D6AD-2551-C0E1-FFD06F6DD4FC}"/>
              </a:ext>
            </a:extLst>
          </p:cNvPr>
          <p:cNvSpPr txBox="1"/>
          <p:nvPr/>
        </p:nvSpPr>
        <p:spPr>
          <a:xfrm>
            <a:off x="5824152" y="225452"/>
            <a:ext cx="6097772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/>
              <a:t>템플릿(Templates) 은 HTML 파일에 Django 템플릿 언어(DTL)를 섞어, </a:t>
            </a:r>
            <a:br>
              <a:rPr lang="en-US" altLang="ko-KR" sz="1400"/>
            </a:br>
            <a:r>
              <a:rPr lang="ko-KR" altLang="en-US" sz="1400"/>
              <a:t>동적으로 웹 페이지를 생성할 수 있게 하는 시스템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99DB81-DED1-BE9B-DA06-BACA7562FC60}"/>
              </a:ext>
            </a:extLst>
          </p:cNvPr>
          <p:cNvSpPr txBox="1"/>
          <p:nvPr/>
        </p:nvSpPr>
        <p:spPr>
          <a:xfrm>
            <a:off x="3833982" y="535988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/>
              <a:t>템플릿</a:t>
            </a:r>
          </a:p>
        </p:txBody>
      </p:sp>
    </p:spTree>
    <p:extLst>
      <p:ext uri="{BB962C8B-B14F-4D97-AF65-F5344CB8AC3E}">
        <p14:creationId xmlns:p14="http://schemas.microsoft.com/office/powerpoint/2010/main" val="342550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6A282-DDBC-C6F6-10E1-F1E4E8333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FBECB55-8890-EB2B-CD3F-01816F81F5B8}"/>
              </a:ext>
            </a:extLst>
          </p:cNvPr>
          <p:cNvSpPr txBox="1">
            <a:spLocks/>
          </p:cNvSpPr>
          <p:nvPr/>
        </p:nvSpPr>
        <p:spPr>
          <a:xfrm>
            <a:off x="811640" y="241588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CSS </a:t>
            </a:r>
            <a:r>
              <a:rPr lang="ko-KR" altLang="en-US"/>
              <a:t>파일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CB229-B578-D3C5-1260-5BD8C6760D29}"/>
              </a:ext>
            </a:extLst>
          </p:cNvPr>
          <p:cNvSpPr txBox="1"/>
          <p:nvPr/>
        </p:nvSpPr>
        <p:spPr>
          <a:xfrm>
            <a:off x="811640" y="925142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board/static/styles.css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0A53-602A-D8F8-1518-8F6ED8DA52CC}"/>
              </a:ext>
            </a:extLst>
          </p:cNvPr>
          <p:cNvSpPr txBox="1"/>
          <p:nvPr/>
        </p:nvSpPr>
        <p:spPr>
          <a:xfrm>
            <a:off x="5256286" y="886337"/>
            <a:ext cx="3332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mkdir board/static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board/static/styles.css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00C97-BFE8-C674-BF80-CD5FF6AE14EB}"/>
              </a:ext>
            </a:extLst>
          </p:cNvPr>
          <p:cNvSpPr txBox="1"/>
          <p:nvPr/>
        </p:nvSpPr>
        <p:spPr>
          <a:xfrm>
            <a:off x="811640" y="1671567"/>
            <a:ext cx="3783509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body {</a:t>
            </a:r>
          </a:p>
          <a:p>
            <a:r>
              <a:rPr lang="en-US" altLang="ko-KR" sz="1400"/>
              <a:t>    font-family: Arial, sans-serif;</a:t>
            </a:r>
          </a:p>
          <a:p>
            <a:r>
              <a:rPr lang="en-US" altLang="ko-KR" sz="1400"/>
              <a:t>    margin: 40px;</a:t>
            </a:r>
          </a:p>
          <a:p>
            <a:r>
              <a:rPr lang="en-US" altLang="ko-KR" sz="1400"/>
              <a:t>    background-color: #f9f9f9;</a:t>
            </a:r>
          </a:p>
          <a:p>
            <a:r>
              <a:rPr lang="en-US" altLang="ko-KR" sz="1400"/>
              <a:t>    color: #333;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h1, h2, h3, h4 {</a:t>
            </a:r>
          </a:p>
          <a:p>
            <a:r>
              <a:rPr lang="en-US" altLang="ko-KR" sz="1400"/>
              <a:t>    color: #2c3e50;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.post-list, .comment-list {</a:t>
            </a:r>
          </a:p>
          <a:p>
            <a:r>
              <a:rPr lang="en-US" altLang="ko-KR" sz="1400"/>
              <a:t>    list-style-type: none;</a:t>
            </a:r>
          </a:p>
          <a:p>
            <a:r>
              <a:rPr lang="en-US" altLang="ko-KR" sz="1400"/>
              <a:t>    padding-left: 0;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.post-content, .form-container {</a:t>
            </a:r>
          </a:p>
          <a:p>
            <a:r>
              <a:rPr lang="en-US" altLang="ko-KR" sz="1400"/>
              <a:t>    margin-bottom: 20px;</a:t>
            </a:r>
          </a:p>
          <a:p>
            <a:r>
              <a:rPr lang="en-US" altLang="ko-KR" sz="1400"/>
              <a:t>    padding: 15px;</a:t>
            </a:r>
          </a:p>
          <a:p>
            <a:r>
              <a:rPr lang="en-US" altLang="ko-KR" sz="1400"/>
              <a:t>    background-color: #fff;</a:t>
            </a:r>
          </a:p>
          <a:p>
            <a:r>
              <a:rPr lang="en-US" altLang="ko-KR" sz="1400"/>
              <a:t>    border-radius: 8px;</a:t>
            </a:r>
          </a:p>
          <a:p>
            <a:r>
              <a:rPr lang="en-US" altLang="ko-KR" sz="1400"/>
              <a:t>    box-shadow: 0 2px 4px rgba(0,0,0,0.1);</a:t>
            </a:r>
          </a:p>
          <a:p>
            <a:r>
              <a:rPr lang="en-US" altLang="ko-KR" sz="1400"/>
              <a:t>}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C1886FA-944F-9C64-61B3-D0A0988B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59" y="428034"/>
            <a:ext cx="7445385" cy="1981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D543028-9FE2-DBAD-4D9F-B231FD6277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284" y="697812"/>
            <a:ext cx="8245555" cy="16765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4BE98E-6228-3AF8-7FEC-42253B33BD02}"/>
              </a:ext>
            </a:extLst>
          </p:cNvPr>
          <p:cNvSpPr txBox="1"/>
          <p:nvPr/>
        </p:nvSpPr>
        <p:spPr>
          <a:xfrm>
            <a:off x="4714238" y="1687920"/>
            <a:ext cx="3332129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.btn {</a:t>
            </a:r>
          </a:p>
          <a:p>
            <a:r>
              <a:rPr lang="en-US" altLang="ko-KR" sz="1400"/>
              <a:t>    background-color: #3498db;</a:t>
            </a:r>
          </a:p>
          <a:p>
            <a:r>
              <a:rPr lang="en-US" altLang="ko-KR" sz="1400"/>
              <a:t>    color: white;</a:t>
            </a:r>
          </a:p>
          <a:p>
            <a:r>
              <a:rPr lang="en-US" altLang="ko-KR" sz="1400"/>
              <a:t>    padding: 8px 16px;</a:t>
            </a:r>
          </a:p>
          <a:p>
            <a:r>
              <a:rPr lang="en-US" altLang="ko-KR" sz="1400"/>
              <a:t>    border: none;</a:t>
            </a:r>
          </a:p>
          <a:p>
            <a:r>
              <a:rPr lang="en-US" altLang="ko-KR" sz="1400"/>
              <a:t>    border-radius: 5px;</a:t>
            </a:r>
          </a:p>
          <a:p>
            <a:r>
              <a:rPr lang="en-US" altLang="ko-KR" sz="1400"/>
              <a:t>    text-decoration: none;</a:t>
            </a:r>
          </a:p>
          <a:p>
            <a:r>
              <a:rPr lang="en-US" altLang="ko-KR" sz="1400"/>
              <a:t>    cursor: pointer;</a:t>
            </a:r>
          </a:p>
          <a:p>
            <a:r>
              <a:rPr lang="en-US" altLang="ko-KR" sz="1400"/>
              <a:t>    font-size: 14px;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.btn:hover {</a:t>
            </a:r>
          </a:p>
          <a:p>
            <a:r>
              <a:rPr lang="en-US" altLang="ko-KR" sz="1400"/>
              <a:t>    background-color: #2980b9;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.btn-danger {</a:t>
            </a:r>
          </a:p>
          <a:p>
            <a:r>
              <a:rPr lang="en-US" altLang="ko-KR" sz="1400"/>
              <a:t>    background-color: #e74c3c;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.btn-danger:hover {</a:t>
            </a:r>
          </a:p>
          <a:p>
            <a:r>
              <a:rPr lang="en-US" altLang="ko-KR" sz="1400"/>
              <a:t>    background-color: #c0392b;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2B449-5C01-CA16-0D94-4D9E5422E2D3}"/>
              </a:ext>
            </a:extLst>
          </p:cNvPr>
          <p:cNvSpPr txBox="1"/>
          <p:nvPr/>
        </p:nvSpPr>
        <p:spPr>
          <a:xfrm>
            <a:off x="8165456" y="1687920"/>
            <a:ext cx="333212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.date {</a:t>
            </a:r>
          </a:p>
          <a:p>
            <a:r>
              <a:rPr lang="en-US" altLang="ko-KR" sz="1400"/>
              <a:t>    font-size: 0.85em;</a:t>
            </a:r>
          </a:p>
          <a:p>
            <a:r>
              <a:rPr lang="en-US" altLang="ko-KR" sz="1400"/>
              <a:t>    color: #888;</a:t>
            </a:r>
          </a:p>
          <a:p>
            <a:r>
              <a:rPr lang="en-US" altLang="ko-KR" sz="1400"/>
              <a:t>    margin-left: 10px;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form input[type="text"], form textarea {</a:t>
            </a:r>
          </a:p>
          <a:p>
            <a:r>
              <a:rPr lang="en-US" altLang="ko-KR" sz="1400"/>
              <a:t>    width: 100%;</a:t>
            </a:r>
          </a:p>
          <a:p>
            <a:r>
              <a:rPr lang="en-US" altLang="ko-KR" sz="1400"/>
              <a:t>    padding: 8px;</a:t>
            </a:r>
          </a:p>
          <a:p>
            <a:r>
              <a:rPr lang="en-US" altLang="ko-KR" sz="1400"/>
              <a:t>    margin-bottom: 10px;</a:t>
            </a:r>
          </a:p>
          <a:p>
            <a:r>
              <a:rPr lang="en-US" altLang="ko-KR" sz="1400"/>
              <a:t>    border: 1px solid #ccc;</a:t>
            </a:r>
          </a:p>
          <a:p>
            <a:r>
              <a:rPr lang="en-US" altLang="ko-KR" sz="1400"/>
              <a:t>    border-radius: 4px;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form button {</a:t>
            </a:r>
          </a:p>
          <a:p>
            <a:r>
              <a:rPr lang="en-US" altLang="ko-KR" sz="1400"/>
              <a:t>    margin-top: 5px;</a:t>
            </a:r>
          </a:p>
          <a:p>
            <a:r>
              <a:rPr lang="en-US" altLang="ko-KR" sz="1400"/>
              <a:t>}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593BBE2-B99F-A6C7-0573-0B4500BD0B5E}"/>
              </a:ext>
            </a:extLst>
          </p:cNvPr>
          <p:cNvGrpSpPr/>
          <p:nvPr/>
        </p:nvGrpSpPr>
        <p:grpSpPr>
          <a:xfrm>
            <a:off x="10634047" y="3450705"/>
            <a:ext cx="1107935" cy="3165707"/>
            <a:chOff x="3477625" y="-2765023"/>
            <a:chExt cx="3962744" cy="1132276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0E5A268-0A4D-CB84-73B0-2130A96C9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77625" y="-2765023"/>
              <a:ext cx="3962743" cy="678238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30F3A6-B45B-5AE9-3BBE-170801B66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6439"/>
            <a:stretch/>
          </p:blipFill>
          <p:spPr>
            <a:xfrm>
              <a:off x="3483235" y="3238522"/>
              <a:ext cx="3957134" cy="531922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72877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60572-0B45-1F90-52C2-0DFFE4C9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206E1D5-3336-11F8-C90C-1FB73379BDE8}"/>
              </a:ext>
            </a:extLst>
          </p:cNvPr>
          <p:cNvSpPr txBox="1">
            <a:spLocks/>
          </p:cNvSpPr>
          <p:nvPr/>
        </p:nvSpPr>
        <p:spPr>
          <a:xfrm>
            <a:off x="811640" y="241588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JS </a:t>
            </a:r>
            <a:r>
              <a:rPr lang="ko-KR" altLang="en-US"/>
              <a:t>파일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AD4BA9-DBB8-4599-1955-1EF9512DE541}"/>
              </a:ext>
            </a:extLst>
          </p:cNvPr>
          <p:cNvSpPr txBox="1"/>
          <p:nvPr/>
        </p:nvSpPr>
        <p:spPr>
          <a:xfrm>
            <a:off x="811640" y="925142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board/static/scripts.js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5D756C-0B5C-04C7-AC47-44E42AB96200}"/>
              </a:ext>
            </a:extLst>
          </p:cNvPr>
          <p:cNvSpPr txBox="1"/>
          <p:nvPr/>
        </p:nvSpPr>
        <p:spPr>
          <a:xfrm>
            <a:off x="811640" y="1448367"/>
            <a:ext cx="3332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board/static/scripts.js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A0DF4A-123B-CEB3-ECE8-07E8E1DA0E2D}"/>
              </a:ext>
            </a:extLst>
          </p:cNvPr>
          <p:cNvSpPr txBox="1"/>
          <p:nvPr/>
        </p:nvSpPr>
        <p:spPr>
          <a:xfrm>
            <a:off x="2735475" y="2472120"/>
            <a:ext cx="6873950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document.addEventListener('DOMContentLoaded', () =&gt; {</a:t>
            </a:r>
          </a:p>
          <a:p>
            <a:r>
              <a:rPr lang="en-US" altLang="ko-KR" sz="1400"/>
              <a:t>    const forms = document.querySelectorAll('form');</a:t>
            </a:r>
          </a:p>
          <a:p>
            <a:r>
              <a:rPr lang="en-US" altLang="ko-KR" sz="1400"/>
              <a:t>    forms.forEach(form =&gt; {</a:t>
            </a:r>
          </a:p>
          <a:p>
            <a:r>
              <a:rPr lang="en-US" altLang="ko-KR" sz="1400"/>
              <a:t>        form.addEventListener('submit', () =&gt; {</a:t>
            </a:r>
          </a:p>
          <a:p>
            <a:r>
              <a:rPr lang="en-US" altLang="ko-KR" sz="1400"/>
              <a:t>            alert('</a:t>
            </a:r>
            <a:r>
              <a:rPr lang="ko-KR" altLang="en-US" sz="1400"/>
              <a:t>작업이 성공적으로 완료되었습니다</a:t>
            </a:r>
            <a:r>
              <a:rPr lang="en-US" altLang="ko-KR" sz="1400"/>
              <a:t>!');</a:t>
            </a:r>
          </a:p>
          <a:p>
            <a:r>
              <a:rPr lang="en-US" altLang="ko-KR" sz="1400"/>
              <a:t>        });</a:t>
            </a:r>
          </a:p>
          <a:p>
            <a:r>
              <a:rPr lang="en-US" altLang="ko-KR" sz="1400"/>
              <a:t>    });</a:t>
            </a:r>
          </a:p>
          <a:p>
            <a:r>
              <a:rPr lang="en-US" altLang="ko-KR" sz="1400"/>
              <a:t>});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75FD46-0F70-C048-A415-6662DB5EB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535" y="1985605"/>
            <a:ext cx="8199831" cy="19813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DA125FA-F2BE-EC8D-75B4-124BA175E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630" y="4576380"/>
            <a:ext cx="4846740" cy="135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5318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3F43E-79D1-C05C-9690-43A952F8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1FD35-97DF-E5B4-985F-487CB4F2F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1"/>
            <a:ext cx="9144000" cy="2488557"/>
          </a:xfrm>
        </p:spPr>
        <p:txBody>
          <a:bodyPr>
            <a:normAutofit/>
          </a:bodyPr>
          <a:lstStyle/>
          <a:p>
            <a:r>
              <a:rPr lang="en-US" altLang="ko-KR" sz="4400"/>
              <a:t>Django </a:t>
            </a:r>
            <a:r>
              <a:rPr lang="ko-KR" altLang="en-US" sz="4400"/>
              <a:t>프로젝트 파트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F93057-8C0E-49C2-C5A2-EE40F859D612}"/>
              </a:ext>
            </a:extLst>
          </p:cNvPr>
          <p:cNvSpPr txBox="1"/>
          <p:nvPr/>
        </p:nvSpPr>
        <p:spPr>
          <a:xfrm>
            <a:off x="3490959" y="3727048"/>
            <a:ext cx="521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웹 애플리케이션 코딩한 것을 프로젝트에 연동함</a:t>
            </a:r>
          </a:p>
        </p:txBody>
      </p:sp>
    </p:spTree>
    <p:extLst>
      <p:ext uri="{BB962C8B-B14F-4D97-AF65-F5344CB8AC3E}">
        <p14:creationId xmlns:p14="http://schemas.microsoft.com/office/powerpoint/2010/main" val="3078674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C4B24-F7DD-23D5-1ED7-9126CA904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038F3CC-FB93-B91E-5366-9985769DD9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프로젝트 세팅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EF2EB-CD6B-51DD-723B-2082C8AE5DD8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board_project/settings.py - (1)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외부 접속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endParaRPr lang="ko-KR" altLang="en-US" sz="200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E8FDDB1-4621-4C5E-E97D-1F29FB1A3B55}"/>
              </a:ext>
            </a:extLst>
          </p:cNvPr>
          <p:cNvSpPr txBox="1">
            <a:spLocks/>
          </p:cNvSpPr>
          <p:nvPr/>
        </p:nvSpPr>
        <p:spPr>
          <a:xfrm>
            <a:off x="838199" y="2291906"/>
            <a:ext cx="9786731" cy="17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Django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프로젝트를 프로젝트와 연동하기 위해 세팅을 따로 해두어야 함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(1)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외부 접속 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ko-KR" altLang="en-US" sz="1400">
                <a:solidFill>
                  <a:srgbClr val="212529"/>
                </a:solidFill>
                <a:latin typeface="+mn-ea"/>
              </a:rPr>
              <a:t>외부 접속을 허용하려면 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ALLOWED_HOSTS 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설정을 변경해야 함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. </a:t>
            </a:r>
            <a:endParaRPr lang="ko-KR" altLang="en-US" sz="14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ko-KR" altLang="en-US" sz="1400">
                <a:solidFill>
                  <a:srgbClr val="212529"/>
                </a:solidFill>
                <a:latin typeface="+mn-ea"/>
              </a:rPr>
              <a:t>모든 호스트를 허용하려면 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ALLOWED_HOSTS = ['*']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로 설정</a:t>
            </a:r>
            <a:endParaRPr lang="en-US" altLang="ko-KR" sz="900">
              <a:solidFill>
                <a:srgbClr val="212529"/>
              </a:solidFill>
              <a:latin typeface="+mn-ea"/>
            </a:endParaRPr>
          </a:p>
          <a:p>
            <a:endParaRPr lang="en-US" altLang="ko-KR" sz="14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534AC-72FD-C5A9-2AA2-777F1525E172}"/>
              </a:ext>
            </a:extLst>
          </p:cNvPr>
          <p:cNvSpPr txBox="1"/>
          <p:nvPr/>
        </p:nvSpPr>
        <p:spPr>
          <a:xfrm>
            <a:off x="0" y="648866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3"/>
              </a:rPr>
              <a:t>[Python] django </a:t>
            </a:r>
            <a:r>
              <a:rPr lang="ko-KR" altLang="en-US">
                <a:hlinkClick r:id="rId3"/>
              </a:rPr>
              <a:t>외부 접속 설정하기</a:t>
            </a:r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7E5602-4A85-57AF-8677-C2A794928455}"/>
              </a:ext>
            </a:extLst>
          </p:cNvPr>
          <p:cNvGrpSpPr/>
          <p:nvPr/>
        </p:nvGrpSpPr>
        <p:grpSpPr>
          <a:xfrm>
            <a:off x="5203698" y="4284436"/>
            <a:ext cx="2301439" cy="1351660"/>
            <a:chOff x="2023176" y="3806513"/>
            <a:chExt cx="2301439" cy="13516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AF072B8-BE9B-D074-4D13-DFD160C8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2688"/>
            <a:stretch/>
          </p:blipFill>
          <p:spPr>
            <a:xfrm>
              <a:off x="2145107" y="3806513"/>
              <a:ext cx="2057578" cy="36933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2EC98A-4C17-D413-395D-9337984A2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8728"/>
            <a:stretch/>
          </p:blipFill>
          <p:spPr>
            <a:xfrm>
              <a:off x="2023176" y="4788841"/>
              <a:ext cx="2301439" cy="369332"/>
            </a:xfrm>
            <a:prstGeom prst="rect">
              <a:avLst/>
            </a:prstGeom>
          </p:spPr>
        </p:pic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4A672EE5-1635-1C39-7135-AE0BB832EB52}"/>
                </a:ext>
              </a:extLst>
            </p:cNvPr>
            <p:cNvSpPr/>
            <p:nvPr/>
          </p:nvSpPr>
          <p:spPr>
            <a:xfrm>
              <a:off x="3016526" y="4296816"/>
              <a:ext cx="327991" cy="36933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E3B8544-F065-DCA5-54E5-90DF1250A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7016" y="1833253"/>
            <a:ext cx="8397968" cy="190517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455CB38-E1E9-316A-7663-C947499B3E7E}"/>
              </a:ext>
            </a:extLst>
          </p:cNvPr>
          <p:cNvSpPr/>
          <p:nvPr/>
        </p:nvSpPr>
        <p:spPr>
          <a:xfrm>
            <a:off x="7017283" y="5451430"/>
            <a:ext cx="531832" cy="1846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450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E669A-F532-1730-CEB3-B66B444EA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B13E06D-3E2D-4105-FF88-631B9FF6C9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F71AF-FB99-E6C9-36F3-83E2BC5B27E6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board_project/settings.py - (2) app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등록</a:t>
            </a:r>
            <a:endParaRPr lang="ko-KR" altLang="en-US" sz="200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228A96F-18F7-09E7-3233-5AF569310987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139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/>
              <a:t>프로젝트에서 앱 등록</a:t>
            </a:r>
            <a:r>
              <a:rPr lang="en-US" altLang="ko-KR" sz="1600"/>
              <a:t>(settings.py)</a:t>
            </a:r>
            <a:endParaRPr lang="ko-KR" altLang="en-US" sz="16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41A7B8-48AF-D7FD-BD2C-5EEB434E8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472" y="2334473"/>
            <a:ext cx="3635055" cy="14250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10B084-FB38-DD13-8482-010FA4ED7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8472" y="4595854"/>
            <a:ext cx="3627434" cy="1600339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DB12A5-87D5-BD30-8191-BEC545CA422C}"/>
              </a:ext>
            </a:extLst>
          </p:cNvPr>
          <p:cNvSpPr/>
          <p:nvPr/>
        </p:nvSpPr>
        <p:spPr>
          <a:xfrm>
            <a:off x="4947684" y="5830126"/>
            <a:ext cx="886906" cy="216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4FB80158-0428-F5AF-230E-7E1B8ABDD5FD}"/>
              </a:ext>
            </a:extLst>
          </p:cNvPr>
          <p:cNvSpPr/>
          <p:nvPr/>
        </p:nvSpPr>
        <p:spPr>
          <a:xfrm>
            <a:off x="5928193" y="3993029"/>
            <a:ext cx="327991" cy="36933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114F1-8D58-BDB1-11B4-430B5BD9E3CF}"/>
              </a:ext>
            </a:extLst>
          </p:cNvPr>
          <p:cNvSpPr txBox="1"/>
          <p:nvPr/>
        </p:nvSpPr>
        <p:spPr>
          <a:xfrm>
            <a:off x="4554787" y="6275797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앱 이름</a:t>
            </a:r>
          </a:p>
        </p:txBody>
      </p:sp>
    </p:spTree>
    <p:extLst>
      <p:ext uri="{BB962C8B-B14F-4D97-AF65-F5344CB8AC3E}">
        <p14:creationId xmlns:p14="http://schemas.microsoft.com/office/powerpoint/2010/main" val="3905109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AB463-373A-523D-845E-C552CF60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C882F-6129-5F8A-F8D1-10C785711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8858" y="723014"/>
            <a:ext cx="9144000" cy="1702790"/>
          </a:xfrm>
        </p:spPr>
        <p:txBody>
          <a:bodyPr>
            <a:normAutofit/>
          </a:bodyPr>
          <a:lstStyle/>
          <a:p>
            <a:r>
              <a:rPr lang="en-US" altLang="ko-KR" sz="4400"/>
              <a:t>HTML,</a:t>
            </a:r>
            <a:r>
              <a:rPr lang="ko-KR" altLang="en-US" sz="4400"/>
              <a:t> </a:t>
            </a:r>
            <a:r>
              <a:rPr lang="en-US" altLang="ko-KR" sz="4400"/>
              <a:t>CSS,</a:t>
            </a:r>
            <a:r>
              <a:rPr lang="ko-KR" altLang="en-US" sz="4400"/>
              <a:t> </a:t>
            </a:r>
            <a:r>
              <a:rPr lang="en-US" altLang="ko-KR" sz="4400"/>
              <a:t>JS</a:t>
            </a:r>
            <a:r>
              <a:rPr lang="ko-KR" altLang="en-US" sz="4400"/>
              <a:t>를 사용하는</a:t>
            </a:r>
            <a:br>
              <a:rPr lang="en-US" altLang="ko-KR" sz="4400"/>
            </a:br>
            <a:r>
              <a:rPr lang="ko-KR" altLang="en-US" sz="4400"/>
              <a:t>게시판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754E63-9372-237B-4274-F268F95A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2930" y="2677276"/>
            <a:ext cx="62103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606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52061-F6FD-2003-49A8-3C121816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DD58C89-268B-5AE0-BF8E-99F39AC87A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프로젝트 세팅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35B46-FE9D-22EA-6556-555C017A4582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board_project/settings.py - (3)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템플릿 설정</a:t>
            </a:r>
            <a:endParaRPr lang="ko-KR" altLang="en-US" sz="200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68AA78D-21B4-6CE0-9B00-BC9C4E656448}"/>
              </a:ext>
            </a:extLst>
          </p:cNvPr>
          <p:cNvSpPr txBox="1">
            <a:spLocks/>
          </p:cNvSpPr>
          <p:nvPr/>
        </p:nvSpPr>
        <p:spPr>
          <a:xfrm>
            <a:off x="838199" y="1850065"/>
            <a:ext cx="9786731" cy="1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212529"/>
                </a:solidFill>
                <a:latin typeface="+mn-ea"/>
              </a:rPr>
              <a:t>Django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에서 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HTML 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파일을 렌더링하려면 템플릿을 설정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267AF0-E8EA-5F7A-B4C8-B73FB9A5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13" y="2738145"/>
            <a:ext cx="2857748" cy="3581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AB3AD0-869A-6AAC-B8C9-C929A1D8C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214" y="3631297"/>
            <a:ext cx="5402955" cy="18416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6BC8AA-FC36-7541-1AED-A570B62BBA81}"/>
              </a:ext>
            </a:extLst>
          </p:cNvPr>
          <p:cNvSpPr/>
          <p:nvPr/>
        </p:nvSpPr>
        <p:spPr>
          <a:xfrm>
            <a:off x="4299096" y="4024851"/>
            <a:ext cx="2473843" cy="187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76A934A-B5F5-4EF1-8610-7F981E27EEC3}"/>
              </a:ext>
            </a:extLst>
          </p:cNvPr>
          <p:cNvSpPr/>
          <p:nvPr/>
        </p:nvSpPr>
        <p:spPr>
          <a:xfrm>
            <a:off x="5978492" y="3166536"/>
            <a:ext cx="584790" cy="409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3D789-CA4D-DBCA-7266-08715BEE8B36}"/>
              </a:ext>
            </a:extLst>
          </p:cNvPr>
          <p:cNvSpPr txBox="1"/>
          <p:nvPr/>
        </p:nvSpPr>
        <p:spPr>
          <a:xfrm>
            <a:off x="4481969" y="5529057"/>
            <a:ext cx="3482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'DIRS': [BASE_DIR / 'templates']</a:t>
            </a:r>
          </a:p>
        </p:txBody>
      </p:sp>
    </p:spTree>
    <p:extLst>
      <p:ext uri="{BB962C8B-B14F-4D97-AF65-F5344CB8AC3E}">
        <p14:creationId xmlns:p14="http://schemas.microsoft.com/office/powerpoint/2010/main" val="173280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ED054-CC7B-C565-63A4-978C4E02E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DE75AC4-2881-1071-AA64-050B8BEDB29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프로젝트 세팅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3C9B37-5CA8-498B-6E75-D158BEF58860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board_project/settings.py - (3)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템플릿 설정</a:t>
            </a:r>
            <a:endParaRPr lang="ko-KR" altLang="en-US" sz="200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F233F68-0C12-CED3-862C-9102E7AC9A9C}"/>
              </a:ext>
            </a:extLst>
          </p:cNvPr>
          <p:cNvSpPr txBox="1">
            <a:spLocks/>
          </p:cNvSpPr>
          <p:nvPr/>
        </p:nvSpPr>
        <p:spPr>
          <a:xfrm>
            <a:off x="838199" y="1850065"/>
            <a:ext cx="9786731" cy="1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212529"/>
                </a:solidFill>
                <a:latin typeface="+mn-ea"/>
              </a:rPr>
              <a:t>Django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에서 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HTML 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파일을 렌더링하려면 템플릿을 설정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121D519-3047-57C0-1C86-655FF70F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2013" y="2738145"/>
            <a:ext cx="2857748" cy="35817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2AC35E2-2C7E-B03D-EEA3-9CA393A25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214" y="3631297"/>
            <a:ext cx="5402955" cy="18416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238E68-5E28-8C21-4FBC-1CF61D973B89}"/>
              </a:ext>
            </a:extLst>
          </p:cNvPr>
          <p:cNvSpPr/>
          <p:nvPr/>
        </p:nvSpPr>
        <p:spPr>
          <a:xfrm>
            <a:off x="4299096" y="4024851"/>
            <a:ext cx="2473843" cy="187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CB30A45-B094-BC01-D95B-BA3C753FA825}"/>
              </a:ext>
            </a:extLst>
          </p:cNvPr>
          <p:cNvSpPr/>
          <p:nvPr/>
        </p:nvSpPr>
        <p:spPr>
          <a:xfrm>
            <a:off x="5978492" y="3166536"/>
            <a:ext cx="584790" cy="409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B95ADA-C02D-484E-AFDB-9681BA5488DC}"/>
              </a:ext>
            </a:extLst>
          </p:cNvPr>
          <p:cNvSpPr txBox="1"/>
          <p:nvPr/>
        </p:nvSpPr>
        <p:spPr>
          <a:xfrm>
            <a:off x="4481969" y="5529057"/>
            <a:ext cx="3482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'DIRS': [BASE_DIR / 'templates']</a:t>
            </a:r>
          </a:p>
        </p:txBody>
      </p:sp>
    </p:spTree>
    <p:extLst>
      <p:ext uri="{BB962C8B-B14F-4D97-AF65-F5344CB8AC3E}">
        <p14:creationId xmlns:p14="http://schemas.microsoft.com/office/powerpoint/2010/main" val="6070560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95E48-EC88-A74A-4922-F4FE74BBE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557AE09-FD22-422E-52B9-2059BBBB08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프로젝트 세팅</a:t>
            </a:r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BED479F-9D66-D1D1-7281-284A8E3E3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7" y="1931069"/>
            <a:ext cx="7122289" cy="1534998"/>
          </a:xfrm>
        </p:spPr>
        <p:txBody>
          <a:bodyPr>
            <a:normAutofit/>
          </a:bodyPr>
          <a:lstStyle/>
          <a:p>
            <a:r>
              <a:rPr lang="en-US" altLang="ko-KR" sz="1800"/>
              <a:t>board_project/settings.py </a:t>
            </a:r>
            <a:r>
              <a:rPr lang="ko-KR" altLang="en-US" sz="1800"/>
              <a:t>파일의 </a:t>
            </a:r>
            <a:r>
              <a:rPr lang="en-US" altLang="ko-KR" sz="1800"/>
              <a:t>DATABASES </a:t>
            </a:r>
            <a:r>
              <a:rPr lang="ko-KR" altLang="en-US" sz="1800"/>
              <a:t>부분 수정</a:t>
            </a:r>
            <a:endParaRPr lang="ko-KR" altLang="en-US" sz="160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145400C-36EE-1B4A-8FE9-2223749E47CC}"/>
              </a:ext>
            </a:extLst>
          </p:cNvPr>
          <p:cNvSpPr/>
          <p:nvPr/>
        </p:nvSpPr>
        <p:spPr>
          <a:xfrm>
            <a:off x="3265082" y="3701692"/>
            <a:ext cx="404037" cy="449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705CF5-7651-0AF3-3878-DC50B7FBF12A}"/>
              </a:ext>
            </a:extLst>
          </p:cNvPr>
          <p:cNvSpPr txBox="1"/>
          <p:nvPr/>
        </p:nvSpPr>
        <p:spPr>
          <a:xfrm>
            <a:off x="7090578" y="3749379"/>
            <a:ext cx="417153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/>
              <a:t>DATABASES = {</a:t>
            </a:r>
          </a:p>
          <a:p>
            <a:r>
              <a:rPr lang="ko-KR" altLang="en-US" sz="1400"/>
              <a:t>    'default': {</a:t>
            </a:r>
          </a:p>
          <a:p>
            <a:r>
              <a:rPr lang="ko-KR" altLang="en-US" sz="1400"/>
              <a:t>        'ENGINE': 'django.db.backends.postgresql',</a:t>
            </a:r>
          </a:p>
          <a:p>
            <a:r>
              <a:rPr lang="ko-KR" altLang="en-US" sz="1400"/>
              <a:t>        'NAME': 'postgres',</a:t>
            </a:r>
          </a:p>
          <a:p>
            <a:r>
              <a:rPr lang="ko-KR" altLang="en-US" sz="1400"/>
              <a:t>        'USER': 'postgres',</a:t>
            </a:r>
          </a:p>
          <a:p>
            <a:r>
              <a:rPr lang="ko-KR" altLang="en-US" sz="1400"/>
              <a:t>        'PASSWORD': 'mysecretpassword',</a:t>
            </a:r>
          </a:p>
          <a:p>
            <a:r>
              <a:rPr lang="ko-KR" altLang="en-US" sz="1400"/>
              <a:t>        'HOST': 'postgrestest',</a:t>
            </a:r>
          </a:p>
          <a:p>
            <a:r>
              <a:rPr lang="ko-KR" altLang="en-US" sz="1400"/>
              <a:t>        'PORT': 5432,</a:t>
            </a:r>
          </a:p>
          <a:p>
            <a:r>
              <a:rPr lang="ko-KR" altLang="en-US" sz="1400"/>
              <a:t>    }</a:t>
            </a:r>
          </a:p>
          <a:p>
            <a:r>
              <a:rPr lang="ko-KR" altLang="en-US" sz="140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A3CBB-3232-C175-31EB-D9D77A8F9386}"/>
              </a:ext>
            </a:extLst>
          </p:cNvPr>
          <p:cNvSpPr txBox="1"/>
          <p:nvPr/>
        </p:nvSpPr>
        <p:spPr>
          <a:xfrm>
            <a:off x="7814086" y="5660558"/>
            <a:ext cx="3645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>
                <a:solidFill>
                  <a:schemeClr val="accent6"/>
                </a:solidFill>
                <a:effectLst/>
                <a:latin typeface="-apple-system"/>
              </a:rPr>
              <a:t>'HOST' </a:t>
            </a:r>
            <a:r>
              <a:rPr lang="ko-KR" altLang="en-US" sz="1400" b="0" i="0">
                <a:solidFill>
                  <a:schemeClr val="accent6"/>
                </a:solidFill>
                <a:effectLst/>
                <a:latin typeface="-apple-system"/>
              </a:rPr>
              <a:t>항목에는 </a:t>
            </a:r>
            <a:r>
              <a:rPr lang="en-US" altLang="ko-KR" sz="1400" b="0" i="0">
                <a:solidFill>
                  <a:schemeClr val="accent6"/>
                </a:solidFill>
                <a:effectLst/>
                <a:latin typeface="-apple-system"/>
              </a:rPr>
              <a:t>postgreSQL </a:t>
            </a:r>
            <a:r>
              <a:rPr lang="ko-KR" altLang="en-US" sz="1400" b="0" i="0">
                <a:solidFill>
                  <a:schemeClr val="accent6"/>
                </a:solidFill>
                <a:effectLst/>
                <a:latin typeface="-apple-system"/>
              </a:rPr>
              <a:t>컨테이너 이름</a:t>
            </a:r>
            <a:endParaRPr lang="ko-KR" altLang="en-US" sz="140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F114F9-F90B-6C29-C636-568784CC66BC}"/>
              </a:ext>
            </a:extLst>
          </p:cNvPr>
          <p:cNvSpPr txBox="1"/>
          <p:nvPr/>
        </p:nvSpPr>
        <p:spPr>
          <a:xfrm>
            <a:off x="10224153" y="3429000"/>
            <a:ext cx="119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settings.py 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03D472-D291-891F-B55E-8F306F87F49D}"/>
              </a:ext>
            </a:extLst>
          </p:cNvPr>
          <p:cNvSpPr txBox="1"/>
          <p:nvPr/>
        </p:nvSpPr>
        <p:spPr>
          <a:xfrm>
            <a:off x="838200" y="1323502"/>
            <a:ext cx="712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board_project/settings.py - (4)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데이터베이스 연동</a:t>
            </a:r>
            <a:endParaRPr lang="ko-KR" altLang="en-US" sz="20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C0AF2D-AC8D-2F79-837F-B63E55A18C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840" b="3865"/>
          <a:stretch/>
        </p:blipFill>
        <p:spPr>
          <a:xfrm>
            <a:off x="1510260" y="2678143"/>
            <a:ext cx="3913680" cy="893784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3489186-956A-C474-0A67-A20C78CBB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23" y="4319001"/>
            <a:ext cx="4999153" cy="179085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7DDA878-4DA4-63CE-5D1D-65EC7537EAF0}"/>
              </a:ext>
            </a:extLst>
          </p:cNvPr>
          <p:cNvSpPr/>
          <p:nvPr/>
        </p:nvSpPr>
        <p:spPr>
          <a:xfrm>
            <a:off x="1510260" y="4524581"/>
            <a:ext cx="4358912" cy="14437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029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9A21E-67F8-C174-AAB9-A61D8ADA5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8B5F8A7-6FF1-12FD-EB5C-63ABA233229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프로젝트 세팅</a:t>
            </a:r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1C43B3C4-479F-8706-451E-97A23F451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7" y="1931069"/>
            <a:ext cx="7122289" cy="1534998"/>
          </a:xfrm>
        </p:spPr>
        <p:txBody>
          <a:bodyPr>
            <a:normAutofit/>
          </a:bodyPr>
          <a:lstStyle/>
          <a:p>
            <a:r>
              <a:rPr lang="ko-KR" altLang="en-US" sz="1800"/>
              <a:t>템플릿과 정적 파일</a:t>
            </a:r>
            <a:r>
              <a:rPr lang="en-US" altLang="ko-KR" sz="1800"/>
              <a:t>(css, js)</a:t>
            </a:r>
            <a:r>
              <a:rPr lang="ko-KR" altLang="en-US" sz="1800"/>
              <a:t>을 연동함</a:t>
            </a:r>
            <a:endParaRPr lang="ko-KR" altLang="en-US" sz="1600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2FBAE0-3D6E-43B1-BF5D-B1309748DA27}"/>
              </a:ext>
            </a:extLst>
          </p:cNvPr>
          <p:cNvSpPr/>
          <p:nvPr/>
        </p:nvSpPr>
        <p:spPr>
          <a:xfrm>
            <a:off x="3619513" y="3702609"/>
            <a:ext cx="404037" cy="449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50C1A5-7656-9AAE-FADE-9AAB92EEDAD1}"/>
              </a:ext>
            </a:extLst>
          </p:cNvPr>
          <p:cNvSpPr txBox="1"/>
          <p:nvPr/>
        </p:nvSpPr>
        <p:spPr>
          <a:xfrm>
            <a:off x="6337901" y="3595636"/>
            <a:ext cx="5466473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STATIC_ROOT = Path('/usr/src/app/staticfiles')</a:t>
            </a:r>
          </a:p>
          <a:p>
            <a:endParaRPr lang="en-US" altLang="ko-KR" sz="1400"/>
          </a:p>
          <a:p>
            <a:r>
              <a:rPr lang="en-US" altLang="ko-KR" sz="1400"/>
              <a:t>CSRF_TRUSTED_ORIGINS = ['http://localhost', 'http://127.0.0.1']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7E38D-FA85-51DD-B2AF-EEB26CC2CA93}"/>
              </a:ext>
            </a:extLst>
          </p:cNvPr>
          <p:cNvSpPr txBox="1"/>
          <p:nvPr/>
        </p:nvSpPr>
        <p:spPr>
          <a:xfrm>
            <a:off x="10610518" y="3262364"/>
            <a:ext cx="119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settings.py 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AA24DA-461A-A3FB-CC20-36A1C916673B}"/>
              </a:ext>
            </a:extLst>
          </p:cNvPr>
          <p:cNvSpPr txBox="1"/>
          <p:nvPr/>
        </p:nvSpPr>
        <p:spPr>
          <a:xfrm>
            <a:off x="838200" y="1323502"/>
            <a:ext cx="7122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board_project/settings.py - (5)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정적 파일 연동</a:t>
            </a:r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E1F31B7-E399-13A4-68CD-D1AD9EF8C7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60" y="2576208"/>
            <a:ext cx="5883150" cy="9602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E8756C-304D-EB64-638B-0BE8028B7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44" y="4393526"/>
            <a:ext cx="6187976" cy="16384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19E8C75-2373-F349-33D9-8282E2285DAD}"/>
              </a:ext>
            </a:extLst>
          </p:cNvPr>
          <p:cNvSpPr/>
          <p:nvPr/>
        </p:nvSpPr>
        <p:spPr>
          <a:xfrm>
            <a:off x="727544" y="5231056"/>
            <a:ext cx="6237582" cy="5596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94F32B-0FF4-2019-CF2A-61FCA86AF69C}"/>
              </a:ext>
            </a:extLst>
          </p:cNvPr>
          <p:cNvSpPr txBox="1"/>
          <p:nvPr/>
        </p:nvSpPr>
        <p:spPr>
          <a:xfrm>
            <a:off x="7244399" y="5251375"/>
            <a:ext cx="465368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sz="1400" b="1"/>
              <a:t>Django </a:t>
            </a:r>
            <a:r>
              <a:rPr lang="ko-KR" altLang="en-US" sz="1400" b="1"/>
              <a:t>관점</a:t>
            </a:r>
            <a:r>
              <a:rPr lang="en-US" altLang="ko-KR" sz="1400" b="1"/>
              <a:t>: </a:t>
            </a:r>
            <a:r>
              <a:rPr lang="en-US" altLang="ko-KR" sz="1400"/>
              <a:t>STATIC_ROOT</a:t>
            </a:r>
            <a:r>
              <a:rPr lang="ko-KR" altLang="en-US" sz="1400"/>
              <a:t>는 </a:t>
            </a:r>
            <a:r>
              <a:rPr lang="en-US" altLang="ko-KR" sz="1400"/>
              <a:t>collectstatic </a:t>
            </a:r>
            <a:r>
              <a:rPr lang="ko-KR" altLang="en-US" sz="1400"/>
              <a:t>명령으로 </a:t>
            </a:r>
            <a:br>
              <a:rPr lang="en-US" altLang="ko-KR" sz="1400"/>
            </a:br>
            <a:r>
              <a:rPr lang="ko-KR" altLang="en-US" sz="1400"/>
              <a:t>모든 정적 파일을 한 곳에 모아두는 경로 </a:t>
            </a:r>
            <a:br>
              <a:rPr lang="en-US" altLang="ko-KR" sz="1400"/>
            </a:br>
            <a:r>
              <a:rPr lang="en-US" altLang="ko-KR" sz="1400"/>
              <a:t>(</a:t>
            </a:r>
            <a:r>
              <a:rPr lang="ko-KR" altLang="en-US" sz="1400"/>
              <a:t>나중에 컨테이너 다 만들고 </a:t>
            </a:r>
            <a:r>
              <a:rPr lang="en-US" altLang="ko-KR" sz="1400"/>
              <a:t>manage.py</a:t>
            </a:r>
            <a:r>
              <a:rPr lang="ko-KR" altLang="en-US" sz="1400"/>
              <a:t>로 수행</a:t>
            </a:r>
            <a:r>
              <a:rPr lang="en-US" altLang="ko-KR" sz="1400"/>
              <a:t>)</a:t>
            </a:r>
          </a:p>
          <a:p>
            <a:pPr>
              <a:buNone/>
            </a:pPr>
            <a:endParaRPr lang="en-US" altLang="ko-KR" sz="1400"/>
          </a:p>
          <a:p>
            <a:r>
              <a:rPr lang="en-US" altLang="ko-KR" sz="1400" b="1"/>
              <a:t>Nginx </a:t>
            </a:r>
            <a:r>
              <a:rPr lang="ko-KR" altLang="en-US" sz="1400" b="1"/>
              <a:t>관점</a:t>
            </a:r>
            <a:r>
              <a:rPr lang="en-US" altLang="ko-KR" sz="1400" b="1"/>
              <a:t>: </a:t>
            </a:r>
            <a:r>
              <a:rPr lang="en-US" altLang="ko-KR" sz="1400"/>
              <a:t>Nginx</a:t>
            </a:r>
            <a:r>
              <a:rPr lang="ko-KR" altLang="en-US" sz="1400"/>
              <a:t>는 </a:t>
            </a:r>
            <a:r>
              <a:rPr lang="en-US" altLang="ko-KR" sz="1400"/>
              <a:t>Django </a:t>
            </a:r>
            <a:r>
              <a:rPr lang="ko-KR" altLang="en-US" sz="1400"/>
              <a:t>앱 내부를 모르므로</a:t>
            </a:r>
            <a:r>
              <a:rPr lang="en-US" altLang="ko-KR" sz="1400"/>
              <a:t>, </a:t>
            </a:r>
            <a:br>
              <a:rPr lang="en-US" altLang="ko-KR" sz="1400"/>
            </a:br>
            <a:r>
              <a:rPr lang="ko-KR" altLang="en-US" sz="1400"/>
              <a:t>오직 파일 시스템상의 경로만 보고 정적 파일을 서빙함</a:t>
            </a:r>
          </a:p>
        </p:txBody>
      </p:sp>
    </p:spTree>
    <p:extLst>
      <p:ext uri="{BB962C8B-B14F-4D97-AF65-F5344CB8AC3E}">
        <p14:creationId xmlns:p14="http://schemas.microsoft.com/office/powerpoint/2010/main" val="3349922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BDE86-EFBE-5B1F-8135-01E45C9B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A8CFF8-2A0C-A374-645F-A1F1A40122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뷰 호출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3D306-1D57-48C5-9152-04740B8DF31B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board_project/urls.py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593366B-6706-B27E-76E0-A9850D436277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158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URL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을 설정하여 앱에 설정한 뷰를 호출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r>
              <a:rPr lang="en-US" altLang="ko-KR" sz="1600"/>
              <a:t>board_project 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t/urls.py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수정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/>
              <a:t>vi board_project/urls.py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5B41FA-47AC-3E1A-AD1A-604F0D34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701" y="2748912"/>
            <a:ext cx="3398815" cy="1120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01CFBC-E206-FC56-DB0B-9DD0327FF117}"/>
              </a:ext>
            </a:extLst>
          </p:cNvPr>
          <p:cNvSpPr txBox="1"/>
          <p:nvPr/>
        </p:nvSpPr>
        <p:spPr>
          <a:xfrm>
            <a:off x="967366" y="3331912"/>
            <a:ext cx="539336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/>
              <a:t>from django.contrib import admin</a:t>
            </a:r>
          </a:p>
          <a:p>
            <a:r>
              <a:rPr lang="en-US" altLang="ko-KR" sz="1600"/>
              <a:t>from django.urls import path</a:t>
            </a:r>
            <a:r>
              <a:rPr lang="en-US" altLang="ko-KR" sz="1600">
                <a:highlight>
                  <a:srgbClr val="FFFF00"/>
                </a:highlight>
              </a:rPr>
              <a:t>, include</a:t>
            </a:r>
          </a:p>
          <a:p>
            <a:endParaRPr lang="en-US" altLang="ko-KR" sz="1600"/>
          </a:p>
          <a:p>
            <a:r>
              <a:rPr lang="en-US" altLang="ko-KR" sz="1600"/>
              <a:t>urlpatterns = [</a:t>
            </a:r>
          </a:p>
          <a:p>
            <a:r>
              <a:rPr lang="en-US" altLang="ko-KR" sz="1600"/>
              <a:t>    path('admin/', admin.site.urls),</a:t>
            </a:r>
          </a:p>
          <a:p>
            <a:r>
              <a:rPr lang="en-US" altLang="ko-KR" sz="1600"/>
              <a:t>    </a:t>
            </a:r>
            <a:r>
              <a:rPr lang="en-US" altLang="ko-KR" sz="1600">
                <a:highlight>
                  <a:srgbClr val="FFFF00"/>
                </a:highlight>
              </a:rPr>
              <a:t>path('', include(board.urls')), </a:t>
            </a:r>
          </a:p>
          <a:p>
            <a:r>
              <a:rPr lang="en-US" altLang="ko-KR" sz="1600"/>
              <a:t>]</a:t>
            </a:r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E52E1-3FEC-DCBE-3081-55636EC3BB91}"/>
              </a:ext>
            </a:extLst>
          </p:cNvPr>
          <p:cNvSpPr txBox="1"/>
          <p:nvPr/>
        </p:nvSpPr>
        <p:spPr>
          <a:xfrm>
            <a:off x="967366" y="2912107"/>
            <a:ext cx="2816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board_project/urls.py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46EBCF2-CC22-35AD-1861-826361904C4B}"/>
              </a:ext>
            </a:extLst>
          </p:cNvPr>
          <p:cNvSpPr/>
          <p:nvPr/>
        </p:nvSpPr>
        <p:spPr>
          <a:xfrm>
            <a:off x="9079713" y="3958159"/>
            <a:ext cx="584790" cy="409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B157409-6452-8072-81D2-E0C122ED5602}"/>
              </a:ext>
            </a:extLst>
          </p:cNvPr>
          <p:cNvGrpSpPr/>
          <p:nvPr/>
        </p:nvGrpSpPr>
        <p:grpSpPr>
          <a:xfrm>
            <a:off x="6763083" y="4480810"/>
            <a:ext cx="4996528" cy="1430286"/>
            <a:chOff x="6561066" y="4205810"/>
            <a:chExt cx="4773664" cy="13664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0E9B3CB-F69A-3FCA-25E0-945B12CFF4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" r="17283"/>
            <a:stretch/>
          </p:blipFill>
          <p:spPr>
            <a:xfrm>
              <a:off x="6561066" y="4205810"/>
              <a:ext cx="4773664" cy="136649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AEA9C22-9E30-03C1-4FCA-09CF6B3C02A8}"/>
                </a:ext>
              </a:extLst>
            </p:cNvPr>
            <p:cNvSpPr/>
            <p:nvPr/>
          </p:nvSpPr>
          <p:spPr>
            <a:xfrm>
              <a:off x="9020118" y="4623014"/>
              <a:ext cx="719306" cy="185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E2FE3F0-9002-EA35-DAA2-672AA0C3EA48}"/>
                </a:ext>
              </a:extLst>
            </p:cNvPr>
            <p:cNvSpPr/>
            <p:nvPr/>
          </p:nvSpPr>
          <p:spPr>
            <a:xfrm>
              <a:off x="6845134" y="5239161"/>
              <a:ext cx="2819369" cy="18543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9CA6A137-08F3-FE25-A169-2A58D09C6B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233" y="1378607"/>
            <a:ext cx="8016935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08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E8C11-0310-8FD6-3FB0-1311AAF10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B731C1-C050-FCB0-2C06-B9B124553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2"/>
            <a:ext cx="9144000" cy="2190508"/>
          </a:xfrm>
        </p:spPr>
        <p:txBody>
          <a:bodyPr>
            <a:normAutofit/>
          </a:bodyPr>
          <a:lstStyle/>
          <a:p>
            <a:r>
              <a:rPr lang="en-US" altLang="ko-KR" sz="4400"/>
              <a:t>Nginx </a:t>
            </a:r>
            <a:r>
              <a:rPr lang="ko-KR" altLang="en-US" sz="4400"/>
              <a:t>파트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CD14E6-8804-A447-9022-9B457D394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047917"/>
              </p:ext>
            </p:extLst>
          </p:nvPr>
        </p:nvGraphicFramePr>
        <p:xfrm>
          <a:off x="2353338" y="4563427"/>
          <a:ext cx="7485322" cy="1918015"/>
        </p:xfrm>
        <a:graphic>
          <a:graphicData uri="http://schemas.openxmlformats.org/drawingml/2006/table">
            <a:tbl>
              <a:tblPr/>
              <a:tblGrid>
                <a:gridCol w="2137145">
                  <a:extLst>
                    <a:ext uri="{9D8B030D-6E8A-4147-A177-3AD203B41FA5}">
                      <a16:colId xmlns:a16="http://schemas.microsoft.com/office/drawing/2014/main" val="2740672189"/>
                    </a:ext>
                  </a:extLst>
                </a:gridCol>
                <a:gridCol w="2307265">
                  <a:extLst>
                    <a:ext uri="{9D8B030D-6E8A-4147-A177-3AD203B41FA5}">
                      <a16:colId xmlns:a16="http://schemas.microsoft.com/office/drawing/2014/main" val="4096894596"/>
                    </a:ext>
                  </a:extLst>
                </a:gridCol>
                <a:gridCol w="3040912">
                  <a:extLst>
                    <a:ext uri="{9D8B030D-6E8A-4147-A177-3AD203B41FA5}">
                      <a16:colId xmlns:a16="http://schemas.microsoft.com/office/drawing/2014/main" val="1207407293"/>
                    </a:ext>
                  </a:extLst>
                </a:gridCol>
              </a:tblGrid>
              <a:tr h="383603">
                <a:tc>
                  <a:txBody>
                    <a:bodyPr/>
                    <a:lstStyle/>
                    <a:p>
                      <a:r>
                        <a:rPr lang="ko-KR" altLang="en-US" b="1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Django </a:t>
                      </a:r>
                      <a:r>
                        <a:rPr lang="ko-KR" altLang="en-US" b="1"/>
                        <a:t>자체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Nginx </a:t>
                      </a:r>
                      <a:r>
                        <a:rPr lang="ko-KR" altLang="en-US" b="1"/>
                        <a:t>사용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294090"/>
                  </a:ext>
                </a:extLst>
              </a:tr>
              <a:tr h="383603">
                <a:tc>
                  <a:txBody>
                    <a:bodyPr/>
                    <a:lstStyle/>
                    <a:p>
                      <a:r>
                        <a:rPr lang="ko-KR" altLang="en-US"/>
                        <a:t>정적 파일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느리고 비효율적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빠르고 효율적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102456"/>
                  </a:ext>
                </a:extLst>
              </a:tr>
              <a:tr h="383603">
                <a:tc>
                  <a:txBody>
                    <a:bodyPr/>
                    <a:lstStyle/>
                    <a:p>
                      <a:r>
                        <a:rPr lang="ko-KR" altLang="en-US"/>
                        <a:t>보안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직접 구현해야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SSL/TLS, </a:t>
                      </a:r>
                      <a:r>
                        <a:rPr lang="ko-KR" altLang="en-US"/>
                        <a:t>헤더 처리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692956"/>
                  </a:ext>
                </a:extLst>
              </a:tr>
              <a:tr h="383603">
                <a:tc>
                  <a:txBody>
                    <a:bodyPr/>
                    <a:lstStyle/>
                    <a:p>
                      <a:r>
                        <a:rPr lang="ko-KR" altLang="en-US"/>
                        <a:t>다중 요청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성능 한계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고성능 동시 처리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6408"/>
                  </a:ext>
                </a:extLst>
              </a:tr>
              <a:tr h="383603">
                <a:tc>
                  <a:txBody>
                    <a:bodyPr/>
                    <a:lstStyle/>
                    <a:p>
                      <a:r>
                        <a:rPr lang="ko-KR" altLang="en-US"/>
                        <a:t>확장성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낮음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로드밸런싱 등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3497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3995074-A464-F8CC-4597-7F9F13161B0E}"/>
              </a:ext>
            </a:extLst>
          </p:cNvPr>
          <p:cNvSpPr txBox="1"/>
          <p:nvPr/>
        </p:nvSpPr>
        <p:spPr>
          <a:xfrm>
            <a:off x="1900125" y="3548816"/>
            <a:ext cx="83917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/>
              <a:t>리버스 프록시 솔루션은 클라이언트의 요청을 직접 처리하지 않고, </a:t>
            </a:r>
            <a:br>
              <a:rPr lang="en-US" altLang="ko-KR" sz="1600"/>
            </a:br>
            <a:r>
              <a:rPr lang="ko-KR" altLang="en-US" sz="1600"/>
              <a:t>대신 그 요청을 백엔드 서버로 전달한 후, </a:t>
            </a:r>
            <a:br>
              <a:rPr lang="en-US" altLang="ko-KR" sz="1600"/>
            </a:br>
            <a:r>
              <a:rPr lang="ko-KR" altLang="en-US" sz="1600"/>
              <a:t>백엔드 서버의 응답을 클라이언트에게 반환하는 소프트웨어</a:t>
            </a:r>
          </a:p>
        </p:txBody>
      </p:sp>
    </p:spTree>
    <p:extLst>
      <p:ext uri="{BB962C8B-B14F-4D97-AF65-F5344CB8AC3E}">
        <p14:creationId xmlns:p14="http://schemas.microsoft.com/office/powerpoint/2010/main" val="2379061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27F3-19C4-EB3D-1E2E-73405361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93635C8-8CC5-8AFC-081F-8A9AE52F2E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Nginx </a:t>
            </a:r>
            <a:r>
              <a:rPr lang="ko-KR" altLang="en-US" sz="4400"/>
              <a:t>파트</a:t>
            </a:r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AEC93C-628E-09D8-8167-1A04500699A7}"/>
              </a:ext>
            </a:extLst>
          </p:cNvPr>
          <p:cNvSpPr txBox="1"/>
          <p:nvPr/>
        </p:nvSpPr>
        <p:spPr>
          <a:xfrm>
            <a:off x="10252018" y="6244913"/>
            <a:ext cx="1307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default.conf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69E278-0436-D37B-24E4-7156E790C432}"/>
              </a:ext>
            </a:extLst>
          </p:cNvPr>
          <p:cNvSpPr txBox="1"/>
          <p:nvPr/>
        </p:nvSpPr>
        <p:spPr>
          <a:xfrm>
            <a:off x="1484418" y="2774562"/>
            <a:ext cx="9954444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upstream </a:t>
            </a:r>
            <a:r>
              <a:rPr lang="en-US" altLang="ko-KR" sz="1400" b="1">
                <a:solidFill>
                  <a:srgbClr val="FF0000"/>
                </a:solidFill>
              </a:rPr>
              <a:t>myboard</a:t>
            </a:r>
            <a:r>
              <a:rPr lang="en-US" altLang="ko-KR" sz="1400"/>
              <a:t> {</a:t>
            </a:r>
          </a:p>
          <a:p>
            <a:r>
              <a:rPr lang="en-US" altLang="ko-KR" sz="1400"/>
              <a:t>    server boardtest:8000;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server {</a:t>
            </a:r>
          </a:p>
          <a:p>
            <a:r>
              <a:rPr lang="en-US" altLang="ko-KR" sz="1400"/>
              <a:t>    listen 80;</a:t>
            </a:r>
          </a:p>
          <a:p>
            <a:r>
              <a:rPr lang="en-US" altLang="ko-KR" sz="1400"/>
              <a:t>    server_name localhost;</a:t>
            </a:r>
          </a:p>
          <a:p>
            <a:endParaRPr lang="en-US" altLang="ko-KR" sz="1400"/>
          </a:p>
          <a:p>
            <a:r>
              <a:rPr lang="en-US" altLang="ko-KR" sz="1400"/>
              <a:t>    # </a:t>
            </a:r>
            <a:r>
              <a:rPr lang="ko-KR" altLang="en-US" sz="1400"/>
              <a:t>정적 파일 처리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location /static/ {</a:t>
            </a:r>
          </a:p>
          <a:p>
            <a:r>
              <a:rPr lang="en-US" altLang="ko-KR" sz="1400"/>
              <a:t>        alias /usr/src/app/staticfiles/;  # STATIC_ROOT</a:t>
            </a:r>
            <a:r>
              <a:rPr lang="ko-KR" altLang="en-US" sz="1400"/>
              <a:t>에 맞춰야 함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    # </a:t>
            </a:r>
            <a:r>
              <a:rPr lang="ko-KR" altLang="en-US" sz="1400"/>
              <a:t>나머지 요청은 </a:t>
            </a:r>
            <a:r>
              <a:rPr lang="en-US" altLang="ko-KR" sz="1400"/>
              <a:t>Django(gunicorn)</a:t>
            </a:r>
            <a:r>
              <a:rPr lang="ko-KR" altLang="en-US" sz="1400"/>
              <a:t>으로 전달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location / {</a:t>
            </a:r>
          </a:p>
          <a:p>
            <a:r>
              <a:rPr lang="en-US" altLang="ko-KR" sz="1400"/>
              <a:t>        proxy_pass http://</a:t>
            </a:r>
            <a:r>
              <a:rPr lang="en-US" altLang="ko-KR" sz="1400" b="1">
                <a:solidFill>
                  <a:srgbClr val="FF0000"/>
                </a:solidFill>
              </a:rPr>
              <a:t>myboard</a:t>
            </a:r>
            <a:r>
              <a:rPr lang="en-US" altLang="ko-KR" sz="1400"/>
              <a:t>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C9C90A-A29A-D317-8647-1E92BD3CC1C7}"/>
              </a:ext>
            </a:extLst>
          </p:cNvPr>
          <p:cNvSpPr txBox="1"/>
          <p:nvPr/>
        </p:nvSpPr>
        <p:spPr>
          <a:xfrm>
            <a:off x="5203927" y="2196235"/>
            <a:ext cx="6449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chemeClr val="accent6"/>
                </a:solidFill>
              </a:rPr>
              <a:t>#</a:t>
            </a:r>
            <a:r>
              <a:rPr lang="en-US" altLang="ko-KR" sz="1400">
                <a:solidFill>
                  <a:schemeClr val="accent6"/>
                </a:solidFill>
              </a:rPr>
              <a:t>board</a:t>
            </a:r>
            <a:r>
              <a:rPr lang="ko-KR" altLang="en-US" sz="1400">
                <a:solidFill>
                  <a:schemeClr val="accent6"/>
                </a:solidFill>
              </a:rPr>
              <a:t>test: django를 이용해 생성하게 될 컨테이너 이름</a:t>
            </a:r>
          </a:p>
          <a:p>
            <a:r>
              <a:rPr lang="en-US" altLang="ko-KR" sz="1400">
                <a:solidFill>
                  <a:schemeClr val="accent6"/>
                </a:solidFill>
              </a:rPr>
              <a:t>#</a:t>
            </a:r>
            <a:r>
              <a:rPr lang="ko-KR" altLang="en-US" sz="1400">
                <a:solidFill>
                  <a:schemeClr val="accent6"/>
                </a:solidFill>
              </a:rPr>
              <a:t>Nginx는 80번 포트로 받은 요청을 </a:t>
            </a:r>
            <a:r>
              <a:rPr lang="en-US" altLang="ko-KR" sz="1400">
                <a:solidFill>
                  <a:schemeClr val="accent6"/>
                </a:solidFill>
              </a:rPr>
              <a:t>board</a:t>
            </a:r>
            <a:r>
              <a:rPr lang="ko-KR" altLang="en-US" sz="1400">
                <a:solidFill>
                  <a:schemeClr val="accent6"/>
                </a:solidFill>
              </a:rPr>
              <a:t>test 컨테이너의 8000번 포트로 전송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9EC7A-06D5-B136-913B-B7B239F357BB}"/>
              </a:ext>
            </a:extLst>
          </p:cNvPr>
          <p:cNvSpPr txBox="1"/>
          <p:nvPr/>
        </p:nvSpPr>
        <p:spPr>
          <a:xfrm>
            <a:off x="838200" y="115857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default.conf 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DA036168-7965-E2B9-3FD5-B635B4220772}"/>
              </a:ext>
            </a:extLst>
          </p:cNvPr>
          <p:cNvSpPr txBox="1">
            <a:spLocks/>
          </p:cNvSpPr>
          <p:nvPr/>
        </p:nvSpPr>
        <p:spPr>
          <a:xfrm>
            <a:off x="838201" y="1562380"/>
            <a:ext cx="3010786" cy="158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ko-KR" sz="1600">
                <a:solidFill>
                  <a:srgbClr val="212529"/>
                </a:solidFill>
                <a:latin typeface="+mn-ea"/>
              </a:rPr>
              <a:t>cd ~/composetest2</a:t>
            </a:r>
          </a:p>
          <a:p>
            <a:pPr>
              <a:lnSpc>
                <a:spcPct val="100000"/>
              </a:lnSpc>
            </a:pPr>
            <a:r>
              <a:rPr lang="en-US" altLang="ko-KR" sz="1600">
                <a:solidFill>
                  <a:srgbClr val="212529"/>
                </a:solidFill>
                <a:latin typeface="+mn-ea"/>
              </a:rPr>
              <a:t>cd myNginx</a:t>
            </a:r>
          </a:p>
          <a:p>
            <a:pPr>
              <a:lnSpc>
                <a:spcPct val="100000"/>
              </a:lnSpc>
            </a:pPr>
            <a:r>
              <a:rPr lang="en-US" altLang="ko-KR" sz="1600">
                <a:solidFill>
                  <a:srgbClr val="212529"/>
                </a:solidFill>
                <a:latin typeface="+mn-ea"/>
              </a:rPr>
              <a:t>vi default.conf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87E15D3-4CE1-E25A-EBBB-C154DD3994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485" y="1157872"/>
            <a:ext cx="5537790" cy="7891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577E282-1F8C-3709-7C91-7424F0FFF732}"/>
              </a:ext>
            </a:extLst>
          </p:cNvPr>
          <p:cNvSpPr txBox="1"/>
          <p:nvPr/>
        </p:nvSpPr>
        <p:spPr>
          <a:xfrm>
            <a:off x="2408044" y="1157872"/>
            <a:ext cx="34233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Nginx</a:t>
            </a:r>
            <a:r>
              <a:rPr lang="ko-KR" altLang="en-US" sz="1200"/>
              <a:t>의 서버 설정 파일</a:t>
            </a:r>
            <a:endParaRPr lang="en-US" altLang="ko-KR" sz="1200"/>
          </a:p>
          <a:p>
            <a:r>
              <a:rPr lang="ko-KR" altLang="en-US" sz="1200"/>
              <a:t>기본 서버</a:t>
            </a:r>
            <a:r>
              <a:rPr lang="en-US" altLang="ko-KR" sz="1200"/>
              <a:t>(</a:t>
            </a:r>
            <a:r>
              <a:rPr lang="ko-KR" altLang="en-US" sz="1200"/>
              <a:t>웹사이트</a:t>
            </a:r>
            <a:r>
              <a:rPr lang="en-US" altLang="ko-KR" sz="1200"/>
              <a:t>)</a:t>
            </a:r>
            <a:r>
              <a:rPr lang="ko-KR" altLang="en-US" sz="1200"/>
              <a:t>의 동작 방식 설정에 사용</a:t>
            </a:r>
          </a:p>
        </p:txBody>
      </p:sp>
    </p:spTree>
    <p:extLst>
      <p:ext uri="{BB962C8B-B14F-4D97-AF65-F5344CB8AC3E}">
        <p14:creationId xmlns:p14="http://schemas.microsoft.com/office/powerpoint/2010/main" val="622636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AFE50-7A5C-BEA5-9372-D23DC985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3D6F8-0A17-DFA2-88C6-0967A5587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1"/>
            <a:ext cx="9144000" cy="2488557"/>
          </a:xfrm>
        </p:spPr>
        <p:txBody>
          <a:bodyPr>
            <a:normAutofit/>
          </a:bodyPr>
          <a:lstStyle/>
          <a:p>
            <a:r>
              <a:rPr lang="ko-KR" altLang="en-US" sz="4400"/>
              <a:t>도커 파일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32850-3544-C646-D073-A2CDA3AD983C}"/>
              </a:ext>
            </a:extLst>
          </p:cNvPr>
          <p:cNvSpPr txBox="1"/>
          <p:nvPr/>
        </p:nvSpPr>
        <p:spPr>
          <a:xfrm>
            <a:off x="3430847" y="3727048"/>
            <a:ext cx="5330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Django, </a:t>
            </a:r>
            <a:r>
              <a:rPr lang="en-US" altLang="ko-KR" sz="1800"/>
              <a:t>Nginx </a:t>
            </a:r>
            <a:r>
              <a:rPr lang="ko-KR" altLang="en-US" sz="1800"/>
              <a:t>이미지 파일 생성</a:t>
            </a:r>
            <a:endParaRPr lang="en-US" altLang="ko-KR" sz="1800"/>
          </a:p>
          <a:p>
            <a:pPr algn="ctr"/>
            <a:r>
              <a:rPr lang="en-US" altLang="ko-KR"/>
              <a:t>PostgreSQL</a:t>
            </a:r>
            <a:r>
              <a:rPr lang="ko-KR" altLang="en-US"/>
              <a:t>는 도커 허브에 있는 기본 이미지 사용</a:t>
            </a:r>
          </a:p>
        </p:txBody>
      </p:sp>
    </p:spTree>
    <p:extLst>
      <p:ext uri="{BB962C8B-B14F-4D97-AF65-F5344CB8AC3E}">
        <p14:creationId xmlns:p14="http://schemas.microsoft.com/office/powerpoint/2010/main" val="3529284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F2EFE-CBA9-3C15-7C6A-21F44EE6B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C74E171F-E522-D6E6-E194-E341A81BD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59" y="2218297"/>
            <a:ext cx="4812420" cy="936115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C1844440-9347-40F7-251A-118E6E67A1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도커 파일 생성</a:t>
            </a:r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163915-0E29-9B06-4208-7D67B16E4B53}"/>
              </a:ext>
            </a:extLst>
          </p:cNvPr>
          <p:cNvGrpSpPr/>
          <p:nvPr/>
        </p:nvGrpSpPr>
        <p:grpSpPr>
          <a:xfrm>
            <a:off x="915942" y="4728155"/>
            <a:ext cx="10721622" cy="1815882"/>
            <a:chOff x="1602128" y="3029734"/>
            <a:chExt cx="8780438" cy="18158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780075-F65D-AB88-67B5-034E5B3258C8}"/>
                </a:ext>
              </a:extLst>
            </p:cNvPr>
            <p:cNvSpPr txBox="1"/>
            <p:nvPr/>
          </p:nvSpPr>
          <p:spPr>
            <a:xfrm>
              <a:off x="1602128" y="3029734"/>
              <a:ext cx="8780438" cy="18158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ko-KR" altLang="en-US" sz="1400">
                  <a:solidFill>
                    <a:schemeClr val="tx1"/>
                  </a:solidFill>
                </a:rPr>
                <a:t>FROM python:3.11.6</a:t>
              </a:r>
            </a:p>
            <a:p>
              <a:r>
                <a:rPr lang="ko-KR" altLang="en-US" sz="1400">
                  <a:solidFill>
                    <a:schemeClr val="tx1"/>
                  </a:solidFill>
                </a:rPr>
                <a:t>WORKDIR </a:t>
              </a:r>
              <a:r>
                <a:rPr lang="en-US" altLang="ko-KR" sz="1400">
                  <a:solidFill>
                    <a:schemeClr val="tx1"/>
                  </a:solidFill>
                </a:rPr>
                <a:t>/usr/src/app</a:t>
              </a:r>
              <a:endParaRPr lang="ko-KR" altLang="en-US" sz="1400">
                <a:solidFill>
                  <a:schemeClr val="tx1"/>
                </a:solidFill>
              </a:endParaRPr>
            </a:p>
            <a:p>
              <a:r>
                <a:rPr lang="ko-KR" altLang="en-US" sz="1400">
                  <a:solidFill>
                    <a:schemeClr val="tx1"/>
                  </a:solidFill>
                </a:rPr>
                <a:t>COPY </a:t>
              </a:r>
              <a:r>
                <a:rPr lang="en-US" altLang="ko-KR" sz="1400">
                  <a:solidFill>
                    <a:schemeClr val="tx1"/>
                  </a:solidFill>
                </a:rPr>
                <a:t>.</a:t>
              </a:r>
              <a:r>
                <a:rPr lang="ko-KR" altLang="en-US" sz="1400">
                  <a:solidFill>
                    <a:schemeClr val="tx1"/>
                  </a:solidFill>
                </a:rPr>
                <a:t> </a:t>
              </a:r>
              <a:r>
                <a:rPr lang="en-US" altLang="ko-KR" sz="1400">
                  <a:solidFill>
                    <a:schemeClr val="tx1"/>
                  </a:solidFill>
                </a:rPr>
                <a:t>.</a:t>
              </a:r>
              <a:endParaRPr lang="ko-KR" altLang="en-US" sz="1400">
                <a:solidFill>
                  <a:schemeClr val="tx1"/>
                </a:solidFill>
              </a:endParaRPr>
            </a:p>
            <a:p>
              <a:r>
                <a:rPr lang="ko-KR" altLang="en-US" sz="1400">
                  <a:solidFill>
                    <a:schemeClr val="tx1"/>
                  </a:solidFill>
                </a:rPr>
                <a:t>RUN python -m pip install --upgrade pip</a:t>
              </a:r>
            </a:p>
            <a:p>
              <a:r>
                <a:rPr lang="ko-KR" altLang="en-US" sz="1400">
                  <a:solidFill>
                    <a:schemeClr val="tx1"/>
                  </a:solidFill>
                </a:rPr>
                <a:t>RUN pip install -r requirements.txt</a:t>
              </a:r>
              <a:endParaRPr lang="en-US" altLang="ko-KR" sz="1400">
                <a:solidFill>
                  <a:schemeClr val="tx1"/>
                </a:solidFill>
              </a:endParaRPr>
            </a:p>
            <a:p>
              <a:r>
                <a:rPr lang="ko-KR" altLang="en-US" sz="1400">
                  <a:solidFill>
                    <a:schemeClr val="tx1"/>
                  </a:solidFill>
                </a:rPr>
                <a:t>WORKDIR </a:t>
              </a:r>
              <a:r>
                <a:rPr lang="en-US" altLang="ko-KR" sz="1400">
                  <a:solidFill>
                    <a:schemeClr val="tx1"/>
                  </a:solidFill>
                </a:rPr>
                <a:t>./</a:t>
              </a:r>
              <a:r>
                <a:rPr lang="en-US" altLang="ko-KR" sz="1400"/>
                <a:t>board_project</a:t>
              </a:r>
            </a:p>
            <a:p>
              <a:r>
                <a:rPr lang="en-US" altLang="ko-KR" sz="1400">
                  <a:solidFill>
                    <a:schemeClr val="tx1"/>
                  </a:solidFill>
                </a:rPr>
                <a:t>CMD ../entrypoint.sh</a:t>
              </a:r>
            </a:p>
            <a:p>
              <a:r>
                <a:rPr lang="ko-KR" altLang="en-US" sz="1400">
                  <a:solidFill>
                    <a:schemeClr val="tx1"/>
                  </a:solidFill>
                </a:rPr>
                <a:t>EXPOSE 8000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11ADC1-55FF-4120-C6D6-92AF1AE3BBA6}"/>
                </a:ext>
              </a:extLst>
            </p:cNvPr>
            <p:cNvSpPr txBox="1"/>
            <p:nvPr/>
          </p:nvSpPr>
          <p:spPr>
            <a:xfrm>
              <a:off x="6003501" y="3029734"/>
              <a:ext cx="437906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빌드 시 필요한 베이스 이미지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해당 작업 디렉토리 전환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#[</a:t>
              </a:r>
              <a:r>
                <a:rPr lang="ko-KR" altLang="en-US" sz="1400">
                  <a:solidFill>
                    <a:schemeClr val="accent6"/>
                  </a:solidFill>
                </a:rPr>
                <a:t>호스트 파일경로</a:t>
              </a:r>
              <a:r>
                <a:rPr lang="en-US" altLang="ko-KR" sz="1400">
                  <a:solidFill>
                    <a:schemeClr val="accent6"/>
                  </a:solidFill>
                </a:rPr>
                <a:t>]</a:t>
              </a:r>
              <a:r>
                <a:rPr lang="ko-KR" altLang="en-US" sz="1400">
                  <a:solidFill>
                    <a:schemeClr val="accent6"/>
                  </a:solidFill>
                </a:rPr>
                <a:t>에 있는 파일을 </a:t>
              </a:r>
              <a:r>
                <a:rPr lang="en-US" altLang="ko-KR" sz="1400">
                  <a:solidFill>
                    <a:schemeClr val="accent6"/>
                  </a:solidFill>
                </a:rPr>
                <a:t>[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파일 경로</a:t>
              </a:r>
              <a:r>
                <a:rPr lang="en-US" altLang="ko-KR" sz="1400">
                  <a:solidFill>
                    <a:schemeClr val="accent6"/>
                  </a:solidFill>
                </a:rPr>
                <a:t>]</a:t>
              </a:r>
              <a:r>
                <a:rPr lang="ko-KR" altLang="en-US" sz="1400">
                  <a:solidFill>
                    <a:schemeClr val="accent6"/>
                  </a:solidFill>
                </a:rPr>
                <a:t>로 복사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빌드시 실행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endParaRPr lang="en-US" altLang="ko-KR" sz="1400">
                <a:solidFill>
                  <a:schemeClr val="accent6"/>
                </a:solidFill>
              </a:endParaRPr>
            </a:p>
            <a:p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컨테이너 실행시 실행</a:t>
              </a:r>
            </a:p>
            <a:p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F24433-E2A4-CF3A-55B8-B09D2464822E}"/>
              </a:ext>
            </a:extLst>
          </p:cNvPr>
          <p:cNvSpPr txBox="1"/>
          <p:nvPr/>
        </p:nvSpPr>
        <p:spPr>
          <a:xfrm>
            <a:off x="1404444" y="3923397"/>
            <a:ext cx="181227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</a:rPr>
              <a:t>django==4.2.7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gunicorn==20.1.0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psycopg2==2.9.9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1F37A-839E-B163-42C5-EA9B929558DB}"/>
              </a:ext>
            </a:extLst>
          </p:cNvPr>
          <p:cNvSpPr txBox="1"/>
          <p:nvPr/>
        </p:nvSpPr>
        <p:spPr>
          <a:xfrm>
            <a:off x="1785090" y="3638978"/>
            <a:ext cx="16994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requirements.txt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8FB6A-BEA2-D00B-FDF2-5F07A53695E5}"/>
              </a:ext>
            </a:extLst>
          </p:cNvPr>
          <p:cNvSpPr txBox="1"/>
          <p:nvPr/>
        </p:nvSpPr>
        <p:spPr>
          <a:xfrm>
            <a:off x="10678217" y="4410166"/>
            <a:ext cx="1129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Dockerfile 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1D179-3EA2-1DAC-C1E9-EF62F4B9EB5B}"/>
              </a:ext>
            </a:extLst>
          </p:cNvPr>
          <p:cNvSpPr txBox="1"/>
          <p:nvPr/>
        </p:nvSpPr>
        <p:spPr>
          <a:xfrm>
            <a:off x="838200" y="122190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638BB72-43EB-152D-53C1-9AB388F52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3217" y="2225939"/>
            <a:ext cx="1699407" cy="6096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E4F381-0084-98FC-485F-DC2B85EF222F}"/>
              </a:ext>
            </a:extLst>
          </p:cNvPr>
          <p:cNvSpPr txBox="1"/>
          <p:nvPr/>
        </p:nvSpPr>
        <p:spPr>
          <a:xfrm>
            <a:off x="3286861" y="3248786"/>
            <a:ext cx="5477512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sleep 10 #depend on </a:t>
            </a:r>
            <a:r>
              <a:rPr lang="ko-KR" altLang="en-US" sz="1400">
                <a:solidFill>
                  <a:schemeClr val="tx1"/>
                </a:solidFill>
              </a:rPr>
              <a:t>했는데도 </a:t>
            </a:r>
            <a:r>
              <a:rPr lang="en-US" altLang="ko-KR" sz="1400">
                <a:solidFill>
                  <a:schemeClr val="tx1"/>
                </a:solidFill>
              </a:rPr>
              <a:t>DB</a:t>
            </a:r>
            <a:r>
              <a:rPr lang="ko-KR" altLang="en-US" sz="1400">
                <a:solidFill>
                  <a:schemeClr val="tx1"/>
                </a:solidFill>
              </a:rPr>
              <a:t> 컨테이너보다 먼저 생성되길래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python manage.py makemigrations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python manage.py migrate</a:t>
            </a:r>
          </a:p>
          <a:p>
            <a:r>
              <a:rPr lang="en-US" altLang="ko-KR" sz="1400">
                <a:latin typeface="+mn-ea"/>
              </a:rPr>
              <a:t>python manage.py collectstatic --noinput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gunicorn --bind 0.0.0.0:8000 board_project.wsgi:application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A5A0EA-BFA0-E2A5-AC9F-E61B5E433FB6}"/>
              </a:ext>
            </a:extLst>
          </p:cNvPr>
          <p:cNvSpPr txBox="1"/>
          <p:nvPr/>
        </p:nvSpPr>
        <p:spPr>
          <a:xfrm>
            <a:off x="8763203" y="3206189"/>
            <a:ext cx="1502941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</a:rPr>
              <a:t>entrypoint.sh</a:t>
            </a:r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A3FE78-2961-E8A1-445E-B1B04FD2ED90}"/>
              </a:ext>
            </a:extLst>
          </p:cNvPr>
          <p:cNvSpPr txBox="1"/>
          <p:nvPr/>
        </p:nvSpPr>
        <p:spPr>
          <a:xfrm>
            <a:off x="5733479" y="847055"/>
            <a:ext cx="2493280" cy="3385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chmod +x entrypoint.sh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BCD44EB-0B46-7832-4D9A-01EC50EE7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3668" y="1793110"/>
            <a:ext cx="3150132" cy="125476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1121D7E-50C3-E554-A0EC-3BA8530490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6659" y="1202877"/>
            <a:ext cx="5540220" cy="838273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F22C7880-89F7-4B14-742F-A80EFCF2D61C}"/>
              </a:ext>
            </a:extLst>
          </p:cNvPr>
          <p:cNvSpPr/>
          <p:nvPr/>
        </p:nvSpPr>
        <p:spPr>
          <a:xfrm>
            <a:off x="3618665" y="1892039"/>
            <a:ext cx="1328676" cy="186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2DBCF8-EBA5-913A-1B7F-C677839E8887}"/>
              </a:ext>
            </a:extLst>
          </p:cNvPr>
          <p:cNvSpPr/>
          <p:nvPr/>
        </p:nvSpPr>
        <p:spPr>
          <a:xfrm>
            <a:off x="5629381" y="2960502"/>
            <a:ext cx="1139259" cy="1939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19ABEA5-2A01-6D2E-7AA1-F8B598F73328}"/>
              </a:ext>
            </a:extLst>
          </p:cNvPr>
          <p:cNvSpPr/>
          <p:nvPr/>
        </p:nvSpPr>
        <p:spPr>
          <a:xfrm>
            <a:off x="8858890" y="2548013"/>
            <a:ext cx="1242040" cy="1845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233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27F3-19C4-EB3D-1E2E-73405361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93635C8-8CC5-8AFC-081F-8A9AE52F2E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도커 파일 생성</a:t>
            </a:r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C79E40-D176-175F-F98F-50EB8A7C2F6C}"/>
              </a:ext>
            </a:extLst>
          </p:cNvPr>
          <p:cNvGrpSpPr/>
          <p:nvPr/>
        </p:nvGrpSpPr>
        <p:grpSpPr>
          <a:xfrm>
            <a:off x="1226215" y="4851756"/>
            <a:ext cx="9945584" cy="959185"/>
            <a:chOff x="3854882" y="4150440"/>
            <a:chExt cx="6614036" cy="9591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59AF2C-26F7-1C41-D0A9-715D4A6405D6}"/>
                </a:ext>
              </a:extLst>
            </p:cNvPr>
            <p:cNvSpPr txBox="1"/>
            <p:nvPr/>
          </p:nvSpPr>
          <p:spPr>
            <a:xfrm>
              <a:off x="3854882" y="4155518"/>
              <a:ext cx="6614036" cy="9541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tx1"/>
                  </a:solidFill>
                </a:rPr>
                <a:t>FROM nginx:1.25.3</a:t>
              </a:r>
            </a:p>
            <a:p>
              <a:r>
                <a:rPr lang="en-US" altLang="ko-KR" sz="1400">
                  <a:solidFill>
                    <a:schemeClr val="tx1"/>
                  </a:solidFill>
                </a:rPr>
                <a:t>RUN rm /etc/nginx/conf.d/default.conf</a:t>
              </a:r>
            </a:p>
            <a:p>
              <a:r>
                <a:rPr lang="en-US" altLang="ko-KR" sz="1400">
                  <a:solidFill>
                    <a:schemeClr val="tx1"/>
                  </a:solidFill>
                </a:rPr>
                <a:t>COPY default.conf /etc/nginx/conf.d/</a:t>
              </a:r>
            </a:p>
            <a:p>
              <a:r>
                <a:rPr lang="en-US" altLang="ko-KR" sz="1400">
                  <a:solidFill>
                    <a:schemeClr val="tx1"/>
                  </a:solidFill>
                </a:rPr>
                <a:t>CMD ["nginx", "-g", "daemon off;"]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7CF76F-0325-FBE5-F29C-450B6F634CFB}"/>
                </a:ext>
              </a:extLst>
            </p:cNvPr>
            <p:cNvSpPr txBox="1"/>
            <p:nvPr/>
          </p:nvSpPr>
          <p:spPr>
            <a:xfrm>
              <a:off x="6101660" y="4150440"/>
              <a:ext cx="436725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빌드 시 필요한 베이스 이미지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#Nginx</a:t>
              </a:r>
              <a:r>
                <a:rPr lang="ko-KR" altLang="en-US" sz="1400">
                  <a:solidFill>
                    <a:schemeClr val="accent6"/>
                  </a:solidFill>
                </a:rPr>
                <a:t>에서 사용하는 설정 파일 </a:t>
              </a:r>
              <a:r>
                <a:rPr lang="en-US" altLang="ko-KR" sz="1400">
                  <a:solidFill>
                    <a:schemeClr val="accent6"/>
                  </a:solidFill>
                </a:rPr>
                <a:t>default.conf</a:t>
              </a:r>
              <a:r>
                <a:rPr lang="ko-KR" altLang="en-US" sz="1400">
                  <a:solidFill>
                    <a:schemeClr val="accent6"/>
                  </a:solidFill>
                </a:rPr>
                <a:t>를 삭제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앞서 생성한 </a:t>
              </a:r>
              <a:r>
                <a:rPr lang="en-US" altLang="ko-KR" sz="1400">
                  <a:solidFill>
                    <a:schemeClr val="accent6"/>
                  </a:solidFill>
                </a:rPr>
                <a:t>default.conf </a:t>
              </a:r>
              <a:r>
                <a:rPr lang="ko-KR" altLang="en-US" sz="1400">
                  <a:solidFill>
                    <a:schemeClr val="accent6"/>
                  </a:solidFill>
                </a:rPr>
                <a:t>파일을 이미지 내부의 </a:t>
              </a:r>
              <a:r>
                <a:rPr lang="en-US" altLang="ko-KR" sz="1400">
                  <a:solidFill>
                    <a:schemeClr val="accent6"/>
                  </a:solidFill>
                </a:rPr>
                <a:t>/etx/nginx/conf.d/ </a:t>
              </a:r>
              <a:r>
                <a:rPr lang="ko-KR" altLang="en-US" sz="1400">
                  <a:solidFill>
                    <a:schemeClr val="accent6"/>
                  </a:solidFill>
                </a:rPr>
                <a:t>경로로 복사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#[]</a:t>
              </a:r>
              <a:r>
                <a:rPr lang="ko-KR" altLang="en-US" sz="1400">
                  <a:solidFill>
                    <a:schemeClr val="accent6"/>
                  </a:solidFill>
                </a:rPr>
                <a:t>를 사용할 시에 명령어 전체가 문자열로 인식됨 </a:t>
              </a:r>
              <a:r>
                <a:rPr lang="en-US" altLang="ko-KR" sz="1400">
                  <a:solidFill>
                    <a:schemeClr val="accent6"/>
                  </a:solidFill>
                </a:rPr>
                <a:t>-&gt; json </a:t>
              </a:r>
              <a:r>
                <a:rPr lang="ko-KR" altLang="en-US" sz="1400">
                  <a:solidFill>
                    <a:schemeClr val="accent6"/>
                  </a:solidFill>
                </a:rPr>
                <a:t>형태로 전달됨</a:t>
              </a:r>
              <a:endParaRPr lang="en-US" altLang="ko-KR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0CDBA3E-5D44-5FEB-8441-AE7CB1CC20C4}"/>
              </a:ext>
            </a:extLst>
          </p:cNvPr>
          <p:cNvSpPr txBox="1"/>
          <p:nvPr/>
        </p:nvSpPr>
        <p:spPr>
          <a:xfrm>
            <a:off x="10165375" y="4549057"/>
            <a:ext cx="1079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Dockerfile 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9EC7A-06D5-B136-913B-B7B239F357BB}"/>
              </a:ext>
            </a:extLst>
          </p:cNvPr>
          <p:cNvSpPr txBox="1"/>
          <p:nvPr/>
        </p:nvSpPr>
        <p:spPr>
          <a:xfrm>
            <a:off x="838200" y="122190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FD67BE-86BF-AF7A-0389-05101310A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98" y="2442277"/>
            <a:ext cx="3475021" cy="7392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8285DB0-47C8-C201-D9C5-F13BB31A1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149" y="2103186"/>
            <a:ext cx="5791702" cy="20575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2A0647E-574E-2D30-AB0B-418FAF448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9448" y="3368866"/>
            <a:ext cx="4839119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8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6AA44-3C5D-61B2-B2FA-DDE132C4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DAB345D-8DE9-B16A-2A0C-7A0449D3C3D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HTML,</a:t>
            </a:r>
            <a:r>
              <a:rPr lang="ko-KR" altLang="en-US" sz="4400"/>
              <a:t> </a:t>
            </a:r>
            <a:r>
              <a:rPr lang="en-US" altLang="ko-KR" sz="4400"/>
              <a:t>CSS,</a:t>
            </a:r>
            <a:r>
              <a:rPr lang="ko-KR" altLang="en-US" sz="4400"/>
              <a:t> </a:t>
            </a:r>
            <a:r>
              <a:rPr lang="en-US" altLang="ko-KR" sz="4400"/>
              <a:t>JS</a:t>
            </a:r>
            <a:r>
              <a:rPr lang="ko-KR" altLang="en-US" sz="4400"/>
              <a:t>를 사용하는</a:t>
            </a:r>
            <a:r>
              <a:rPr lang="en-US" altLang="ko-KR"/>
              <a:t> </a:t>
            </a:r>
            <a:r>
              <a:rPr lang="ko-KR" altLang="en-US" sz="4400"/>
              <a:t>게시판 만들기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E16D2-C5AD-2B73-A37D-9D888DD714B5}"/>
              </a:ext>
            </a:extLst>
          </p:cNvPr>
          <p:cNvSpPr txBox="1"/>
          <p:nvPr/>
        </p:nvSpPr>
        <p:spPr>
          <a:xfrm>
            <a:off x="838200" y="122190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Nginx-Django-PostgreSQL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C8B6C21-5C4E-B7F1-F70A-7C05EBA6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10" y="1894003"/>
            <a:ext cx="10721622" cy="1534998"/>
          </a:xfrm>
        </p:spPr>
        <p:txBody>
          <a:bodyPr>
            <a:normAutofit/>
          </a:bodyPr>
          <a:lstStyle/>
          <a:p>
            <a:r>
              <a:rPr lang="ko-KR" altLang="en-US" sz="1800" b="1"/>
              <a:t>동작 구조</a:t>
            </a:r>
            <a:endParaRPr lang="en-US" altLang="ko-KR" sz="1800" b="1"/>
          </a:p>
          <a:p>
            <a:pPr lvl="1"/>
            <a:r>
              <a:rPr lang="ko-KR" altLang="en-US" sz="1400"/>
              <a:t>클라이언트 요청 → </a:t>
            </a:r>
            <a:r>
              <a:rPr lang="en-US" altLang="ko-KR" sz="1400"/>
              <a:t>Nginx</a:t>
            </a:r>
            <a:r>
              <a:rPr lang="ko-KR" altLang="en-US" sz="1400"/>
              <a:t>가 먼저 처리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정적 요청 → </a:t>
            </a:r>
            <a:r>
              <a:rPr lang="en-US" altLang="ko-KR" sz="1400"/>
              <a:t>Nginx</a:t>
            </a:r>
            <a:r>
              <a:rPr lang="ko-KR" altLang="en-US" sz="1400"/>
              <a:t>가 </a:t>
            </a:r>
            <a:r>
              <a:rPr lang="en-US" altLang="ko-KR" sz="1400"/>
              <a:t>CSS, JS, </a:t>
            </a:r>
            <a:r>
              <a:rPr lang="ko-KR" altLang="en-US" sz="1400"/>
              <a:t>이미지 등 정적 파일 직접 제공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동적 요청 → </a:t>
            </a:r>
            <a:r>
              <a:rPr lang="en-US" altLang="ko-KR" sz="1400"/>
              <a:t>Nginx</a:t>
            </a:r>
            <a:r>
              <a:rPr lang="ko-KR" altLang="en-US" sz="1400"/>
              <a:t>가 </a:t>
            </a:r>
            <a:r>
              <a:rPr lang="en-US" altLang="ko-KR" sz="1400"/>
              <a:t>Gunicorn</a:t>
            </a:r>
            <a:r>
              <a:rPr lang="ko-KR" altLang="en-US" sz="1400"/>
              <a:t>을 통해 </a:t>
            </a:r>
            <a:r>
              <a:rPr lang="en-US" altLang="ko-KR" sz="1400"/>
              <a:t>Django</a:t>
            </a:r>
            <a:r>
              <a:rPr lang="ko-KR" altLang="en-US" sz="1400"/>
              <a:t>로 전달</a:t>
            </a:r>
            <a:r>
              <a:rPr lang="en-US" altLang="ko-KR" sz="1400"/>
              <a:t>, Django</a:t>
            </a:r>
            <a:r>
              <a:rPr lang="ko-KR" altLang="en-US" sz="1400"/>
              <a:t>가 요청 분석 후 </a:t>
            </a:r>
            <a:r>
              <a:rPr lang="en-US" altLang="ko-KR" sz="1400"/>
              <a:t>PostgreSQL</a:t>
            </a:r>
            <a:r>
              <a:rPr lang="ko-KR" altLang="en-US" sz="1400"/>
              <a:t>에 데이터 요청</a:t>
            </a:r>
            <a:r>
              <a:rPr lang="en-US" altLang="ko-KR" sz="1400"/>
              <a:t>(</a:t>
            </a:r>
            <a:r>
              <a:rPr lang="ko-KR" altLang="en-US" sz="1400"/>
              <a:t>읽기</a:t>
            </a:r>
            <a:r>
              <a:rPr lang="en-US" altLang="ko-KR" sz="1400"/>
              <a:t>/</a:t>
            </a:r>
            <a:r>
              <a:rPr lang="ko-KR" altLang="en-US" sz="1400"/>
              <a:t>쓰기</a:t>
            </a:r>
            <a:r>
              <a:rPr lang="en-US" altLang="ko-KR" sz="1400"/>
              <a:t>).</a:t>
            </a:r>
          </a:p>
          <a:p>
            <a:pPr lvl="1"/>
            <a:r>
              <a:rPr lang="en-US" altLang="ko-KR" sz="1400"/>
              <a:t>PostgreSQL </a:t>
            </a:r>
            <a:r>
              <a:rPr lang="ko-KR" altLang="en-US" sz="1400"/>
              <a:t>응답 </a:t>
            </a:r>
            <a:r>
              <a:rPr lang="en-US" altLang="ko-KR" sz="1400"/>
              <a:t>→ Django</a:t>
            </a:r>
            <a:r>
              <a:rPr lang="ko-KR" altLang="en-US" sz="1400"/>
              <a:t>가 </a:t>
            </a:r>
            <a:r>
              <a:rPr lang="en-US" altLang="ko-KR" sz="1400"/>
              <a:t>HTML/JSON </a:t>
            </a:r>
            <a:r>
              <a:rPr lang="ko-KR" altLang="en-US" sz="1400"/>
              <a:t>생성 → </a:t>
            </a:r>
            <a:r>
              <a:rPr lang="en-US" altLang="ko-KR" sz="1400"/>
              <a:t>Nginx</a:t>
            </a:r>
            <a:r>
              <a:rPr lang="ko-KR" altLang="en-US" sz="1400"/>
              <a:t>가 클라이언트에게 전달</a:t>
            </a:r>
            <a:endParaRPr lang="en-US" altLang="ko-KR" sz="14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074547-32AD-1A3C-ED82-19E111AF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846106"/>
            <a:ext cx="10248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626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56437-67EC-0232-32F8-B8833E799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AA699-DDB1-5B10-3CAF-2DBFDDC5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1"/>
            <a:ext cx="9144000" cy="2488557"/>
          </a:xfrm>
        </p:spPr>
        <p:txBody>
          <a:bodyPr>
            <a:normAutofit/>
          </a:bodyPr>
          <a:lstStyle/>
          <a:p>
            <a:r>
              <a:rPr lang="ko-KR" altLang="en-US" sz="4400"/>
              <a:t>도커 컴포즈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E7F8B-D903-A15D-F602-219E3B00AECA}"/>
              </a:ext>
            </a:extLst>
          </p:cNvPr>
          <p:cNvSpPr txBox="1"/>
          <p:nvPr/>
        </p:nvSpPr>
        <p:spPr>
          <a:xfrm>
            <a:off x="2812889" y="3727048"/>
            <a:ext cx="6566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Docker Compose</a:t>
            </a:r>
            <a:r>
              <a:rPr lang="ko-KR" altLang="en-US"/>
              <a:t>를 사용하여 </a:t>
            </a:r>
            <a:endParaRPr lang="en-US" altLang="ko-KR"/>
          </a:p>
          <a:p>
            <a:pPr algn="ctr"/>
            <a:r>
              <a:rPr lang="en-US" altLang="ko-KR"/>
              <a:t>Nginx, Django, PostgreSQL</a:t>
            </a:r>
            <a:r>
              <a:rPr lang="ko-KR" altLang="en-US"/>
              <a:t>을 각각 컨테이너로 구성하고 연동</a:t>
            </a:r>
          </a:p>
        </p:txBody>
      </p:sp>
    </p:spTree>
    <p:extLst>
      <p:ext uri="{BB962C8B-B14F-4D97-AF65-F5344CB8AC3E}">
        <p14:creationId xmlns:p14="http://schemas.microsoft.com/office/powerpoint/2010/main" val="220700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3C69E-507A-7DE7-F4AA-CF495403A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F9CB77-B7B5-D044-BA60-E98B949EC30D}"/>
              </a:ext>
            </a:extLst>
          </p:cNvPr>
          <p:cNvSpPr/>
          <p:nvPr/>
        </p:nvSpPr>
        <p:spPr>
          <a:xfrm>
            <a:off x="7869409" y="1214586"/>
            <a:ext cx="4030939" cy="551133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02F3498-1F3E-AF92-09C8-11E5B930CE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4E90F8F-2B76-57FC-B5BC-72D8FBDC06FE}"/>
              </a:ext>
            </a:extLst>
          </p:cNvPr>
          <p:cNvGrpSpPr/>
          <p:nvPr/>
        </p:nvGrpSpPr>
        <p:grpSpPr>
          <a:xfrm>
            <a:off x="291652" y="1214586"/>
            <a:ext cx="11681107" cy="5511334"/>
            <a:chOff x="142754" y="1651461"/>
            <a:chExt cx="11681107" cy="551133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E15A052-3475-C8F0-A45A-2142541F693D}"/>
                </a:ext>
              </a:extLst>
            </p:cNvPr>
            <p:cNvSpPr/>
            <p:nvPr/>
          </p:nvSpPr>
          <p:spPr>
            <a:xfrm>
              <a:off x="142754" y="1660482"/>
              <a:ext cx="7457186" cy="550231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CD963-B94B-DF19-6721-27169930E94D}"/>
                </a:ext>
              </a:extLst>
            </p:cNvPr>
            <p:cNvSpPr txBox="1"/>
            <p:nvPr/>
          </p:nvSpPr>
          <p:spPr>
            <a:xfrm>
              <a:off x="7771958" y="1651461"/>
              <a:ext cx="4051903" cy="39703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350" dirty="0"/>
                <a:t>  </a:t>
              </a:r>
              <a:r>
                <a:rPr lang="ko-KR" altLang="en-US" sz="1350" dirty="0" err="1"/>
                <a:t>postgrestest</a:t>
              </a:r>
              <a:r>
                <a:rPr lang="ko-KR" altLang="en-US" sz="1350" dirty="0"/>
                <a:t>:</a:t>
              </a:r>
            </a:p>
            <a:p>
              <a:r>
                <a:rPr lang="ko-KR" altLang="en-US" sz="1350" dirty="0"/>
                <a:t>    </a:t>
              </a:r>
              <a:r>
                <a:rPr lang="ko-KR" altLang="en-US" sz="1350" dirty="0" err="1">
                  <a:solidFill>
                    <a:schemeClr val="accent1"/>
                  </a:solidFill>
                </a:rPr>
                <a:t>image</a:t>
              </a:r>
              <a:r>
                <a:rPr lang="ko-KR" altLang="en-US" sz="1350" dirty="0">
                  <a:solidFill>
                    <a:schemeClr val="accent1"/>
                  </a:solidFill>
                </a:rPr>
                <a:t>: postgres:15.4</a:t>
              </a:r>
            </a:p>
            <a:p>
              <a:r>
                <a:rPr lang="ko-KR" altLang="en-US" sz="1350" dirty="0"/>
                <a:t>    </a:t>
              </a:r>
              <a:r>
                <a:rPr lang="ko-KR" altLang="en-US" sz="1350" dirty="0" err="1"/>
                <a:t>networks</a:t>
              </a:r>
              <a:r>
                <a:rPr lang="ko-KR" altLang="en-US" sz="1350" dirty="0"/>
                <a:t>:</a:t>
              </a:r>
            </a:p>
            <a:p>
              <a:r>
                <a:rPr lang="ko-KR" altLang="en-US" sz="1350" dirty="0"/>
                <a:t>      - </a:t>
              </a:r>
              <a:r>
                <a:rPr lang="ko-KR" altLang="en-US" sz="1350" dirty="0" err="1"/>
                <a:t>mynetwork</a:t>
              </a:r>
              <a:endParaRPr lang="ko-KR" altLang="en-US" sz="1350" dirty="0"/>
            </a:p>
            <a:p>
              <a:r>
                <a:rPr lang="ko-KR" altLang="en-US" sz="1350" dirty="0"/>
                <a:t>    </a:t>
              </a:r>
              <a:r>
                <a:rPr lang="ko-KR" altLang="en-US" sz="1350" dirty="0" err="1"/>
                <a:t>environment</a:t>
              </a:r>
              <a:r>
                <a:rPr lang="ko-KR" altLang="en-US" sz="1350" dirty="0"/>
                <a:t>:</a:t>
              </a:r>
            </a:p>
            <a:p>
              <a:r>
                <a:rPr lang="ko-KR" altLang="en-US" sz="1350" dirty="0"/>
                <a:t>      POSTGRES_USER: </a:t>
              </a:r>
              <a:r>
                <a:rPr lang="ko-KR" altLang="en-US" sz="1350" dirty="0" err="1"/>
                <a:t>postgres</a:t>
              </a:r>
              <a:endParaRPr lang="ko-KR" altLang="en-US" sz="1350" dirty="0"/>
            </a:p>
            <a:p>
              <a:r>
                <a:rPr lang="ko-KR" altLang="en-US" sz="1350" dirty="0"/>
                <a:t>      POSTGRES_PASSWORD: </a:t>
              </a:r>
              <a:r>
                <a:rPr lang="ko-KR" altLang="en-US" sz="1350" dirty="0" err="1"/>
                <a:t>mysecretpassword</a:t>
              </a:r>
              <a:endParaRPr lang="ko-KR" altLang="en-US" sz="1350" dirty="0"/>
            </a:p>
            <a:p>
              <a:r>
                <a:rPr lang="ko-KR" altLang="en-US" sz="1350" dirty="0"/>
                <a:t>      POSTGRES_DB: </a:t>
              </a:r>
              <a:r>
                <a:rPr lang="ko-KR" altLang="en-US" sz="1350" dirty="0" err="1"/>
                <a:t>postgres</a:t>
              </a:r>
              <a:endParaRPr lang="ko-KR" altLang="en-US" sz="1350" dirty="0"/>
            </a:p>
            <a:p>
              <a:r>
                <a:rPr lang="ko-KR" altLang="en-US" sz="1350" dirty="0"/>
                <a:t>    </a:t>
              </a:r>
              <a:r>
                <a:rPr lang="ko-KR" altLang="en-US" sz="1350" dirty="0" err="1"/>
                <a:t>volumes</a:t>
              </a:r>
              <a:r>
                <a:rPr lang="ko-KR" altLang="en-US" sz="1350" dirty="0"/>
                <a:t>:</a:t>
              </a:r>
            </a:p>
            <a:p>
              <a:r>
                <a:rPr lang="ko-KR" altLang="en-US" sz="1350" dirty="0"/>
                <a:t>      - </a:t>
              </a:r>
              <a:r>
                <a:rPr lang="ko-KR" altLang="en-US" sz="1350" dirty="0" err="1"/>
                <a:t>myvolume</a:t>
              </a:r>
              <a:r>
                <a:rPr lang="ko-KR" altLang="en-US" sz="1350" dirty="0"/>
                <a:t>:/</a:t>
              </a:r>
              <a:r>
                <a:rPr lang="ko-KR" altLang="en-US" sz="1350" dirty="0" err="1"/>
                <a:t>var</a:t>
              </a:r>
              <a:r>
                <a:rPr lang="ko-KR" altLang="en-US" sz="1350" dirty="0"/>
                <a:t>/</a:t>
              </a:r>
              <a:r>
                <a:rPr lang="ko-KR" altLang="en-US" sz="1350" dirty="0" err="1"/>
                <a:t>lib</a:t>
              </a:r>
              <a:r>
                <a:rPr lang="ko-KR" altLang="en-US" sz="1350" dirty="0"/>
                <a:t>/</a:t>
              </a:r>
              <a:r>
                <a:rPr lang="ko-KR" altLang="en-US" sz="1350" dirty="0" err="1"/>
                <a:t>postgresql</a:t>
              </a:r>
              <a:r>
                <a:rPr lang="ko-KR" altLang="en-US" sz="1350" dirty="0"/>
                <a:t>/</a:t>
              </a:r>
              <a:r>
                <a:rPr lang="ko-KR" altLang="en-US" sz="1350" dirty="0" err="1"/>
                <a:t>data</a:t>
              </a:r>
              <a:endParaRPr lang="ko-KR" altLang="en-US" sz="1350" dirty="0"/>
            </a:p>
            <a:p>
              <a:r>
                <a:rPr lang="ko-KR" altLang="en-US" sz="1350" dirty="0"/>
                <a:t>    </a:t>
              </a:r>
              <a:r>
                <a:rPr lang="ko-KR" altLang="en-US" sz="1350" dirty="0" err="1"/>
                <a:t>restart</a:t>
              </a:r>
              <a:r>
                <a:rPr lang="ko-KR" altLang="en-US" sz="1350" dirty="0"/>
                <a:t>: </a:t>
              </a:r>
              <a:r>
                <a:rPr lang="ko-KR" altLang="en-US" sz="1350" dirty="0" err="1"/>
                <a:t>always</a:t>
              </a:r>
              <a:endParaRPr lang="ko-KR" altLang="en-US" sz="1350" dirty="0"/>
            </a:p>
            <a:p>
              <a:endParaRPr lang="ko-KR" altLang="en-US" sz="1350" dirty="0"/>
            </a:p>
            <a:p>
              <a:r>
                <a:rPr lang="ko-KR" altLang="en-US" sz="1350" dirty="0" err="1"/>
                <a:t>networks</a:t>
              </a:r>
              <a:r>
                <a:rPr lang="ko-KR" altLang="en-US" sz="1350" dirty="0"/>
                <a:t>:</a:t>
              </a:r>
            </a:p>
            <a:p>
              <a:r>
                <a:rPr lang="ko-KR" altLang="en-US" sz="1350" dirty="0"/>
                <a:t>  </a:t>
              </a:r>
              <a:r>
                <a:rPr lang="ko-KR" altLang="en-US" sz="1350" dirty="0" err="1"/>
                <a:t>mynetwork</a:t>
              </a:r>
              <a:r>
                <a:rPr lang="ko-KR" altLang="en-US" sz="1350" dirty="0"/>
                <a:t>:</a:t>
              </a:r>
            </a:p>
            <a:p>
              <a:endParaRPr lang="ko-KR" altLang="en-US" sz="1350" dirty="0"/>
            </a:p>
            <a:p>
              <a:r>
                <a:rPr lang="ko-KR" altLang="en-US" sz="1350" dirty="0" err="1"/>
                <a:t>volumes</a:t>
              </a:r>
              <a:r>
                <a:rPr lang="ko-KR" altLang="en-US" sz="1350" dirty="0"/>
                <a:t>:</a:t>
              </a:r>
            </a:p>
            <a:p>
              <a:r>
                <a:rPr lang="ko-KR" altLang="en-US" sz="1350" dirty="0"/>
                <a:t>  </a:t>
              </a:r>
              <a:r>
                <a:rPr lang="ko-KR" altLang="en-US" sz="1350" err="1"/>
                <a:t>myvolume</a:t>
              </a:r>
              <a:r>
                <a:rPr lang="ko-KR" altLang="en-US" sz="1350"/>
                <a:t>:</a:t>
              </a:r>
              <a:endParaRPr lang="en-US" altLang="ko-KR" sz="1350"/>
            </a:p>
            <a:p>
              <a:r>
                <a:rPr lang="en-US" altLang="ko-KR" sz="1350"/>
                <a:t>  static_volume:</a:t>
              </a:r>
              <a:endParaRPr lang="ko-KR" altLang="en-US" sz="1350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874ED2-BD51-9DC8-ADCD-D3A49B17D2AA}"/>
              </a:ext>
            </a:extLst>
          </p:cNvPr>
          <p:cNvSpPr txBox="1"/>
          <p:nvPr/>
        </p:nvSpPr>
        <p:spPr>
          <a:xfrm>
            <a:off x="6791158" y="211236"/>
            <a:ext cx="3718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vi</a:t>
            </a:r>
            <a:r>
              <a:rPr lang="ko-KR" altLang="en-US" sz="1400"/>
              <a:t> docker-compose.yml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C3FF91B-D909-19C5-A180-97BC6F646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1158" y="535737"/>
            <a:ext cx="5109190" cy="4760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AE3130-5EA1-D0A4-0EF7-3F79FDA54DBD}"/>
              </a:ext>
            </a:extLst>
          </p:cNvPr>
          <p:cNvSpPr txBox="1"/>
          <p:nvPr/>
        </p:nvSpPr>
        <p:spPr>
          <a:xfrm>
            <a:off x="307084" y="1223607"/>
            <a:ext cx="7870206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350" dirty="0" err="1"/>
              <a:t>services</a:t>
            </a:r>
            <a:r>
              <a:rPr lang="ko-KR" altLang="en-US" sz="1350" dirty="0"/>
              <a:t>: </a:t>
            </a:r>
          </a:p>
          <a:p>
            <a:r>
              <a:rPr lang="ko-KR" altLang="en-US" sz="1350"/>
              <a:t>  </a:t>
            </a:r>
            <a:r>
              <a:rPr lang="en-US" altLang="ko-KR" sz="1350"/>
              <a:t>board</a:t>
            </a:r>
            <a:r>
              <a:rPr lang="ko-KR" altLang="en-US" sz="1350"/>
              <a:t>test</a:t>
            </a:r>
            <a:r>
              <a:rPr lang="ko-KR" altLang="en-US" sz="1350" dirty="0"/>
              <a:t>:</a:t>
            </a:r>
          </a:p>
          <a:p>
            <a:r>
              <a:rPr lang="ko-KR" altLang="en-US" sz="1350" dirty="0"/>
              <a:t>    </a:t>
            </a:r>
            <a:r>
              <a:rPr lang="ko-KR" altLang="en-US" sz="1350" dirty="0" err="1">
                <a:solidFill>
                  <a:srgbClr val="FF0000"/>
                </a:solidFill>
              </a:rPr>
              <a:t>build</a:t>
            </a:r>
            <a:r>
              <a:rPr lang="ko-KR" altLang="en-US" sz="1350" dirty="0">
                <a:solidFill>
                  <a:srgbClr val="FF0000"/>
                </a:solidFill>
              </a:rPr>
              <a:t>: </a:t>
            </a:r>
            <a:r>
              <a:rPr lang="ko-KR" altLang="en-US" sz="1350">
                <a:solidFill>
                  <a:srgbClr val="FF0000"/>
                </a:solidFill>
              </a:rPr>
              <a:t>./my</a:t>
            </a:r>
            <a:r>
              <a:rPr lang="en-US" altLang="ko-KR" sz="1350">
                <a:solidFill>
                  <a:srgbClr val="FF0000"/>
                </a:solidFill>
              </a:rPr>
              <a:t>Board</a:t>
            </a:r>
            <a:endParaRPr lang="ko-KR" altLang="en-US" sz="1350" dirty="0">
              <a:solidFill>
                <a:srgbClr val="FF0000"/>
              </a:solidFill>
            </a:endParaRPr>
          </a:p>
          <a:p>
            <a:r>
              <a:rPr lang="ko-KR" altLang="en-US" sz="1350" dirty="0"/>
              <a:t>    </a:t>
            </a:r>
            <a:r>
              <a:rPr lang="ko-KR" altLang="en-US" sz="1350" dirty="0" err="1"/>
              <a:t>networks</a:t>
            </a:r>
            <a:r>
              <a:rPr lang="ko-KR" altLang="en-US" sz="1350" dirty="0"/>
              <a:t>:</a:t>
            </a:r>
          </a:p>
          <a:p>
            <a:r>
              <a:rPr lang="ko-KR" altLang="en-US" sz="1350" dirty="0"/>
              <a:t>      - </a:t>
            </a:r>
            <a:r>
              <a:rPr lang="ko-KR" altLang="en-US" sz="1350" dirty="0" err="1"/>
              <a:t>mynetwork</a:t>
            </a:r>
            <a:endParaRPr lang="ko-KR" altLang="en-US" sz="1350" dirty="0"/>
          </a:p>
          <a:p>
            <a:r>
              <a:rPr lang="ko-KR" altLang="en-US" sz="1350" dirty="0"/>
              <a:t>    </a:t>
            </a:r>
            <a:r>
              <a:rPr lang="ko-KR" altLang="en-US" sz="1350" dirty="0" err="1"/>
              <a:t>depends_on</a:t>
            </a:r>
            <a:r>
              <a:rPr lang="ko-KR" altLang="en-US" sz="1350" dirty="0"/>
              <a:t>:</a:t>
            </a:r>
          </a:p>
          <a:p>
            <a:r>
              <a:rPr lang="ko-KR" altLang="en-US" sz="1350" dirty="0"/>
              <a:t>      - </a:t>
            </a:r>
            <a:r>
              <a:rPr lang="ko-KR" altLang="en-US" sz="1350" dirty="0" err="1"/>
              <a:t>postgrestest</a:t>
            </a:r>
            <a:endParaRPr lang="ko-KR" altLang="en-US" sz="1350" dirty="0"/>
          </a:p>
          <a:p>
            <a:r>
              <a:rPr lang="ko-KR" altLang="en-US" sz="1350" dirty="0"/>
              <a:t>    </a:t>
            </a:r>
            <a:r>
              <a:rPr lang="ko-KR" altLang="en-US" sz="1350" dirty="0" err="1"/>
              <a:t>environment</a:t>
            </a:r>
            <a:r>
              <a:rPr lang="ko-KR" altLang="en-US" sz="1350" dirty="0"/>
              <a:t>:</a:t>
            </a:r>
          </a:p>
          <a:p>
            <a:r>
              <a:rPr lang="ko-KR" altLang="en-US" sz="1350" dirty="0"/>
              <a:t>      - DATABASE_URL=postgres://postgres:mysecretpassword@postgrestest:5432</a:t>
            </a:r>
            <a:r>
              <a:rPr lang="ko-KR" altLang="en-US" sz="1350"/>
              <a:t>/postgres</a:t>
            </a:r>
            <a:endParaRPr lang="en-US" altLang="ko-KR" sz="1350"/>
          </a:p>
          <a:p>
            <a:r>
              <a:rPr lang="en-US" altLang="ko-KR" sz="1350"/>
              <a:t>    volumes:</a:t>
            </a:r>
          </a:p>
          <a:p>
            <a:r>
              <a:rPr lang="en-US" altLang="ko-KR" sz="1350"/>
              <a:t>      - static_volume:/usr/src/app/staticfiles</a:t>
            </a:r>
            <a:endParaRPr lang="ko-KR" altLang="en-US" sz="1350" dirty="0"/>
          </a:p>
          <a:p>
            <a:r>
              <a:rPr lang="ko-KR" altLang="en-US" sz="1350" dirty="0"/>
              <a:t>    </a:t>
            </a:r>
            <a:r>
              <a:rPr lang="ko-KR" altLang="en-US" sz="1350" dirty="0" err="1"/>
              <a:t>restart</a:t>
            </a:r>
            <a:r>
              <a:rPr lang="ko-KR" altLang="en-US" sz="1350" dirty="0"/>
              <a:t>: </a:t>
            </a:r>
            <a:r>
              <a:rPr lang="ko-KR" altLang="en-US" sz="1350" dirty="0" err="1"/>
              <a:t>always</a:t>
            </a:r>
            <a:endParaRPr lang="ko-KR" altLang="en-US" sz="1350" dirty="0"/>
          </a:p>
          <a:p>
            <a:r>
              <a:rPr lang="ko-KR" altLang="en-US" sz="1350" dirty="0"/>
              <a:t>    </a:t>
            </a:r>
            <a:r>
              <a:rPr lang="ko-KR" altLang="en-US" sz="1350" dirty="0" err="1"/>
              <a:t>ports</a:t>
            </a:r>
            <a:r>
              <a:rPr lang="ko-KR" altLang="en-US" sz="1350" dirty="0"/>
              <a:t>:</a:t>
            </a:r>
          </a:p>
          <a:p>
            <a:r>
              <a:rPr lang="ko-KR" altLang="en-US" sz="1350" dirty="0"/>
              <a:t>      - "</a:t>
            </a:r>
            <a:r>
              <a:rPr lang="ko-KR" altLang="en-US" sz="1350"/>
              <a:t>8000:8000"</a:t>
            </a:r>
            <a:endParaRPr lang="en-US" altLang="ko-KR" sz="1350"/>
          </a:p>
          <a:p>
            <a:endParaRPr lang="ko-KR" altLang="en-US" sz="1350" dirty="0"/>
          </a:p>
          <a:p>
            <a:r>
              <a:rPr lang="ko-KR" altLang="en-US" sz="1350" dirty="0"/>
              <a:t>  </a:t>
            </a:r>
            <a:r>
              <a:rPr lang="ko-KR" altLang="en-US" sz="1350" dirty="0" err="1"/>
              <a:t>nginxtest</a:t>
            </a:r>
            <a:r>
              <a:rPr lang="ko-KR" altLang="en-US" sz="1350" dirty="0"/>
              <a:t>:</a:t>
            </a:r>
          </a:p>
          <a:p>
            <a:r>
              <a:rPr lang="ko-KR" altLang="en-US" sz="1350" dirty="0"/>
              <a:t>    </a:t>
            </a:r>
            <a:r>
              <a:rPr lang="ko-KR" altLang="en-US" sz="1350" dirty="0" err="1">
                <a:solidFill>
                  <a:srgbClr val="FF0000"/>
                </a:solidFill>
              </a:rPr>
              <a:t>build</a:t>
            </a:r>
            <a:r>
              <a:rPr lang="ko-KR" altLang="en-US" sz="1350" dirty="0">
                <a:solidFill>
                  <a:srgbClr val="FF0000"/>
                </a:solidFill>
              </a:rPr>
              <a:t>: ./</a:t>
            </a:r>
            <a:r>
              <a:rPr lang="ko-KR" altLang="en-US" sz="1350" dirty="0" err="1">
                <a:solidFill>
                  <a:srgbClr val="FF0000"/>
                </a:solidFill>
              </a:rPr>
              <a:t>myNginx</a:t>
            </a:r>
            <a:endParaRPr lang="ko-KR" altLang="en-US" sz="1350" dirty="0">
              <a:solidFill>
                <a:srgbClr val="FF0000"/>
              </a:solidFill>
            </a:endParaRPr>
          </a:p>
          <a:p>
            <a:r>
              <a:rPr lang="ko-KR" altLang="en-US" sz="1350" dirty="0"/>
              <a:t>    </a:t>
            </a:r>
            <a:r>
              <a:rPr lang="ko-KR" altLang="en-US" sz="1350" dirty="0" err="1"/>
              <a:t>networks</a:t>
            </a:r>
            <a:r>
              <a:rPr lang="ko-KR" altLang="en-US" sz="1350" dirty="0"/>
              <a:t>:</a:t>
            </a:r>
          </a:p>
          <a:p>
            <a:r>
              <a:rPr lang="ko-KR" altLang="en-US" sz="1350" dirty="0"/>
              <a:t>      - </a:t>
            </a:r>
            <a:r>
              <a:rPr lang="ko-KR" altLang="en-US" sz="1350" dirty="0" err="1"/>
              <a:t>mynetwork</a:t>
            </a:r>
            <a:endParaRPr lang="ko-KR" altLang="en-US" sz="1350" dirty="0"/>
          </a:p>
          <a:p>
            <a:r>
              <a:rPr lang="ko-KR" altLang="en-US" sz="1350" dirty="0"/>
              <a:t>    </a:t>
            </a:r>
            <a:r>
              <a:rPr lang="ko-KR" altLang="en-US" sz="1350" dirty="0" err="1"/>
              <a:t>ports</a:t>
            </a:r>
            <a:r>
              <a:rPr lang="ko-KR" altLang="en-US" sz="1350" dirty="0"/>
              <a:t>:</a:t>
            </a:r>
          </a:p>
          <a:p>
            <a:r>
              <a:rPr lang="ko-KR" altLang="en-US" sz="1350" dirty="0"/>
              <a:t>      - "80:80"</a:t>
            </a:r>
          </a:p>
          <a:p>
            <a:r>
              <a:rPr lang="ko-KR" altLang="en-US" sz="1350" dirty="0"/>
              <a:t>    </a:t>
            </a:r>
            <a:r>
              <a:rPr lang="ko-KR" altLang="en-US" sz="1350" dirty="0" err="1"/>
              <a:t>depends_on</a:t>
            </a:r>
            <a:r>
              <a:rPr lang="ko-KR" altLang="en-US" sz="1350" dirty="0"/>
              <a:t>:</a:t>
            </a:r>
          </a:p>
          <a:p>
            <a:r>
              <a:rPr lang="ko-KR" altLang="en-US" sz="1350" dirty="0"/>
              <a:t>      </a:t>
            </a:r>
            <a:r>
              <a:rPr lang="ko-KR" altLang="en-US" sz="1350"/>
              <a:t>- </a:t>
            </a:r>
            <a:r>
              <a:rPr lang="en-US" altLang="ko-KR" sz="1350"/>
              <a:t>board</a:t>
            </a:r>
            <a:r>
              <a:rPr lang="ko-KR" altLang="en-US" sz="1350"/>
              <a:t>test</a:t>
            </a:r>
            <a:endParaRPr lang="en-US" altLang="ko-KR" sz="1350"/>
          </a:p>
          <a:p>
            <a:r>
              <a:rPr lang="en-US" altLang="ko-KR" sz="1350"/>
              <a:t>    volumes:</a:t>
            </a:r>
          </a:p>
          <a:p>
            <a:r>
              <a:rPr lang="en-US" altLang="ko-KR" sz="1350"/>
              <a:t>      - static_volume:/usr/src/app/staticfiles</a:t>
            </a:r>
            <a:endParaRPr lang="ko-KR" altLang="en-US" sz="1350" dirty="0"/>
          </a:p>
          <a:p>
            <a:r>
              <a:rPr lang="ko-KR" altLang="en-US" sz="1350" dirty="0"/>
              <a:t>    </a:t>
            </a:r>
            <a:r>
              <a:rPr lang="ko-KR" altLang="en-US" sz="1350" dirty="0" err="1"/>
              <a:t>restart</a:t>
            </a:r>
            <a:r>
              <a:rPr lang="ko-KR" altLang="en-US" sz="1350" dirty="0"/>
              <a:t>: </a:t>
            </a:r>
            <a:r>
              <a:rPr lang="ko-KR" altLang="en-US" sz="1350" dirty="0" err="1"/>
              <a:t>always</a:t>
            </a:r>
            <a:endParaRPr lang="ko-KR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496310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0ED7F-6C6E-DFC5-CC3A-7D93D22E6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9B7930C-B25B-6270-A1A6-DF7CA391CA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85430-83C8-E624-7C84-3F61DD85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0492" y="1460846"/>
            <a:ext cx="8453948" cy="4351338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-apple-system"/>
              </a:rPr>
              <a:t> docker-compose.yml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-apple-system"/>
              </a:rPr>
              <a:t>파일이 포함하는 모든 컨테이너 실행</a:t>
            </a:r>
          </a:p>
          <a:p>
            <a:pPr lvl="1"/>
            <a:r>
              <a:rPr lang="en-US" altLang="ko-KR" sz="1600" b="0" i="0">
                <a:solidFill>
                  <a:srgbClr val="000000"/>
                </a:solidFill>
                <a:effectLst/>
                <a:latin typeface="-apple-system"/>
              </a:rPr>
              <a:t>docker-compose up -d --build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-apple-system"/>
              </a:rPr>
              <a:t>이미지 빌드가 필요할 시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lvl="1"/>
            <a:r>
              <a:rPr lang="en-US" altLang="ko-KR" sz="1600" b="0" i="0">
                <a:solidFill>
                  <a:srgbClr val="000000"/>
                </a:solidFill>
                <a:effectLst/>
                <a:latin typeface="-apple-system"/>
              </a:rPr>
              <a:t>docker-compose up -d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-apple-system"/>
              </a:rPr>
              <a:t>빌드한 이미지의 수정 없이 그대로 쓰는 경우</a:t>
            </a:r>
            <a:r>
              <a:rPr lang="en-US" altLang="ko-KR" sz="1400">
                <a:solidFill>
                  <a:srgbClr val="000000"/>
                </a:solidFill>
                <a:latin typeface="-apple-system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-apple-system"/>
              </a:rPr>
              <a:t> </a:t>
            </a:r>
            <a:endParaRPr lang="en-US" altLang="ko-KR" sz="140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marL="457200" lvl="1" indent="0">
              <a:buNone/>
            </a:pPr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marL="457200" lvl="1" indent="0">
              <a:buNone/>
            </a:pPr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marL="457200" lvl="1" indent="0">
              <a:buNone/>
            </a:pPr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pPr lvl="1"/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r>
              <a:rPr lang="ko-KR" altLang="en-US" sz="2000" b="0" i="0">
                <a:solidFill>
                  <a:srgbClr val="000000"/>
                </a:solidFill>
                <a:effectLst/>
                <a:latin typeface="-apple-system"/>
              </a:rPr>
              <a:t>정지</a:t>
            </a:r>
            <a:r>
              <a:rPr lang="en-US" altLang="ko-KR" sz="200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-apple-system"/>
              </a:rPr>
              <a:t>명령</a:t>
            </a:r>
            <a:endParaRPr lang="en-US" altLang="ko-KR" sz="2000" b="0" i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en-US" altLang="ko-KR" sz="1600" b="0" i="0">
                <a:solidFill>
                  <a:srgbClr val="000000"/>
                </a:solidFill>
                <a:effectLst/>
                <a:latin typeface="-apple-system"/>
              </a:rPr>
              <a:t>docker-compose down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 (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-apple-system"/>
              </a:rPr>
              <a:t>볼륨 및 데이터 유지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en-US" altLang="ko-KR" sz="1600" b="0" i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en-US" altLang="ko-KR" sz="1600" b="0" i="0">
                <a:solidFill>
                  <a:srgbClr val="000000"/>
                </a:solidFill>
                <a:effectLst/>
                <a:latin typeface="-apple-system"/>
              </a:rPr>
              <a:t>docker-compose down -v --remove-orphans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-apple-system"/>
              </a:rPr>
              <a:t>볼륨 삭제 및 </a:t>
            </a:r>
            <a:r>
              <a:rPr lang="ko-KR" altLang="en-US" sz="1400"/>
              <a:t>데이터 초기화</a:t>
            </a:r>
            <a:r>
              <a:rPr lang="en-US" altLang="ko-KR" sz="1400"/>
              <a:t>)</a:t>
            </a:r>
            <a:endParaRPr lang="en-US" altLang="ko-KR" sz="1600" b="0" i="0">
              <a:solidFill>
                <a:srgbClr val="000000"/>
              </a:solidFill>
              <a:effectLst/>
              <a:highlight>
                <a:srgbClr val="FFFF00"/>
              </a:highlight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E7FA5F3-282A-72E5-4F73-82F058D2D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825" y="1221904"/>
            <a:ext cx="3236667" cy="52709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4DE7EA-26B4-1BC1-7864-E6FB01AD9B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36" b="1"/>
          <a:stretch/>
        </p:blipFill>
        <p:spPr>
          <a:xfrm>
            <a:off x="4560680" y="2622278"/>
            <a:ext cx="7146983" cy="101423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1EF8EC2-67EF-1788-C2ED-86B80DA22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1810" y="5232427"/>
            <a:ext cx="6504724" cy="121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542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88049-CFD3-DE98-061C-C60C7F595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C1A8289-DCD3-2A11-FF0E-4D73BC66BC4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8C267F-829A-9EA7-B7D8-1AE1480D0FD5}"/>
              </a:ext>
            </a:extLst>
          </p:cNvPr>
          <p:cNvSpPr txBox="1"/>
          <p:nvPr/>
        </p:nvSpPr>
        <p:spPr>
          <a:xfrm>
            <a:off x="960120" y="3523616"/>
            <a:ext cx="9921240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만약 제대로 실행되지 않는 컨테이너가 있을 경우</a:t>
            </a:r>
            <a:r>
              <a:rPr lang="en-US" altLang="ko-KR"/>
              <a:t>, </a:t>
            </a:r>
            <a:r>
              <a:rPr lang="ko-KR" altLang="en-US"/>
              <a:t>로그를 확인해서 문제 파악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docker logs </a:t>
            </a:r>
            <a:r>
              <a:rPr lang="en-US" altLang="ko-KR" sz="1600"/>
              <a:t>[</a:t>
            </a:r>
            <a:r>
              <a:rPr lang="ko-KR" altLang="en-US" sz="1600"/>
              <a:t>컨테이너 명</a:t>
            </a:r>
            <a:r>
              <a:rPr lang="en-US" altLang="ko-KR" sz="1600"/>
              <a:t>]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CC083F5-1B72-6EF3-CB3D-926C47B8B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143" y="2320350"/>
            <a:ext cx="8317713" cy="11086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992D420-2A06-DBD2-490B-641FE0011F73}"/>
              </a:ext>
            </a:extLst>
          </p:cNvPr>
          <p:cNvSpPr txBox="1"/>
          <p:nvPr/>
        </p:nvSpPr>
        <p:spPr>
          <a:xfrm>
            <a:off x="960120" y="1221904"/>
            <a:ext cx="652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컨테이너들이 실행되지 않을 경우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24DBA2-2A97-B032-CEBF-0AE6A9B23347}"/>
              </a:ext>
            </a:extLst>
          </p:cNvPr>
          <p:cNvSpPr txBox="1"/>
          <p:nvPr/>
        </p:nvSpPr>
        <p:spPr>
          <a:xfrm>
            <a:off x="960120" y="1755932"/>
            <a:ext cx="992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docker ps -a</a:t>
            </a:r>
            <a:r>
              <a:rPr lang="ko-KR" altLang="en-US"/>
              <a:t>를 실행하면 현재 실행중인 컨테이너들의 정보가 뜸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688E0C9-5B1F-254D-5F85-C74327090FAE}"/>
              </a:ext>
            </a:extLst>
          </p:cNvPr>
          <p:cNvSpPr/>
          <p:nvPr/>
        </p:nvSpPr>
        <p:spPr>
          <a:xfrm>
            <a:off x="1790818" y="2924834"/>
            <a:ext cx="8684142" cy="2778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1DD3500F-EF38-8CEC-5802-1DA744D6F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429" y="4233786"/>
            <a:ext cx="8535140" cy="1653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D5EA4DB-DB81-BF8E-46AF-9381667DAC51}"/>
              </a:ext>
            </a:extLst>
          </p:cNvPr>
          <p:cNvSpPr txBox="1"/>
          <p:nvPr/>
        </p:nvSpPr>
        <p:spPr>
          <a:xfrm>
            <a:off x="960119" y="5982086"/>
            <a:ext cx="10958979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서비스 중단</a:t>
            </a:r>
            <a:r>
              <a:rPr lang="en-US" altLang="ko-KR"/>
              <a:t>-&gt;</a:t>
            </a:r>
            <a:r>
              <a:rPr lang="ko-KR" altLang="en-US"/>
              <a:t>수정</a:t>
            </a:r>
            <a:r>
              <a:rPr lang="en-US" altLang="ko-KR"/>
              <a:t>-&gt;</a:t>
            </a:r>
            <a:r>
              <a:rPr lang="ko-KR" altLang="en-US"/>
              <a:t>재시작 시</a:t>
            </a:r>
            <a:r>
              <a:rPr lang="en-US" altLang="ko-KR"/>
              <a:t>,  </a:t>
            </a:r>
            <a:r>
              <a:rPr lang="ko-KR" altLang="en-US"/>
              <a:t>아래 명령어 쓸 것 </a:t>
            </a:r>
            <a:r>
              <a:rPr lang="en-US" altLang="ko-KR"/>
              <a:t>(</a:t>
            </a:r>
            <a:r>
              <a:rPr lang="ko-KR" altLang="en-US"/>
              <a:t>초기화된 환경을 보장</a:t>
            </a:r>
            <a:r>
              <a:rPr lang="en-US" altLang="ko-KR"/>
              <a:t>,</a:t>
            </a:r>
            <a:r>
              <a:rPr lang="ko-KR" altLang="en-US"/>
              <a:t> 이전 오류의 흔적 제거</a:t>
            </a:r>
            <a:r>
              <a:rPr lang="en-US" altLang="ko-KR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docker-compose down -v --remove-orphans </a:t>
            </a:r>
          </a:p>
        </p:txBody>
      </p:sp>
    </p:spTree>
    <p:extLst>
      <p:ext uri="{BB962C8B-B14F-4D97-AF65-F5344CB8AC3E}">
        <p14:creationId xmlns:p14="http://schemas.microsoft.com/office/powerpoint/2010/main" val="3481920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3A7AC-B1D6-C3DA-2CAB-97293563A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5DF4008-3C72-20DA-C23D-FF2DC1305D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8D17B6-F36D-02D5-32C9-2C20FF670CA7}"/>
              </a:ext>
            </a:extLst>
          </p:cNvPr>
          <p:cNvSpPr txBox="1"/>
          <p:nvPr/>
        </p:nvSpPr>
        <p:spPr>
          <a:xfrm>
            <a:off x="960120" y="122190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컨테이너들이 실행될 경우</a:t>
            </a:r>
            <a:endParaRPr lang="ko-KR" alt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3AB4EF-FE4A-2F89-B140-8BC963BBD9AE}"/>
              </a:ext>
            </a:extLst>
          </p:cNvPr>
          <p:cNvSpPr txBox="1"/>
          <p:nvPr/>
        </p:nvSpPr>
        <p:spPr>
          <a:xfrm>
            <a:off x="960120" y="1701432"/>
            <a:ext cx="9921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docker ps -a</a:t>
            </a:r>
            <a:r>
              <a:rPr lang="ko-KR" altLang="en-US"/>
              <a:t>를 실행하면 현재 실행 중인 컨테이너들의 정보가 뜸</a:t>
            </a:r>
            <a:endParaRPr lang="en-US" altLang="ko-KR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01508D-A504-2DF0-AF34-A226E672B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840" y="2478793"/>
            <a:ext cx="10000320" cy="11530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E8D564F-B610-E08F-0A1B-ED3CE1C8EB2E}"/>
              </a:ext>
            </a:extLst>
          </p:cNvPr>
          <p:cNvSpPr txBox="1"/>
          <p:nvPr/>
        </p:nvSpPr>
        <p:spPr>
          <a:xfrm>
            <a:off x="10252021" y="2039986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전부 실행 중</a:t>
            </a:r>
            <a:r>
              <a:rPr lang="en-US" altLang="ko-KR" sz="1400">
                <a:solidFill>
                  <a:srgbClr val="FF0000"/>
                </a:solidFill>
              </a:rPr>
              <a:t>!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0949E0-8B2E-1EC1-CB3A-FCEE92C3BBA2}"/>
              </a:ext>
            </a:extLst>
          </p:cNvPr>
          <p:cNvSpPr txBox="1"/>
          <p:nvPr/>
        </p:nvSpPr>
        <p:spPr>
          <a:xfrm>
            <a:off x="978018" y="3972055"/>
            <a:ext cx="10235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약간 좀 기다리고</a:t>
            </a:r>
            <a:r>
              <a:rPr lang="en-US" altLang="ko-KR"/>
              <a:t>(</a:t>
            </a:r>
            <a:r>
              <a:rPr lang="ko-KR" altLang="en-US"/>
              <a:t>컨테이너 의존성 생각해서 </a:t>
            </a:r>
            <a:r>
              <a:rPr lang="en-US" altLang="ko-KR"/>
              <a:t>sleep </a:t>
            </a:r>
            <a:r>
              <a:rPr lang="ko-KR" altLang="en-US"/>
              <a:t>걸어두어서</a:t>
            </a:r>
            <a:r>
              <a:rPr lang="en-US" altLang="ko-KR"/>
              <a:t>), http://localhost:80 </a:t>
            </a:r>
            <a:r>
              <a:rPr lang="ko-KR" altLang="en-US"/>
              <a:t>접속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만약 정상 동작하지 않을 시</a:t>
            </a:r>
            <a:r>
              <a:rPr lang="en-US" altLang="ko-KR"/>
              <a:t>, </a:t>
            </a:r>
            <a:r>
              <a:rPr lang="ko-KR" altLang="en-US"/>
              <a:t>브라우저 디버깅 모드 </a:t>
            </a:r>
            <a:r>
              <a:rPr lang="en-US" altLang="ko-KR"/>
              <a:t>(Fn+F12)</a:t>
            </a:r>
            <a:r>
              <a:rPr lang="ko-KR" altLang="en-US"/>
              <a:t>로 들어가서 </a:t>
            </a:r>
            <a:r>
              <a:rPr lang="en-US" altLang="ko-KR"/>
              <a:t>console</a:t>
            </a:r>
            <a:r>
              <a:rPr lang="ko-KR" altLang="en-US"/>
              <a:t> 오류를 볼 것</a:t>
            </a:r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1657648-3B8E-0D80-A972-3EBF3A79E7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49" y="4882470"/>
            <a:ext cx="4964241" cy="16935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1CF31F-79E8-51E1-9420-A1BCC1B0A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237" y="4882470"/>
            <a:ext cx="5334462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280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ED74C-408F-F481-3AB4-76A34301E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957DBDE-CC12-C4E8-DD33-BA5470C44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D6C35-33F8-9F10-873A-05AADB2E02A1}"/>
              </a:ext>
            </a:extLst>
          </p:cNvPr>
          <p:cNvSpPr txBox="1"/>
          <p:nvPr/>
        </p:nvSpPr>
        <p:spPr>
          <a:xfrm>
            <a:off x="960120" y="122190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컨테이너들이 실행될 경우</a:t>
            </a:r>
            <a:endParaRPr lang="ko-KR" altLang="en-US" sz="2000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2550F16-521B-1A08-C875-261E901F1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160" y="1881938"/>
            <a:ext cx="2663864" cy="141079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DF3F1A-93D3-4817-E386-24D48E936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6616" y="1644908"/>
            <a:ext cx="2663864" cy="301270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7EF28B-E696-B7D0-5C28-630A2492F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0180" y="1634280"/>
            <a:ext cx="2663864" cy="16584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4A0E22-C237-55D0-09CF-88F95D4B4B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8855" y="2772118"/>
            <a:ext cx="2663864" cy="16519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32581C-1965-7B70-2A5A-D07D59E056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2523" y="3469349"/>
            <a:ext cx="2663863" cy="31426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06A05C-F5C5-D6B0-70DE-2EA0A3987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0931" y="471471"/>
            <a:ext cx="3082033" cy="8774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40E985-A785-4B2E-D453-3505E986F38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56394"/>
          <a:stretch/>
        </p:blipFill>
        <p:spPr>
          <a:xfrm>
            <a:off x="1300062" y="2974645"/>
            <a:ext cx="3047312" cy="6361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BF7723-9821-5354-1C7E-EB406CA0E2F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25735"/>
          <a:stretch/>
        </p:blipFill>
        <p:spPr>
          <a:xfrm>
            <a:off x="1105633" y="4792081"/>
            <a:ext cx="1830356" cy="18177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6F89DC-A2EA-C792-639F-C35742B3149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96407" y="3856777"/>
            <a:ext cx="1927740" cy="20467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0BC3C-18A2-3F1B-CBF2-11922EC0FE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696880" y="4993935"/>
            <a:ext cx="2465839" cy="1431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3408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EA039-BEFD-84AD-A288-22AD3F4B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0B5E-9FC5-94B1-2809-6F44838D3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9131"/>
          </a:xfrm>
        </p:spPr>
        <p:txBody>
          <a:bodyPr/>
          <a:lstStyle/>
          <a:p>
            <a:r>
              <a:rPr lang="en-US" altLang="ko-KR"/>
              <a:t>Q &amp; 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7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2253-F61A-D17E-B0CA-FB7C3CE8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22738AF-3EDB-088F-40AB-61891A8112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프로젝트</a:t>
            </a:r>
            <a:r>
              <a:rPr lang="en-US" altLang="ko-KR"/>
              <a:t>, </a:t>
            </a:r>
            <a:r>
              <a:rPr lang="ko-KR" altLang="en-US"/>
              <a:t>앱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950A6-E066-7E6F-E76D-C3B40E264956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프로젝트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,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앱 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342CFF-E6FE-31C7-E3AD-1599AA9D3A66}"/>
              </a:ext>
            </a:extLst>
          </p:cNvPr>
          <p:cNvSpPr txBox="1"/>
          <p:nvPr/>
        </p:nvSpPr>
        <p:spPr>
          <a:xfrm>
            <a:off x="838199" y="2036652"/>
            <a:ext cx="515954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cd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pyenv activate py3_11_6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mkdir composetest2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cd composetest2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mkdir myBoard myNginx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EF0E1-DDAD-945E-98EE-26A06C302AA2}"/>
              </a:ext>
            </a:extLst>
          </p:cNvPr>
          <p:cNvSpPr txBox="1"/>
          <p:nvPr/>
        </p:nvSpPr>
        <p:spPr>
          <a:xfrm>
            <a:off x="7615318" y="1941908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이 상태에서 시작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796F93F-5832-1F80-5E82-344F111ED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36" y="1582689"/>
            <a:ext cx="4137364" cy="35128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01B1470-2A10-75BE-7178-DA1EDE070923}"/>
              </a:ext>
            </a:extLst>
          </p:cNvPr>
          <p:cNvSpPr txBox="1"/>
          <p:nvPr/>
        </p:nvSpPr>
        <p:spPr>
          <a:xfrm>
            <a:off x="838199" y="4357627"/>
            <a:ext cx="5159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cd myBoard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django-admin startproject board_project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cd board_project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python manage.py startapp board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FCFCA228-29E3-8165-D8D9-CCCBF4A0A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552994"/>
            <a:ext cx="5075360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710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B24F4-BAC8-C292-2033-248B667DF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FE4D4-B975-EA91-FFDA-509896EC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1"/>
            <a:ext cx="9144000" cy="2488557"/>
          </a:xfrm>
        </p:spPr>
        <p:txBody>
          <a:bodyPr>
            <a:normAutofit/>
          </a:bodyPr>
          <a:lstStyle/>
          <a:p>
            <a:r>
              <a:rPr lang="en-US" altLang="ko-KR" sz="4400"/>
              <a:t>Django </a:t>
            </a:r>
            <a:r>
              <a:rPr lang="ko-KR" altLang="en-US" sz="4400"/>
              <a:t>앱 파트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24D47-ED67-1D5F-2E7B-24F114D883F0}"/>
              </a:ext>
            </a:extLst>
          </p:cNvPr>
          <p:cNvSpPr txBox="1"/>
          <p:nvPr/>
        </p:nvSpPr>
        <p:spPr>
          <a:xfrm>
            <a:off x="3103834" y="3727048"/>
            <a:ext cx="5984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여기에 우리가 생각하는 웹 애플리케이션 코딩이 진행됨</a:t>
            </a:r>
          </a:p>
        </p:txBody>
      </p:sp>
    </p:spTree>
    <p:extLst>
      <p:ext uri="{BB962C8B-B14F-4D97-AF65-F5344CB8AC3E}">
        <p14:creationId xmlns:p14="http://schemas.microsoft.com/office/powerpoint/2010/main" val="180425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AB235-5052-37E2-9DFA-725D5663B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AE77FFE-E201-6992-B58E-6AA54FD1C2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모델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DD261-58AE-6BD5-B443-9CB96B351F78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board/models.py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26362-C398-A56E-2A07-73E29E49ACB6}"/>
              </a:ext>
            </a:extLst>
          </p:cNvPr>
          <p:cNvSpPr txBox="1"/>
          <p:nvPr/>
        </p:nvSpPr>
        <p:spPr>
          <a:xfrm>
            <a:off x="1015998" y="2646980"/>
            <a:ext cx="783844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from django.db import models</a:t>
            </a:r>
          </a:p>
          <a:p>
            <a:endParaRPr lang="en-US" altLang="ko-KR" sz="1400"/>
          </a:p>
          <a:p>
            <a:r>
              <a:rPr lang="en-US" altLang="ko-KR" sz="1400"/>
              <a:t>class Post(models.Model):</a:t>
            </a:r>
          </a:p>
          <a:p>
            <a:r>
              <a:rPr lang="en-US" altLang="ko-KR" sz="1400"/>
              <a:t>    title = models.CharField(max_length=200)</a:t>
            </a:r>
          </a:p>
          <a:p>
            <a:r>
              <a:rPr lang="en-US" altLang="ko-KR" sz="1400"/>
              <a:t>    content = models.TextField()</a:t>
            </a:r>
          </a:p>
          <a:p>
            <a:r>
              <a:rPr lang="en-US" altLang="ko-KR" sz="1400"/>
              <a:t>    created_at = models.DateTimeField(auto_now_add=True)</a:t>
            </a:r>
          </a:p>
          <a:p>
            <a:endParaRPr lang="en-US" altLang="ko-KR" sz="1400"/>
          </a:p>
          <a:p>
            <a:r>
              <a:rPr lang="en-US" altLang="ko-KR" sz="1400"/>
              <a:t>    def __str__(self):</a:t>
            </a:r>
          </a:p>
          <a:p>
            <a:r>
              <a:rPr lang="en-US" altLang="ko-KR" sz="1400"/>
              <a:t>        return self.title</a:t>
            </a:r>
          </a:p>
          <a:p>
            <a:endParaRPr lang="en-US" altLang="ko-KR" sz="1400"/>
          </a:p>
          <a:p>
            <a:r>
              <a:rPr lang="en-US" altLang="ko-KR" sz="1400"/>
              <a:t>class Comment(models.Model):</a:t>
            </a:r>
          </a:p>
          <a:p>
            <a:r>
              <a:rPr lang="en-US" altLang="ko-KR" sz="1400"/>
              <a:t>    post = models.ForeignKey(Post, on_delete=models.CASCADE, related_name='comments')</a:t>
            </a:r>
          </a:p>
          <a:p>
            <a:r>
              <a:rPr lang="en-US" altLang="ko-KR" sz="1400"/>
              <a:t>    author = models.CharField(max_length=50)</a:t>
            </a:r>
          </a:p>
          <a:p>
            <a:r>
              <a:rPr lang="en-US" altLang="ko-KR" sz="1400"/>
              <a:t>    text = models.TextField()</a:t>
            </a:r>
          </a:p>
          <a:p>
            <a:r>
              <a:rPr lang="en-US" altLang="ko-KR" sz="1400"/>
              <a:t>    created_at = models.DateTimeField(auto_now_add=True)</a:t>
            </a:r>
          </a:p>
          <a:p>
            <a:endParaRPr lang="en-US" altLang="ko-KR" sz="1400"/>
          </a:p>
          <a:p>
            <a:r>
              <a:rPr lang="en-US" altLang="ko-KR" sz="1400"/>
              <a:t>    def __str__(self):</a:t>
            </a:r>
          </a:p>
          <a:p>
            <a:r>
              <a:rPr lang="en-US" altLang="ko-KR" sz="1400"/>
              <a:t>        return f"{self.author} - {self.text[:20]}"</a:t>
            </a:r>
            <a:endParaRPr lang="ko-KR" altLang="en-US" sz="14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BB4162-8AE2-53F7-3A18-DA69E7C84265}"/>
              </a:ext>
            </a:extLst>
          </p:cNvPr>
          <p:cNvGraphicFramePr>
            <a:graphicFrameLocks noGrp="1"/>
          </p:cNvGraphicFramePr>
          <p:nvPr/>
        </p:nvGraphicFramePr>
        <p:xfrm>
          <a:off x="6528636" y="667958"/>
          <a:ext cx="5328056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2014">
                  <a:extLst>
                    <a:ext uri="{9D8B030D-6E8A-4147-A177-3AD203B41FA5}">
                      <a16:colId xmlns:a16="http://schemas.microsoft.com/office/drawing/2014/main" val="3421000039"/>
                    </a:ext>
                  </a:extLst>
                </a:gridCol>
                <a:gridCol w="1332014">
                  <a:extLst>
                    <a:ext uri="{9D8B030D-6E8A-4147-A177-3AD203B41FA5}">
                      <a16:colId xmlns:a16="http://schemas.microsoft.com/office/drawing/2014/main" val="1038391829"/>
                    </a:ext>
                  </a:extLst>
                </a:gridCol>
                <a:gridCol w="1332014">
                  <a:extLst>
                    <a:ext uri="{9D8B030D-6E8A-4147-A177-3AD203B41FA5}">
                      <a16:colId xmlns:a16="http://schemas.microsoft.com/office/drawing/2014/main" val="1755451497"/>
                    </a:ext>
                  </a:extLst>
                </a:gridCol>
                <a:gridCol w="1332014">
                  <a:extLst>
                    <a:ext uri="{9D8B030D-6E8A-4147-A177-3AD203B41FA5}">
                      <a16:colId xmlns:a16="http://schemas.microsoft.com/office/drawing/2014/main" val="1415323938"/>
                    </a:ext>
                  </a:extLst>
                </a:gridCol>
              </a:tblGrid>
              <a:tr h="31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title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content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created_at 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132918"/>
                  </a:ext>
                </a:extLst>
              </a:tr>
              <a:tr h="31998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4911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080C49-D922-B057-BDB4-869C4FB682FD}"/>
              </a:ext>
            </a:extLst>
          </p:cNvPr>
          <p:cNvSpPr txBox="1"/>
          <p:nvPr/>
        </p:nvSpPr>
        <p:spPr>
          <a:xfrm>
            <a:off x="5140279" y="1129451"/>
            <a:ext cx="1406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Comment</a:t>
            </a:r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46DBA1-A39B-19E7-AC9F-6B6C6BEE9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877515"/>
              </p:ext>
            </p:extLst>
          </p:nvPr>
        </p:nvGraphicFramePr>
        <p:xfrm>
          <a:off x="5230018" y="1524737"/>
          <a:ext cx="6624290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4858">
                  <a:extLst>
                    <a:ext uri="{9D8B030D-6E8A-4147-A177-3AD203B41FA5}">
                      <a16:colId xmlns:a16="http://schemas.microsoft.com/office/drawing/2014/main" val="2609822876"/>
                    </a:ext>
                  </a:extLst>
                </a:gridCol>
                <a:gridCol w="1324858">
                  <a:extLst>
                    <a:ext uri="{9D8B030D-6E8A-4147-A177-3AD203B41FA5}">
                      <a16:colId xmlns:a16="http://schemas.microsoft.com/office/drawing/2014/main" val="3421000039"/>
                    </a:ext>
                  </a:extLst>
                </a:gridCol>
                <a:gridCol w="1324858">
                  <a:extLst>
                    <a:ext uri="{9D8B030D-6E8A-4147-A177-3AD203B41FA5}">
                      <a16:colId xmlns:a16="http://schemas.microsoft.com/office/drawing/2014/main" val="1038391829"/>
                    </a:ext>
                  </a:extLst>
                </a:gridCol>
                <a:gridCol w="1324858">
                  <a:extLst>
                    <a:ext uri="{9D8B030D-6E8A-4147-A177-3AD203B41FA5}">
                      <a16:colId xmlns:a16="http://schemas.microsoft.com/office/drawing/2014/main" val="1755451497"/>
                    </a:ext>
                  </a:extLst>
                </a:gridCol>
                <a:gridCol w="1324858">
                  <a:extLst>
                    <a:ext uri="{9D8B030D-6E8A-4147-A177-3AD203B41FA5}">
                      <a16:colId xmlns:a16="http://schemas.microsoft.com/office/drawing/2014/main" val="1415323938"/>
                    </a:ext>
                  </a:extLst>
                </a:gridCol>
              </a:tblGrid>
              <a:tr h="31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post_id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author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text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created_at 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132918"/>
                  </a:ext>
                </a:extLst>
              </a:tr>
              <a:tr h="31998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4911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69088D-3A33-D801-5B74-6128442BB862}"/>
              </a:ext>
            </a:extLst>
          </p:cNvPr>
          <p:cNvSpPr txBox="1"/>
          <p:nvPr/>
        </p:nvSpPr>
        <p:spPr>
          <a:xfrm>
            <a:off x="6453301" y="270445"/>
            <a:ext cx="79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Post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F20562-EC65-D69C-CA75-FA864804C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40" y="2750445"/>
            <a:ext cx="4966264" cy="19798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527DFB-4A0D-ABCD-EE1E-F5F5DC58A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665" y="2337352"/>
            <a:ext cx="7491109" cy="1981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951806-8E5C-7CA3-9CAF-B847D8E17496}"/>
              </a:ext>
            </a:extLst>
          </p:cNvPr>
          <p:cNvSpPr txBox="1"/>
          <p:nvPr/>
        </p:nvSpPr>
        <p:spPr>
          <a:xfrm>
            <a:off x="838199" y="1896184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board/models.py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6550B-84F3-1B1F-8D64-781F68AD1B99}"/>
              </a:ext>
            </a:extLst>
          </p:cNvPr>
          <p:cNvSpPr txBox="1"/>
          <p:nvPr/>
        </p:nvSpPr>
        <p:spPr>
          <a:xfrm>
            <a:off x="7937298" y="5570858"/>
            <a:ext cx="39105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models.Model을 상속받아 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실제 데이터베이스의 테이블로 변환됨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각 클래스의 속성은 테이블의 컬럼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makemigrations + migrate를 통해 DB에 반영됨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7946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2914B-6EC7-2A2A-DB5C-DAE4A20FA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0942FA3-0905-C0AB-8269-C59A970D3F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폼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8F1F7-2722-26F3-573A-F7F973EAE449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board/forms.py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3E56A-BB64-A73A-2365-F32BB8662251}"/>
              </a:ext>
            </a:extLst>
          </p:cNvPr>
          <p:cNvSpPr txBox="1"/>
          <p:nvPr/>
        </p:nvSpPr>
        <p:spPr>
          <a:xfrm>
            <a:off x="838199" y="1896184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board/forms.py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C8970-D4A0-2E83-68E9-D7C7B3D5D990}"/>
              </a:ext>
            </a:extLst>
          </p:cNvPr>
          <p:cNvSpPr txBox="1"/>
          <p:nvPr/>
        </p:nvSpPr>
        <p:spPr>
          <a:xfrm>
            <a:off x="1016000" y="3012942"/>
            <a:ext cx="783844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from django import forms</a:t>
            </a:r>
          </a:p>
          <a:p>
            <a:r>
              <a:rPr lang="en-US" altLang="ko-KR" sz="1400"/>
              <a:t>from .models import Post, Comment</a:t>
            </a:r>
          </a:p>
          <a:p>
            <a:endParaRPr lang="en-US" altLang="ko-KR" sz="1400"/>
          </a:p>
          <a:p>
            <a:r>
              <a:rPr lang="en-US" altLang="ko-KR" sz="1400"/>
              <a:t>class PostForm(forms.ModelForm):</a:t>
            </a:r>
          </a:p>
          <a:p>
            <a:r>
              <a:rPr lang="en-US" altLang="ko-KR" sz="1400"/>
              <a:t>    class Meta:</a:t>
            </a:r>
          </a:p>
          <a:p>
            <a:r>
              <a:rPr lang="en-US" altLang="ko-KR" sz="1400"/>
              <a:t>        model = Post</a:t>
            </a:r>
          </a:p>
          <a:p>
            <a:r>
              <a:rPr lang="en-US" altLang="ko-KR" sz="1400"/>
              <a:t>        fields = ['title', 'content']</a:t>
            </a:r>
          </a:p>
          <a:p>
            <a:endParaRPr lang="en-US" altLang="ko-KR" sz="1400"/>
          </a:p>
          <a:p>
            <a:r>
              <a:rPr lang="en-US" altLang="ko-KR" sz="1400"/>
              <a:t>class CommentForm(forms.ModelForm):</a:t>
            </a:r>
          </a:p>
          <a:p>
            <a:r>
              <a:rPr lang="en-US" altLang="ko-KR" sz="1400"/>
              <a:t>    class Meta:</a:t>
            </a:r>
          </a:p>
          <a:p>
            <a:r>
              <a:rPr lang="en-US" altLang="ko-KR" sz="1400"/>
              <a:t>        model = Comment</a:t>
            </a:r>
          </a:p>
          <a:p>
            <a:r>
              <a:rPr lang="en-US" altLang="ko-KR" sz="1400"/>
              <a:t>        fields = ['author', 'text']</a:t>
            </a:r>
            <a:endParaRPr lang="ko-KR" altLang="en-US" sz="140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18A2878-8DEE-8119-7D0D-87B4A9661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615" y="2607326"/>
            <a:ext cx="3520745" cy="21414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7E6BC521-5A35-BD45-86D0-77B7AE38FC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201"/>
          <a:stretch/>
        </p:blipFill>
        <p:spPr>
          <a:xfrm>
            <a:off x="1016000" y="2321463"/>
            <a:ext cx="7414903" cy="18476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6716D08-26D0-CED6-321D-FECF721398BF}"/>
              </a:ext>
            </a:extLst>
          </p:cNvPr>
          <p:cNvSpPr txBox="1"/>
          <p:nvPr/>
        </p:nvSpPr>
        <p:spPr>
          <a:xfrm>
            <a:off x="5904822" y="940686"/>
            <a:ext cx="5475538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Django의 폼 클래스를 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HTML &lt;form&gt; 태그에 해당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HTML form을 수동으로 만들 필요 없이, 모델 기반으로 자동 생성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사용자로부터 입력을 받고 검증하는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FE0C369-4F5A-47A7-E02C-CE65B1FE4A3C}"/>
              </a:ext>
            </a:extLst>
          </p:cNvPr>
          <p:cNvSpPr txBox="1"/>
          <p:nvPr/>
        </p:nvSpPr>
        <p:spPr>
          <a:xfrm>
            <a:off x="2453833" y="1780548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새 파일 생성</a:t>
            </a:r>
          </a:p>
        </p:txBody>
      </p:sp>
    </p:spTree>
    <p:extLst>
      <p:ext uri="{BB962C8B-B14F-4D97-AF65-F5344CB8AC3E}">
        <p14:creationId xmlns:p14="http://schemas.microsoft.com/office/powerpoint/2010/main" val="304277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C7479-7FD3-E29C-9DB8-41C65743D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6ADE224-CC35-415A-AD46-E224E29D6553}"/>
              </a:ext>
            </a:extLst>
          </p:cNvPr>
          <p:cNvSpPr txBox="1">
            <a:spLocks/>
          </p:cNvSpPr>
          <p:nvPr/>
        </p:nvSpPr>
        <p:spPr>
          <a:xfrm>
            <a:off x="811640" y="241588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뷰 정의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22E5E-1CC7-7090-89CD-7DC340BB67B5}"/>
              </a:ext>
            </a:extLst>
          </p:cNvPr>
          <p:cNvSpPr txBox="1"/>
          <p:nvPr/>
        </p:nvSpPr>
        <p:spPr>
          <a:xfrm>
            <a:off x="985260" y="2042799"/>
            <a:ext cx="7838441" cy="4339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from django.shortcuts import render, get_object_or_404, redirect</a:t>
            </a:r>
          </a:p>
          <a:p>
            <a:r>
              <a:rPr lang="en-US" altLang="ko-KR" sz="1200"/>
              <a:t>from .models import Post, Comment</a:t>
            </a:r>
          </a:p>
          <a:p>
            <a:r>
              <a:rPr lang="en-US" altLang="ko-KR" sz="1200"/>
              <a:t>from .forms import PostForm, CommentForm</a:t>
            </a:r>
          </a:p>
          <a:p>
            <a:endParaRPr lang="en-US" altLang="ko-KR" sz="1200"/>
          </a:p>
          <a:p>
            <a:r>
              <a:rPr lang="en-US" altLang="ko-KR" sz="1200"/>
              <a:t>def post_list(request):</a:t>
            </a:r>
          </a:p>
          <a:p>
            <a:r>
              <a:rPr lang="en-US" altLang="ko-KR" sz="1200"/>
              <a:t>    posts = Post.objects.order_by('-created_at')</a:t>
            </a:r>
          </a:p>
          <a:p>
            <a:r>
              <a:rPr lang="en-US" altLang="ko-KR" sz="1200"/>
              <a:t>    return render(request, 'post_list.html', {'posts': posts})</a:t>
            </a:r>
          </a:p>
          <a:p>
            <a:endParaRPr lang="en-US" altLang="ko-KR" sz="1200"/>
          </a:p>
          <a:p>
            <a:r>
              <a:rPr lang="en-US" altLang="ko-KR" sz="1200"/>
              <a:t>def post_detail(request, pk):</a:t>
            </a:r>
          </a:p>
          <a:p>
            <a:r>
              <a:rPr lang="en-US" altLang="ko-KR" sz="1200"/>
              <a:t>    post = get_object_or_404(Post, pk=pk)</a:t>
            </a:r>
          </a:p>
          <a:p>
            <a:r>
              <a:rPr lang="en-US" altLang="ko-KR" sz="1200"/>
              <a:t>    comments = post.comments.order_by('-created_at')</a:t>
            </a:r>
          </a:p>
          <a:p>
            <a:endParaRPr lang="en-US" altLang="ko-KR" sz="1200"/>
          </a:p>
          <a:p>
            <a:r>
              <a:rPr lang="en-US" altLang="ko-KR" sz="1200"/>
              <a:t>    if request.method == "POST":</a:t>
            </a:r>
          </a:p>
          <a:p>
            <a:r>
              <a:rPr lang="en-US" altLang="ko-KR" sz="1200"/>
              <a:t>        form = CommentForm(request.POST)</a:t>
            </a:r>
          </a:p>
          <a:p>
            <a:r>
              <a:rPr lang="en-US" altLang="ko-KR" sz="1200"/>
              <a:t>        if form.is_valid():</a:t>
            </a:r>
          </a:p>
          <a:p>
            <a:r>
              <a:rPr lang="en-US" altLang="ko-KR" sz="1200"/>
              <a:t>            comment = form.save(commit=False)</a:t>
            </a:r>
          </a:p>
          <a:p>
            <a:r>
              <a:rPr lang="en-US" altLang="ko-KR" sz="1200"/>
              <a:t>            comment.post = post</a:t>
            </a:r>
          </a:p>
          <a:p>
            <a:r>
              <a:rPr lang="en-US" altLang="ko-KR" sz="1200"/>
              <a:t>            comment.save()</a:t>
            </a:r>
          </a:p>
          <a:p>
            <a:r>
              <a:rPr lang="en-US" altLang="ko-KR" sz="1200"/>
              <a:t>            return redirect('post_detail', pk=post.pk)</a:t>
            </a:r>
          </a:p>
          <a:p>
            <a:r>
              <a:rPr lang="en-US" altLang="ko-KR" sz="1200"/>
              <a:t>    else:</a:t>
            </a:r>
          </a:p>
          <a:p>
            <a:r>
              <a:rPr lang="en-US" altLang="ko-KR" sz="1200"/>
              <a:t>        form = CommentForm()</a:t>
            </a:r>
          </a:p>
          <a:p>
            <a:endParaRPr lang="en-US" altLang="ko-KR" sz="1200"/>
          </a:p>
          <a:p>
            <a:r>
              <a:rPr lang="en-US" altLang="ko-KR" sz="1200"/>
              <a:t>    return render(request, 'post_detail.html', {'post': post, 'comments': comments, 'form': form})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822D75-BEB5-D243-27DE-7C378BBB3A53}"/>
              </a:ext>
            </a:extLst>
          </p:cNvPr>
          <p:cNvSpPr txBox="1"/>
          <p:nvPr/>
        </p:nvSpPr>
        <p:spPr>
          <a:xfrm>
            <a:off x="9190299" y="635117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파일은 뒷페이지 이어짐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43E8D25-6DA2-7843-D427-DAEAA938C2CB}"/>
              </a:ext>
            </a:extLst>
          </p:cNvPr>
          <p:cNvGrpSpPr/>
          <p:nvPr/>
        </p:nvGrpSpPr>
        <p:grpSpPr>
          <a:xfrm>
            <a:off x="7324344" y="1593002"/>
            <a:ext cx="4056016" cy="4226289"/>
            <a:chOff x="1550760" y="-1971120"/>
            <a:chExt cx="8840856" cy="9211997"/>
          </a:xfrm>
        </p:grpSpPr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02E0375D-8106-98A6-C69A-3E6F27E53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0760" y="-1971120"/>
              <a:ext cx="8840856" cy="6858000"/>
            </a:xfrm>
            <a:prstGeom prst="rect">
              <a:avLst/>
            </a:prstGeom>
          </p:spPr>
        </p:pic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36CC5D7-536F-EA6E-9DF5-5E989EBF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3" r="6724"/>
            <a:stretch/>
          </p:blipFill>
          <p:spPr>
            <a:xfrm>
              <a:off x="1550760" y="4184992"/>
              <a:ext cx="8840856" cy="305588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CDC5315-0A1D-0708-F39F-668C55F573C2}"/>
              </a:ext>
            </a:extLst>
          </p:cNvPr>
          <p:cNvSpPr txBox="1"/>
          <p:nvPr/>
        </p:nvSpPr>
        <p:spPr>
          <a:xfrm>
            <a:off x="4141767" y="649496"/>
            <a:ext cx="72385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jango </a:t>
            </a:r>
            <a:r>
              <a:rPr lang="ko-KR" altLang="en-US" sz="1200"/>
              <a:t>애플리케이션의 비즈니스 로직을 처리하는 핵심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사용자의 요청</a:t>
            </a:r>
            <a:r>
              <a:rPr lang="en-US" altLang="ko-KR" sz="1200"/>
              <a:t>(request)</a:t>
            </a:r>
            <a:r>
              <a:rPr lang="ko-KR" altLang="en-US" sz="1200"/>
              <a:t>에 따라 적절한 데이터를 가져오고</a:t>
            </a:r>
            <a:r>
              <a:rPr lang="en-US" altLang="ko-KR" sz="1200"/>
              <a:t>, HTML </a:t>
            </a:r>
            <a:r>
              <a:rPr lang="ko-KR" altLang="en-US" sz="1200"/>
              <a:t>응답을 생성하여 돌려주는 역할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EE997-4318-F999-050F-34E731291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319" y="1268254"/>
            <a:ext cx="7392041" cy="16765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5EEFFA0-395C-B34D-DDAE-4CDA74A60684}"/>
              </a:ext>
            </a:extLst>
          </p:cNvPr>
          <p:cNvSpPr txBox="1"/>
          <p:nvPr/>
        </p:nvSpPr>
        <p:spPr>
          <a:xfrm>
            <a:off x="811640" y="925142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board/views.py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369085-DCC0-6BAC-BCCA-35913F63CDA3}"/>
              </a:ext>
            </a:extLst>
          </p:cNvPr>
          <p:cNvSpPr txBox="1"/>
          <p:nvPr/>
        </p:nvSpPr>
        <p:spPr>
          <a:xfrm>
            <a:off x="811640" y="1273214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board/views.py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65465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358E5-74A1-4082-FDF4-BD64D129D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D2AEE8-4159-068B-1607-130C126411FE}"/>
              </a:ext>
            </a:extLst>
          </p:cNvPr>
          <p:cNvSpPr txBox="1">
            <a:spLocks/>
          </p:cNvSpPr>
          <p:nvPr/>
        </p:nvSpPr>
        <p:spPr>
          <a:xfrm>
            <a:off x="811640" y="241588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뷰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C5344A-1E61-F5AF-FF32-9E22885C468D}"/>
              </a:ext>
            </a:extLst>
          </p:cNvPr>
          <p:cNvSpPr txBox="1"/>
          <p:nvPr/>
        </p:nvSpPr>
        <p:spPr>
          <a:xfrm>
            <a:off x="811640" y="925142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board/views.py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FC96E4-AEDD-57B4-35BD-E00C6AB2952A}"/>
              </a:ext>
            </a:extLst>
          </p:cNvPr>
          <p:cNvSpPr txBox="1"/>
          <p:nvPr/>
        </p:nvSpPr>
        <p:spPr>
          <a:xfrm>
            <a:off x="811640" y="1273214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board/views.py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28FDE0-514C-F538-7F16-48BB6FB9AD33}"/>
              </a:ext>
            </a:extLst>
          </p:cNvPr>
          <p:cNvSpPr txBox="1"/>
          <p:nvPr/>
        </p:nvSpPr>
        <p:spPr>
          <a:xfrm>
            <a:off x="904237" y="1669376"/>
            <a:ext cx="7838441" cy="5078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def post_new(request):</a:t>
            </a:r>
          </a:p>
          <a:p>
            <a:r>
              <a:rPr lang="en-US" altLang="ko-KR" sz="1200"/>
              <a:t>    if request.method == "POST":</a:t>
            </a:r>
          </a:p>
          <a:p>
            <a:r>
              <a:rPr lang="en-US" altLang="ko-KR" sz="1200"/>
              <a:t>        form = PostForm(request.POST)</a:t>
            </a:r>
          </a:p>
          <a:p>
            <a:r>
              <a:rPr lang="en-US" altLang="ko-KR" sz="1200"/>
              <a:t>        if form.is_valid():</a:t>
            </a:r>
          </a:p>
          <a:p>
            <a:r>
              <a:rPr lang="en-US" altLang="ko-KR" sz="1200"/>
              <a:t>            post = form.save()</a:t>
            </a:r>
          </a:p>
          <a:p>
            <a:r>
              <a:rPr lang="en-US" altLang="ko-KR" sz="1200"/>
              <a:t>            return redirect('post_list')</a:t>
            </a:r>
          </a:p>
          <a:p>
            <a:r>
              <a:rPr lang="en-US" altLang="ko-KR" sz="1200"/>
              <a:t>    else:</a:t>
            </a:r>
          </a:p>
          <a:p>
            <a:r>
              <a:rPr lang="en-US" altLang="ko-KR" sz="1200"/>
              <a:t>        form = PostForm()</a:t>
            </a:r>
          </a:p>
          <a:p>
            <a:r>
              <a:rPr lang="en-US" altLang="ko-KR" sz="1200"/>
              <a:t>    return render(request, 'post_form.html', {'form': form})</a:t>
            </a:r>
          </a:p>
          <a:p>
            <a:endParaRPr lang="en-US" altLang="ko-KR" sz="1200"/>
          </a:p>
          <a:p>
            <a:r>
              <a:rPr lang="en-US" altLang="ko-KR" sz="1200"/>
              <a:t>def post_edit(request, pk):</a:t>
            </a:r>
          </a:p>
          <a:p>
            <a:r>
              <a:rPr lang="en-US" altLang="ko-KR" sz="1200"/>
              <a:t>    post = get_object_or_404(Post, pk=pk)</a:t>
            </a:r>
          </a:p>
          <a:p>
            <a:r>
              <a:rPr lang="en-US" altLang="ko-KR" sz="1200"/>
              <a:t>    if request.method == "POST":</a:t>
            </a:r>
          </a:p>
          <a:p>
            <a:r>
              <a:rPr lang="en-US" altLang="ko-KR" sz="1200"/>
              <a:t>        form = PostForm(request.POST, instance=post)</a:t>
            </a:r>
          </a:p>
          <a:p>
            <a:r>
              <a:rPr lang="en-US" altLang="ko-KR" sz="1200"/>
              <a:t>        if form.is_valid():</a:t>
            </a:r>
          </a:p>
          <a:p>
            <a:r>
              <a:rPr lang="en-US" altLang="ko-KR" sz="1200"/>
              <a:t>            post = form.save()</a:t>
            </a:r>
          </a:p>
          <a:p>
            <a:r>
              <a:rPr lang="en-US" altLang="ko-KR" sz="1200"/>
              <a:t>            return redirect('post_list')</a:t>
            </a:r>
          </a:p>
          <a:p>
            <a:r>
              <a:rPr lang="en-US" altLang="ko-KR" sz="1200"/>
              <a:t>    else:</a:t>
            </a:r>
          </a:p>
          <a:p>
            <a:r>
              <a:rPr lang="en-US" altLang="ko-KR" sz="1200"/>
              <a:t>        form = PostForm(instance=post)</a:t>
            </a:r>
          </a:p>
          <a:p>
            <a:r>
              <a:rPr lang="en-US" altLang="ko-KR" sz="1200"/>
              <a:t>    return render(request, 'post_form.html', {'form': form, 'edit': True})</a:t>
            </a:r>
          </a:p>
          <a:p>
            <a:endParaRPr lang="en-US" altLang="ko-KR" sz="1200"/>
          </a:p>
          <a:p>
            <a:r>
              <a:rPr lang="en-US" altLang="ko-KR" sz="1200"/>
              <a:t>def post_delete(request, pk):</a:t>
            </a:r>
          </a:p>
          <a:p>
            <a:r>
              <a:rPr lang="en-US" altLang="ko-KR" sz="1200"/>
              <a:t>    post = get_object_or_404(Post, pk=pk)</a:t>
            </a:r>
          </a:p>
          <a:p>
            <a:r>
              <a:rPr lang="en-US" altLang="ko-KR" sz="1200"/>
              <a:t>    if request.method == "POST":</a:t>
            </a:r>
          </a:p>
          <a:p>
            <a:r>
              <a:rPr lang="en-US" altLang="ko-KR" sz="1200"/>
              <a:t>        post.delete()</a:t>
            </a:r>
          </a:p>
          <a:p>
            <a:r>
              <a:rPr lang="en-US" altLang="ko-KR" sz="1200"/>
              <a:t>        return redirect('post_list')</a:t>
            </a:r>
          </a:p>
          <a:p>
            <a:r>
              <a:rPr lang="en-US" altLang="ko-KR" sz="1200"/>
              <a:t>    return render(request, 'post_confirm_delete.html', {'post': post})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25658B-295C-CE39-500A-BBC5EFBBAED7}"/>
              </a:ext>
            </a:extLst>
          </p:cNvPr>
          <p:cNvSpPr txBox="1"/>
          <p:nvPr/>
        </p:nvSpPr>
        <p:spPr>
          <a:xfrm>
            <a:off x="4141767" y="649496"/>
            <a:ext cx="7238593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jango </a:t>
            </a:r>
            <a:r>
              <a:rPr lang="ko-KR" altLang="en-US" sz="1200"/>
              <a:t>애플리케이션의 비즈니스 로직을 처리하는 핵심</a:t>
            </a:r>
            <a:endParaRPr lang="en-US" altLang="ko-KR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사용자의 요청</a:t>
            </a:r>
            <a:r>
              <a:rPr lang="en-US" altLang="ko-KR" sz="1200"/>
              <a:t>(request)</a:t>
            </a:r>
            <a:r>
              <a:rPr lang="ko-KR" altLang="en-US" sz="1200"/>
              <a:t>에 따라 적절한 데이터를 가져오고</a:t>
            </a:r>
            <a:r>
              <a:rPr lang="en-US" altLang="ko-KR" sz="1200"/>
              <a:t>, HTML </a:t>
            </a:r>
            <a:r>
              <a:rPr lang="ko-KR" altLang="en-US" sz="1200"/>
              <a:t>응답을 생성하여 돌려주는 역할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BB3AEB-97B9-160A-B3CF-0E98D6AD41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319" y="1268254"/>
            <a:ext cx="7392041" cy="16765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AB872E04-B0EE-0A56-1CE4-DE4353138F20}"/>
              </a:ext>
            </a:extLst>
          </p:cNvPr>
          <p:cNvGrpSpPr/>
          <p:nvPr/>
        </p:nvGrpSpPr>
        <p:grpSpPr>
          <a:xfrm>
            <a:off x="7671334" y="2498653"/>
            <a:ext cx="3872561" cy="3404790"/>
            <a:chOff x="1188294" y="1420956"/>
            <a:chExt cx="9129551" cy="8788364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5382441-84D7-3762-F547-B8644B68F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6988"/>
            <a:stretch/>
          </p:blipFill>
          <p:spPr>
            <a:xfrm>
              <a:off x="1188294" y="1420956"/>
              <a:ext cx="9129551" cy="401608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91736A1-1FB9-67E3-37D4-C4CD27594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88294" y="5431166"/>
              <a:ext cx="9129551" cy="47781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47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17373</TotalTime>
  <Words>3838</Words>
  <Application>Microsoft Office PowerPoint</Application>
  <PresentationFormat>와이드스크린</PresentationFormat>
  <Paragraphs>629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-apple-system</vt:lpstr>
      <vt:lpstr>맑은 고딕</vt:lpstr>
      <vt:lpstr>Arial</vt:lpstr>
      <vt:lpstr>Office 테마</vt:lpstr>
      <vt:lpstr>리눅스 프로그래밍</vt:lpstr>
      <vt:lpstr>HTML, CSS, JS를 사용하는 게시판 만들기</vt:lpstr>
      <vt:lpstr>PowerPoint 프레젠테이션</vt:lpstr>
      <vt:lpstr>PowerPoint 프레젠테이션</vt:lpstr>
      <vt:lpstr>Django 앱 파트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Django 프로젝트 파트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Nginx 파트</vt:lpstr>
      <vt:lpstr>PowerPoint 프레젠테이션</vt:lpstr>
      <vt:lpstr>도커 파일 생성</vt:lpstr>
      <vt:lpstr>PowerPoint 프레젠테이션</vt:lpstr>
      <vt:lpstr>PowerPoint 프레젠테이션</vt:lpstr>
      <vt:lpstr>도커 컴포즈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이다영</dc:creator>
  <cp:lastModifiedBy>LeeDayoung</cp:lastModifiedBy>
  <cp:revision>2581</cp:revision>
  <dcterms:created xsi:type="dcterms:W3CDTF">2024-02-22T02:46:48Z</dcterms:created>
  <dcterms:modified xsi:type="dcterms:W3CDTF">2025-05-07T05:06:22Z</dcterms:modified>
</cp:coreProperties>
</file>