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501" r:id="rId3"/>
    <p:sldId id="579" r:id="rId4"/>
    <p:sldId id="585" r:id="rId5"/>
    <p:sldId id="558" r:id="rId6"/>
    <p:sldId id="560" r:id="rId7"/>
    <p:sldId id="559" r:id="rId8"/>
    <p:sldId id="536" r:id="rId9"/>
    <p:sldId id="561" r:id="rId10"/>
    <p:sldId id="573" r:id="rId11"/>
    <p:sldId id="571" r:id="rId12"/>
    <p:sldId id="572" r:id="rId13"/>
    <p:sldId id="562" r:id="rId14"/>
    <p:sldId id="563" r:id="rId15"/>
    <p:sldId id="564" r:id="rId16"/>
    <p:sldId id="565" r:id="rId17"/>
    <p:sldId id="543" r:id="rId18"/>
    <p:sldId id="576" r:id="rId19"/>
    <p:sldId id="575" r:id="rId20"/>
    <p:sldId id="578" r:id="rId21"/>
    <p:sldId id="566" r:id="rId22"/>
    <p:sldId id="567" r:id="rId23"/>
    <p:sldId id="569" r:id="rId24"/>
    <p:sldId id="570" r:id="rId25"/>
    <p:sldId id="535" r:id="rId26"/>
    <p:sldId id="583" r:id="rId27"/>
    <p:sldId id="582" r:id="rId28"/>
    <p:sldId id="518" r:id="rId29"/>
    <p:sldId id="584" r:id="rId30"/>
    <p:sldId id="503" r:id="rId31"/>
    <p:sldId id="548" r:id="rId32"/>
    <p:sldId id="581" r:id="rId33"/>
    <p:sldId id="502" r:id="rId34"/>
    <p:sldId id="549" r:id="rId35"/>
    <p:sldId id="550" r:id="rId36"/>
    <p:sldId id="507" r:id="rId37"/>
    <p:sldId id="552" r:id="rId38"/>
    <p:sldId id="557" r:id="rId39"/>
    <p:sldId id="343" r:id="rId4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C06F"/>
    <a:srgbClr val="95B4D8"/>
    <a:srgbClr val="D2DDF1"/>
    <a:srgbClr val="E48C0A"/>
    <a:srgbClr val="F9C170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58" autoAdjust="0"/>
    <p:restoredTop sz="87696" autoAdjust="0"/>
  </p:normalViewPr>
  <p:slideViewPr>
    <p:cSldViewPr snapToGrid="0">
      <p:cViewPr varScale="1">
        <p:scale>
          <a:sx n="72" d="100"/>
          <a:sy n="72" d="100"/>
        </p:scale>
        <p:origin x="12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240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DD72925A-DD11-9FE1-C065-BD38DE25D11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14C33EB-D11D-3830-A80E-939CB7DC8C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B7EF63-9856-4AF3-84CC-EB28F672220A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EC048B9-C457-70A9-6625-19044C1682F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FCEF74-405F-B87E-3105-2CB7896773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D1C0E-684E-4EE9-9E19-A0EC75F818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146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89542-1938-4442-A3C8-949D9C82129D}" type="datetimeFigureOut">
              <a:rPr lang="ko-KR" altLang="en-US" smtClean="0"/>
              <a:t>2025-05-07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9106D1-FB54-4A9D-AC6A-F3F994DB51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810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8502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B4364-89F0-3DF8-B002-28091468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45F4CA0-24AB-D627-91C5-25548A43B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335A8E-3580-8026-AEF1-B4D4087C03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8EEFE1-5451-942D-6821-C9ABC1D6D7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003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DBB3D-424C-58A2-DF5B-BBB49CAA2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E503CF-8143-9F56-40DB-46CA3449B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81C6B9-BDBD-E2A2-2742-816C07BC3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65B1FA-B4E3-DE40-2126-F20194FFA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8514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F781-DE2F-B712-34D2-08BC4C1E1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BFA292-9686-6D03-71A2-10DCC94E6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EE06CE-D36C-E48B-8447-B29E2BAE1D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E82376-DF94-240A-1600-7753681B8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0956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CE8F0-6C29-D2CE-D9EA-23EFA032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1801E0-3D9A-D0E1-9A69-C675FF1145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894CF32-FBF9-CF1C-6A9F-62B4E4F46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748F7-0214-6E7D-787F-05239CE83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171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06E9E-BD1D-1E24-FA8C-98E765BAD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26B195-6ED0-ADCF-BAC0-CE5AFAC99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CDFD6C-A751-CE45-5217-A1E605F76E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F366AC-E1CD-C829-2406-F86D2D51E6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103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45A32-B29A-2853-909F-86FE2EF53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953C48-CC38-F64A-4224-89C322CF8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873A46-5788-6C00-1D78-27975F130B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7CBD2D-2FC9-F26B-EE79-BBF62F8BDB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150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5E6B8-8B2D-70D1-5F70-CB9AF36DF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A5DC07C-DB49-98E0-4116-7A5D505079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0A0C7E-C8D3-D556-CA1A-2C26DC0971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16E3A2-F7FF-15F8-9E1F-0C5C816D2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48013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024C8-6394-C58E-8802-3B2765F12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50532A-1C31-EB14-DD9D-4151AD9BB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90B708-194C-89DA-CB14-6F686CBDCD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84D8F7-33AB-B26E-729E-2AE3EA868F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1591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CA377-7D78-7050-A880-0C3BE4BE9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3DEA7F6-61AE-AC80-9B8D-A4F53E2C76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655F658-E918-DDB9-065B-C2AC2752F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57D5F9-ADE3-21E6-9E5F-30274604C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060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E6FD-7C1F-952D-E641-2DB778AB1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FEE09C-B8FC-139D-B940-C479549C5F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E95FDF-2D51-F4FE-B211-1574E4CFD6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54A5C01-AA36-4975-24E7-B028719A1A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885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7199E-A661-798B-997B-4C80AE3A1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EE7C2D-635E-9EA2-5A35-5089A4069E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3C2BD6-8D86-1952-0327-A4ED079BB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E8046-E5D5-8978-D35C-14676E5A2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998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AB634-D2A4-F8E6-C86F-6C9653E6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B26268-E7FE-52D7-B436-5F6A2E9E6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264CDE-550E-6BF2-951D-B758596D11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AA1B72-D569-EC07-D3F8-EA2E16BB00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52064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F429F-945E-C7C4-5ACB-885B65B5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FD1CBB-C0DB-1E19-F5E5-F2B68E2BB4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5B3E66-1BA4-BCA8-43EF-94E46B9A61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58EF9E-1C34-0014-D152-DDD322538B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7933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461C5-0E2B-662C-1397-54DF5A5C2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CC5785-33E7-6724-EAAF-FF0BF6508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0B0B19-1FB0-8CBE-9301-18C93FDE8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58CBEA9-9953-7B90-3329-903F31AE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6421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A6377-453C-12A6-D8DC-9C981AF91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0D5ECD-8D0F-0870-D7AC-523125C024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5F49B2-2017-F00B-A477-8F8FC7E5F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3BC756-5876-8D93-C451-0FDA9D1DB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704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DDCC7-C991-3C09-2C2B-D69014C6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2939F2-6D9D-8E20-C020-BAF870FA58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4212C4-2644-952F-5F11-98298897F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E36AE-28F7-7AD5-2F87-E96B2A7775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764900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F27E-E0F8-8E2F-1EEA-0150E2AE4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A4D7CD-F9D1-C82E-7BD1-B0E8C944DF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46D9BF-BBDE-459F-58A9-823A364B6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A7B31-E758-6514-0484-BB1F5879E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3534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39D12-62EB-5954-C910-B8934D609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C43FDA-87F4-53EF-A148-F8DE9F27B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D58F6-9CA5-B908-28CC-4BF5273850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F2F9E1-5B22-80C0-1DF0-8B4988FFA7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37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171F3-04F0-C96B-E72F-720B8A5B0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C4342C-244E-464A-A2CF-A9E8C0E756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694C85-5978-B936-C96E-28C1355C0A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E7E94-4453-BDC2-9BF9-1F9C2FA61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8812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3F0-ABBA-B880-90E8-083FAC0B0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957A82-758D-6593-86CF-B01E3108E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171FA1-DC63-5228-5632-D56F5FC10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0D228D-7A9E-A487-F7A5-515FAF225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085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609B3-7AA4-F603-66CA-E3740400E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1618CF-3734-359B-9F0D-17A655B27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7833C4-81E9-5FE0-64A8-CEDAB6CC1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79C3F-348F-9AC9-2020-FBB1142DA5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75399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54DAD-F604-5E25-98AE-9DB420AA1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41F15-3AB6-DDAC-BFB1-373E164C5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EA5E3B-DC09-69A0-3840-7FCCEBDB2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8D0531-AF22-7450-6F87-FDDD7E4C25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0392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B3F0-D3FA-76AC-400D-703B5385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93B5AF-936E-3728-374A-E98AA5E66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D5382A-A6C5-CB47-ACD3-39AE11029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62A12-BAE7-4DEE-04BA-C4546DDA5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12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7F78F-E612-64CC-FF98-5A9E09CC7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077C4C-C725-C9F2-436A-BEE7668C14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E63505-D383-5091-0548-40FA23A9B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86F5B7-C3D0-6F48-9F13-9D45C2DD4C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9229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CD26F-55BE-2786-38F8-363F3E75D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4C580-DA8C-0BCA-B599-A05359791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DC2D91-2AC8-9260-2311-BEAF13B7C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6C0880-9610-25E7-AF09-94B5ED748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26997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C1845-194F-F501-DB6A-0FA6EE80F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E05414-EF46-1E78-3581-38ED16A329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D0AAE1-4CA4-97A8-7EF6-E19DA5B1B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98A34D-3C2D-E8B1-E150-E3FE5A877C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4172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FB3F0-D3FA-76AC-400D-703B53853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593B5AF-936E-3728-374A-E98AA5E660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D5382A-A6C5-CB47-ACD3-39AE110294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862A12-BAE7-4DEE-04BA-C4546DDA58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54127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BDBB1-45DE-9CD9-3F2A-A9628CD53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FF2B0BD-539B-42D9-0C5E-C0A036DA21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6FFF8A-478E-EA2E-0F84-0706CFC4D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410DE-20BD-7500-4396-63E8FE4052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455143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postgresql://&lt;USER&gt;:&lt;PASSWORD&gt;@&lt;HOST&gt;:&lt;PORT&gt;/&lt;NAME&gt;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646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5157-5FED-278F-AD6A-E9B84810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F65D339-699A-A975-9619-4D87C42AD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BA522B-ED5A-E31E-24B1-8924CBE7C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934C9-8804-7A40-E7E4-3599E3E14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9480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E9147-56B0-EAB8-81AA-CCB84745C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8179FB-7CAE-E204-E594-E69606C4F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D1BDC5-E0F9-609A-7BFA-A5F8AE7CDB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EF79A1-506B-D905-E961-47BE6CF12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762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5027C-FFEA-4182-9763-07D630DAB059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029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29898-3805-B2E6-FC15-4F1121A8D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46E0C8-2117-39D3-F685-51A9038003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A7101F-45AC-8675-B837-43058724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1DABEE-AA09-F315-1F5A-5FCED50BB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79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18018-B094-982D-F869-CE1A6011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8C5228-FF53-2469-92F7-EE25661959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E96855-0D3F-3B8F-184B-EE5C61F956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C05F40-2AC6-8608-7DB1-75E2C1DDB1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57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16AED-F48B-157A-BC44-2B0A88A90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C521FE0-0245-AB55-1B4E-F699A216E6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B6F543-4F54-65D2-00CD-FB2906A11C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C47076-4CB9-FB9F-A9A1-FA1C1B88B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8649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3726-E0CE-6D46-ACC4-4AA2AD6EC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AAECF5-8D50-0B8B-26C3-DC598BAAE8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B15181-1245-515A-F9CB-5A9BE9B329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202650-3036-B945-63AA-EF164D71C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93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B279E-FBC5-1FDB-AC25-8D6F0A8A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7FA348-9A90-432B-1F0C-6F8D69E31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5448A-E8EB-719E-E04B-9A3EB4DD5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86B83B-DACC-44C2-BFA9-C4DE4D1282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023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8F355-6A33-BA44-7D56-31F8F2635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1B337B-49BD-293D-ED6A-EA24E4993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95724F-3019-D6B1-21D1-017315260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E7550F-628C-E3B6-EDA3-EA8D60B8C5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9106D1-FB54-4A9D-AC6A-F3F994DB51F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4555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18CD08-B51E-E454-90AC-B45D6C1D2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C2E751-3EC9-7994-3CA8-20D2FBBAA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90B3BE-E169-AFA4-5E16-4676E30C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D7B4E2-0789-CA56-A4D1-FCBE2D5E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124B2-239D-58F8-7339-60F9186E7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853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64A350-2F5F-0295-8EC3-704E4695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857FFA3-B975-C982-2F3E-039A16691A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34770-4E21-32F4-93CE-C024D0A3B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64B895-1634-18D5-752B-AF237ABA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131A4D-62A3-0291-5FE7-FF299303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9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FCC8FA-0531-8E1B-F33C-819DADB7C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00879E-A6AF-918C-8DDF-A19606823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9FD3FD-8F68-BCF6-DE4D-9BD6B8B4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5FBEEA-6F67-4646-4D73-09E584159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DA981-7FD0-AE2B-57EF-579FFCE2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627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17692-651F-DE58-CA38-0C158B1DA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DFDD853-5EA8-B9F3-D130-3D0961819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9EF72-57FE-D3EA-F622-3786E76B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335BC-8831-B822-5CDC-B12573D3F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01A23C-D1E3-12C7-7ECE-940C5F90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958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5215D6-E25B-8124-49F1-18326013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FD712D-670B-34F8-0622-4A162FA2B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531752-5068-BF36-CECF-0C6665521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64366B-35FD-C49F-1FBF-758F83E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B6B12-7763-4F0E-A9F7-A3AA1616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82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2E2FEB-552E-69EB-61ED-3D8CD5D3E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33F7D7-DA5C-02BC-3732-FC0EB3FCF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25B0E3-F45C-D639-777D-C088439E6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8CF70-4B1C-F70B-BAFB-CBF7EE84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2ED0D9-B1DC-8B3C-E82B-CCF1D583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01CC65-B6BD-72B6-87F6-D59561896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08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F2B1C-BA5E-BC2A-B93C-274294977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65E83E7-399C-B884-8024-51D4007E4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77E213-0B40-C521-C3F8-7B66808E0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9D7A8-9701-D66D-66FA-9799F9522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329B2F-53C0-41FE-6393-6C80915610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4A2B32-4D20-4381-5A7E-AA054326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723EC9C-464B-858E-4379-BF4E7A7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CD4B2A-4F3B-E7BD-2171-94F9C519A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584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4E4E6D-CBED-0263-00A2-D96B8C93F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2DE658-74D8-EF88-8633-F73DEAD2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B97F10-F6F2-C9DB-7B3B-F9DD3A3B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C35D3B-7641-3AE5-7BFB-4C8D87E30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536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90FB9A-0D47-F1A2-CB18-C664F159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3A7A941-0950-E772-8C06-41AD8884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D26C6B-9AD3-CDEF-FDE6-DAC275415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76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3DF4C3-C60D-0984-EA44-F7678421B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AE6F9B-5D51-E827-A84E-E5C87661D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13AAD0-9754-4AB7-A7D4-65859E9E7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50B5CF5-8458-5DC5-D286-79C09DEB9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B9C4F-48EE-7FA4-0D22-1CD2A7E5A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FB984C-7A27-5E5D-4058-3D38D2DE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744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19B99E-3F40-5768-A2BE-18A0B156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FD2F571-5AC6-5D07-AA4F-DC5B721F08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DB7910-77B2-6082-C114-DAE573E46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CA638-8F12-98B1-A3C2-99D007A7A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5E83E3-C965-6550-D1B1-E97C5B18D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1467CF-C0D3-6579-9C8D-8839F1F9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932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F28197-4DFB-7BC9-7C16-9A6941BD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C48B09-68D5-37C9-7F86-EB355B7C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55FDDB-4AE9-650B-EDAC-DEF4E4B9F9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0C72AB-3017-1870-C4BB-5372768FF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C109B7-F978-A7E4-447E-3CE2A2AA3D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84964-81BB-4AD4-BD7F-073A88A58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76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C89774-3577-47DA-71B2-A810F6AFD4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리눅스 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7D0BF8B-BC61-8C2E-0AF8-B1785D527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53852"/>
          </a:xfrm>
        </p:spPr>
        <p:txBody>
          <a:bodyPr/>
          <a:lstStyle/>
          <a:p>
            <a:r>
              <a:rPr lang="en-US" altLang="ko-KR"/>
              <a:t>16. </a:t>
            </a:r>
            <a:r>
              <a:rPr lang="en-US" altLang="ko-KR" sz="2400"/>
              <a:t>React</a:t>
            </a:r>
            <a:r>
              <a:rPr lang="ko-KR" altLang="en-US" sz="2400"/>
              <a:t>를 활용</a:t>
            </a:r>
            <a:r>
              <a:rPr lang="ko-KR" altLang="en-US"/>
              <a:t>해</a:t>
            </a:r>
            <a:r>
              <a:rPr lang="ko-KR" altLang="en-US" sz="2400"/>
              <a:t> 프론트엔드</a:t>
            </a:r>
            <a:r>
              <a:rPr lang="en-US" altLang="ko-KR" sz="2400"/>
              <a:t>, </a:t>
            </a:r>
            <a:r>
              <a:rPr lang="ko-KR" altLang="en-US" sz="2400"/>
              <a:t>백엔드가 구분된 게시판 만들기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534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9892-78C8-E40E-0E05-AF175E5CC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9F8B05-4661-07B8-8D88-D14E268A883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5E9AD1-318B-BFE9-F790-6C358CB1C4D3}"/>
              </a:ext>
            </a:extLst>
          </p:cNvPr>
          <p:cNvSpPr txBox="1"/>
          <p:nvPr/>
        </p:nvSpPr>
        <p:spPr>
          <a:xfrm>
            <a:off x="838200" y="1943978"/>
            <a:ext cx="5257800" cy="297004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/>
              <a:t>import React from 'react';</a:t>
            </a:r>
          </a:p>
          <a:p>
            <a:r>
              <a:rPr lang="en-US" altLang="ko-KR" sz="1100"/>
              <a:t>import ReactDOM from 'react-dom/client';</a:t>
            </a:r>
          </a:p>
          <a:p>
            <a:r>
              <a:rPr lang="en-US" altLang="ko-KR" sz="1100">
                <a:highlight>
                  <a:srgbClr val="FFFF00"/>
                </a:highlight>
              </a:rPr>
              <a:t>//import './index.css';</a:t>
            </a:r>
          </a:p>
          <a:p>
            <a:r>
              <a:rPr lang="en-US" altLang="ko-KR" sz="1100"/>
              <a:t>import App from './App';</a:t>
            </a:r>
          </a:p>
          <a:p>
            <a:r>
              <a:rPr lang="en-US" altLang="ko-KR" sz="1100"/>
              <a:t>import reportWebVitals from './reportWebVitals';</a:t>
            </a:r>
          </a:p>
          <a:p>
            <a:endParaRPr lang="en-US" altLang="ko-KR" sz="1100"/>
          </a:p>
          <a:p>
            <a:r>
              <a:rPr lang="en-US" altLang="ko-KR" sz="1100"/>
              <a:t>const root = ReactDOM.createRoot(document.getElementById('root'));</a:t>
            </a:r>
          </a:p>
          <a:p>
            <a:r>
              <a:rPr lang="en-US" altLang="ko-KR" sz="1100"/>
              <a:t>root.render(</a:t>
            </a:r>
          </a:p>
          <a:p>
            <a:r>
              <a:rPr lang="en-US" altLang="ko-KR" sz="1100"/>
              <a:t>  &lt;React.StrictMode&gt;</a:t>
            </a:r>
          </a:p>
          <a:p>
            <a:r>
              <a:rPr lang="en-US" altLang="ko-KR" sz="1100"/>
              <a:t>    &lt;App /&gt;</a:t>
            </a:r>
          </a:p>
          <a:p>
            <a:r>
              <a:rPr lang="en-US" altLang="ko-KR" sz="1100"/>
              <a:t>  &lt;/React.StrictMode&gt;</a:t>
            </a:r>
          </a:p>
          <a:p>
            <a:r>
              <a:rPr lang="en-US" altLang="ko-KR" sz="1100"/>
              <a:t>);</a:t>
            </a:r>
          </a:p>
          <a:p>
            <a:endParaRPr lang="en-US" altLang="ko-KR" sz="1100"/>
          </a:p>
          <a:p>
            <a:r>
              <a:rPr lang="en-US" altLang="ko-KR" sz="1100"/>
              <a:t>// If you want to start measuring performance in your app, pass a function</a:t>
            </a:r>
          </a:p>
          <a:p>
            <a:r>
              <a:rPr lang="en-US" altLang="ko-KR" sz="1100"/>
              <a:t>// to log results (for example: reportWebVitals(console.log))</a:t>
            </a:r>
          </a:p>
          <a:p>
            <a:r>
              <a:rPr lang="en-US" altLang="ko-KR" sz="1100"/>
              <a:t>// or send to an analytics endpoint. Learn more: https://bit.ly/CRA-vitals</a:t>
            </a:r>
          </a:p>
          <a:p>
            <a:r>
              <a:rPr lang="en-US" altLang="ko-KR" sz="1100"/>
              <a:t>reportWebVitals();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A0B15F-947C-1FF4-69CB-ED60EB52651E}"/>
              </a:ext>
            </a:extLst>
          </p:cNvPr>
          <p:cNvSpPr txBox="1"/>
          <p:nvPr/>
        </p:nvSpPr>
        <p:spPr>
          <a:xfrm>
            <a:off x="4995530" y="11059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vi </a:t>
            </a:r>
            <a:r>
              <a:rPr lang="en-US" altLang="ko-KR"/>
              <a:t>index</a:t>
            </a:r>
            <a:r>
              <a:rPr lang="ko-KR" altLang="en-US"/>
              <a:t>.js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EBB5382-AFD3-ACF9-0D82-967D3754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525" y="2326849"/>
            <a:ext cx="5080275" cy="22043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4BA111-173F-F55B-47E2-27418BC985A1}"/>
              </a:ext>
            </a:extLst>
          </p:cNvPr>
          <p:cNvSpPr txBox="1"/>
          <p:nvPr/>
        </p:nvSpPr>
        <p:spPr>
          <a:xfrm>
            <a:off x="838200" y="1075164"/>
            <a:ext cx="39996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frontend/board_react/src/index.js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756324C9-B35D-7CA6-E1EB-927921B851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352" y="5382726"/>
            <a:ext cx="6591871" cy="20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760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3016E-5067-D5C8-FBB5-9CDA3761A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EBF043-35E6-7BC3-4C39-122F6743A54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37D77-4350-2250-61D4-03321F9F7A6B}"/>
              </a:ext>
            </a:extLst>
          </p:cNvPr>
          <p:cNvSpPr txBox="1"/>
          <p:nvPr/>
        </p:nvSpPr>
        <p:spPr>
          <a:xfrm>
            <a:off x="838200" y="1221904"/>
            <a:ext cx="6896698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50"/>
              <a:t>import React, { useEffect } from 'react';</a:t>
            </a:r>
          </a:p>
          <a:p>
            <a:r>
              <a:rPr lang="en-US" altLang="ko-KR" sz="950"/>
              <a:t>import { BrowserRouter as Router, Routes, Route } from 'react-router-dom';</a:t>
            </a:r>
          </a:p>
          <a:p>
            <a:r>
              <a:rPr lang="en-US" altLang="ko-KR" sz="950"/>
              <a:t>import PostList from './components/PostList';</a:t>
            </a:r>
          </a:p>
          <a:p>
            <a:r>
              <a:rPr lang="en-US" altLang="ko-KR" sz="950"/>
              <a:t>import PostDetail from './components/PostDetail';</a:t>
            </a:r>
          </a:p>
          <a:p>
            <a:r>
              <a:rPr lang="en-US" altLang="ko-KR" sz="950"/>
              <a:t>import PostForm from './components/PostForm';</a:t>
            </a:r>
          </a:p>
          <a:p>
            <a:r>
              <a:rPr lang="en-US" altLang="ko-KR" sz="950"/>
              <a:t>import PostDelete from './components/PostDelete';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import './styles.css';</a:t>
            </a:r>
          </a:p>
          <a:p>
            <a:endParaRPr lang="en-US" altLang="ko-KR" sz="950"/>
          </a:p>
          <a:p>
            <a:r>
              <a:rPr lang="en-US" altLang="ko-KR" sz="950"/>
              <a:t>function App() {</a:t>
            </a:r>
          </a:p>
          <a:p>
            <a:r>
              <a:rPr lang="en-US" altLang="ko-KR" sz="950"/>
              <a:t>  // </a:t>
            </a:r>
            <a:r>
              <a:rPr lang="ko-KR" altLang="en-US" sz="950"/>
              <a:t>모든 </a:t>
            </a:r>
            <a:r>
              <a:rPr lang="en-US" altLang="ko-KR" sz="950"/>
              <a:t>form submit</a:t>
            </a:r>
            <a:r>
              <a:rPr lang="ko-KR" altLang="en-US" sz="950"/>
              <a:t>에 대해 </a:t>
            </a:r>
            <a:r>
              <a:rPr lang="en-US" altLang="ko-KR" sz="950"/>
              <a:t>alert </a:t>
            </a:r>
            <a:r>
              <a:rPr lang="ko-KR" altLang="en-US" sz="950"/>
              <a:t>출력</a:t>
            </a:r>
          </a:p>
          <a:p>
            <a:r>
              <a:rPr lang="ko-KR" altLang="en-US" sz="950">
                <a:highlight>
                  <a:srgbClr val="FFFF00"/>
                </a:highlight>
              </a:rPr>
              <a:t>  </a:t>
            </a:r>
            <a:r>
              <a:rPr lang="en-US" altLang="ko-KR" sz="950">
                <a:highlight>
                  <a:srgbClr val="FFFF00"/>
                </a:highlight>
              </a:rPr>
              <a:t>useEffect(() =&gt; {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const handleSubmit = (e) =&gt; {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  if (e.target.tagName === 'FORM') {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    alert('</a:t>
            </a:r>
            <a:r>
              <a:rPr lang="ko-KR" altLang="en-US" sz="950">
                <a:highlight>
                  <a:srgbClr val="FFFF00"/>
                </a:highlight>
              </a:rPr>
              <a:t>작업이 완료되었습니다</a:t>
            </a:r>
            <a:r>
              <a:rPr lang="en-US" altLang="ko-KR" sz="950">
                <a:highlight>
                  <a:srgbClr val="FFFF00"/>
                </a:highlight>
              </a:rPr>
              <a:t>!');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  }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};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document.addEventListener('submit', handleSubmit);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return () =&gt; {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  document.removeEventListener('submit', handleSubmit);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  };</a:t>
            </a:r>
          </a:p>
          <a:p>
            <a:r>
              <a:rPr lang="en-US" altLang="ko-KR" sz="950">
                <a:highlight>
                  <a:srgbClr val="FFFF00"/>
                </a:highlight>
              </a:rPr>
              <a:t>  }, []);</a:t>
            </a:r>
          </a:p>
          <a:p>
            <a:endParaRPr lang="en-US" altLang="ko-KR" sz="950"/>
          </a:p>
          <a:p>
            <a:r>
              <a:rPr lang="en-US" altLang="ko-KR" sz="950"/>
              <a:t>  return (</a:t>
            </a:r>
          </a:p>
          <a:p>
            <a:r>
              <a:rPr lang="en-US" altLang="ko-KR" sz="950"/>
              <a:t>    &lt;Router&gt;</a:t>
            </a:r>
          </a:p>
          <a:p>
            <a:r>
              <a:rPr lang="en-US" altLang="ko-KR" sz="950"/>
              <a:t>      &lt;Routes&gt;</a:t>
            </a:r>
          </a:p>
          <a:p>
            <a:r>
              <a:rPr lang="en-US" altLang="ko-KR" sz="950"/>
              <a:t>        &lt;Route path="/" element={&lt;PostList /&gt;} /&gt;</a:t>
            </a:r>
          </a:p>
          <a:p>
            <a:r>
              <a:rPr lang="en-US" altLang="ko-KR" sz="950"/>
              <a:t>        &lt;Route path="/post/:id" element={&lt;PostDetail /&gt;} /&gt;</a:t>
            </a:r>
          </a:p>
          <a:p>
            <a:r>
              <a:rPr lang="en-US" altLang="ko-KR" sz="950"/>
              <a:t>        &lt;Route path="/new" element={&lt;PostForm /&gt;} /&gt;</a:t>
            </a:r>
          </a:p>
          <a:p>
            <a:r>
              <a:rPr lang="en-US" altLang="ko-KR" sz="950"/>
              <a:t>        &lt;Route path="/edit/:id" element={&lt;PostForm edit /&gt;} /&gt;</a:t>
            </a:r>
          </a:p>
          <a:p>
            <a:r>
              <a:rPr lang="en-US" altLang="ko-KR" sz="950"/>
              <a:t>        &lt;Route path="/delete/:id" element={&lt;PostDelete /&gt;} /&gt;</a:t>
            </a:r>
          </a:p>
          <a:p>
            <a:r>
              <a:rPr lang="en-US" altLang="ko-KR" sz="950"/>
              <a:t>      &lt;/Routes&gt;</a:t>
            </a:r>
          </a:p>
          <a:p>
            <a:r>
              <a:rPr lang="en-US" altLang="ko-KR" sz="950"/>
              <a:t>    &lt;/Router&gt;</a:t>
            </a:r>
          </a:p>
          <a:p>
            <a:r>
              <a:rPr lang="en-US" altLang="ko-KR" sz="950"/>
              <a:t>  );</a:t>
            </a:r>
          </a:p>
          <a:p>
            <a:r>
              <a:rPr lang="en-US" altLang="ko-KR" sz="950"/>
              <a:t>}</a:t>
            </a:r>
          </a:p>
          <a:p>
            <a:endParaRPr lang="en-US" altLang="ko-KR" sz="950"/>
          </a:p>
          <a:p>
            <a:r>
              <a:rPr lang="en-US" altLang="ko-KR" sz="950"/>
              <a:t>export default App;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31ECC2-2B4F-4943-73D4-76C6533906F4}"/>
              </a:ext>
            </a:extLst>
          </p:cNvPr>
          <p:cNvSpPr txBox="1"/>
          <p:nvPr/>
        </p:nvSpPr>
        <p:spPr>
          <a:xfrm>
            <a:off x="9244122" y="461537"/>
            <a:ext cx="32659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vi App.js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8EC56CD-6F5C-E4AC-B624-7CFB21C2C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6402" y="1612222"/>
            <a:ext cx="4820524" cy="43759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F951A2-ED37-3221-0609-D2B9DF443B5E}"/>
              </a:ext>
            </a:extLst>
          </p:cNvPr>
          <p:cNvSpPr txBox="1"/>
          <p:nvPr/>
        </p:nvSpPr>
        <p:spPr>
          <a:xfrm>
            <a:off x="4548962" y="446148"/>
            <a:ext cx="41378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frontend/board_react/src/App.js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05F45B-A220-5CBC-9202-956F5679C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4953" y="1057343"/>
            <a:ext cx="6348010" cy="32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51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C097C-1436-94BC-8E27-792370553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7573B54-AF6C-C966-EEBE-FFDF68B3CA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BBB776-B15D-D8D3-F2B6-8044E2A46909}"/>
              </a:ext>
            </a:extLst>
          </p:cNvPr>
          <p:cNvSpPr txBox="1"/>
          <p:nvPr/>
        </p:nvSpPr>
        <p:spPr>
          <a:xfrm>
            <a:off x="838200" y="1642296"/>
            <a:ext cx="6896698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/>
              <a:t>import React from 'react';</a:t>
            </a:r>
          </a:p>
          <a:p>
            <a:endParaRPr lang="en-US" altLang="ko-KR" sz="1050"/>
          </a:p>
          <a:p>
            <a:r>
              <a:rPr lang="en-US" altLang="ko-KR" sz="1050"/>
              <a:t>const FormField = ({ label, type = 'text', value, onChange, style = {} }) =&gt; {</a:t>
            </a:r>
          </a:p>
          <a:p>
            <a:r>
              <a:rPr lang="en-US" altLang="ko-KR" sz="1050"/>
              <a:t>  // textarea</a:t>
            </a:r>
            <a:r>
              <a:rPr lang="ko-KR" altLang="en-US" sz="1050"/>
              <a:t>일 때 기본 높이 설정</a:t>
            </a:r>
          </a:p>
          <a:p>
            <a:r>
              <a:rPr lang="ko-KR" altLang="en-US" sz="1050"/>
              <a:t>  </a:t>
            </a:r>
            <a:r>
              <a:rPr lang="en-US" altLang="ko-KR" sz="1050"/>
              <a:t>const defaultTextareaStyle = { height: '120px' };</a:t>
            </a:r>
          </a:p>
          <a:p>
            <a:endParaRPr lang="en-US" altLang="ko-KR" sz="1050"/>
          </a:p>
          <a:p>
            <a:r>
              <a:rPr lang="en-US" altLang="ko-KR" sz="1050"/>
              <a:t>  return (</a:t>
            </a:r>
          </a:p>
          <a:p>
            <a:r>
              <a:rPr lang="en-US" altLang="ko-KR" sz="1050"/>
              <a:t>    &lt;p&gt;</a:t>
            </a:r>
          </a:p>
          <a:p>
            <a:r>
              <a:rPr lang="en-US" altLang="ko-KR" sz="1050"/>
              <a:t>      &lt;label&gt;{label}&lt;/label&gt;&lt;br /&gt;</a:t>
            </a:r>
          </a:p>
          <a:p>
            <a:r>
              <a:rPr lang="en-US" altLang="ko-KR" sz="1050"/>
              <a:t>      {type === 'textarea' ? (</a:t>
            </a:r>
          </a:p>
          <a:p>
            <a:r>
              <a:rPr lang="en-US" altLang="ko-KR" sz="1050"/>
              <a:t>        &lt;textarea</a:t>
            </a:r>
          </a:p>
          <a:p>
            <a:r>
              <a:rPr lang="en-US" altLang="ko-KR" sz="1050"/>
              <a:t>          value={value}</a:t>
            </a:r>
          </a:p>
          <a:p>
            <a:r>
              <a:rPr lang="en-US" altLang="ko-KR" sz="1050"/>
              <a:t>          onChange={onChange}</a:t>
            </a:r>
          </a:p>
          <a:p>
            <a:r>
              <a:rPr lang="en-US" altLang="ko-KR" sz="1050"/>
              <a:t>          style={{ ...defaultTextareaStyle, ...style }}  // </a:t>
            </a:r>
            <a:r>
              <a:rPr lang="ko-KR" altLang="en-US" sz="1050"/>
              <a:t>병합</a:t>
            </a:r>
          </a:p>
          <a:p>
            <a:r>
              <a:rPr lang="ko-KR" altLang="en-US" sz="1050"/>
              <a:t>        </a:t>
            </a:r>
            <a:r>
              <a:rPr lang="en-US" altLang="ko-KR" sz="1050"/>
              <a:t>/&gt;</a:t>
            </a:r>
          </a:p>
          <a:p>
            <a:r>
              <a:rPr lang="en-US" altLang="ko-KR" sz="1050"/>
              <a:t>      ) : (</a:t>
            </a:r>
          </a:p>
          <a:p>
            <a:r>
              <a:rPr lang="en-US" altLang="ko-KR" sz="1050"/>
              <a:t>        &lt;input</a:t>
            </a:r>
          </a:p>
          <a:p>
            <a:r>
              <a:rPr lang="en-US" altLang="ko-KR" sz="1050"/>
              <a:t>          type={type}</a:t>
            </a:r>
          </a:p>
          <a:p>
            <a:r>
              <a:rPr lang="en-US" altLang="ko-KR" sz="1050"/>
              <a:t>          value={value}</a:t>
            </a:r>
          </a:p>
          <a:p>
            <a:r>
              <a:rPr lang="en-US" altLang="ko-KR" sz="1050"/>
              <a:t>          onChange={onChange}</a:t>
            </a:r>
          </a:p>
          <a:p>
            <a:r>
              <a:rPr lang="en-US" altLang="ko-KR" sz="1050"/>
              <a:t>          style={style}</a:t>
            </a:r>
          </a:p>
          <a:p>
            <a:r>
              <a:rPr lang="en-US" altLang="ko-KR" sz="1050"/>
              <a:t>        /&gt;</a:t>
            </a:r>
          </a:p>
          <a:p>
            <a:r>
              <a:rPr lang="en-US" altLang="ko-KR" sz="1050"/>
              <a:t>      )}</a:t>
            </a:r>
          </a:p>
          <a:p>
            <a:r>
              <a:rPr lang="en-US" altLang="ko-KR" sz="1050"/>
              <a:t>    &lt;/p&gt;</a:t>
            </a:r>
          </a:p>
          <a:p>
            <a:r>
              <a:rPr lang="en-US" altLang="ko-KR" sz="1050"/>
              <a:t>  );</a:t>
            </a:r>
          </a:p>
          <a:p>
            <a:r>
              <a:rPr lang="en-US" altLang="ko-KR" sz="1050"/>
              <a:t>};</a:t>
            </a:r>
          </a:p>
          <a:p>
            <a:endParaRPr lang="en-US" altLang="ko-KR" sz="1050"/>
          </a:p>
          <a:p>
            <a:r>
              <a:rPr lang="en-US" altLang="ko-KR" sz="1050"/>
              <a:t>export default FormField;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96721D-76B7-4385-0AC4-26ED7972C6B1}"/>
              </a:ext>
            </a:extLst>
          </p:cNvPr>
          <p:cNvSpPr txBox="1"/>
          <p:nvPr/>
        </p:nvSpPr>
        <p:spPr>
          <a:xfrm>
            <a:off x="7883368" y="865002"/>
            <a:ext cx="3589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mkdir components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components/FormField.js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4AA3168-E0D5-BB51-FBC6-439FAE55A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210" y="2132428"/>
            <a:ext cx="5235320" cy="35476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2918A74-8AC6-62A5-E7A8-5AC6D96D9D7F}"/>
              </a:ext>
            </a:extLst>
          </p:cNvPr>
          <p:cNvSpPr txBox="1"/>
          <p:nvPr/>
        </p:nvSpPr>
        <p:spPr>
          <a:xfrm>
            <a:off x="838199" y="1075164"/>
            <a:ext cx="6200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frontend/board_react/src/components/FormField.js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60145E6-6BB7-1921-2E01-DF2DA4B47D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499" y="5992998"/>
            <a:ext cx="7818798" cy="358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078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09799-0407-581E-06E3-5B8D3123E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B160996-5E19-5485-09FD-6D789EDB184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50FBB6-67FE-01C1-90D7-BB017292719A}"/>
              </a:ext>
            </a:extLst>
          </p:cNvPr>
          <p:cNvSpPr txBox="1"/>
          <p:nvPr/>
        </p:nvSpPr>
        <p:spPr>
          <a:xfrm>
            <a:off x="838199" y="1075164"/>
            <a:ext cx="82739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frontend/board_react/src/components/PostList.js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912DA5-D01F-90C6-27A2-F40DD092E5FF}"/>
              </a:ext>
            </a:extLst>
          </p:cNvPr>
          <p:cNvSpPr txBox="1"/>
          <p:nvPr/>
        </p:nvSpPr>
        <p:spPr>
          <a:xfrm>
            <a:off x="6656454" y="1090792"/>
            <a:ext cx="3152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components/PostList.js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70BA89D-F880-2197-9076-EB11A62A042D}"/>
              </a:ext>
            </a:extLst>
          </p:cNvPr>
          <p:cNvSpPr txBox="1"/>
          <p:nvPr/>
        </p:nvSpPr>
        <p:spPr>
          <a:xfrm>
            <a:off x="838199" y="1519774"/>
            <a:ext cx="7838441" cy="50013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100"/>
              <a:t>import React, { useEffect, useState } from 'react';</a:t>
            </a:r>
          </a:p>
          <a:p>
            <a:r>
              <a:rPr lang="en-US" altLang="ko-KR" sz="1100"/>
              <a:t>import { Link } from 'react-router-dom';</a:t>
            </a:r>
          </a:p>
          <a:p>
            <a:endParaRPr lang="en-US" altLang="ko-KR" sz="1100"/>
          </a:p>
          <a:p>
            <a:r>
              <a:rPr lang="en-US" altLang="ko-KR" sz="1100"/>
              <a:t>const PostList = () =&gt; {</a:t>
            </a:r>
          </a:p>
          <a:p>
            <a:r>
              <a:rPr lang="en-US" altLang="ko-KR" sz="1100"/>
              <a:t>  const [posts, setPosts] = useState([]);</a:t>
            </a:r>
          </a:p>
          <a:p>
            <a:endParaRPr lang="en-US" altLang="ko-KR" sz="1100"/>
          </a:p>
          <a:p>
            <a:r>
              <a:rPr lang="en-US" altLang="ko-KR" sz="1100"/>
              <a:t>  useEffect(() =&gt; {</a:t>
            </a:r>
          </a:p>
          <a:p>
            <a:r>
              <a:rPr lang="en-US" altLang="ko-KR" sz="1100"/>
              <a:t>    fetch('/api/posts/')</a:t>
            </a:r>
          </a:p>
          <a:p>
            <a:r>
              <a:rPr lang="en-US" altLang="ko-KR" sz="1100"/>
              <a:t>      .then(res =&gt; res.json())</a:t>
            </a:r>
          </a:p>
          <a:p>
            <a:r>
              <a:rPr lang="en-US" altLang="ko-KR" sz="1100"/>
              <a:t>      .then(data =&gt; setPosts(data));</a:t>
            </a:r>
          </a:p>
          <a:p>
            <a:r>
              <a:rPr lang="en-US" altLang="ko-KR" sz="1100"/>
              <a:t>  }, []);</a:t>
            </a:r>
          </a:p>
          <a:p>
            <a:endParaRPr lang="en-US" altLang="ko-KR" sz="1100"/>
          </a:p>
          <a:p>
            <a:r>
              <a:rPr lang="en-US" altLang="ko-KR" sz="1100"/>
              <a:t>  return (</a:t>
            </a:r>
          </a:p>
          <a:p>
            <a:r>
              <a:rPr lang="en-US" altLang="ko-KR" sz="1100"/>
              <a:t>    &lt;div&gt;</a:t>
            </a:r>
          </a:p>
          <a:p>
            <a:r>
              <a:rPr lang="en-US" altLang="ko-KR" sz="1100"/>
              <a:t>      &lt;h1&gt;</a:t>
            </a:r>
            <a:r>
              <a:rPr lang="ko-KR" altLang="en-US" sz="1100"/>
              <a:t>게시판</a:t>
            </a:r>
            <a:r>
              <a:rPr lang="en-US" altLang="ko-KR" sz="1100"/>
              <a:t>&lt;/h1&gt;</a:t>
            </a:r>
          </a:p>
          <a:p>
            <a:r>
              <a:rPr lang="en-US" altLang="ko-KR" sz="1100"/>
              <a:t>      &lt;Link className="btn" to="/new"&gt;</a:t>
            </a:r>
            <a:r>
              <a:rPr lang="ko-KR" altLang="en-US" sz="1100"/>
              <a:t>글 쓰기</a:t>
            </a:r>
            <a:r>
              <a:rPr lang="en-US" altLang="ko-KR" sz="1100"/>
              <a:t>&lt;/Link&gt;</a:t>
            </a:r>
          </a:p>
          <a:p>
            <a:r>
              <a:rPr lang="en-US" altLang="ko-KR" sz="1100"/>
              <a:t>      &lt;ul className="post-list"&gt;</a:t>
            </a:r>
          </a:p>
          <a:p>
            <a:r>
              <a:rPr lang="en-US" altLang="ko-KR" sz="1100"/>
              <a:t>        {posts.length &gt; 0 ? posts.map(post =&gt; (</a:t>
            </a:r>
          </a:p>
          <a:p>
            <a:r>
              <a:rPr lang="en-US" altLang="ko-KR" sz="1100"/>
              <a:t>          &lt;li key={post.id}&gt;</a:t>
            </a:r>
          </a:p>
          <a:p>
            <a:r>
              <a:rPr lang="en-US" altLang="ko-KR" sz="1100"/>
              <a:t>            &lt;Link to={`/post/${post.id}`}&gt;{post.title}&lt;/Link&gt;</a:t>
            </a:r>
          </a:p>
          <a:p>
            <a:r>
              <a:rPr lang="en-US" altLang="ko-KR" sz="1100"/>
              <a:t>            &lt;span className="date"&gt;{new Date(post.created_at).toLocaleString()}&lt;/span&gt;</a:t>
            </a:r>
          </a:p>
          <a:p>
            <a:r>
              <a:rPr lang="en-US" altLang="ko-KR" sz="1100"/>
              <a:t>          &lt;/li&gt;</a:t>
            </a:r>
          </a:p>
          <a:p>
            <a:r>
              <a:rPr lang="en-US" altLang="ko-KR" sz="1100"/>
              <a:t>        )) : &lt;li&gt;</a:t>
            </a:r>
            <a:r>
              <a:rPr lang="ko-KR" altLang="en-US" sz="1100"/>
              <a:t>작성된 글이 없습니다</a:t>
            </a:r>
            <a:r>
              <a:rPr lang="en-US" altLang="ko-KR" sz="1100"/>
              <a:t>.&lt;/li&gt;}</a:t>
            </a:r>
          </a:p>
          <a:p>
            <a:r>
              <a:rPr lang="en-US" altLang="ko-KR" sz="1100"/>
              <a:t>      &lt;/ul&gt;</a:t>
            </a:r>
          </a:p>
          <a:p>
            <a:r>
              <a:rPr lang="en-US" altLang="ko-KR" sz="1100"/>
              <a:t>    &lt;/div&gt;</a:t>
            </a:r>
          </a:p>
          <a:p>
            <a:r>
              <a:rPr lang="en-US" altLang="ko-KR" sz="1100"/>
              <a:t>  );</a:t>
            </a:r>
          </a:p>
          <a:p>
            <a:r>
              <a:rPr lang="en-US" altLang="ko-KR" sz="1100"/>
              <a:t>};</a:t>
            </a:r>
          </a:p>
          <a:p>
            <a:endParaRPr lang="en-US" altLang="ko-KR" sz="1100"/>
          </a:p>
          <a:p>
            <a:r>
              <a:rPr lang="en-US" altLang="ko-KR" sz="1100"/>
              <a:t>export default PostList;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8911CA-E935-BF66-0346-154DB3036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690" y="1710537"/>
            <a:ext cx="4271280" cy="27172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65ABEB5-DFDD-69FF-CD06-309FF8591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6848" y="6180255"/>
            <a:ext cx="7712108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69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D6B45-EF75-BAD4-637F-B2DB69640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E8685A69-6942-6FD6-8ED6-FF227549D52F}"/>
              </a:ext>
            </a:extLst>
          </p:cNvPr>
          <p:cNvSpPr txBox="1">
            <a:spLocks/>
          </p:cNvSpPr>
          <p:nvPr/>
        </p:nvSpPr>
        <p:spPr>
          <a:xfrm>
            <a:off x="827568" y="238482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01AE34-F306-9923-DA84-B8B6A710E3DA}"/>
              </a:ext>
            </a:extLst>
          </p:cNvPr>
          <p:cNvSpPr txBox="1"/>
          <p:nvPr/>
        </p:nvSpPr>
        <p:spPr>
          <a:xfrm>
            <a:off x="951841" y="972730"/>
            <a:ext cx="4023943" cy="5770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900"/>
              <a:t>import React, { useEffect, useState } from 'react';</a:t>
            </a:r>
          </a:p>
          <a:p>
            <a:r>
              <a:rPr lang="en-US" altLang="ko-KR" sz="900"/>
              <a:t>import { useParams, useNavigate, Link } from 'react-router-dom';</a:t>
            </a:r>
          </a:p>
          <a:p>
            <a:r>
              <a:rPr lang="en-US" altLang="ko-KR" sz="900"/>
              <a:t>import FormField from './FormField';</a:t>
            </a:r>
          </a:p>
          <a:p>
            <a:endParaRPr lang="en-US" altLang="ko-KR" sz="900"/>
          </a:p>
          <a:p>
            <a:r>
              <a:rPr lang="en-US" altLang="ko-KR" sz="900"/>
              <a:t>const PostDetail = () =&gt; {</a:t>
            </a:r>
          </a:p>
          <a:p>
            <a:r>
              <a:rPr lang="en-US" altLang="ko-KR" sz="900"/>
              <a:t>  const { id } = useParams();</a:t>
            </a:r>
          </a:p>
          <a:p>
            <a:r>
              <a:rPr lang="en-US" altLang="ko-KR" sz="900"/>
              <a:t>  const navigate = useNavigate();</a:t>
            </a:r>
          </a:p>
          <a:p>
            <a:r>
              <a:rPr lang="en-US" altLang="ko-KR" sz="900"/>
              <a:t>  const [post, setPost] = useState(null);</a:t>
            </a:r>
          </a:p>
          <a:p>
            <a:r>
              <a:rPr lang="en-US" altLang="ko-KR" sz="900"/>
              <a:t>  const [comments, setComments] = useState([]);</a:t>
            </a:r>
          </a:p>
          <a:p>
            <a:r>
              <a:rPr lang="en-US" altLang="ko-KR" sz="900"/>
              <a:t>  const [author, setAuthor] = useState('');</a:t>
            </a:r>
          </a:p>
          <a:p>
            <a:r>
              <a:rPr lang="en-US" altLang="ko-KR" sz="900"/>
              <a:t>  const [text, setText] = useState('');</a:t>
            </a:r>
          </a:p>
          <a:p>
            <a:endParaRPr lang="en-US" altLang="ko-KR" sz="900"/>
          </a:p>
          <a:p>
            <a:r>
              <a:rPr lang="en-US" altLang="ko-KR" sz="900"/>
              <a:t>  // </a:t>
            </a:r>
            <a:r>
              <a:rPr lang="ko-KR" altLang="en-US" sz="900"/>
              <a:t>게시글과 댓글 데이터 불러오기</a:t>
            </a:r>
          </a:p>
          <a:p>
            <a:r>
              <a:rPr lang="ko-KR" altLang="en-US" sz="900"/>
              <a:t>  </a:t>
            </a:r>
            <a:r>
              <a:rPr lang="en-US" altLang="ko-KR" sz="900"/>
              <a:t>useEffect(() =&gt; {</a:t>
            </a:r>
          </a:p>
          <a:p>
            <a:r>
              <a:rPr lang="en-US" altLang="ko-KR" sz="900"/>
              <a:t>    fetch(`/api/posts/${id}/`)</a:t>
            </a:r>
          </a:p>
          <a:p>
            <a:r>
              <a:rPr lang="en-US" altLang="ko-KR" sz="900"/>
              <a:t>      .then(res =&gt; res.json())</a:t>
            </a:r>
          </a:p>
          <a:p>
            <a:r>
              <a:rPr lang="en-US" altLang="ko-KR" sz="900"/>
              <a:t>      .then(setPost);</a:t>
            </a:r>
          </a:p>
          <a:p>
            <a:endParaRPr lang="en-US" altLang="ko-KR" sz="900"/>
          </a:p>
          <a:p>
            <a:r>
              <a:rPr lang="en-US" altLang="ko-KR" sz="900"/>
              <a:t>    fetch(`/api/comments/?post=${id}`)</a:t>
            </a:r>
          </a:p>
          <a:p>
            <a:r>
              <a:rPr lang="en-US" altLang="ko-KR" sz="900"/>
              <a:t>      .then(res =&gt; res.json())</a:t>
            </a:r>
          </a:p>
          <a:p>
            <a:r>
              <a:rPr lang="en-US" altLang="ko-KR" sz="900"/>
              <a:t>      .then(setComments);</a:t>
            </a:r>
          </a:p>
          <a:p>
            <a:r>
              <a:rPr lang="en-US" altLang="ko-KR" sz="900"/>
              <a:t>  }, [id]);</a:t>
            </a:r>
          </a:p>
          <a:p>
            <a:endParaRPr lang="en-US" altLang="ko-KR" sz="900"/>
          </a:p>
          <a:p>
            <a:r>
              <a:rPr lang="en-US" altLang="ko-KR" sz="900"/>
              <a:t>  // </a:t>
            </a:r>
            <a:r>
              <a:rPr lang="ko-KR" altLang="en-US" sz="900"/>
              <a:t>댓글 작성 핸들러</a:t>
            </a:r>
          </a:p>
          <a:p>
            <a:r>
              <a:rPr lang="ko-KR" altLang="en-US" sz="900"/>
              <a:t>  </a:t>
            </a:r>
            <a:r>
              <a:rPr lang="en-US" altLang="ko-KR" sz="900"/>
              <a:t>const handleSubmit = (e) =&gt; {</a:t>
            </a:r>
          </a:p>
          <a:p>
            <a:r>
              <a:rPr lang="en-US" altLang="ko-KR" sz="900"/>
              <a:t>    e.preventDefault();</a:t>
            </a:r>
          </a:p>
          <a:p>
            <a:r>
              <a:rPr lang="en-US" altLang="ko-KR" sz="900"/>
              <a:t>    fetch(`/api/comments/`, {</a:t>
            </a:r>
          </a:p>
          <a:p>
            <a:r>
              <a:rPr lang="en-US" altLang="ko-KR" sz="900"/>
              <a:t>      method: 'POST',</a:t>
            </a:r>
          </a:p>
          <a:p>
            <a:r>
              <a:rPr lang="en-US" altLang="ko-KR" sz="900"/>
              <a:t>      headers: { 'Content-Type': 'application/json' },</a:t>
            </a:r>
          </a:p>
          <a:p>
            <a:r>
              <a:rPr lang="en-US" altLang="ko-KR" sz="900"/>
              <a:t>      body: JSON.stringify({ author, text, post: id }), // post </a:t>
            </a:r>
            <a:r>
              <a:rPr lang="ko-KR" altLang="en-US" sz="900"/>
              <a:t>필드 포함</a:t>
            </a:r>
            <a:r>
              <a:rPr lang="en-US" altLang="ko-KR" sz="900"/>
              <a:t>!</a:t>
            </a:r>
          </a:p>
          <a:p>
            <a:r>
              <a:rPr lang="en-US" altLang="ko-KR" sz="900"/>
              <a:t>    }).then(() =&gt; {</a:t>
            </a:r>
          </a:p>
          <a:p>
            <a:r>
              <a:rPr lang="en-US" altLang="ko-KR" sz="900"/>
              <a:t>      setAuthor('');</a:t>
            </a:r>
          </a:p>
          <a:p>
            <a:r>
              <a:rPr lang="en-US" altLang="ko-KR" sz="900"/>
              <a:t>      setText('');</a:t>
            </a:r>
          </a:p>
          <a:p>
            <a:r>
              <a:rPr lang="en-US" altLang="ko-KR" sz="900"/>
              <a:t>      return fetch(`/api/comments/?post=${id}`);</a:t>
            </a:r>
          </a:p>
          <a:p>
            <a:r>
              <a:rPr lang="en-US" altLang="ko-KR" sz="900"/>
              <a:t>    }).then(res =&gt; res.json())</a:t>
            </a:r>
          </a:p>
          <a:p>
            <a:r>
              <a:rPr lang="en-US" altLang="ko-KR" sz="900"/>
              <a:t>      .then(setComments)</a:t>
            </a:r>
          </a:p>
          <a:p>
            <a:r>
              <a:rPr lang="en-US" altLang="ko-KR" sz="900"/>
              <a:t>      .catch(err =&gt; console.error('</a:t>
            </a:r>
            <a:r>
              <a:rPr lang="ko-KR" altLang="en-US" sz="900"/>
              <a:t>댓글 처리 실패</a:t>
            </a:r>
            <a:r>
              <a:rPr lang="en-US" altLang="ko-KR" sz="900"/>
              <a:t>:', err));</a:t>
            </a:r>
          </a:p>
          <a:p>
            <a:r>
              <a:rPr lang="en-US" altLang="ko-KR" sz="900"/>
              <a:t>  };</a:t>
            </a:r>
          </a:p>
          <a:p>
            <a:endParaRPr lang="en-US" altLang="ko-KR" sz="900"/>
          </a:p>
          <a:p>
            <a:r>
              <a:rPr lang="en-US" altLang="ko-KR" sz="900"/>
              <a:t>  if (!post) return &lt;div&gt;Loading...&lt;/div&gt;;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FF28EA-3FFB-AF15-0D5A-D33461E6BAE4}"/>
              </a:ext>
            </a:extLst>
          </p:cNvPr>
          <p:cNvSpPr txBox="1"/>
          <p:nvPr/>
        </p:nvSpPr>
        <p:spPr>
          <a:xfrm>
            <a:off x="5100057" y="1370345"/>
            <a:ext cx="6060440" cy="53937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650"/>
              <a:t>  return (</a:t>
            </a:r>
          </a:p>
          <a:p>
            <a:r>
              <a:rPr lang="en-US" altLang="ko-KR" sz="650"/>
              <a:t>    &lt;div&gt;</a:t>
            </a:r>
          </a:p>
          <a:p>
            <a:r>
              <a:rPr lang="en-US" altLang="ko-KR" sz="650"/>
              <a:t>      &lt;div className="post"&gt;</a:t>
            </a:r>
          </a:p>
          <a:p>
            <a:r>
              <a:rPr lang="en-US" altLang="ko-KR" sz="650"/>
              <a:t>        &lt;h2 className="post-title"&gt;{post.title}&lt;/h2&gt;</a:t>
            </a:r>
          </a:p>
          <a:p>
            <a:r>
              <a:rPr lang="en-US" altLang="ko-KR" sz="650"/>
              <a:t>        &lt;div className="post-content"&gt;</a:t>
            </a:r>
          </a:p>
          <a:p>
            <a:r>
              <a:rPr lang="en-US" altLang="ko-KR" sz="650"/>
              <a:t>          {post.content.split('\n').map((line, i) =&gt; (</a:t>
            </a:r>
          </a:p>
          <a:p>
            <a:r>
              <a:rPr lang="en-US" altLang="ko-KR" sz="650"/>
              <a:t>            &lt;span key={i}&gt;</a:t>
            </a:r>
          </a:p>
          <a:p>
            <a:r>
              <a:rPr lang="en-US" altLang="ko-KR" sz="650"/>
              <a:t>              {line}</a:t>
            </a:r>
          </a:p>
          <a:p>
            <a:r>
              <a:rPr lang="en-US" altLang="ko-KR" sz="650"/>
              <a:t>              &lt;br /&gt;</a:t>
            </a:r>
          </a:p>
          <a:p>
            <a:r>
              <a:rPr lang="en-US" altLang="ko-KR" sz="650"/>
              <a:t>            &lt;/span&gt;</a:t>
            </a:r>
          </a:p>
          <a:p>
            <a:r>
              <a:rPr lang="en-US" altLang="ko-KR" sz="650"/>
              <a:t>          ))}</a:t>
            </a:r>
          </a:p>
          <a:p>
            <a:r>
              <a:rPr lang="en-US" altLang="ko-KR" sz="650"/>
              <a:t>        &lt;/div&gt;</a:t>
            </a:r>
          </a:p>
          <a:p>
            <a:r>
              <a:rPr lang="en-US" altLang="ko-KR" sz="650"/>
              <a:t>        &lt;span className="date"&gt;{new Date(post.created_at).toLocaleString()}&lt;/span&gt;</a:t>
            </a:r>
          </a:p>
          <a:p>
            <a:r>
              <a:rPr lang="en-US" altLang="ko-KR" sz="650"/>
              <a:t>      &lt;/div&gt;</a:t>
            </a:r>
          </a:p>
          <a:p>
            <a:endParaRPr lang="en-US" altLang="ko-KR" sz="650"/>
          </a:p>
          <a:p>
            <a:r>
              <a:rPr lang="en-US" altLang="ko-KR" sz="650"/>
              <a:t>      &lt;div className="post-actions" style={{ margin: '20px 0' }}&gt;</a:t>
            </a:r>
          </a:p>
          <a:p>
            <a:r>
              <a:rPr lang="en-US" altLang="ko-KR" sz="650"/>
              <a:t>        &lt;Link className="btn" to={`/edit/${id}`}&gt;</a:t>
            </a:r>
            <a:r>
              <a:rPr lang="ko-KR" altLang="en-US" sz="650"/>
              <a:t>수정</a:t>
            </a:r>
            <a:r>
              <a:rPr lang="en-US" altLang="ko-KR" sz="650"/>
              <a:t>&lt;/Link&gt;</a:t>
            </a:r>
          </a:p>
          <a:p>
            <a:r>
              <a:rPr lang="en-US" altLang="ko-KR" sz="650"/>
              <a:t>        &lt;Link className="btn btn-danger" to={`/delete/${id}`}&gt;</a:t>
            </a:r>
            <a:r>
              <a:rPr lang="ko-KR" altLang="en-US" sz="650"/>
              <a:t>삭제</a:t>
            </a:r>
            <a:r>
              <a:rPr lang="en-US" altLang="ko-KR" sz="650"/>
              <a:t>&lt;/Link&gt;</a:t>
            </a:r>
          </a:p>
          <a:p>
            <a:r>
              <a:rPr lang="en-US" altLang="ko-KR" sz="650"/>
              <a:t>      &lt;/div&gt;</a:t>
            </a:r>
          </a:p>
          <a:p>
            <a:endParaRPr lang="en-US" altLang="ko-KR" sz="650"/>
          </a:p>
          <a:p>
            <a:r>
              <a:rPr lang="en-US" altLang="ko-KR" sz="650"/>
              <a:t>      &lt;h3&gt;</a:t>
            </a:r>
            <a:r>
              <a:rPr lang="ko-KR" altLang="en-US" sz="650"/>
              <a:t>댓글</a:t>
            </a:r>
            <a:r>
              <a:rPr lang="en-US" altLang="ko-KR" sz="650"/>
              <a:t>&lt;/h3&gt;</a:t>
            </a:r>
          </a:p>
          <a:p>
            <a:r>
              <a:rPr lang="en-US" altLang="ko-KR" sz="650"/>
              <a:t>      &lt;ul className="comment-list"&gt;</a:t>
            </a:r>
          </a:p>
          <a:p>
            <a:r>
              <a:rPr lang="en-US" altLang="ko-KR" sz="650"/>
              <a:t>        {comments.length ? comments.map(c =&gt; (</a:t>
            </a:r>
          </a:p>
          <a:p>
            <a:r>
              <a:rPr lang="en-US" altLang="ko-KR" sz="650"/>
              <a:t>          &lt;li key={c.id}&gt;</a:t>
            </a:r>
          </a:p>
          <a:p>
            <a:r>
              <a:rPr lang="en-US" altLang="ko-KR" sz="650"/>
              <a:t>            &lt;strong&gt;{c.author}&lt;/strong&gt;:</a:t>
            </a:r>
          </a:p>
          <a:p>
            <a:r>
              <a:rPr lang="en-US" altLang="ko-KR" sz="650"/>
              <a:t>            &lt;div className="comment-text"&gt;</a:t>
            </a:r>
          </a:p>
          <a:p>
            <a:r>
              <a:rPr lang="en-US" altLang="ko-KR" sz="650"/>
              <a:t>              {c.text.split('\n').map((line, i) =&gt; (</a:t>
            </a:r>
          </a:p>
          <a:p>
            <a:r>
              <a:rPr lang="en-US" altLang="ko-KR" sz="650"/>
              <a:t>                &lt;span key={i}&gt;</a:t>
            </a:r>
          </a:p>
          <a:p>
            <a:r>
              <a:rPr lang="en-US" altLang="ko-KR" sz="650"/>
              <a:t>                  {line}</a:t>
            </a:r>
          </a:p>
          <a:p>
            <a:r>
              <a:rPr lang="en-US" altLang="ko-KR" sz="650"/>
              <a:t>                  &lt;br /&gt;</a:t>
            </a:r>
          </a:p>
          <a:p>
            <a:r>
              <a:rPr lang="en-US" altLang="ko-KR" sz="650"/>
              <a:t>                &lt;/span&gt;</a:t>
            </a:r>
          </a:p>
          <a:p>
            <a:r>
              <a:rPr lang="en-US" altLang="ko-KR" sz="650"/>
              <a:t>              ))}</a:t>
            </a:r>
          </a:p>
          <a:p>
            <a:r>
              <a:rPr lang="en-US" altLang="ko-KR" sz="650"/>
              <a:t>            &lt;/div&gt;</a:t>
            </a:r>
          </a:p>
          <a:p>
            <a:r>
              <a:rPr lang="en-US" altLang="ko-KR" sz="650"/>
              <a:t>            &lt;div className="date"&gt;{new Date(c.created_at).toLocaleString()}&lt;/div&gt;</a:t>
            </a:r>
          </a:p>
          <a:p>
            <a:r>
              <a:rPr lang="en-US" altLang="ko-KR" sz="650"/>
              <a:t>          &lt;/li&gt;</a:t>
            </a:r>
          </a:p>
          <a:p>
            <a:r>
              <a:rPr lang="en-US" altLang="ko-KR" sz="650"/>
              <a:t>        )) : &lt;li&gt;</a:t>
            </a:r>
            <a:r>
              <a:rPr lang="ko-KR" altLang="en-US" sz="650"/>
              <a:t>아직 댓글이 없습니다</a:t>
            </a:r>
            <a:r>
              <a:rPr lang="en-US" altLang="ko-KR" sz="650"/>
              <a:t>.&lt;/li&gt;}</a:t>
            </a:r>
          </a:p>
          <a:p>
            <a:r>
              <a:rPr lang="en-US" altLang="ko-KR" sz="650"/>
              <a:t>      &lt;/ul&gt;</a:t>
            </a:r>
          </a:p>
          <a:p>
            <a:endParaRPr lang="en-US" altLang="ko-KR" sz="650"/>
          </a:p>
          <a:p>
            <a:r>
              <a:rPr lang="en-US" altLang="ko-KR" sz="650"/>
              <a:t>      &lt;h4&gt;</a:t>
            </a:r>
            <a:r>
              <a:rPr lang="ko-KR" altLang="en-US" sz="650"/>
              <a:t>댓글 작성</a:t>
            </a:r>
            <a:r>
              <a:rPr lang="en-US" altLang="ko-KR" sz="650"/>
              <a:t>&lt;/h4&gt;</a:t>
            </a:r>
          </a:p>
          <a:p>
            <a:r>
              <a:rPr lang="en-US" altLang="ko-KR" sz="650"/>
              <a:t>      &lt;form onSubmit={handleSubmit}&gt;</a:t>
            </a:r>
          </a:p>
          <a:p>
            <a:r>
              <a:rPr lang="en-US" altLang="ko-KR" sz="650"/>
              <a:t>        &lt;FormField label="</a:t>
            </a:r>
            <a:r>
              <a:rPr lang="ko-KR" altLang="en-US" sz="650"/>
              <a:t>작성자</a:t>
            </a:r>
            <a:r>
              <a:rPr lang="en-US" altLang="ko-KR" sz="650"/>
              <a:t>" value={author} onChange={e =&gt; setAuthor(e.target.value)} /&gt;</a:t>
            </a:r>
          </a:p>
          <a:p>
            <a:r>
              <a:rPr lang="en-US" altLang="ko-KR" sz="650"/>
              <a:t>        &lt;FormField label="</a:t>
            </a:r>
            <a:r>
              <a:rPr lang="ko-KR" altLang="en-US" sz="650"/>
              <a:t>댓글</a:t>
            </a:r>
            <a:r>
              <a:rPr lang="en-US" altLang="ko-KR" sz="650"/>
              <a:t>" type="textarea" value={text} onChange={e =&gt; setText(e.target.value)} /&gt;</a:t>
            </a:r>
          </a:p>
          <a:p>
            <a:r>
              <a:rPr lang="en-US" altLang="ko-KR" sz="650"/>
              <a:t>        &lt;button type="submit" className="btn"&gt;</a:t>
            </a:r>
            <a:r>
              <a:rPr lang="ko-KR" altLang="en-US" sz="650"/>
              <a:t>댓글 작성</a:t>
            </a:r>
            <a:r>
              <a:rPr lang="en-US" altLang="ko-KR" sz="650"/>
              <a:t>&lt;/button&gt;</a:t>
            </a:r>
          </a:p>
          <a:p>
            <a:r>
              <a:rPr lang="en-US" altLang="ko-KR" sz="650"/>
              <a:t>      &lt;/form&gt;</a:t>
            </a:r>
          </a:p>
          <a:p>
            <a:endParaRPr lang="en-US" altLang="ko-KR" sz="650"/>
          </a:p>
          <a:p>
            <a:r>
              <a:rPr lang="en-US" altLang="ko-KR" sz="650"/>
              <a:t>      &lt;div style={{ textAlign: 'center', marginTop: 20 }}&gt;</a:t>
            </a:r>
          </a:p>
          <a:p>
            <a:r>
              <a:rPr lang="en-US" altLang="ko-KR" sz="650"/>
              <a:t>        &lt;button className="btn" onClick={() =&gt; navigate('/')}&gt;</a:t>
            </a:r>
            <a:r>
              <a:rPr lang="ko-KR" altLang="en-US" sz="650"/>
              <a:t>뒤로가기</a:t>
            </a:r>
            <a:r>
              <a:rPr lang="en-US" altLang="ko-KR" sz="650"/>
              <a:t>&lt;/button&gt;</a:t>
            </a:r>
          </a:p>
          <a:p>
            <a:r>
              <a:rPr lang="en-US" altLang="ko-KR" sz="650"/>
              <a:t>      &lt;/div&gt;</a:t>
            </a:r>
          </a:p>
          <a:p>
            <a:r>
              <a:rPr lang="en-US" altLang="ko-KR" sz="650"/>
              <a:t>    &lt;/div&gt;</a:t>
            </a:r>
          </a:p>
          <a:p>
            <a:r>
              <a:rPr lang="en-US" altLang="ko-KR" sz="650"/>
              <a:t>  );</a:t>
            </a:r>
          </a:p>
          <a:p>
            <a:r>
              <a:rPr lang="en-US" altLang="ko-KR" sz="650"/>
              <a:t>};</a:t>
            </a:r>
          </a:p>
          <a:p>
            <a:endParaRPr lang="en-US" altLang="ko-KR" sz="650"/>
          </a:p>
          <a:p>
            <a:r>
              <a:rPr lang="en-US" altLang="ko-KR" sz="650"/>
              <a:t>export default PostDetail;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27672-093D-A42B-3311-5655FA353001}"/>
              </a:ext>
            </a:extLst>
          </p:cNvPr>
          <p:cNvSpPr txBox="1"/>
          <p:nvPr/>
        </p:nvSpPr>
        <p:spPr>
          <a:xfrm>
            <a:off x="4975785" y="595929"/>
            <a:ext cx="6273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frontend/board_react/src/components/PostDetail.js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D08C10-23F9-8552-EEA7-0B02DE0F9C9D}"/>
              </a:ext>
            </a:extLst>
          </p:cNvPr>
          <p:cNvSpPr txBox="1"/>
          <p:nvPr/>
        </p:nvSpPr>
        <p:spPr>
          <a:xfrm>
            <a:off x="4975785" y="910595"/>
            <a:ext cx="34328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components/PostDetail.js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AF26047-F037-79AA-127C-99BF09AF75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2346" y="339452"/>
            <a:ext cx="7410866" cy="143621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A3C463-7592-7066-2C7A-F07DCFF5C6C2}"/>
              </a:ext>
            </a:extLst>
          </p:cNvPr>
          <p:cNvGrpSpPr/>
          <p:nvPr/>
        </p:nvGrpSpPr>
        <p:grpSpPr>
          <a:xfrm>
            <a:off x="10159532" y="1460172"/>
            <a:ext cx="1783680" cy="3496958"/>
            <a:chOff x="10159532" y="1460172"/>
            <a:chExt cx="1783680" cy="349695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9D91E4BA-9F63-1622-65C4-177DE1AD9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05" r="12294"/>
            <a:stretch/>
          </p:blipFill>
          <p:spPr>
            <a:xfrm>
              <a:off x="10159532" y="1460172"/>
              <a:ext cx="1783680" cy="1311000"/>
            </a:xfrm>
            <a:prstGeom prst="rect">
              <a:avLst/>
            </a:prstGeom>
          </p:spPr>
        </p:pic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D82AD87C-90B0-2CFE-5CB1-8ADEA36ABA73}"/>
                </a:ext>
              </a:extLst>
            </p:cNvPr>
            <p:cNvGrpSpPr/>
            <p:nvPr/>
          </p:nvGrpSpPr>
          <p:grpSpPr>
            <a:xfrm>
              <a:off x="10159532" y="2771172"/>
              <a:ext cx="1783680" cy="2185958"/>
              <a:chOff x="2389572" y="0"/>
              <a:chExt cx="7412855" cy="9084696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D00F4725-D941-83F7-3BE7-586B46B26E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89572" y="0"/>
                <a:ext cx="7412855" cy="6858000"/>
              </a:xfrm>
              <a:prstGeom prst="rect">
                <a:avLst/>
              </a:prstGeom>
            </p:spPr>
          </p:pic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D50DCC1D-5C7E-01E0-40FA-ECB29C882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21680"/>
              <a:stretch/>
            </p:blipFill>
            <p:spPr>
              <a:xfrm>
                <a:off x="2389572" y="6851843"/>
                <a:ext cx="7412855" cy="22328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24841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FE34D-0DE0-2DF0-6C22-1E8569D26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AF74F77-F547-A3B9-6BC0-51F6ACBE4E3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857D3A-8A48-8582-0F51-441A6C8034F2}"/>
              </a:ext>
            </a:extLst>
          </p:cNvPr>
          <p:cNvSpPr txBox="1"/>
          <p:nvPr/>
        </p:nvSpPr>
        <p:spPr>
          <a:xfrm>
            <a:off x="838199" y="998964"/>
            <a:ext cx="76465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frontend/board_react/src/components/PostForm.js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2BB560-858B-CBB0-DE64-E3B726DEB071}"/>
              </a:ext>
            </a:extLst>
          </p:cNvPr>
          <p:cNvSpPr txBox="1"/>
          <p:nvPr/>
        </p:nvSpPr>
        <p:spPr>
          <a:xfrm>
            <a:off x="7371317" y="1016448"/>
            <a:ext cx="33567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components/PostForm.js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F2A4958-962B-46F8-AF82-7C33ECFB151A}"/>
              </a:ext>
            </a:extLst>
          </p:cNvPr>
          <p:cNvSpPr txBox="1"/>
          <p:nvPr/>
        </p:nvSpPr>
        <p:spPr>
          <a:xfrm>
            <a:off x="838199" y="1592680"/>
            <a:ext cx="3978350" cy="51013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/>
              <a:t>import React, { useEffect, useState } from 'react';</a:t>
            </a:r>
          </a:p>
          <a:p>
            <a:r>
              <a:rPr lang="en-US" altLang="ko-KR" sz="1050"/>
              <a:t>import { useNavigate, useParams } from 'react-router-dom';</a:t>
            </a:r>
          </a:p>
          <a:p>
            <a:r>
              <a:rPr lang="en-US" altLang="ko-KR" sz="1050"/>
              <a:t>import FormField from './FormField';</a:t>
            </a:r>
          </a:p>
          <a:p>
            <a:endParaRPr lang="en-US" altLang="ko-KR" sz="1050"/>
          </a:p>
          <a:p>
            <a:r>
              <a:rPr lang="en-US" altLang="ko-KR" sz="1050"/>
              <a:t>const PostForm = () =&gt; {</a:t>
            </a:r>
          </a:p>
          <a:p>
            <a:r>
              <a:rPr lang="en-US" altLang="ko-KR" sz="1050"/>
              <a:t>  const [title, setTitle] = useState('');</a:t>
            </a:r>
          </a:p>
          <a:p>
            <a:r>
              <a:rPr lang="en-US" altLang="ko-KR" sz="1050"/>
              <a:t>  const [content, setContent] = useState('');</a:t>
            </a:r>
          </a:p>
          <a:p>
            <a:r>
              <a:rPr lang="en-US" altLang="ko-KR" sz="1050"/>
              <a:t>  const navigate = useNavigate();</a:t>
            </a:r>
          </a:p>
          <a:p>
            <a:r>
              <a:rPr lang="en-US" altLang="ko-KR" sz="1050"/>
              <a:t>  const { id } = useParams();</a:t>
            </a:r>
          </a:p>
          <a:p>
            <a:endParaRPr lang="en-US" altLang="ko-KR" sz="1050"/>
          </a:p>
          <a:p>
            <a:r>
              <a:rPr lang="en-US" altLang="ko-KR" sz="1050"/>
              <a:t>  useEffect(() =&gt; {</a:t>
            </a:r>
          </a:p>
          <a:p>
            <a:r>
              <a:rPr lang="en-US" altLang="ko-KR" sz="1050"/>
              <a:t>    if (id) {</a:t>
            </a:r>
          </a:p>
          <a:p>
            <a:r>
              <a:rPr lang="en-US" altLang="ko-KR" sz="1050"/>
              <a:t>      fetch(`/api/posts/${id}/`)</a:t>
            </a:r>
          </a:p>
          <a:p>
            <a:r>
              <a:rPr lang="en-US" altLang="ko-KR" sz="1050"/>
              <a:t>        .then(res =&gt; res.json())</a:t>
            </a:r>
          </a:p>
          <a:p>
            <a:r>
              <a:rPr lang="en-US" altLang="ko-KR" sz="1050"/>
              <a:t>        .then(data =&gt; {</a:t>
            </a:r>
          </a:p>
          <a:p>
            <a:r>
              <a:rPr lang="en-US" altLang="ko-KR" sz="1050"/>
              <a:t>          setTitle(data.title);</a:t>
            </a:r>
          </a:p>
          <a:p>
            <a:r>
              <a:rPr lang="en-US" altLang="ko-KR" sz="1050"/>
              <a:t>          setContent(data.content);</a:t>
            </a:r>
          </a:p>
          <a:p>
            <a:r>
              <a:rPr lang="en-US" altLang="ko-KR" sz="1050"/>
              <a:t>        });</a:t>
            </a:r>
          </a:p>
          <a:p>
            <a:r>
              <a:rPr lang="en-US" altLang="ko-KR" sz="1050"/>
              <a:t>    }</a:t>
            </a:r>
          </a:p>
          <a:p>
            <a:r>
              <a:rPr lang="en-US" altLang="ko-KR" sz="1050"/>
              <a:t>  }, [id]);</a:t>
            </a:r>
          </a:p>
          <a:p>
            <a:endParaRPr lang="en-US" altLang="ko-KR" sz="1050"/>
          </a:p>
          <a:p>
            <a:r>
              <a:rPr lang="en-US" altLang="ko-KR" sz="1050"/>
              <a:t>  const handleSubmit = (e) =&gt; {</a:t>
            </a:r>
          </a:p>
          <a:p>
            <a:r>
              <a:rPr lang="en-US" altLang="ko-KR" sz="1050"/>
              <a:t>    e.preventDefault();</a:t>
            </a:r>
          </a:p>
          <a:p>
            <a:r>
              <a:rPr lang="en-US" altLang="ko-KR" sz="1050"/>
              <a:t>    const method = id ? 'PUT' : 'POST';</a:t>
            </a:r>
          </a:p>
          <a:p>
            <a:r>
              <a:rPr lang="en-US" altLang="ko-KR" sz="1050"/>
              <a:t>    const url = id ? `/api/posts/${id}/` : '/api/posts/';</a:t>
            </a:r>
          </a:p>
          <a:p>
            <a:r>
              <a:rPr lang="en-US" altLang="ko-KR" sz="1050"/>
              <a:t>    fetch(url, {</a:t>
            </a:r>
          </a:p>
          <a:p>
            <a:r>
              <a:rPr lang="en-US" altLang="ko-KR" sz="1050"/>
              <a:t>      method,</a:t>
            </a:r>
          </a:p>
          <a:p>
            <a:r>
              <a:rPr lang="en-US" altLang="ko-KR" sz="1050"/>
              <a:t>      headers: { 'Content-Type': 'application/json' },</a:t>
            </a:r>
          </a:p>
          <a:p>
            <a:r>
              <a:rPr lang="en-US" altLang="ko-KR" sz="1050"/>
              <a:t>      body: JSON.stringify({ title, content }),</a:t>
            </a:r>
          </a:p>
          <a:p>
            <a:r>
              <a:rPr lang="en-US" altLang="ko-KR" sz="1050"/>
              <a:t>    }).then(() =&gt; navigate('/'));</a:t>
            </a:r>
          </a:p>
          <a:p>
            <a:r>
              <a:rPr lang="en-US" altLang="ko-KR" sz="1050"/>
              <a:t>  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799D5-A95F-8AFB-848B-B03ED6A936E1}"/>
              </a:ext>
            </a:extLst>
          </p:cNvPr>
          <p:cNvSpPr txBox="1"/>
          <p:nvPr/>
        </p:nvSpPr>
        <p:spPr>
          <a:xfrm>
            <a:off x="4923607" y="1592680"/>
            <a:ext cx="7059285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050"/>
              <a:t>  return (</a:t>
            </a:r>
          </a:p>
          <a:p>
            <a:r>
              <a:rPr lang="en-US" altLang="ko-KR" sz="1050"/>
              <a:t>    &lt;div className="form-container"&gt;</a:t>
            </a:r>
          </a:p>
          <a:p>
            <a:r>
              <a:rPr lang="en-US" altLang="ko-KR" sz="1050"/>
              <a:t>      &lt;h1&gt;{id ? '</a:t>
            </a:r>
            <a:r>
              <a:rPr lang="ko-KR" altLang="en-US" sz="1050"/>
              <a:t>글 수정</a:t>
            </a:r>
            <a:r>
              <a:rPr lang="en-US" altLang="ko-KR" sz="1050"/>
              <a:t>' : '</a:t>
            </a:r>
            <a:r>
              <a:rPr lang="ko-KR" altLang="en-US" sz="1050"/>
              <a:t>글 작성</a:t>
            </a:r>
            <a:r>
              <a:rPr lang="en-US" altLang="ko-KR" sz="1050"/>
              <a:t>'}&lt;/h1&gt;</a:t>
            </a:r>
          </a:p>
          <a:p>
            <a:r>
              <a:rPr lang="en-US" altLang="ko-KR" sz="1050"/>
              <a:t>      &lt;form onSubmit={handleSubmit}&gt;</a:t>
            </a:r>
          </a:p>
          <a:p>
            <a:r>
              <a:rPr lang="en-US" altLang="ko-KR" sz="1050"/>
              <a:t>        &lt;FormField label="</a:t>
            </a:r>
            <a:r>
              <a:rPr lang="ko-KR" altLang="en-US" sz="1050"/>
              <a:t>제목</a:t>
            </a:r>
            <a:r>
              <a:rPr lang="en-US" altLang="ko-KR" sz="1050"/>
              <a:t>" value={title} onChange={e =&gt; setTitle(e.target.value)} /&gt;</a:t>
            </a:r>
          </a:p>
          <a:p>
            <a:r>
              <a:rPr lang="en-US" altLang="ko-KR" sz="1050"/>
              <a:t>        &lt;FormField label="</a:t>
            </a:r>
            <a:r>
              <a:rPr lang="ko-KR" altLang="en-US" sz="1050"/>
              <a:t>내용</a:t>
            </a:r>
            <a:r>
              <a:rPr lang="en-US" altLang="ko-KR" sz="1050"/>
              <a:t>" type="textarea" value={content} onChange={e =&gt; setContent(e.target.value)} /&gt;</a:t>
            </a:r>
          </a:p>
          <a:p>
            <a:r>
              <a:rPr lang="en-US" altLang="ko-KR" sz="1050"/>
              <a:t>        &lt;button type="submit" className="btn"&gt;{id ? '</a:t>
            </a:r>
            <a:r>
              <a:rPr lang="ko-KR" altLang="en-US" sz="1050"/>
              <a:t>수정</a:t>
            </a:r>
            <a:r>
              <a:rPr lang="en-US" altLang="ko-KR" sz="1050"/>
              <a:t>' : '</a:t>
            </a:r>
            <a:r>
              <a:rPr lang="ko-KR" altLang="en-US" sz="1050"/>
              <a:t>저장</a:t>
            </a:r>
            <a:r>
              <a:rPr lang="en-US" altLang="ko-KR" sz="1050"/>
              <a:t>'}&lt;/button&gt;</a:t>
            </a:r>
          </a:p>
          <a:p>
            <a:r>
              <a:rPr lang="en-US" altLang="ko-KR" sz="1050"/>
              <a:t>      &lt;/form&gt;</a:t>
            </a:r>
          </a:p>
          <a:p>
            <a:r>
              <a:rPr lang="en-US" altLang="ko-KR" sz="1050"/>
              <a:t>      &lt;div style={{ textAlign: 'center', marginTop: 20 }}&gt;</a:t>
            </a:r>
          </a:p>
          <a:p>
            <a:r>
              <a:rPr lang="en-US" altLang="ko-KR" sz="1050"/>
              <a:t>        &lt;button className="btn" onClick={() =&gt; navigate('/')}&gt;</a:t>
            </a:r>
            <a:r>
              <a:rPr lang="ko-KR" altLang="en-US" sz="1050"/>
              <a:t>뒤로가기</a:t>
            </a:r>
            <a:r>
              <a:rPr lang="en-US" altLang="ko-KR" sz="1050"/>
              <a:t>&lt;/button&gt;</a:t>
            </a:r>
          </a:p>
          <a:p>
            <a:r>
              <a:rPr lang="en-US" altLang="ko-KR" sz="1050"/>
              <a:t>      &lt;/div&gt;</a:t>
            </a:r>
          </a:p>
          <a:p>
            <a:r>
              <a:rPr lang="en-US" altLang="ko-KR" sz="1050"/>
              <a:t>    &lt;/div&gt;</a:t>
            </a:r>
          </a:p>
          <a:p>
            <a:r>
              <a:rPr lang="en-US" altLang="ko-KR" sz="1050"/>
              <a:t>  );</a:t>
            </a:r>
          </a:p>
          <a:p>
            <a:r>
              <a:rPr lang="en-US" altLang="ko-KR" sz="1050"/>
              <a:t>};</a:t>
            </a:r>
          </a:p>
          <a:p>
            <a:endParaRPr lang="en-US" altLang="ko-KR" sz="1050"/>
          </a:p>
          <a:p>
            <a:r>
              <a:rPr lang="en-US" altLang="ko-KR" sz="1050"/>
              <a:t>export default PostForm;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9B9B5D50-5198-427F-440F-D1C9FDDE488D}"/>
              </a:ext>
            </a:extLst>
          </p:cNvPr>
          <p:cNvGrpSpPr/>
          <p:nvPr/>
        </p:nvGrpSpPr>
        <p:grpSpPr>
          <a:xfrm>
            <a:off x="7375453" y="3959463"/>
            <a:ext cx="3352603" cy="2719149"/>
            <a:chOff x="1477880" y="319770"/>
            <a:chExt cx="9236240" cy="7491109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541EEC55-8EE6-6649-7240-2E83EFD607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7880" y="319770"/>
              <a:ext cx="9236240" cy="6218459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E8588B34-6A36-5EA3-75CD-8C7439DE0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655" r="283"/>
            <a:stretch/>
          </p:blipFill>
          <p:spPr>
            <a:xfrm>
              <a:off x="1504119" y="6538229"/>
              <a:ext cx="9210001" cy="1272650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E07675F0-E433-645E-9AFE-40FF3AB9DA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90" y="721266"/>
            <a:ext cx="6455446" cy="141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582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30D9-3885-14BD-9F4F-75AAFAD2B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2AF8304-2DEE-C1E4-8F2B-A421388DEB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5AC720-09A9-DEDD-705D-7380D50FD0B9}"/>
              </a:ext>
            </a:extLst>
          </p:cNvPr>
          <p:cNvSpPr txBox="1"/>
          <p:nvPr/>
        </p:nvSpPr>
        <p:spPr>
          <a:xfrm>
            <a:off x="838199" y="1075164"/>
            <a:ext cx="8911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frontend/board_react/src/components/PostDelete.js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1F72D0-9973-B705-04AF-3F20477AAD7F}"/>
              </a:ext>
            </a:extLst>
          </p:cNvPr>
          <p:cNvSpPr txBox="1"/>
          <p:nvPr/>
        </p:nvSpPr>
        <p:spPr>
          <a:xfrm>
            <a:off x="838198" y="1488785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components/PostDelete.js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4C28721-FFF9-6A15-61B5-42B52B8AD103}"/>
              </a:ext>
            </a:extLst>
          </p:cNvPr>
          <p:cNvSpPr txBox="1"/>
          <p:nvPr/>
        </p:nvSpPr>
        <p:spPr>
          <a:xfrm>
            <a:off x="838198" y="2049571"/>
            <a:ext cx="6896698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/>
              <a:t>import React from 'react';</a:t>
            </a:r>
          </a:p>
          <a:p>
            <a:r>
              <a:rPr lang="en-US" altLang="ko-KR" sz="1200"/>
              <a:t>import { useNavigate, useParams, Link } from 'react-router-dom';</a:t>
            </a:r>
          </a:p>
          <a:p>
            <a:endParaRPr lang="en-US" altLang="ko-KR" sz="1200"/>
          </a:p>
          <a:p>
            <a:r>
              <a:rPr lang="en-US" altLang="ko-KR" sz="1200"/>
              <a:t>const PostDelete = () =&gt; {</a:t>
            </a:r>
          </a:p>
          <a:p>
            <a:r>
              <a:rPr lang="en-US" altLang="ko-KR" sz="1200"/>
              <a:t>  const { id } = useParams();</a:t>
            </a:r>
          </a:p>
          <a:p>
            <a:r>
              <a:rPr lang="en-US" altLang="ko-KR" sz="1200"/>
              <a:t>  const navigate = useNavigate();</a:t>
            </a:r>
          </a:p>
          <a:p>
            <a:endParaRPr lang="en-US" altLang="ko-KR" sz="1200"/>
          </a:p>
          <a:p>
            <a:r>
              <a:rPr lang="en-US" altLang="ko-KR" sz="1200"/>
              <a:t>  const handleDelete = () =&gt; {</a:t>
            </a:r>
          </a:p>
          <a:p>
            <a:r>
              <a:rPr lang="en-US" altLang="ko-KR" sz="1200"/>
              <a:t>    fetch(`/api/posts/${id}/`, {</a:t>
            </a:r>
          </a:p>
          <a:p>
            <a:r>
              <a:rPr lang="en-US" altLang="ko-KR" sz="1200"/>
              <a:t>      method: 'DELETE',</a:t>
            </a:r>
          </a:p>
          <a:p>
            <a:r>
              <a:rPr lang="en-US" altLang="ko-KR" sz="1200"/>
              <a:t>    }).then(() =&gt; navigate('/'));</a:t>
            </a:r>
          </a:p>
          <a:p>
            <a:r>
              <a:rPr lang="en-US" altLang="ko-KR" sz="1200"/>
              <a:t>  };</a:t>
            </a:r>
          </a:p>
          <a:p>
            <a:endParaRPr lang="en-US" altLang="ko-KR" sz="1200"/>
          </a:p>
          <a:p>
            <a:r>
              <a:rPr lang="en-US" altLang="ko-KR" sz="1200"/>
              <a:t>  return (</a:t>
            </a:r>
          </a:p>
          <a:p>
            <a:r>
              <a:rPr lang="en-US" altLang="ko-KR" sz="1200"/>
              <a:t>    &lt;div className="post-content"&gt;</a:t>
            </a:r>
          </a:p>
          <a:p>
            <a:r>
              <a:rPr lang="en-US" altLang="ko-KR" sz="1200"/>
              <a:t>      &lt;h1&gt;</a:t>
            </a:r>
            <a:r>
              <a:rPr lang="ko-KR" altLang="en-US" sz="1200"/>
              <a:t>글 삭제</a:t>
            </a:r>
            <a:r>
              <a:rPr lang="en-US" altLang="ko-KR" sz="1200"/>
              <a:t>&lt;/h1&gt;</a:t>
            </a:r>
          </a:p>
          <a:p>
            <a:r>
              <a:rPr lang="en-US" altLang="ko-KR" sz="1200"/>
              <a:t>      &lt;p&gt;</a:t>
            </a:r>
            <a:r>
              <a:rPr lang="ko-KR" altLang="en-US" sz="1200"/>
              <a:t>정말로 이 글을 삭제하시겠습니까</a:t>
            </a:r>
            <a:r>
              <a:rPr lang="en-US" altLang="ko-KR" sz="1200"/>
              <a:t>?&lt;/p&gt;</a:t>
            </a:r>
          </a:p>
          <a:p>
            <a:r>
              <a:rPr lang="en-US" altLang="ko-KR" sz="1200"/>
              <a:t>      &lt;button className="btn btn-danger" onClick={handleDelete}&gt;</a:t>
            </a:r>
            <a:r>
              <a:rPr lang="ko-KR" altLang="en-US" sz="1200"/>
              <a:t>삭제</a:t>
            </a:r>
            <a:r>
              <a:rPr lang="en-US" altLang="ko-KR" sz="1200"/>
              <a:t>&lt;/button&gt;</a:t>
            </a:r>
          </a:p>
          <a:p>
            <a:r>
              <a:rPr lang="en-US" altLang="ko-KR" sz="1200"/>
              <a:t>      &lt;Link className="btn" to={`/post/${id}`}&gt;</a:t>
            </a:r>
            <a:r>
              <a:rPr lang="ko-KR" altLang="en-US" sz="1200"/>
              <a:t>취소</a:t>
            </a:r>
            <a:r>
              <a:rPr lang="en-US" altLang="ko-KR" sz="1200"/>
              <a:t>&lt;/Link&gt;</a:t>
            </a:r>
          </a:p>
          <a:p>
            <a:r>
              <a:rPr lang="en-US" altLang="ko-KR" sz="1200"/>
              <a:t>    &lt;/div&gt;</a:t>
            </a:r>
          </a:p>
          <a:p>
            <a:r>
              <a:rPr lang="en-US" altLang="ko-KR" sz="1200"/>
              <a:t>  );</a:t>
            </a:r>
          </a:p>
          <a:p>
            <a:r>
              <a:rPr lang="en-US" altLang="ko-KR" sz="1200"/>
              <a:t>};</a:t>
            </a:r>
          </a:p>
          <a:p>
            <a:endParaRPr lang="en-US" altLang="ko-KR" sz="1200"/>
          </a:p>
          <a:p>
            <a:r>
              <a:rPr lang="en-US" altLang="ko-KR" sz="1200"/>
              <a:t>export default PostDelete;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429A6A5-D537-B4C3-D995-C934FB20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3713" y="2981067"/>
            <a:ext cx="4286109" cy="252732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9FC069E-4BDC-1B02-DA6D-21BBA1D0F4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197" y="1984793"/>
            <a:ext cx="7902625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953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A282-DDBC-C6F6-10E1-F1E4E8333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6FBECB55-8890-EB2B-CD3F-01816F81F5B8}"/>
              </a:ext>
            </a:extLst>
          </p:cNvPr>
          <p:cNvSpPr txBox="1">
            <a:spLocks/>
          </p:cNvSpPr>
          <p:nvPr/>
        </p:nvSpPr>
        <p:spPr>
          <a:xfrm>
            <a:off x="811640" y="241588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CSS </a:t>
            </a:r>
            <a:r>
              <a:rPr lang="ko-KR" altLang="en-US"/>
              <a:t>파일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5CB229-B578-D3C5-1260-5BD8C6760D29}"/>
              </a:ext>
            </a:extLst>
          </p:cNvPr>
          <p:cNvSpPr txBox="1"/>
          <p:nvPr/>
        </p:nvSpPr>
        <p:spPr>
          <a:xfrm>
            <a:off x="811640" y="925142"/>
            <a:ext cx="65035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frontend/board_react/src/styles.css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2D0A53-602A-D8F8-1518-8F6ED8DA52CC}"/>
              </a:ext>
            </a:extLst>
          </p:cNvPr>
          <p:cNvSpPr txBox="1"/>
          <p:nvPr/>
        </p:nvSpPr>
        <p:spPr>
          <a:xfrm>
            <a:off x="6914267" y="910369"/>
            <a:ext cx="33321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styles.css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900C97-BFE8-C674-BF80-CD5FF6AE14EB}"/>
              </a:ext>
            </a:extLst>
          </p:cNvPr>
          <p:cNvSpPr txBox="1"/>
          <p:nvPr/>
        </p:nvSpPr>
        <p:spPr>
          <a:xfrm>
            <a:off x="811640" y="1671567"/>
            <a:ext cx="3783509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body {</a:t>
            </a:r>
          </a:p>
          <a:p>
            <a:r>
              <a:rPr lang="en-US" altLang="ko-KR" sz="1400"/>
              <a:t>    font-family: Arial, sans-serif;</a:t>
            </a:r>
          </a:p>
          <a:p>
            <a:r>
              <a:rPr lang="en-US" altLang="ko-KR" sz="1400"/>
              <a:t>    margin: 40px;</a:t>
            </a:r>
          </a:p>
          <a:p>
            <a:r>
              <a:rPr lang="en-US" altLang="ko-KR" sz="1400"/>
              <a:t>    background-color: #f9f9f9;</a:t>
            </a:r>
          </a:p>
          <a:p>
            <a:r>
              <a:rPr lang="en-US" altLang="ko-KR" sz="1400"/>
              <a:t>    color: #333;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h1, h2, h3, h4 {</a:t>
            </a:r>
          </a:p>
          <a:p>
            <a:r>
              <a:rPr lang="en-US" altLang="ko-KR" sz="1400"/>
              <a:t>    color: #2c3e50;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.post-list, .comment-list {</a:t>
            </a:r>
          </a:p>
          <a:p>
            <a:r>
              <a:rPr lang="en-US" altLang="ko-KR" sz="1400"/>
              <a:t>    list-style-type: none;</a:t>
            </a:r>
          </a:p>
          <a:p>
            <a:r>
              <a:rPr lang="en-US" altLang="ko-KR" sz="1400"/>
              <a:t>    padding-left: 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.post-content, .form-container {</a:t>
            </a:r>
          </a:p>
          <a:p>
            <a:r>
              <a:rPr lang="en-US" altLang="ko-KR" sz="1400"/>
              <a:t>    margin-bottom: 20px;</a:t>
            </a:r>
          </a:p>
          <a:p>
            <a:r>
              <a:rPr lang="en-US" altLang="ko-KR" sz="1400"/>
              <a:t>    padding: 15px;</a:t>
            </a:r>
          </a:p>
          <a:p>
            <a:r>
              <a:rPr lang="en-US" altLang="ko-KR" sz="1400"/>
              <a:t>    background-color: #fff;</a:t>
            </a:r>
          </a:p>
          <a:p>
            <a:r>
              <a:rPr lang="en-US" altLang="ko-KR" sz="1400"/>
              <a:t>    border-radius: 8px;</a:t>
            </a:r>
          </a:p>
          <a:p>
            <a:r>
              <a:rPr lang="en-US" altLang="ko-KR" sz="1400"/>
              <a:t>    box-shadow: 0 2px 4px rgba(0,0,0,0.1);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BE98E-6228-3AF8-7FEC-42253B33BD02}"/>
              </a:ext>
            </a:extLst>
          </p:cNvPr>
          <p:cNvSpPr txBox="1"/>
          <p:nvPr/>
        </p:nvSpPr>
        <p:spPr>
          <a:xfrm>
            <a:off x="4714238" y="1687920"/>
            <a:ext cx="3332129" cy="504753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.btn {</a:t>
            </a:r>
          </a:p>
          <a:p>
            <a:r>
              <a:rPr lang="en-US" altLang="ko-KR" sz="1400"/>
              <a:t>    background-color: #3498db;</a:t>
            </a:r>
          </a:p>
          <a:p>
            <a:r>
              <a:rPr lang="en-US" altLang="ko-KR" sz="1400"/>
              <a:t>    color: white;</a:t>
            </a:r>
          </a:p>
          <a:p>
            <a:r>
              <a:rPr lang="en-US" altLang="ko-KR" sz="1400"/>
              <a:t>    padding: 8px 16px;</a:t>
            </a:r>
          </a:p>
          <a:p>
            <a:r>
              <a:rPr lang="en-US" altLang="ko-KR" sz="1400"/>
              <a:t>    border: none;</a:t>
            </a:r>
          </a:p>
          <a:p>
            <a:r>
              <a:rPr lang="en-US" altLang="ko-KR" sz="1400"/>
              <a:t>    border-radius: 5px;</a:t>
            </a:r>
          </a:p>
          <a:p>
            <a:r>
              <a:rPr lang="en-US" altLang="ko-KR" sz="1400"/>
              <a:t>    text-decoration: none;</a:t>
            </a:r>
          </a:p>
          <a:p>
            <a:r>
              <a:rPr lang="en-US" altLang="ko-KR" sz="1400"/>
              <a:t>    cursor: pointer;</a:t>
            </a:r>
          </a:p>
          <a:p>
            <a:r>
              <a:rPr lang="en-US" altLang="ko-KR" sz="1400"/>
              <a:t>    font-size: 14px;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.btn:hover {</a:t>
            </a:r>
          </a:p>
          <a:p>
            <a:r>
              <a:rPr lang="en-US" altLang="ko-KR" sz="1400"/>
              <a:t>    background-color: #2980b9;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.btn-danger {</a:t>
            </a:r>
          </a:p>
          <a:p>
            <a:r>
              <a:rPr lang="en-US" altLang="ko-KR" sz="1400"/>
              <a:t>    background-color: #e74c3c;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.btn-danger:hover {</a:t>
            </a:r>
          </a:p>
          <a:p>
            <a:r>
              <a:rPr lang="en-US" altLang="ko-KR" sz="1400"/>
              <a:t>    background-color: #c0392b;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62B449-5C01-CA16-0D94-4D9E5422E2D3}"/>
              </a:ext>
            </a:extLst>
          </p:cNvPr>
          <p:cNvSpPr txBox="1"/>
          <p:nvPr/>
        </p:nvSpPr>
        <p:spPr>
          <a:xfrm>
            <a:off x="8165456" y="1687920"/>
            <a:ext cx="3332129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.date {</a:t>
            </a:r>
          </a:p>
          <a:p>
            <a:r>
              <a:rPr lang="en-US" altLang="ko-KR" sz="1400"/>
              <a:t>    font-size: 0.85em;</a:t>
            </a:r>
          </a:p>
          <a:p>
            <a:r>
              <a:rPr lang="en-US" altLang="ko-KR" sz="1400"/>
              <a:t>    color: #888;</a:t>
            </a:r>
          </a:p>
          <a:p>
            <a:r>
              <a:rPr lang="en-US" altLang="ko-KR" sz="1400"/>
              <a:t>    margin-left: 10px;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form input[type="text"], form textarea {</a:t>
            </a:r>
          </a:p>
          <a:p>
            <a:r>
              <a:rPr lang="en-US" altLang="ko-KR" sz="1400"/>
              <a:t>    width: 100%;</a:t>
            </a:r>
          </a:p>
          <a:p>
            <a:r>
              <a:rPr lang="en-US" altLang="ko-KR" sz="1400"/>
              <a:t>    padding: 8px;</a:t>
            </a:r>
          </a:p>
          <a:p>
            <a:r>
              <a:rPr lang="en-US" altLang="ko-KR" sz="1400"/>
              <a:t>    margin-bottom: 10px;</a:t>
            </a:r>
          </a:p>
          <a:p>
            <a:r>
              <a:rPr lang="en-US" altLang="ko-KR" sz="1400"/>
              <a:t>    border: 1px solid #ccc;</a:t>
            </a:r>
          </a:p>
          <a:p>
            <a:r>
              <a:rPr lang="en-US" altLang="ko-KR" sz="1400"/>
              <a:t>    border-radius: 4px;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form button {</a:t>
            </a:r>
          </a:p>
          <a:p>
            <a:r>
              <a:rPr lang="en-US" altLang="ko-KR" sz="1400"/>
              <a:t>    margin-top: 5px;</a:t>
            </a:r>
          </a:p>
          <a:p>
            <a:r>
              <a:rPr lang="en-US" altLang="ko-KR" sz="1400"/>
              <a:t>}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593BBE2-B99F-A6C7-0573-0B4500BD0B5E}"/>
              </a:ext>
            </a:extLst>
          </p:cNvPr>
          <p:cNvGrpSpPr/>
          <p:nvPr/>
        </p:nvGrpSpPr>
        <p:grpSpPr>
          <a:xfrm>
            <a:off x="10634047" y="3450705"/>
            <a:ext cx="1107935" cy="3165707"/>
            <a:chOff x="3477625" y="-2765023"/>
            <a:chExt cx="3962744" cy="11322766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70E5A268-0A4D-CB84-73B0-2130A96C9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77625" y="-2765023"/>
              <a:ext cx="3962743" cy="6782388"/>
            </a:xfrm>
            <a:prstGeom prst="rect">
              <a:avLst/>
            </a:prstGeom>
          </p:spPr>
        </p:pic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F30F3A6-B45B-5AE9-3BBE-170801B66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6439"/>
            <a:stretch/>
          </p:blipFill>
          <p:spPr>
            <a:xfrm>
              <a:off x="3483235" y="3238522"/>
              <a:ext cx="3957134" cy="5319221"/>
            </a:xfrm>
            <a:prstGeom prst="rect">
              <a:avLst/>
            </a:prstGeom>
          </p:spPr>
        </p:pic>
      </p:grpSp>
      <p:pic>
        <p:nvPicPr>
          <p:cNvPr id="8" name="그림 7">
            <a:extLst>
              <a:ext uri="{FF2B5EF4-FFF2-40B4-BE49-F238E27FC236}">
                <a16:creationId xmlns:a16="http://schemas.microsoft.com/office/drawing/2014/main" id="{D97EFD4A-77E7-938D-BCF9-D4BBB9D7D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238" y="641484"/>
            <a:ext cx="6706181" cy="129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28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AB25F-2859-5C7E-84D1-FEFFB9487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9CFAF94-FE1E-B34B-484F-8DDBF89F02F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486EE-9EED-3968-2924-9D832D68A16E}"/>
              </a:ext>
            </a:extLst>
          </p:cNvPr>
          <p:cNvSpPr txBox="1"/>
          <p:nvPr/>
        </p:nvSpPr>
        <p:spPr>
          <a:xfrm>
            <a:off x="838199" y="1203817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안 쓰는 파일 정리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C89757-F5C2-96ED-7C56-599D22A4C745}"/>
              </a:ext>
            </a:extLst>
          </p:cNvPr>
          <p:cNvSpPr txBox="1"/>
          <p:nvPr/>
        </p:nvSpPr>
        <p:spPr>
          <a:xfrm>
            <a:off x="838199" y="1875930"/>
            <a:ext cx="625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rm App.css App.test.js index.css setupTests.js logo.svg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EA62651-4137-BFE1-8672-E0293AE9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483" b="1"/>
          <a:stretch/>
        </p:blipFill>
        <p:spPr>
          <a:xfrm>
            <a:off x="1005399" y="3891988"/>
            <a:ext cx="10181202" cy="47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223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E29F-B5AD-FF47-1230-03BFCC8AC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3A90DE-315C-3FC4-58A5-0A7291F9339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82F61-E5FF-8A74-C930-AB8850E09338}"/>
              </a:ext>
            </a:extLst>
          </p:cNvPr>
          <p:cNvSpPr txBox="1"/>
          <p:nvPr/>
        </p:nvSpPr>
        <p:spPr>
          <a:xfrm>
            <a:off x="838199" y="107516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프론트엔드 확인하기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092E5E-0A09-3CEE-FC72-6557414EF210}"/>
              </a:ext>
            </a:extLst>
          </p:cNvPr>
          <p:cNvSpPr txBox="1"/>
          <p:nvPr/>
        </p:nvSpPr>
        <p:spPr>
          <a:xfrm>
            <a:off x="838199" y="1673451"/>
            <a:ext cx="51595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cd ~/composetest3/frontend/board_react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npm start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29B8849-72C4-6E43-CCA4-E29F90798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07" y="3199928"/>
            <a:ext cx="3299746" cy="29720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EC059C1-506F-366E-025A-F068004EC1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59" y="2944463"/>
            <a:ext cx="2821904" cy="36656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3DE27BC-BED5-29D4-82EB-FA8AD0D904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137" y="1221902"/>
            <a:ext cx="3278863" cy="1524384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CD79D8B6-41C0-663A-EA48-CBFD7CE93D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4908" b="42304"/>
          <a:stretch/>
        </p:blipFill>
        <p:spPr>
          <a:xfrm>
            <a:off x="5203352" y="470348"/>
            <a:ext cx="6076020" cy="6463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3F709CB-FA47-05A2-1F82-A5F17870DD7C}"/>
              </a:ext>
            </a:extLst>
          </p:cNvPr>
          <p:cNvSpPr txBox="1"/>
          <p:nvPr/>
        </p:nvSpPr>
        <p:spPr>
          <a:xfrm>
            <a:off x="8482515" y="4454135"/>
            <a:ext cx="25891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/>
              <a:t>백엔드 연동 안 해서</a:t>
            </a:r>
            <a:endParaRPr lang="en-US" altLang="ko-KR"/>
          </a:p>
          <a:p>
            <a:pPr algn="ctr"/>
            <a:r>
              <a:rPr lang="ko-KR" altLang="en-US"/>
              <a:t>글쓴 것이 저장이 안 됨</a:t>
            </a:r>
            <a:endParaRPr lang="en-US" altLang="ko-KR"/>
          </a:p>
          <a:p>
            <a:pPr algn="ctr"/>
            <a:r>
              <a:rPr lang="ko-KR" altLang="en-US"/>
              <a:t>겉모양만 볼 것</a:t>
            </a:r>
          </a:p>
        </p:txBody>
      </p:sp>
    </p:spTree>
    <p:extLst>
      <p:ext uri="{BB962C8B-B14F-4D97-AF65-F5344CB8AC3E}">
        <p14:creationId xmlns:p14="http://schemas.microsoft.com/office/powerpoint/2010/main" val="115567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B6AA44-3C5D-61B2-B2FA-DDE132C4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8DAB345D-8DE9-B16A-2A0C-7A0449D3C3D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React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E16D2-C5AD-2B73-A37D-9D888DD714B5}"/>
              </a:ext>
            </a:extLst>
          </p:cNvPr>
          <p:cNvSpPr txBox="1"/>
          <p:nvPr/>
        </p:nvSpPr>
        <p:spPr>
          <a:xfrm>
            <a:off x="838200" y="1221904"/>
            <a:ext cx="99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리버스 프록시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)-React(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프론트엔드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)-Django(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백엔드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)-PostgreSQL(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데이터베이스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4CFEF14B-8A72-9AA6-FC81-0C311316C1C7}"/>
              </a:ext>
            </a:extLst>
          </p:cNvPr>
          <p:cNvSpPr txBox="1">
            <a:spLocks/>
          </p:cNvSpPr>
          <p:nvPr/>
        </p:nvSpPr>
        <p:spPr>
          <a:xfrm>
            <a:off x="838200" y="1758233"/>
            <a:ext cx="10721622" cy="4025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b="1"/>
              <a:t>React</a:t>
            </a:r>
          </a:p>
          <a:p>
            <a:pPr lvl="1"/>
            <a:r>
              <a:rPr lang="ko-KR" altLang="en-US" sz="1600"/>
              <a:t>사용자 인터페이스</a:t>
            </a:r>
            <a:r>
              <a:rPr lang="en-US" altLang="ko-KR" sz="1600"/>
              <a:t>(UI)</a:t>
            </a:r>
            <a:r>
              <a:rPr lang="ko-KR" altLang="en-US" sz="1600"/>
              <a:t>를 구축하기 위한 프론트엔드 </a:t>
            </a:r>
            <a:r>
              <a:rPr lang="en-US" altLang="ko-KR" sz="1600"/>
              <a:t>JavaScript </a:t>
            </a:r>
            <a:r>
              <a:rPr lang="ko-KR" altLang="en-US" sz="1600"/>
              <a:t>라이브러리</a:t>
            </a:r>
            <a:endParaRPr lang="en-US" altLang="ko-KR" sz="1600"/>
          </a:p>
          <a:p>
            <a:pPr lvl="1"/>
            <a:r>
              <a:rPr lang="en-US" altLang="ko-KR" sz="1600"/>
              <a:t>UI</a:t>
            </a:r>
            <a:r>
              <a:rPr lang="ko-KR" altLang="en-US" sz="1600"/>
              <a:t>를 작은 조각</a:t>
            </a:r>
            <a:r>
              <a:rPr lang="en-US" altLang="ko-KR" sz="1600"/>
              <a:t>(</a:t>
            </a:r>
            <a:r>
              <a:rPr lang="ko-KR" altLang="en-US" sz="1600"/>
              <a:t>컴포넌트</a:t>
            </a:r>
            <a:r>
              <a:rPr lang="en-US" altLang="ko-KR" sz="1600"/>
              <a:t>)</a:t>
            </a:r>
            <a:r>
              <a:rPr lang="ko-KR" altLang="en-US" sz="1600"/>
              <a:t>으로 나누어 재사용 가능</a:t>
            </a:r>
            <a:endParaRPr lang="en-US" altLang="ko-KR" sz="1600"/>
          </a:p>
          <a:p>
            <a:r>
              <a:rPr lang="en-US" altLang="ko-KR" sz="1800" b="1"/>
              <a:t>SPA (Single Page Application)</a:t>
            </a:r>
          </a:p>
          <a:p>
            <a:pPr lvl="1"/>
            <a:r>
              <a:rPr lang="ko-KR" altLang="en-US" sz="1600"/>
              <a:t>하나의 </a:t>
            </a:r>
            <a:r>
              <a:rPr lang="en-US" altLang="ko-KR" sz="1600"/>
              <a:t>HTML </a:t>
            </a:r>
            <a:r>
              <a:rPr lang="ko-KR" altLang="en-US" sz="1600"/>
              <a:t>페이지에서 동작하며</a:t>
            </a:r>
            <a:r>
              <a:rPr lang="en-US" altLang="ko-KR" sz="1600"/>
              <a:t>, </a:t>
            </a:r>
            <a:r>
              <a:rPr lang="ko-KR" altLang="en-US" sz="1600"/>
              <a:t>페이지 전체를 다시 로드하지 않고도 동적으로 콘텐츠를 업데이트하는 웹 애플리케이션 구조</a:t>
            </a:r>
            <a:endParaRPr lang="en-US" altLang="ko-KR" sz="1600"/>
          </a:p>
          <a:p>
            <a:pPr lvl="1"/>
            <a:r>
              <a:rPr lang="en-US" altLang="ko-KR" sz="1600"/>
              <a:t>React</a:t>
            </a:r>
            <a:r>
              <a:rPr lang="ko-KR" altLang="en-US" sz="1600"/>
              <a:t>는 실제 </a:t>
            </a:r>
            <a:r>
              <a:rPr lang="en-US" altLang="ko-KR" sz="1600"/>
              <a:t>DOM </a:t>
            </a:r>
            <a:r>
              <a:rPr lang="ko-KR" altLang="en-US" sz="1600"/>
              <a:t>조작 대신 가상 </a:t>
            </a:r>
            <a:r>
              <a:rPr lang="en-US" altLang="ko-KR" sz="1600"/>
              <a:t>DOM</a:t>
            </a:r>
            <a:r>
              <a:rPr lang="ko-KR" altLang="en-US" sz="1600"/>
              <a:t>을 사용해 변경된 부분만 빠르게 반영하고</a:t>
            </a:r>
            <a:r>
              <a:rPr lang="en-US" altLang="ko-KR" sz="1600"/>
              <a:t>, </a:t>
            </a:r>
            <a:r>
              <a:rPr lang="ko-KR" altLang="en-US" sz="1600"/>
              <a:t>페이지 전체 새로고침 없이 동적으로 화면 전환</a:t>
            </a:r>
            <a:r>
              <a:rPr lang="en-US" altLang="ko-KR" sz="1600"/>
              <a:t> </a:t>
            </a:r>
            <a:r>
              <a:rPr lang="ko-KR" altLang="en-US" sz="1600"/>
              <a:t>가능</a:t>
            </a:r>
            <a:endParaRPr lang="en-US" altLang="ko-KR" sz="1600"/>
          </a:p>
          <a:p>
            <a:r>
              <a:rPr lang="en-US" altLang="ko-KR" sz="1800" b="1"/>
              <a:t>Node.js</a:t>
            </a:r>
          </a:p>
          <a:p>
            <a:pPr lvl="1"/>
            <a:r>
              <a:rPr lang="ko-KR" altLang="en-US" sz="1600"/>
              <a:t>백엔드 용도로도 사용되지만</a:t>
            </a:r>
            <a:r>
              <a:rPr lang="en-US" altLang="ko-KR" sz="1600"/>
              <a:t>, React </a:t>
            </a:r>
            <a:r>
              <a:rPr lang="ko-KR" altLang="en-US" sz="1600"/>
              <a:t>개발 시에는 필수 빌드 도구</a:t>
            </a:r>
            <a:r>
              <a:rPr lang="en-US" altLang="ko-KR" sz="1600"/>
              <a:t>(npm)</a:t>
            </a:r>
            <a:r>
              <a:rPr lang="ko-KR" altLang="en-US" sz="1600"/>
              <a:t>를 제공하는 </a:t>
            </a:r>
            <a:r>
              <a:rPr lang="en-US" altLang="ko-KR" sz="1600"/>
              <a:t>JavaScript </a:t>
            </a:r>
            <a:r>
              <a:rPr lang="ko-KR" altLang="en-US" sz="1600"/>
              <a:t>런타임</a:t>
            </a:r>
            <a:endParaRPr lang="en-US" altLang="ko-KR" sz="1400"/>
          </a:p>
        </p:txBody>
      </p:sp>
      <p:pic>
        <p:nvPicPr>
          <p:cNvPr id="3" name="Picture 2" descr="post-thumbnail">
            <a:extLst>
              <a:ext uri="{FF2B5EF4-FFF2-40B4-BE49-F238E27FC236}">
                <a16:creationId xmlns:a16="http://schemas.microsoft.com/office/drawing/2014/main" id="{1009D439-A618-939F-851B-95E6B0D1AB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t="28217" r="13036" b="24496"/>
          <a:stretch/>
        </p:blipFill>
        <p:spPr bwMode="auto">
          <a:xfrm>
            <a:off x="4318236" y="5048461"/>
            <a:ext cx="3555527" cy="1297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A83D39C-F2D8-24D9-FB34-9F8195CABCE2}"/>
              </a:ext>
            </a:extLst>
          </p:cNvPr>
          <p:cNvSpPr txBox="1"/>
          <p:nvPr/>
        </p:nvSpPr>
        <p:spPr>
          <a:xfrm>
            <a:off x="2321740" y="3784274"/>
            <a:ext cx="924871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/>
              <a:t>DOM(Document Object Model)은 HTML 문서의 각 항목을 계층으로 표현하여 생성, 변형, 삭제할 수 있도록 돕는 인터페이스</a:t>
            </a:r>
          </a:p>
        </p:txBody>
      </p:sp>
    </p:spTree>
    <p:extLst>
      <p:ext uri="{BB962C8B-B14F-4D97-AF65-F5344CB8AC3E}">
        <p14:creationId xmlns:p14="http://schemas.microsoft.com/office/powerpoint/2010/main" val="4163662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FCCF0-EC30-1061-C380-D73ABBACB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D5A3E1F-0418-25E6-580E-98535F86865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React UI </a:t>
            </a:r>
            <a:r>
              <a:rPr lang="ko-KR" altLang="en-US"/>
              <a:t>구성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8DF662-A7E7-F054-7A2A-7227B31E62F7}"/>
              </a:ext>
            </a:extLst>
          </p:cNvPr>
          <p:cNvSpPr txBox="1"/>
          <p:nvPr/>
        </p:nvSpPr>
        <p:spPr>
          <a:xfrm>
            <a:off x="838199" y="107516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프론트엔드 정적 파일 빌드하기</a:t>
            </a:r>
            <a:endParaRPr lang="en-US" altLang="ko-KR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8BE58-B1FF-739D-9542-C5922220FF83}"/>
              </a:ext>
            </a:extLst>
          </p:cNvPr>
          <p:cNvSpPr txBox="1"/>
          <p:nvPr/>
        </p:nvSpPr>
        <p:spPr>
          <a:xfrm>
            <a:off x="838199" y="1673451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npm run build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A0314C-4B7A-B43B-D6D8-CC232CF484E3}"/>
              </a:ext>
            </a:extLst>
          </p:cNvPr>
          <p:cNvSpPr txBox="1"/>
          <p:nvPr/>
        </p:nvSpPr>
        <p:spPr>
          <a:xfrm>
            <a:off x="3555398" y="6077395"/>
            <a:ext cx="47566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build </a:t>
            </a:r>
            <a:r>
              <a:rPr lang="ko-KR" altLang="en-US"/>
              <a:t>가 생성됨</a:t>
            </a:r>
            <a:r>
              <a:rPr lang="en-US" altLang="ko-KR"/>
              <a:t>! </a:t>
            </a:r>
            <a:r>
              <a:rPr lang="ko-KR" altLang="en-US"/>
              <a:t>이 안에 정적 파일이 있음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9FA313A-65DE-F204-529F-115F6E34D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398" y="1901033"/>
            <a:ext cx="4884698" cy="331834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7DFB442-6972-FBE6-CF3D-64DB7DE6C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996" y="5514749"/>
            <a:ext cx="6607113" cy="3429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7897158-2ADF-4D9A-9F01-FA177D588BFF}"/>
              </a:ext>
            </a:extLst>
          </p:cNvPr>
          <p:cNvSpPr txBox="1"/>
          <p:nvPr/>
        </p:nvSpPr>
        <p:spPr>
          <a:xfrm>
            <a:off x="7031556" y="274945"/>
            <a:ext cx="48440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/>
              <a:t>React</a:t>
            </a:r>
            <a:r>
              <a:rPr lang="ko-KR" altLang="en-US"/>
              <a:t>는 정적 파일 빌드한 걸 쓰면 되어서</a:t>
            </a:r>
            <a:r>
              <a:rPr lang="en-US" altLang="ko-KR"/>
              <a:t> </a:t>
            </a:r>
            <a:br>
              <a:rPr lang="en-US" altLang="ko-KR"/>
            </a:br>
            <a:r>
              <a:rPr lang="ko-KR" altLang="en-US"/>
              <a:t>컨테이너 안 만들어도 되는데</a:t>
            </a:r>
            <a:br>
              <a:rPr lang="en-US" altLang="ko-KR"/>
            </a:br>
            <a:r>
              <a:rPr lang="ko-KR" altLang="en-US"/>
              <a:t>파이프라인 만드는 겸사 겸사 만듦</a:t>
            </a:r>
            <a:endParaRPr lang="en-US" altLang="ko-K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실제로는 상황 맞춰서 할 것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82200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F42A-1B77-ADFB-33D3-234021B07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0F8B6B-FE56-A006-38EA-4FACE1719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en-US" altLang="ko-KR" sz="4400"/>
              <a:t>Django </a:t>
            </a:r>
            <a:r>
              <a:rPr lang="ko-KR" altLang="en-US" sz="4400"/>
              <a:t>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03B5FC-A6BF-32DF-207D-345BB1658FB1}"/>
              </a:ext>
            </a:extLst>
          </p:cNvPr>
          <p:cNvSpPr txBox="1"/>
          <p:nvPr/>
        </p:nvSpPr>
        <p:spPr>
          <a:xfrm>
            <a:off x="5412960" y="3727048"/>
            <a:ext cx="1366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백엔드 </a:t>
            </a:r>
            <a:r>
              <a:rPr lang="en-US" altLang="ko-KR"/>
              <a:t>- </a:t>
            </a:r>
            <a:r>
              <a:rPr lang="ko-KR" altLang="en-US"/>
              <a:t>앱</a:t>
            </a:r>
          </a:p>
        </p:txBody>
      </p:sp>
    </p:spTree>
    <p:extLst>
      <p:ext uri="{BB962C8B-B14F-4D97-AF65-F5344CB8AC3E}">
        <p14:creationId xmlns:p14="http://schemas.microsoft.com/office/powerpoint/2010/main" val="33509165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81FA9-EB24-335E-5C4A-6FD11093E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E1E6F80-369A-EB95-5ED4-084EA0938F2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APIView </a:t>
            </a:r>
            <a:r>
              <a:rPr lang="ko-KR" altLang="en-US"/>
              <a:t>추가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536F45-CA6C-916D-76FD-BC726906FA4D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backend/board_project/board/views.py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27571A-33D4-2B6F-4327-D9D274F0E78E}"/>
              </a:ext>
            </a:extLst>
          </p:cNvPr>
          <p:cNvSpPr txBox="1"/>
          <p:nvPr/>
        </p:nvSpPr>
        <p:spPr>
          <a:xfrm>
            <a:off x="903638" y="1816741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views.py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C4D96A-FE69-780C-6859-5D983DCCB49A}"/>
              </a:ext>
            </a:extLst>
          </p:cNvPr>
          <p:cNvSpPr txBox="1"/>
          <p:nvPr/>
        </p:nvSpPr>
        <p:spPr>
          <a:xfrm>
            <a:off x="838199" y="2351163"/>
            <a:ext cx="7838441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rest_framework import viewsets</a:t>
            </a:r>
          </a:p>
          <a:p>
            <a:r>
              <a:rPr lang="en-US" altLang="ko-KR" sz="1400"/>
              <a:t>from .models import Post, Comment</a:t>
            </a:r>
          </a:p>
          <a:p>
            <a:r>
              <a:rPr lang="en-US" altLang="ko-KR" sz="1400"/>
              <a:t>from .serializers import PostSerializer, CommentSerializer</a:t>
            </a:r>
          </a:p>
          <a:p>
            <a:endParaRPr lang="en-US" altLang="ko-KR" sz="1400"/>
          </a:p>
          <a:p>
            <a:r>
              <a:rPr lang="en-US" altLang="ko-KR" sz="1400"/>
              <a:t>class PostViewSet(viewsets.ModelViewSet):</a:t>
            </a:r>
          </a:p>
          <a:p>
            <a:r>
              <a:rPr lang="en-US" altLang="ko-KR" sz="1400"/>
              <a:t>    queryset = Post.objects.all().order_by('-created_at')</a:t>
            </a:r>
          </a:p>
          <a:p>
            <a:r>
              <a:rPr lang="en-US" altLang="ko-KR" sz="1400"/>
              <a:t>    serializer_class = PostSerializer</a:t>
            </a:r>
          </a:p>
          <a:p>
            <a:endParaRPr lang="en-US" altLang="ko-KR" sz="1400"/>
          </a:p>
          <a:p>
            <a:r>
              <a:rPr lang="en-US" altLang="ko-KR" sz="1400"/>
              <a:t>class CommentViewSet(viewsets.ModelViewSet):</a:t>
            </a:r>
          </a:p>
          <a:p>
            <a:r>
              <a:rPr lang="en-US" altLang="ko-KR" sz="1400"/>
              <a:t>    queryset = Comment.objects.all().order_by('-created_at')</a:t>
            </a:r>
          </a:p>
          <a:p>
            <a:r>
              <a:rPr lang="en-US" altLang="ko-KR" sz="1400"/>
              <a:t>    serializer_class = CommentSerializer</a:t>
            </a:r>
          </a:p>
          <a:p>
            <a:r>
              <a:rPr lang="en-US" altLang="ko-KR" sz="1400"/>
              <a:t>    filterset_fields = ['post']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4A8F02-6B81-F10B-020F-255943375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638" y="1148325"/>
            <a:ext cx="6759526" cy="17527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C1C9F97-EB35-9140-EABC-18902530A5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186" y="4134637"/>
            <a:ext cx="5532599" cy="2118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1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93C5B-F2FD-F39B-557B-0A94A08E5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D78ACE7-FFB4-CDD5-2BB4-9150D29EB26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/>
              <a:t>serializers.py </a:t>
            </a:r>
            <a:r>
              <a:rPr lang="ko-KR" altLang="en-US"/>
              <a:t>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2FDFFD-7354-4DDC-6FAA-9170BFC1608B}"/>
              </a:ext>
            </a:extLst>
          </p:cNvPr>
          <p:cNvSpPr txBox="1"/>
          <p:nvPr/>
        </p:nvSpPr>
        <p:spPr>
          <a:xfrm>
            <a:off x="838200" y="1552430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backend/board_project/board/serializers.py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7BD364-E41A-BFC6-9844-F943AF7E7CB4}"/>
              </a:ext>
            </a:extLst>
          </p:cNvPr>
          <p:cNvSpPr txBox="1"/>
          <p:nvPr/>
        </p:nvSpPr>
        <p:spPr>
          <a:xfrm>
            <a:off x="903639" y="2069127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</a:t>
            </a:r>
            <a:r>
              <a:rPr lang="en-US" altLang="ko-KR"/>
              <a:t>serializers</a:t>
            </a:r>
            <a:r>
              <a:rPr lang="en-US" altLang="ko-KR">
                <a:solidFill>
                  <a:srgbClr val="212529"/>
                </a:solidFill>
                <a:latin typeface="+mn-ea"/>
              </a:rPr>
              <a:t>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7DED06B-BA20-52EA-52AC-0325C5123828}"/>
              </a:ext>
            </a:extLst>
          </p:cNvPr>
          <p:cNvSpPr txBox="1"/>
          <p:nvPr/>
        </p:nvSpPr>
        <p:spPr>
          <a:xfrm>
            <a:off x="838200" y="2603549"/>
            <a:ext cx="7838441" cy="31085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rest_framework import serializers</a:t>
            </a:r>
          </a:p>
          <a:p>
            <a:r>
              <a:rPr lang="en-US" altLang="ko-KR" sz="1400"/>
              <a:t>from .models import Post, Comment</a:t>
            </a:r>
          </a:p>
          <a:p>
            <a:endParaRPr lang="en-US" altLang="ko-KR" sz="1400"/>
          </a:p>
          <a:p>
            <a:r>
              <a:rPr lang="en-US" altLang="ko-KR" sz="1400"/>
              <a:t>class CommentSerializer(serializers.ModelSerializer):</a:t>
            </a:r>
          </a:p>
          <a:p>
            <a:r>
              <a:rPr lang="en-US" altLang="ko-KR" sz="1400"/>
              <a:t>    class Meta:</a:t>
            </a:r>
          </a:p>
          <a:p>
            <a:r>
              <a:rPr lang="en-US" altLang="ko-KR" sz="1400"/>
              <a:t>        model = Comment</a:t>
            </a:r>
          </a:p>
          <a:p>
            <a:r>
              <a:rPr lang="en-US" altLang="ko-KR" sz="1400"/>
              <a:t>        fields = '__all__'</a:t>
            </a:r>
          </a:p>
          <a:p>
            <a:endParaRPr lang="en-US" altLang="ko-KR" sz="1400"/>
          </a:p>
          <a:p>
            <a:r>
              <a:rPr lang="en-US" altLang="ko-KR" sz="1400"/>
              <a:t>class PostSerializer(serializers.ModelSerializer):</a:t>
            </a:r>
          </a:p>
          <a:p>
            <a:r>
              <a:rPr lang="en-US" altLang="ko-KR" sz="1400"/>
              <a:t>    comments = CommentSerializer(many=True, read_only=True)</a:t>
            </a:r>
          </a:p>
          <a:p>
            <a:endParaRPr lang="en-US" altLang="ko-KR" sz="1400"/>
          </a:p>
          <a:p>
            <a:r>
              <a:rPr lang="en-US" altLang="ko-KR" sz="1400"/>
              <a:t>    class Meta:</a:t>
            </a:r>
          </a:p>
          <a:p>
            <a:r>
              <a:rPr lang="en-US" altLang="ko-KR" sz="1400"/>
              <a:t>        model = Post</a:t>
            </a:r>
          </a:p>
          <a:p>
            <a:r>
              <a:rPr lang="en-US" altLang="ko-KR" sz="1400"/>
              <a:t>        fields = '__all__'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6B9197E-F56A-AD8B-63DC-0DDB39793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37" y="3034613"/>
            <a:ext cx="5113463" cy="227095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C1E4AF9-C8DE-0D3B-6E28-963C6F7DE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638" y="1145908"/>
            <a:ext cx="7292972" cy="1600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24FC67B-446E-5DE2-A611-BBA5FA2689C0}"/>
              </a:ext>
            </a:extLst>
          </p:cNvPr>
          <p:cNvSpPr txBox="1"/>
          <p:nvPr/>
        </p:nvSpPr>
        <p:spPr>
          <a:xfrm>
            <a:off x="2268638" y="190771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새 파일 생성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2BDB2-5AFC-2081-4A53-B8C8EB40C35C}"/>
              </a:ext>
            </a:extLst>
          </p:cNvPr>
          <p:cNvSpPr txBox="1"/>
          <p:nvPr/>
        </p:nvSpPr>
        <p:spPr>
          <a:xfrm>
            <a:off x="806223" y="5877182"/>
            <a:ext cx="53543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/>
              <a:t>React 같은 프론트엔드는 보통 JSON 형식으로 데이터를 주고받음</a:t>
            </a:r>
          </a:p>
          <a:p>
            <a:r>
              <a:rPr lang="ko-KR" altLang="en-US" sz="1200"/>
              <a:t>그런데 Django 내부에서는 모델 인스턴스 등 파이썬 객체로 데이터를 다룸</a:t>
            </a:r>
          </a:p>
          <a:p>
            <a:r>
              <a:rPr lang="ko-KR" altLang="en-US" sz="1200"/>
              <a:t>시리얼라이저는 이 둘을 중간에서 연결해주는 역할을 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CB88B2-74C9-BD80-E8DB-3F885FC02061}"/>
              </a:ext>
            </a:extLst>
          </p:cNvPr>
          <p:cNvSpPr txBox="1"/>
          <p:nvPr/>
        </p:nvSpPr>
        <p:spPr>
          <a:xfrm>
            <a:off x="5627755" y="600886"/>
            <a:ext cx="60977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/>
              <a:t>Serializers : </a:t>
            </a:r>
            <a:r>
              <a:rPr lang="en-US" altLang="ko-KR" sz="1200"/>
              <a:t>Python </a:t>
            </a:r>
            <a:r>
              <a:rPr lang="ko-KR" altLang="en-US" sz="1200"/>
              <a:t>객체</a:t>
            </a:r>
            <a:r>
              <a:rPr lang="en-US" altLang="ko-KR" sz="1200"/>
              <a:t>(</a:t>
            </a:r>
            <a:r>
              <a:rPr lang="ko-KR" altLang="en-US" sz="1200"/>
              <a:t>예</a:t>
            </a:r>
            <a:r>
              <a:rPr lang="en-US" altLang="ko-KR" sz="1200"/>
              <a:t>: </a:t>
            </a:r>
            <a:r>
              <a:rPr lang="ko-KR" altLang="en-US" sz="1200"/>
              <a:t>모델 인스턴스</a:t>
            </a:r>
            <a:r>
              <a:rPr lang="en-US" altLang="ko-KR" sz="1200"/>
              <a:t>) ↔ JSON </a:t>
            </a:r>
            <a:r>
              <a:rPr lang="ko-KR" altLang="en-US" sz="1200"/>
              <a:t>데이터 간 변환을 도와주는 도구</a:t>
            </a:r>
          </a:p>
        </p:txBody>
      </p:sp>
    </p:spTree>
    <p:extLst>
      <p:ext uri="{BB962C8B-B14F-4D97-AF65-F5344CB8AC3E}">
        <p14:creationId xmlns:p14="http://schemas.microsoft.com/office/powerpoint/2010/main" val="1868733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B235-5052-37E2-9DFA-725D5663B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AE77FFE-E201-6992-B58E-6AA54FD1C29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모델 정의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BDD261-58AE-6BD5-B443-9CB96B351F78}"/>
              </a:ext>
            </a:extLst>
          </p:cNvPr>
          <p:cNvSpPr txBox="1"/>
          <p:nvPr/>
        </p:nvSpPr>
        <p:spPr>
          <a:xfrm>
            <a:off x="188890" y="1124627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backend/board_project/board/models.py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526362-C398-A56E-2A07-73E29E49ACB6}"/>
              </a:ext>
            </a:extLst>
          </p:cNvPr>
          <p:cNvSpPr txBox="1"/>
          <p:nvPr/>
        </p:nvSpPr>
        <p:spPr>
          <a:xfrm>
            <a:off x="1015998" y="2646980"/>
            <a:ext cx="7838441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django.db import models</a:t>
            </a:r>
          </a:p>
          <a:p>
            <a:endParaRPr lang="en-US" altLang="ko-KR" sz="1400"/>
          </a:p>
          <a:p>
            <a:r>
              <a:rPr lang="en-US" altLang="ko-KR" sz="1400"/>
              <a:t>class Post(models.Model):</a:t>
            </a:r>
          </a:p>
          <a:p>
            <a:r>
              <a:rPr lang="en-US" altLang="ko-KR" sz="1400"/>
              <a:t>    title = models.CharField(max_length=200)</a:t>
            </a:r>
          </a:p>
          <a:p>
            <a:r>
              <a:rPr lang="en-US" altLang="ko-KR" sz="1400"/>
              <a:t>    content = models.TextField()</a:t>
            </a:r>
          </a:p>
          <a:p>
            <a:r>
              <a:rPr lang="en-US" altLang="ko-KR" sz="1400"/>
              <a:t>    created_at = models.DateTimeField(auto_now_add=True)</a:t>
            </a:r>
          </a:p>
          <a:p>
            <a:endParaRPr lang="en-US" altLang="ko-KR" sz="1400"/>
          </a:p>
          <a:p>
            <a:r>
              <a:rPr lang="en-US" altLang="ko-KR" sz="1400"/>
              <a:t>    def __str__(self):</a:t>
            </a:r>
          </a:p>
          <a:p>
            <a:r>
              <a:rPr lang="en-US" altLang="ko-KR" sz="1400"/>
              <a:t>        return self.title</a:t>
            </a:r>
          </a:p>
          <a:p>
            <a:endParaRPr lang="en-US" altLang="ko-KR" sz="1400"/>
          </a:p>
          <a:p>
            <a:r>
              <a:rPr lang="en-US" altLang="ko-KR" sz="1400"/>
              <a:t>class Comment(models.Model):</a:t>
            </a:r>
          </a:p>
          <a:p>
            <a:r>
              <a:rPr lang="en-US" altLang="ko-KR" sz="1400"/>
              <a:t>    post = models.ForeignKey(Post, on_delete=models.CASCADE, related_name='comments')</a:t>
            </a:r>
          </a:p>
          <a:p>
            <a:r>
              <a:rPr lang="en-US" altLang="ko-KR" sz="1400"/>
              <a:t>    author = models.CharField(max_length=50)</a:t>
            </a:r>
          </a:p>
          <a:p>
            <a:r>
              <a:rPr lang="en-US" altLang="ko-KR" sz="1400"/>
              <a:t>    text = models.TextField()</a:t>
            </a:r>
          </a:p>
          <a:p>
            <a:r>
              <a:rPr lang="en-US" altLang="ko-KR" sz="1400"/>
              <a:t>    created_at = models.DateTimeField(auto_now_add=True)</a:t>
            </a:r>
          </a:p>
          <a:p>
            <a:endParaRPr lang="en-US" altLang="ko-KR" sz="1400"/>
          </a:p>
          <a:p>
            <a:r>
              <a:rPr lang="en-US" altLang="ko-KR" sz="1400"/>
              <a:t>    def __str__(self):</a:t>
            </a:r>
          </a:p>
          <a:p>
            <a:r>
              <a:rPr lang="en-US" altLang="ko-KR" sz="1400"/>
              <a:t>        return f"{self.author} - {self.text[:20]}"</a:t>
            </a:r>
            <a:endParaRPr lang="ko-KR" altLang="en-US" sz="140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BB4162-8AE2-53F7-3A18-DA69E7C84265}"/>
              </a:ext>
            </a:extLst>
          </p:cNvPr>
          <p:cNvGraphicFramePr>
            <a:graphicFrameLocks noGrp="1"/>
          </p:cNvGraphicFramePr>
          <p:nvPr/>
        </p:nvGraphicFramePr>
        <p:xfrm>
          <a:off x="6528636" y="667958"/>
          <a:ext cx="5328056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32014">
                  <a:extLst>
                    <a:ext uri="{9D8B030D-6E8A-4147-A177-3AD203B41FA5}">
                      <a16:colId xmlns:a16="http://schemas.microsoft.com/office/drawing/2014/main" val="3421000039"/>
                    </a:ext>
                  </a:extLst>
                </a:gridCol>
                <a:gridCol w="1332014">
                  <a:extLst>
                    <a:ext uri="{9D8B030D-6E8A-4147-A177-3AD203B41FA5}">
                      <a16:colId xmlns:a16="http://schemas.microsoft.com/office/drawing/2014/main" val="1038391829"/>
                    </a:ext>
                  </a:extLst>
                </a:gridCol>
                <a:gridCol w="1332014">
                  <a:extLst>
                    <a:ext uri="{9D8B030D-6E8A-4147-A177-3AD203B41FA5}">
                      <a16:colId xmlns:a16="http://schemas.microsoft.com/office/drawing/2014/main" val="1755451497"/>
                    </a:ext>
                  </a:extLst>
                </a:gridCol>
                <a:gridCol w="1332014">
                  <a:extLst>
                    <a:ext uri="{9D8B030D-6E8A-4147-A177-3AD203B41FA5}">
                      <a16:colId xmlns:a16="http://schemas.microsoft.com/office/drawing/2014/main" val="1415323938"/>
                    </a:ext>
                  </a:extLst>
                </a:gridCol>
              </a:tblGrid>
              <a:tr h="31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title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content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created_at 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32918"/>
                  </a:ext>
                </a:extLst>
              </a:tr>
              <a:tr h="3199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4911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A080C49-D922-B057-BDB4-869C4FB682FD}"/>
              </a:ext>
            </a:extLst>
          </p:cNvPr>
          <p:cNvSpPr txBox="1"/>
          <p:nvPr/>
        </p:nvSpPr>
        <p:spPr>
          <a:xfrm>
            <a:off x="5140279" y="1129451"/>
            <a:ext cx="1406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Comment</a:t>
            </a:r>
            <a:endParaRPr lang="ko-KR" altLang="en-US"/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6F46DBA1-A39B-19E7-AC9F-6B6C6BEE954A}"/>
              </a:ext>
            </a:extLst>
          </p:cNvPr>
          <p:cNvGraphicFramePr>
            <a:graphicFrameLocks noGrp="1"/>
          </p:cNvGraphicFramePr>
          <p:nvPr/>
        </p:nvGraphicFramePr>
        <p:xfrm>
          <a:off x="5230018" y="1524737"/>
          <a:ext cx="6624290" cy="731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324858">
                  <a:extLst>
                    <a:ext uri="{9D8B030D-6E8A-4147-A177-3AD203B41FA5}">
                      <a16:colId xmlns:a16="http://schemas.microsoft.com/office/drawing/2014/main" val="2609822876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3421000039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1038391829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1755451497"/>
                    </a:ext>
                  </a:extLst>
                </a:gridCol>
                <a:gridCol w="1324858">
                  <a:extLst>
                    <a:ext uri="{9D8B030D-6E8A-4147-A177-3AD203B41FA5}">
                      <a16:colId xmlns:a16="http://schemas.microsoft.com/office/drawing/2014/main" val="1415323938"/>
                    </a:ext>
                  </a:extLst>
                </a:gridCol>
              </a:tblGrid>
              <a:tr h="3199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post_id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author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text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/>
                        <a:t>created_at 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132918"/>
                  </a:ext>
                </a:extLst>
              </a:tr>
              <a:tr h="319988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-</a:t>
                      </a:r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64911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0D69088D-3A33-D801-5B74-6128442BB862}"/>
              </a:ext>
            </a:extLst>
          </p:cNvPr>
          <p:cNvSpPr txBox="1"/>
          <p:nvPr/>
        </p:nvSpPr>
        <p:spPr>
          <a:xfrm>
            <a:off x="6453301" y="270445"/>
            <a:ext cx="796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/>
              <a:t>Post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9F20562-EC65-D69C-CA75-FA864804C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540" y="2750445"/>
            <a:ext cx="4966264" cy="1979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951806-8E5C-7CA3-9CAF-B847D8E17496}"/>
              </a:ext>
            </a:extLst>
          </p:cNvPr>
          <p:cNvSpPr txBox="1"/>
          <p:nvPr/>
        </p:nvSpPr>
        <p:spPr>
          <a:xfrm>
            <a:off x="838199" y="189618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models.py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86550B-84F3-1B1F-8D64-781F68AD1B99}"/>
              </a:ext>
            </a:extLst>
          </p:cNvPr>
          <p:cNvSpPr txBox="1"/>
          <p:nvPr/>
        </p:nvSpPr>
        <p:spPr>
          <a:xfrm>
            <a:off x="7937298" y="5570858"/>
            <a:ext cx="39105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models.Model을 상속받아 정의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실제 데이터베이스의 테이블로 변환됨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각 클래스의 속성은 테이블의 컬럼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makemigrations + migrate를 통해 DB에 반영됨</a:t>
            </a:r>
            <a:endParaRPr lang="ko-KR" altLang="en-US" sz="14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7E2E1-31F1-6D9F-2505-C253E8FAE6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998" y="2372634"/>
            <a:ext cx="6904318" cy="121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1199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57074-1CA0-3C55-27E4-BE1556DC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5FBC094-4EC0-FEF2-1E2F-E420104959D2}"/>
              </a:ext>
            </a:extLst>
          </p:cNvPr>
          <p:cNvSpPr txBox="1">
            <a:spLocks/>
          </p:cNvSpPr>
          <p:nvPr/>
        </p:nvSpPr>
        <p:spPr>
          <a:xfrm>
            <a:off x="838200" y="374429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경로 연결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126F18-0FEC-1A44-641C-3D0A3C3277E3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backend/board_project/board/urls.py</a:t>
            </a:r>
            <a:endParaRPr lang="en-US" altLang="ko-KR" sz="2000" b="1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1CB53-7513-3A49-F7DA-1EFCEF968237}"/>
              </a:ext>
            </a:extLst>
          </p:cNvPr>
          <p:cNvSpPr txBox="1"/>
          <p:nvPr/>
        </p:nvSpPr>
        <p:spPr>
          <a:xfrm>
            <a:off x="838199" y="1896184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solidFill>
                  <a:srgbClr val="212529"/>
                </a:solidFill>
                <a:latin typeface="+mn-ea"/>
              </a:rPr>
              <a:t>vi urls.py</a:t>
            </a:r>
            <a:endParaRPr lang="en-US" altLang="ko-KR" sz="1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BF641-5F97-8769-A947-CEF2D9010824}"/>
              </a:ext>
            </a:extLst>
          </p:cNvPr>
          <p:cNvSpPr txBox="1"/>
          <p:nvPr/>
        </p:nvSpPr>
        <p:spPr>
          <a:xfrm>
            <a:off x="1016000" y="2343729"/>
            <a:ext cx="7838441" cy="24622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from django.urls import path, include</a:t>
            </a:r>
          </a:p>
          <a:p>
            <a:r>
              <a:rPr lang="en-US" altLang="ko-KR" sz="1400"/>
              <a:t>from rest_framework.routers import DefaultRouter</a:t>
            </a:r>
          </a:p>
          <a:p>
            <a:r>
              <a:rPr lang="en-US" altLang="ko-KR" sz="1400"/>
              <a:t>from .views import PostViewSet, CommentViewSet</a:t>
            </a:r>
          </a:p>
          <a:p>
            <a:endParaRPr lang="en-US" altLang="ko-KR" sz="1400"/>
          </a:p>
          <a:p>
            <a:r>
              <a:rPr lang="en-US" altLang="ko-KR" sz="1400"/>
              <a:t>router = DefaultRouter()</a:t>
            </a:r>
          </a:p>
          <a:p>
            <a:r>
              <a:rPr lang="en-US" altLang="ko-KR" sz="1400"/>
              <a:t>router.register(r'posts', PostViewSet, basename='post')</a:t>
            </a:r>
          </a:p>
          <a:p>
            <a:r>
              <a:rPr lang="en-US" altLang="ko-KR" sz="1400"/>
              <a:t>router.register(r'comments', CommentViewSet, basename='comment')</a:t>
            </a:r>
          </a:p>
          <a:p>
            <a:endParaRPr lang="en-US" altLang="ko-KR" sz="1400"/>
          </a:p>
          <a:p>
            <a:r>
              <a:rPr lang="en-US" altLang="ko-KR" sz="1400"/>
              <a:t>urlpatterns = [</a:t>
            </a:r>
          </a:p>
          <a:p>
            <a:r>
              <a:rPr lang="en-US" altLang="ko-KR" sz="1400"/>
              <a:t>    path('', include(router.urls)),</a:t>
            </a:r>
          </a:p>
          <a:p>
            <a:r>
              <a:rPr lang="en-US" altLang="ko-KR" sz="1400"/>
              <a:t>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043897-4911-C1D4-49F1-1D0937A6F94F}"/>
              </a:ext>
            </a:extLst>
          </p:cNvPr>
          <p:cNvSpPr txBox="1"/>
          <p:nvPr/>
        </p:nvSpPr>
        <p:spPr>
          <a:xfrm>
            <a:off x="5878263" y="1231208"/>
            <a:ext cx="54755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/>
              <a:t>URL </a:t>
            </a:r>
            <a:r>
              <a:rPr lang="ko-KR" altLang="en-US" sz="1200"/>
              <a:t>경로와 뷰 함수</a:t>
            </a:r>
            <a:r>
              <a:rPr lang="en-US" altLang="ko-KR" sz="1200"/>
              <a:t>(view function)</a:t>
            </a:r>
            <a:r>
              <a:rPr lang="ko-KR" altLang="en-US" sz="1200"/>
              <a:t>를 연결하는 설정 파일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/>
              <a:t>사용자가 어떤 </a:t>
            </a:r>
            <a:r>
              <a:rPr lang="en-US" altLang="ko-KR" sz="1200"/>
              <a:t>URL</a:t>
            </a:r>
            <a:r>
              <a:rPr lang="ko-KR" altLang="en-US" sz="1200"/>
              <a:t>로 요청을 보냈을 때 어떤 화면</a:t>
            </a:r>
            <a:r>
              <a:rPr lang="en-US" altLang="ko-KR" sz="1200"/>
              <a:t>(</a:t>
            </a:r>
            <a:r>
              <a:rPr lang="ko-KR" altLang="en-US" sz="1200"/>
              <a:t>또는 기능</a:t>
            </a:r>
            <a:r>
              <a:rPr lang="en-US" altLang="ko-KR" sz="1200"/>
              <a:t>)</a:t>
            </a:r>
            <a:r>
              <a:rPr lang="ko-KR" altLang="en-US" sz="1200"/>
              <a:t>을 보여줄지를 지정하는 라우터 역할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463C446-B57E-C9FF-B3CD-343F4B10EEBF}"/>
              </a:ext>
            </a:extLst>
          </p:cNvPr>
          <p:cNvSpPr txBox="1"/>
          <p:nvPr/>
        </p:nvSpPr>
        <p:spPr>
          <a:xfrm>
            <a:off x="2453833" y="1780548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>
                <a:solidFill>
                  <a:srgbClr val="FF0000"/>
                </a:solidFill>
              </a:rPr>
              <a:t>새 파일 생성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761FD2-425E-1D49-4DC4-0EDF8A8BCE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125" y="4388135"/>
            <a:ext cx="5486875" cy="17679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CF2846A-29B7-AD23-CA00-5BEF27B6C9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102" y="940619"/>
            <a:ext cx="6675698" cy="1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7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E2C2-55C5-DC0C-DF99-BE0515E63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E8F99E-4770-FB77-7D5D-8C9E058E6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en-US" altLang="ko-KR" sz="4400"/>
              <a:t>Django </a:t>
            </a:r>
            <a:r>
              <a:rPr lang="ko-KR" altLang="en-US" sz="4400"/>
              <a:t>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F90E56-23D7-E463-6692-0DA05F65A419}"/>
              </a:ext>
            </a:extLst>
          </p:cNvPr>
          <p:cNvSpPr txBox="1"/>
          <p:nvPr/>
        </p:nvSpPr>
        <p:spPr>
          <a:xfrm>
            <a:off x="5066711" y="3727048"/>
            <a:ext cx="2058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백엔드 </a:t>
            </a:r>
            <a:r>
              <a:rPr lang="en-US" altLang="ko-KR"/>
              <a:t>- </a:t>
            </a:r>
            <a:r>
              <a:rPr lang="ko-KR" altLang="en-US"/>
              <a:t>프로젝트</a:t>
            </a:r>
          </a:p>
        </p:txBody>
      </p:sp>
    </p:spTree>
    <p:extLst>
      <p:ext uri="{BB962C8B-B14F-4D97-AF65-F5344CB8AC3E}">
        <p14:creationId xmlns:p14="http://schemas.microsoft.com/office/powerpoint/2010/main" val="346690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1DA77-C5F7-BFA3-F9C3-6B268FA30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310C2142-AD3E-DA70-D346-891EE05D0875}"/>
              </a:ext>
            </a:extLst>
          </p:cNvPr>
          <p:cNvSpPr txBox="1">
            <a:spLocks/>
          </p:cNvSpPr>
          <p:nvPr/>
        </p:nvSpPr>
        <p:spPr>
          <a:xfrm>
            <a:off x="838200" y="374429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프로젝트 세팅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70A6D6-B33B-B33E-6D93-39CF77888BA2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backend/board_project/settings.py</a:t>
            </a:r>
            <a:endParaRPr lang="en-US" altLang="ko-KR" sz="2000" b="1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A1A8D1-95AC-69EF-0BCD-241E9694E97F}"/>
              </a:ext>
            </a:extLst>
          </p:cNvPr>
          <p:cNvSpPr txBox="1"/>
          <p:nvPr/>
        </p:nvSpPr>
        <p:spPr>
          <a:xfrm>
            <a:off x="838199" y="1896184"/>
            <a:ext cx="51595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arenBoth"/>
            </a:pPr>
            <a:r>
              <a:rPr lang="ko-KR" altLang="en-US" sz="1800">
                <a:solidFill>
                  <a:srgbClr val="212529"/>
                </a:solidFill>
                <a:latin typeface="+mn-ea"/>
              </a:rPr>
              <a:t>외부 접속 허용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endParaRPr lang="en-US" altLang="ko-KR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 sz="1800">
                <a:solidFill>
                  <a:srgbClr val="212529"/>
                </a:solidFill>
                <a:latin typeface="+mn-ea"/>
              </a:rPr>
              <a:t>앱 등록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>
                <a:solidFill>
                  <a:srgbClr val="212529"/>
                </a:solidFill>
                <a:latin typeface="+mn-ea"/>
              </a:rPr>
              <a:t>미들웨어 등록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endParaRPr lang="en-US" altLang="ko-KR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r>
              <a:rPr lang="ko-KR" altLang="en-US" sz="1800">
                <a:solidFill>
                  <a:srgbClr val="212529"/>
                </a:solidFill>
                <a:latin typeface="+mn-ea"/>
              </a:rPr>
              <a:t>데이터베이스 연동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  <a:p>
            <a:pPr marL="342900" indent="-342900">
              <a:buAutoNum type="arabicParenBoth"/>
            </a:pPr>
            <a:endParaRPr lang="en-US" altLang="ko-KR">
              <a:solidFill>
                <a:srgbClr val="212529"/>
              </a:solidFill>
              <a:latin typeface="+mn-ea"/>
            </a:endParaRPr>
          </a:p>
          <a:p>
            <a:pPr marL="342900" indent="-342900">
              <a:buFontTx/>
              <a:buAutoNum type="arabicParenBoth"/>
            </a:pPr>
            <a:r>
              <a:rPr lang="ko-KR" altLang="en-US"/>
              <a:t>허용 도메인 설정</a:t>
            </a:r>
            <a:br>
              <a:rPr lang="en-US" altLang="ko-KR"/>
            </a:br>
            <a:endParaRPr lang="en-US" altLang="ko-KR"/>
          </a:p>
          <a:p>
            <a:pPr marL="342900" indent="-342900">
              <a:buFontTx/>
              <a:buAutoNum type="arabicParenBoth"/>
            </a:pPr>
            <a:r>
              <a:rPr lang="en-US" altLang="ko-KR"/>
              <a:t>URL </a:t>
            </a:r>
            <a:r>
              <a:rPr lang="ko-KR" altLang="en-US"/>
              <a:t>필터링 설정</a:t>
            </a:r>
            <a:r>
              <a:rPr lang="ko-KR" altLang="en-US" sz="1800">
                <a:solidFill>
                  <a:srgbClr val="212529"/>
                </a:solidFill>
                <a:latin typeface="+mn-ea"/>
              </a:rPr>
              <a:t> 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7A04A5-F8C8-B492-3767-FB6308278754}"/>
              </a:ext>
            </a:extLst>
          </p:cNvPr>
          <p:cNvGrpSpPr/>
          <p:nvPr/>
        </p:nvGrpSpPr>
        <p:grpSpPr>
          <a:xfrm>
            <a:off x="6096000" y="114572"/>
            <a:ext cx="5925330" cy="3508594"/>
            <a:chOff x="6194255" y="-20252"/>
            <a:chExt cx="6782388" cy="4016088"/>
          </a:xfrm>
        </p:grpSpPr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9C4B2010-F99D-7AC8-35C4-057D6DD05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255" y="-20252"/>
              <a:ext cx="6782388" cy="4016088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6602760-3F2D-05B6-CEFC-25B06C8AFE9E}"/>
                </a:ext>
              </a:extLst>
            </p:cNvPr>
            <p:cNvSpPr/>
            <p:nvPr/>
          </p:nvSpPr>
          <p:spPr>
            <a:xfrm>
              <a:off x="6913099" y="1137573"/>
              <a:ext cx="1551150" cy="7586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D67CCC9-953C-E8FC-495F-0EC5CAD77658}"/>
                </a:ext>
              </a:extLst>
            </p:cNvPr>
            <p:cNvSpPr/>
            <p:nvPr/>
          </p:nvSpPr>
          <p:spPr>
            <a:xfrm>
              <a:off x="6985766" y="2412574"/>
              <a:ext cx="3484123" cy="1796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9F0B8F42-0FF2-A1CF-BB61-95B7302ED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007" y="3790658"/>
            <a:ext cx="4569172" cy="16201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241E938-5ABE-1F41-3120-0BAD3E658A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8942" y="5557956"/>
            <a:ext cx="6782388" cy="1157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9EE51BC-665C-B658-C6ED-E2F7EA59162D}"/>
              </a:ext>
            </a:extLst>
          </p:cNvPr>
          <p:cNvSpPr txBox="1"/>
          <p:nvPr/>
        </p:nvSpPr>
        <p:spPr>
          <a:xfrm>
            <a:off x="8079146" y="15268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(2)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D5CEF9-5AC2-66B1-6AF8-880A9D910BC8}"/>
              </a:ext>
            </a:extLst>
          </p:cNvPr>
          <p:cNvSpPr txBox="1"/>
          <p:nvPr/>
        </p:nvSpPr>
        <p:spPr>
          <a:xfrm>
            <a:off x="9605159" y="183261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(3)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738423-3C19-F597-1D41-60A1FEB63A49}"/>
              </a:ext>
            </a:extLst>
          </p:cNvPr>
          <p:cNvSpPr txBox="1"/>
          <p:nvPr/>
        </p:nvSpPr>
        <p:spPr>
          <a:xfrm>
            <a:off x="6271639" y="372305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(4)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8FF9E8-55F3-C33F-754D-A81734310118}"/>
              </a:ext>
            </a:extLst>
          </p:cNvPr>
          <p:cNvSpPr txBox="1"/>
          <p:nvPr/>
        </p:nvSpPr>
        <p:spPr>
          <a:xfrm>
            <a:off x="4786574" y="555795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(5)</a:t>
            </a:r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40B80EF9-1C5C-6AD7-6A51-8DC817117FF1}"/>
              </a:ext>
            </a:extLst>
          </p:cNvPr>
          <p:cNvGrpSpPr/>
          <p:nvPr/>
        </p:nvGrpSpPr>
        <p:grpSpPr>
          <a:xfrm>
            <a:off x="3044908" y="1870482"/>
            <a:ext cx="2764327" cy="432901"/>
            <a:chOff x="3044908" y="1870482"/>
            <a:chExt cx="2764327" cy="4329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979B879-5CB1-2934-9C5A-0D0D29334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28728"/>
            <a:stretch/>
          </p:blipFill>
          <p:spPr>
            <a:xfrm>
              <a:off x="3463818" y="1934051"/>
              <a:ext cx="2301439" cy="369332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DFBD48-FF38-32E6-AD6D-78746DD5B637}"/>
                </a:ext>
              </a:extLst>
            </p:cNvPr>
            <p:cNvSpPr/>
            <p:nvPr/>
          </p:nvSpPr>
          <p:spPr>
            <a:xfrm>
              <a:off x="5277403" y="2118717"/>
              <a:ext cx="531832" cy="18466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47A511D-0BAA-8E97-351A-DB4E2A58CA49}"/>
                </a:ext>
              </a:extLst>
            </p:cNvPr>
            <p:cNvSpPr txBox="1"/>
            <p:nvPr/>
          </p:nvSpPr>
          <p:spPr>
            <a:xfrm>
              <a:off x="3044908" y="1870482"/>
              <a:ext cx="452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>
                  <a:solidFill>
                    <a:srgbClr val="FF0000"/>
                  </a:solidFill>
                </a:rPr>
                <a:t>(1)</a:t>
              </a:r>
              <a:endParaRPr lang="ko-KR" altLang="en-US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A5A7AC18-0F12-5D2D-8422-C1F8FDC51F16}"/>
              </a:ext>
            </a:extLst>
          </p:cNvPr>
          <p:cNvSpPr txBox="1"/>
          <p:nvPr/>
        </p:nvSpPr>
        <p:spPr>
          <a:xfrm>
            <a:off x="1191944" y="4931539"/>
            <a:ext cx="52581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Django</a:t>
            </a:r>
            <a:r>
              <a:rPr lang="ko-KR" altLang="en-US" sz="1600"/>
              <a:t>가 쿼리 파라미터 </a:t>
            </a:r>
            <a:r>
              <a:rPr lang="en-US" altLang="ko-KR" sz="1600"/>
              <a:t>?post=1</a:t>
            </a:r>
            <a:r>
              <a:rPr lang="ko-KR" altLang="en-US" sz="1600"/>
              <a:t>을 인식하도록 필터링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C251E-553C-F6BD-65B2-581B531D42E0}"/>
              </a:ext>
            </a:extLst>
          </p:cNvPr>
          <p:cNvSpPr txBox="1"/>
          <p:nvPr/>
        </p:nvSpPr>
        <p:spPr>
          <a:xfrm>
            <a:off x="3132314" y="4084915"/>
            <a:ext cx="19704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/>
              <a:t>React</a:t>
            </a:r>
            <a:r>
              <a:rPr lang="ko-KR" altLang="en-US" sz="1600"/>
              <a:t>와 </a:t>
            </a:r>
            <a:r>
              <a:rPr lang="en-US" altLang="ko-KR" sz="1600"/>
              <a:t>Django </a:t>
            </a:r>
            <a:br>
              <a:rPr lang="en-US" altLang="ko-KR" sz="1600"/>
            </a:br>
            <a:r>
              <a:rPr lang="ko-KR" altLang="en-US" sz="1600"/>
              <a:t>크로스 도메인 연동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C50F536-2178-C072-79E9-513DE0AD243B}"/>
              </a:ext>
            </a:extLst>
          </p:cNvPr>
          <p:cNvSpPr txBox="1"/>
          <p:nvPr/>
        </p:nvSpPr>
        <p:spPr>
          <a:xfrm>
            <a:off x="4786574" y="624578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(6)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1934305-5F76-9F7E-A04B-84CB49CB4180}"/>
              </a:ext>
            </a:extLst>
          </p:cNvPr>
          <p:cNvSpPr/>
          <p:nvPr/>
        </p:nvSpPr>
        <p:spPr>
          <a:xfrm>
            <a:off x="5543319" y="5664133"/>
            <a:ext cx="3844521" cy="502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506B99-1FB1-CF9B-DE7A-7B0116FEE50D}"/>
              </a:ext>
            </a:extLst>
          </p:cNvPr>
          <p:cNvSpPr/>
          <p:nvPr/>
        </p:nvSpPr>
        <p:spPr>
          <a:xfrm>
            <a:off x="5543318" y="6232195"/>
            <a:ext cx="6478012" cy="50275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96A2D2-1C89-2BFD-6F08-C3A9923A67AF}"/>
              </a:ext>
            </a:extLst>
          </p:cNvPr>
          <p:cNvSpPr txBox="1"/>
          <p:nvPr/>
        </p:nvSpPr>
        <p:spPr>
          <a:xfrm>
            <a:off x="8390876" y="1123892"/>
            <a:ext cx="135513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'rest_framework',</a:t>
            </a:r>
          </a:p>
          <a:p>
            <a:r>
              <a:rPr lang="ko-KR" altLang="en-US" sz="1100">
                <a:solidFill>
                  <a:srgbClr val="FF0000"/>
                </a:solidFill>
              </a:rPr>
              <a:t>'corsheaders',</a:t>
            </a:r>
          </a:p>
          <a:p>
            <a:r>
              <a:rPr lang="ko-KR" altLang="en-US" sz="1100">
                <a:solidFill>
                  <a:srgbClr val="FF0000"/>
                </a:solidFill>
              </a:rPr>
              <a:t>'django_filters',</a:t>
            </a:r>
          </a:p>
          <a:p>
            <a:r>
              <a:rPr lang="ko-KR" altLang="en-US" sz="1100">
                <a:solidFill>
                  <a:srgbClr val="FF0000"/>
                </a:solidFill>
              </a:rPr>
              <a:t>'board',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17195EA-92A6-5370-271F-F930328A7EA0}"/>
              </a:ext>
            </a:extLst>
          </p:cNvPr>
          <p:cNvSpPr txBox="1"/>
          <p:nvPr/>
        </p:nvSpPr>
        <p:spPr>
          <a:xfrm>
            <a:off x="6868554" y="1882294"/>
            <a:ext cx="2859482" cy="2689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'corsheaders.middleware.CorsMiddleware',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476729-13E7-8E96-6229-87E70F760B4A}"/>
              </a:ext>
            </a:extLst>
          </p:cNvPr>
          <p:cNvSpPr txBox="1"/>
          <p:nvPr/>
        </p:nvSpPr>
        <p:spPr>
          <a:xfrm>
            <a:off x="10052304" y="4261601"/>
            <a:ext cx="213969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>
                <a:solidFill>
                  <a:srgbClr val="FF0000"/>
                </a:solidFill>
              </a:rPr>
              <a:t>DATABASES = {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'default': {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    'ENGINE': 'django.db.backends.postgresql',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    'NAME': 'postgres',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    'USER': 'postgres',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    'PASSWORD': 'mysecretpassword',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    'HOST': 'postgrestest',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    'PORT': 5432,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    }</a:t>
            </a:r>
          </a:p>
          <a:p>
            <a:r>
              <a:rPr lang="ko-KR" altLang="en-US" sz="70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AB1A776-2E98-3F5C-4742-64B42F70A9FB}"/>
              </a:ext>
            </a:extLst>
          </p:cNvPr>
          <p:cNvSpPr txBox="1"/>
          <p:nvPr/>
        </p:nvSpPr>
        <p:spPr>
          <a:xfrm>
            <a:off x="1087458" y="5903893"/>
            <a:ext cx="44027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>
                <a:solidFill>
                  <a:srgbClr val="FF0000"/>
                </a:solidFill>
              </a:rPr>
              <a:t>CORS_ALLOWED_ORIGINS = [</a:t>
            </a:r>
          </a:p>
          <a:p>
            <a:r>
              <a:rPr lang="ko-KR" altLang="en-US" sz="800">
                <a:solidFill>
                  <a:srgbClr val="FF0000"/>
                </a:solidFill>
              </a:rPr>
              <a:t>    'http://localhost:3000',  # React dev server</a:t>
            </a:r>
          </a:p>
          <a:p>
            <a:r>
              <a:rPr lang="ko-KR" altLang="en-US" sz="800">
                <a:solidFill>
                  <a:srgbClr val="FF0000"/>
                </a:solidFill>
              </a:rPr>
              <a:t>]</a:t>
            </a:r>
          </a:p>
          <a:p>
            <a:endParaRPr lang="ko-KR" altLang="en-US" sz="800">
              <a:solidFill>
                <a:srgbClr val="FF0000"/>
              </a:solidFill>
            </a:endParaRPr>
          </a:p>
          <a:p>
            <a:r>
              <a:rPr lang="ko-KR" altLang="en-US" sz="800">
                <a:solidFill>
                  <a:srgbClr val="FF0000"/>
                </a:solidFill>
              </a:rPr>
              <a:t>REST_FRAMEWORK = {</a:t>
            </a:r>
          </a:p>
          <a:p>
            <a:r>
              <a:rPr lang="ko-KR" altLang="en-US" sz="800">
                <a:solidFill>
                  <a:srgbClr val="FF0000"/>
                </a:solidFill>
              </a:rPr>
              <a:t>    'DEFAULT_FILTER_BACKENDS': ['django_filters.rest_framework.DjangoFilterBackend']</a:t>
            </a:r>
          </a:p>
          <a:p>
            <a:r>
              <a:rPr lang="ko-KR" altLang="en-US" sz="80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49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BDE86-EFBE-5B1F-8135-01E45C9B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2A8CFF8-2A0C-A374-645F-A1F1A40122A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뷰 호출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83D306-1D57-48C5-9152-04740B8DF31B}"/>
              </a:ext>
            </a:extLst>
          </p:cNvPr>
          <p:cNvSpPr txBox="1"/>
          <p:nvPr/>
        </p:nvSpPr>
        <p:spPr>
          <a:xfrm>
            <a:off x="838199" y="1221904"/>
            <a:ext cx="70978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backend/board_project/board_project/urls.py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7593366B-6706-B27E-76E0-A9850D436277}"/>
              </a:ext>
            </a:extLst>
          </p:cNvPr>
          <p:cNvSpPr txBox="1">
            <a:spLocks/>
          </p:cNvSpPr>
          <p:nvPr/>
        </p:nvSpPr>
        <p:spPr>
          <a:xfrm>
            <a:off x="838199" y="1699827"/>
            <a:ext cx="9786731" cy="158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>
                <a:solidFill>
                  <a:srgbClr val="212529"/>
                </a:solidFill>
                <a:latin typeface="+mn-ea"/>
              </a:rPr>
              <a:t>URL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을 설정하여 앱에 설정한 뷰를 호출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r>
              <a:rPr lang="en-US" altLang="ko-KR" sz="1600"/>
              <a:t>board_project</a:t>
            </a:r>
            <a:r>
              <a:rPr lang="en-US" altLang="ko-KR" sz="1600">
                <a:solidFill>
                  <a:srgbClr val="212529"/>
                </a:solidFill>
                <a:latin typeface="+mn-ea"/>
              </a:rPr>
              <a:t>/urls.py </a:t>
            </a:r>
            <a:r>
              <a:rPr lang="ko-KR" altLang="en-US" sz="1600">
                <a:solidFill>
                  <a:srgbClr val="212529"/>
                </a:solidFill>
                <a:latin typeface="+mn-ea"/>
              </a:rPr>
              <a:t>수정</a:t>
            </a:r>
            <a:endParaRPr lang="en-US" altLang="ko-KR" sz="1600">
              <a:solidFill>
                <a:srgbClr val="212529"/>
              </a:solidFill>
              <a:latin typeface="+mn-ea"/>
            </a:endParaRPr>
          </a:p>
          <a:p>
            <a:pPr lvl="1"/>
            <a:r>
              <a:rPr lang="en-US" altLang="ko-KR" sz="1400"/>
              <a:t>vi board_project/urls.py</a:t>
            </a:r>
            <a:endParaRPr lang="en-US" altLang="ko-KR" sz="1800">
              <a:solidFill>
                <a:srgbClr val="212529"/>
              </a:solidFill>
              <a:latin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1CFBC-E206-FC56-DB0B-9DD0327FF117}"/>
              </a:ext>
            </a:extLst>
          </p:cNvPr>
          <p:cNvSpPr txBox="1"/>
          <p:nvPr/>
        </p:nvSpPr>
        <p:spPr>
          <a:xfrm>
            <a:off x="967365" y="3331912"/>
            <a:ext cx="9114183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600"/>
              <a:t>from django.contrib import admin</a:t>
            </a:r>
          </a:p>
          <a:p>
            <a:r>
              <a:rPr lang="en-US" altLang="ko-KR" sz="1600"/>
              <a:t>from django.urls import path</a:t>
            </a:r>
            <a:r>
              <a:rPr lang="en-US" altLang="ko-KR" sz="1600">
                <a:highlight>
                  <a:srgbClr val="FFFF00"/>
                </a:highlight>
              </a:rPr>
              <a:t>, include</a:t>
            </a:r>
          </a:p>
          <a:p>
            <a:endParaRPr lang="en-US" altLang="ko-KR" sz="1600"/>
          </a:p>
          <a:p>
            <a:r>
              <a:rPr lang="en-US" altLang="ko-KR" sz="1600"/>
              <a:t>urlpatterns = [</a:t>
            </a:r>
          </a:p>
          <a:p>
            <a:r>
              <a:rPr lang="en-US" altLang="ko-KR" sz="1600"/>
              <a:t>    path('admin/', admin.site.urls),</a:t>
            </a:r>
          </a:p>
          <a:p>
            <a:r>
              <a:rPr lang="en-US" altLang="ko-KR" sz="1600"/>
              <a:t>    </a:t>
            </a:r>
            <a:r>
              <a:rPr lang="en-US" altLang="ko-KR" sz="1600">
                <a:highlight>
                  <a:srgbClr val="FFFF00"/>
                </a:highlight>
              </a:rPr>
              <a:t>path("</a:t>
            </a:r>
            <a:r>
              <a:rPr lang="en-US" altLang="ko-KR" sz="1600">
                <a:solidFill>
                  <a:srgbClr val="FF0000"/>
                </a:solidFill>
                <a:highlight>
                  <a:srgbClr val="FFFF00"/>
                </a:highlight>
              </a:rPr>
              <a:t>api/", </a:t>
            </a:r>
            <a:r>
              <a:rPr lang="en-US" altLang="ko-KR" sz="1600">
                <a:highlight>
                  <a:srgbClr val="FFFF00"/>
                </a:highlight>
              </a:rPr>
              <a:t>include("board.urls")),</a:t>
            </a:r>
          </a:p>
          <a:p>
            <a:r>
              <a:rPr lang="en-US" altLang="ko-KR" sz="1600"/>
              <a:t>]</a:t>
            </a:r>
            <a:endParaRPr lang="ko-KR" altLang="en-US" sz="16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9E52E1-3FEC-DCBE-3081-55636EC3BB91}"/>
              </a:ext>
            </a:extLst>
          </p:cNvPr>
          <p:cNvSpPr txBox="1"/>
          <p:nvPr/>
        </p:nvSpPr>
        <p:spPr>
          <a:xfrm>
            <a:off x="967366" y="2912107"/>
            <a:ext cx="28163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>
                <a:solidFill>
                  <a:srgbClr val="FF0000"/>
                </a:solidFill>
              </a:rPr>
              <a:t>board_project/urls.py</a:t>
            </a:r>
            <a:endParaRPr lang="ko-KR" altLang="en-US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3EED87D-7EC9-6C6A-249A-45E1B1CE1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643" y="6202844"/>
            <a:ext cx="7369179" cy="1676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FB6592-B05F-C778-8CCC-79EA7DB00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564" y="2572660"/>
            <a:ext cx="5863486" cy="333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4080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A8B2E-0D48-2A13-24A8-CA5E07D6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288E3A-845E-4C9E-7AE1-65C3C6B2B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en-US" altLang="ko-KR" sz="4400"/>
              <a:t>Nginx </a:t>
            </a:r>
            <a:r>
              <a:rPr lang="ko-KR" altLang="en-US" sz="4400"/>
              <a:t>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7940E1-9AED-A6E7-C1C5-6174749A976C}"/>
              </a:ext>
            </a:extLst>
          </p:cNvPr>
          <p:cNvSpPr txBox="1"/>
          <p:nvPr/>
        </p:nvSpPr>
        <p:spPr>
          <a:xfrm>
            <a:off x="5270293" y="3727048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리버스 프록시</a:t>
            </a:r>
          </a:p>
        </p:txBody>
      </p:sp>
    </p:spTree>
    <p:extLst>
      <p:ext uri="{BB962C8B-B14F-4D97-AF65-F5344CB8AC3E}">
        <p14:creationId xmlns:p14="http://schemas.microsoft.com/office/powerpoint/2010/main" val="291378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DD69-A86C-A4C3-0510-C68211F38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BDB007C-6C6C-51D5-FFC6-D44A413026B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React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453C0-44C6-E94D-B016-7EEBAFE9B794}"/>
              </a:ext>
            </a:extLst>
          </p:cNvPr>
          <p:cNvSpPr txBox="1"/>
          <p:nvPr/>
        </p:nvSpPr>
        <p:spPr>
          <a:xfrm>
            <a:off x="838200" y="1140881"/>
            <a:ext cx="99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리버스 프록시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)-React(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프론트엔드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)-Django(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백엔드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)-PostgreSQL(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데이터베이스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AEC80-D295-96F0-4504-80AA8A2F5021}"/>
              </a:ext>
            </a:extLst>
          </p:cNvPr>
          <p:cNvSpPr txBox="1"/>
          <p:nvPr/>
        </p:nvSpPr>
        <p:spPr>
          <a:xfrm>
            <a:off x="838200" y="1737761"/>
            <a:ext cx="9625314" cy="46782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/>
              <a:t>구성 요소별 역할</a:t>
            </a:r>
            <a:endParaRPr lang="en-US" altLang="ko-KR" b="1"/>
          </a:p>
          <a:p>
            <a:endParaRPr lang="ko-KR" altLang="en-US" sz="1600" b="1"/>
          </a:p>
          <a:p>
            <a:r>
              <a:rPr lang="ko-KR" altLang="en-US" sz="1600"/>
              <a:t>1. React (프론트엔드)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SPA(Single Page Application)으로 동작.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npm run build로 정적 파일 생성됨 → Nginx가 서비스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백엔드의 API 호출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/>
          </a:p>
          <a:p>
            <a:r>
              <a:rPr lang="ko-KR" altLang="en-US" sz="1600"/>
              <a:t>2. Django (백엔드)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board 앱에 모델/</a:t>
            </a:r>
            <a:r>
              <a:rPr lang="en-US" altLang="ko-KR" sz="1600"/>
              <a:t>Serializer</a:t>
            </a:r>
            <a:r>
              <a:rPr lang="ko-KR" altLang="en-US" sz="1600"/>
              <a:t>/views 구성.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DRF(Django REST Framework)로 API 구현.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 b="1"/>
              <a:t>CORS_ALLOWED_ORIGINS 설정 필요: http://localhost:3000 (React dev 서버용).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/api/ 경로로 React와 JSON 통신.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/>
          </a:p>
          <a:p>
            <a:r>
              <a:rPr lang="ko-KR" altLang="en-US" sz="1600"/>
              <a:t>3. PostgreSQL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Django ORM을 사용해서 연동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settings.py에서 DATABASES 설정 필요</a:t>
            </a:r>
            <a:endParaRPr lang="en-US" altLang="ko-KR" sz="16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/>
          </a:p>
          <a:p>
            <a:r>
              <a:rPr lang="ko-KR" altLang="en-US" sz="1600"/>
              <a:t>4. Nginx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운영 환경에서 </a:t>
            </a:r>
            <a:r>
              <a:rPr lang="ko-KR" altLang="en-US" sz="1600" b="1"/>
              <a:t>React의 정적 파일 (build 디렉토리 안의 파일) 서빙</a:t>
            </a:r>
            <a:r>
              <a:rPr lang="ko-KR" altLang="en-US" sz="160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1600"/>
              <a:t>API 요청은 Django로 프록시 전송 (proxy_pass).</a:t>
            </a:r>
          </a:p>
        </p:txBody>
      </p:sp>
    </p:spTree>
    <p:extLst>
      <p:ext uri="{BB962C8B-B14F-4D97-AF65-F5344CB8AC3E}">
        <p14:creationId xmlns:p14="http://schemas.microsoft.com/office/powerpoint/2010/main" val="1404777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27F3-19C4-EB3D-1E2E-73405361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3635C8-8CC5-8AFC-081F-8A9AE52F2E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Nginx </a:t>
            </a:r>
            <a:r>
              <a:rPr lang="ko-KR" altLang="en-US" sz="4400"/>
              <a:t>파트</a:t>
            </a:r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769E278-0436-D37B-24E4-7156E790C432}"/>
              </a:ext>
            </a:extLst>
          </p:cNvPr>
          <p:cNvSpPr txBox="1"/>
          <p:nvPr/>
        </p:nvSpPr>
        <p:spPr>
          <a:xfrm>
            <a:off x="6199011" y="1826015"/>
            <a:ext cx="5600886" cy="46166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/>
              <a:t>upstream </a:t>
            </a:r>
            <a:r>
              <a:rPr lang="en-US" altLang="ko-KR" sz="1400" b="1">
                <a:solidFill>
                  <a:srgbClr val="FF0000"/>
                </a:solidFill>
              </a:rPr>
              <a:t>myboard</a:t>
            </a:r>
            <a:r>
              <a:rPr lang="en-US" altLang="ko-KR" sz="1400"/>
              <a:t> {</a:t>
            </a:r>
          </a:p>
          <a:p>
            <a:r>
              <a:rPr lang="en-US" altLang="ko-KR" sz="1400"/>
              <a:t>    server backend:8000;</a:t>
            </a:r>
          </a:p>
          <a:p>
            <a:r>
              <a:rPr lang="en-US" altLang="ko-KR" sz="1400"/>
              <a:t>}</a:t>
            </a:r>
          </a:p>
          <a:p>
            <a:endParaRPr lang="en-US" altLang="ko-KR" sz="1400"/>
          </a:p>
          <a:p>
            <a:r>
              <a:rPr lang="en-US" altLang="ko-KR" sz="1400"/>
              <a:t>server {</a:t>
            </a:r>
          </a:p>
          <a:p>
            <a:r>
              <a:rPr lang="en-US" altLang="ko-KR" sz="1400"/>
              <a:t>    listen 80;</a:t>
            </a:r>
          </a:p>
          <a:p>
            <a:r>
              <a:rPr lang="en-US" altLang="ko-KR" sz="1400"/>
              <a:t>    server_name localhost;</a:t>
            </a:r>
          </a:p>
          <a:p>
            <a:endParaRPr lang="en-US" altLang="ko-KR" sz="1400"/>
          </a:p>
          <a:p>
            <a:r>
              <a:rPr lang="en-US" altLang="ko-KR" sz="1400"/>
              <a:t>    # React </a:t>
            </a:r>
            <a:r>
              <a:rPr lang="ko-KR" altLang="en-US" sz="1400"/>
              <a:t>앱 정적 파일 </a:t>
            </a:r>
            <a:r>
              <a:rPr lang="en-US" altLang="ko-KR" sz="1400"/>
              <a:t>(index.html </a:t>
            </a:r>
            <a:r>
              <a:rPr lang="ko-KR" altLang="en-US" sz="1400"/>
              <a:t>등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    root /usr/share/nginx/html;</a:t>
            </a:r>
          </a:p>
          <a:p>
            <a:r>
              <a:rPr lang="en-US" altLang="ko-KR" sz="1400"/>
              <a:t>    index index.html;</a:t>
            </a:r>
          </a:p>
          <a:p>
            <a:endParaRPr lang="en-US" altLang="ko-KR" sz="1400"/>
          </a:p>
          <a:p>
            <a:r>
              <a:rPr lang="en-US" altLang="ko-KR" sz="1400"/>
              <a:t>    # React build</a:t>
            </a:r>
            <a:r>
              <a:rPr lang="ko-KR" altLang="en-US" sz="1400"/>
              <a:t>된 정적 파일</a:t>
            </a:r>
          </a:p>
          <a:p>
            <a:r>
              <a:rPr lang="ko-KR" altLang="en-US" sz="1400"/>
              <a:t>    </a:t>
            </a:r>
            <a:r>
              <a:rPr lang="en-US" altLang="ko-KR" sz="1400"/>
              <a:t>location / {</a:t>
            </a:r>
          </a:p>
          <a:p>
            <a:r>
              <a:rPr lang="en-US" altLang="ko-KR" sz="1400"/>
              <a:t>        try_files $uri /index.html;</a:t>
            </a:r>
          </a:p>
          <a:p>
            <a:r>
              <a:rPr lang="en-US" altLang="ko-KR" sz="1400"/>
              <a:t>    }</a:t>
            </a:r>
          </a:p>
          <a:p>
            <a:endParaRPr lang="en-US" altLang="ko-KR" sz="1400"/>
          </a:p>
          <a:p>
            <a:r>
              <a:rPr lang="en-US" altLang="ko-KR" sz="1400"/>
              <a:t>    # API </a:t>
            </a:r>
            <a:r>
              <a:rPr lang="ko-KR" altLang="en-US" sz="1400"/>
              <a:t>요청은 </a:t>
            </a:r>
            <a:r>
              <a:rPr lang="en-US" altLang="ko-KR" sz="1400"/>
              <a:t>Django</a:t>
            </a:r>
            <a:r>
              <a:rPr lang="ko-KR" altLang="en-US" sz="1400"/>
              <a:t>로 프록시 </a:t>
            </a:r>
            <a:r>
              <a:rPr lang="en-US" altLang="ko-KR" sz="1400"/>
              <a:t>(API</a:t>
            </a:r>
            <a:r>
              <a:rPr lang="ko-KR" altLang="en-US" sz="1400"/>
              <a:t>만 </a:t>
            </a:r>
            <a:r>
              <a:rPr lang="en-US" altLang="ko-KR" sz="1400"/>
              <a:t>/api/</a:t>
            </a:r>
            <a:r>
              <a:rPr lang="ko-KR" altLang="en-US" sz="1400"/>
              <a:t>로 분리할 경우</a:t>
            </a:r>
            <a:r>
              <a:rPr lang="en-US" altLang="ko-KR" sz="1400"/>
              <a:t>)</a:t>
            </a:r>
          </a:p>
          <a:p>
            <a:r>
              <a:rPr lang="en-US" altLang="ko-KR" sz="1400"/>
              <a:t>    location /api/ {</a:t>
            </a:r>
          </a:p>
          <a:p>
            <a:r>
              <a:rPr lang="en-US" altLang="ko-KR" sz="1400"/>
              <a:t>        proxy_pass http://</a:t>
            </a:r>
            <a:r>
              <a:rPr lang="en-US" altLang="ko-KR" sz="1400" b="1">
                <a:solidFill>
                  <a:srgbClr val="FF0000"/>
                </a:solidFill>
              </a:rPr>
              <a:t>myboard</a:t>
            </a:r>
            <a:r>
              <a:rPr lang="en-US" altLang="ko-KR" sz="1400"/>
              <a:t>; }</a:t>
            </a:r>
          </a:p>
          <a:p>
            <a:r>
              <a:rPr lang="en-US" altLang="ko-KR" sz="1400"/>
              <a:t>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9C90A-A29A-D317-8647-1E92BD3CC1C7}"/>
              </a:ext>
            </a:extLst>
          </p:cNvPr>
          <p:cNvSpPr txBox="1"/>
          <p:nvPr/>
        </p:nvSpPr>
        <p:spPr>
          <a:xfrm>
            <a:off x="5565885" y="176753"/>
            <a:ext cx="64493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>
                <a:solidFill>
                  <a:schemeClr val="accent6"/>
                </a:solidFill>
              </a:rPr>
              <a:t>#</a:t>
            </a:r>
            <a:r>
              <a:rPr lang="en-US" altLang="ko-KR" sz="1400">
                <a:solidFill>
                  <a:schemeClr val="accent6"/>
                </a:solidFill>
              </a:rPr>
              <a:t>backend</a:t>
            </a:r>
            <a:r>
              <a:rPr lang="ko-KR" altLang="en-US" sz="1400">
                <a:solidFill>
                  <a:schemeClr val="accent6"/>
                </a:solidFill>
              </a:rPr>
              <a:t>: django를 이용해 생성하게 될 컨테이너 이름</a:t>
            </a:r>
          </a:p>
          <a:p>
            <a:r>
              <a:rPr lang="en-US" altLang="ko-KR" sz="1400">
                <a:solidFill>
                  <a:schemeClr val="accent6"/>
                </a:solidFill>
              </a:rPr>
              <a:t>#</a:t>
            </a:r>
            <a:r>
              <a:rPr lang="ko-KR" altLang="en-US" sz="1400">
                <a:solidFill>
                  <a:schemeClr val="accent6"/>
                </a:solidFill>
              </a:rPr>
              <a:t>Nginx는 80번 포트로 받은 요청을 </a:t>
            </a:r>
            <a:r>
              <a:rPr lang="en-US" altLang="ko-KR" sz="1400">
                <a:solidFill>
                  <a:schemeClr val="accent6"/>
                </a:solidFill>
              </a:rPr>
              <a:t>backend </a:t>
            </a:r>
            <a:r>
              <a:rPr lang="ko-KR" altLang="en-US" sz="1400">
                <a:solidFill>
                  <a:schemeClr val="accent6"/>
                </a:solidFill>
              </a:rPr>
              <a:t>컨테이너의 8000번 포트로 전송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EC7A-06D5-B136-913B-B7B239F357BB}"/>
              </a:ext>
            </a:extLst>
          </p:cNvPr>
          <p:cNvSpPr txBox="1"/>
          <p:nvPr/>
        </p:nvSpPr>
        <p:spPr>
          <a:xfrm>
            <a:off x="838200" y="1158579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default.conf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77E282-1F8C-3709-7C91-7424F0FFF732}"/>
              </a:ext>
            </a:extLst>
          </p:cNvPr>
          <p:cNvSpPr txBox="1"/>
          <p:nvPr/>
        </p:nvSpPr>
        <p:spPr>
          <a:xfrm>
            <a:off x="2408044" y="1157872"/>
            <a:ext cx="34233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/>
              <a:t>Nginx</a:t>
            </a:r>
            <a:r>
              <a:rPr lang="ko-KR" altLang="en-US" sz="1200"/>
              <a:t>의 서버 설정 파일</a:t>
            </a:r>
            <a:endParaRPr lang="en-US" altLang="ko-KR" sz="1200"/>
          </a:p>
          <a:p>
            <a:r>
              <a:rPr lang="ko-KR" altLang="en-US" sz="1200"/>
              <a:t>기본 서버</a:t>
            </a:r>
            <a:r>
              <a:rPr lang="en-US" altLang="ko-KR" sz="1200"/>
              <a:t>(</a:t>
            </a:r>
            <a:r>
              <a:rPr lang="ko-KR" altLang="en-US" sz="1200"/>
              <a:t>웹사이트</a:t>
            </a:r>
            <a:r>
              <a:rPr lang="en-US" altLang="ko-KR" sz="1200"/>
              <a:t>)</a:t>
            </a:r>
            <a:r>
              <a:rPr lang="ko-KR" altLang="en-US" sz="1200"/>
              <a:t>의 동작 방식 설정에 사용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F272A-1136-D829-6B5C-856C7C733962}"/>
              </a:ext>
            </a:extLst>
          </p:cNvPr>
          <p:cNvSpPr txBox="1"/>
          <p:nvPr/>
        </p:nvSpPr>
        <p:spPr>
          <a:xfrm>
            <a:off x="759725" y="1674644"/>
            <a:ext cx="6094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212529"/>
                </a:solidFill>
                <a:latin typeface="+mn-ea"/>
              </a:rPr>
              <a:t>cd ~/composetest3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212529"/>
                </a:solidFill>
                <a:latin typeface="+mn-ea"/>
              </a:rPr>
              <a:t>cd reverse-proxy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ko-KR" sz="1800">
                <a:solidFill>
                  <a:srgbClr val="212529"/>
                </a:solidFill>
                <a:latin typeface="+mn-ea"/>
              </a:rPr>
              <a:t>vi default.conf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AEC93C-628E-09D8-8167-1A04500699A7}"/>
              </a:ext>
            </a:extLst>
          </p:cNvPr>
          <p:cNvSpPr txBox="1"/>
          <p:nvPr/>
        </p:nvSpPr>
        <p:spPr>
          <a:xfrm>
            <a:off x="10707439" y="6442663"/>
            <a:ext cx="13078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rgbClr val="FF0000"/>
                </a:solidFill>
              </a:rPr>
              <a:t>default.conf</a:t>
            </a:r>
            <a:endParaRPr lang="ko-KR" altLang="en-US" sz="1400">
              <a:solidFill>
                <a:srgbClr val="FF0000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F1C9B5DE-1C9E-5A79-0A0F-E4496F2C24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228"/>
          <a:stretch/>
        </p:blipFill>
        <p:spPr>
          <a:xfrm>
            <a:off x="759725" y="2909052"/>
            <a:ext cx="4966706" cy="5206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48CDF02-1243-230A-04FA-514628AE39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348" y="3718360"/>
            <a:ext cx="4015460" cy="277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360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AFE50-7A5C-BEA5-9372-D23DC9856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D3D6F8-0A17-DFA2-88C6-0967A55874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ko-KR" altLang="en-US" sz="4400"/>
              <a:t>도커 파일 생성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32850-3544-C646-D073-A2CDA3AD983C}"/>
              </a:ext>
            </a:extLst>
          </p:cNvPr>
          <p:cNvSpPr txBox="1"/>
          <p:nvPr/>
        </p:nvSpPr>
        <p:spPr>
          <a:xfrm>
            <a:off x="2948923" y="3727048"/>
            <a:ext cx="629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React(frontend), Django(backend), </a:t>
            </a:r>
            <a:r>
              <a:rPr lang="en-US" altLang="ko-KR" sz="1800"/>
              <a:t>Nginx </a:t>
            </a:r>
            <a:r>
              <a:rPr lang="ko-KR" altLang="en-US" sz="1800"/>
              <a:t>이미지 파일 생성</a:t>
            </a:r>
            <a:endParaRPr lang="en-US" altLang="ko-KR" sz="1800"/>
          </a:p>
          <a:p>
            <a:pPr algn="ctr"/>
            <a:r>
              <a:rPr lang="en-US" altLang="ko-KR"/>
              <a:t>PostgreSQL</a:t>
            </a:r>
            <a:r>
              <a:rPr lang="ko-KR" altLang="en-US"/>
              <a:t>는 도커 허브에 있는 기본 이미지 사용</a:t>
            </a:r>
          </a:p>
        </p:txBody>
      </p:sp>
    </p:spTree>
    <p:extLst>
      <p:ext uri="{BB962C8B-B14F-4D97-AF65-F5344CB8AC3E}">
        <p14:creationId xmlns:p14="http://schemas.microsoft.com/office/powerpoint/2010/main" val="3529284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0C27B-C35C-7374-A217-FF4DB0BF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1F8EB72-676D-061F-BDD2-04936B616F7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도커 파일 생성</a:t>
            </a: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DDCF7F-43BE-07FC-EE26-6343E77E7979}"/>
              </a:ext>
            </a:extLst>
          </p:cNvPr>
          <p:cNvGrpSpPr/>
          <p:nvPr/>
        </p:nvGrpSpPr>
        <p:grpSpPr>
          <a:xfrm>
            <a:off x="1226215" y="4851756"/>
            <a:ext cx="9945584" cy="959185"/>
            <a:chOff x="3854882" y="4150440"/>
            <a:chExt cx="6614036" cy="9591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23EC36C-46DB-C138-6ACD-C60E13B19A54}"/>
                </a:ext>
              </a:extLst>
            </p:cNvPr>
            <p:cNvSpPr txBox="1"/>
            <p:nvPr/>
          </p:nvSpPr>
          <p:spPr>
            <a:xfrm>
              <a:off x="3854882" y="4155518"/>
              <a:ext cx="6614036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</a:rPr>
                <a:t>FROM node:16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WORKDIR /app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COPY board_react/ ./board_react/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WORKDIR /app/board_react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22533E5-6971-5704-F009-9A8FA25B4F12}"/>
                </a:ext>
              </a:extLst>
            </p:cNvPr>
            <p:cNvSpPr txBox="1"/>
            <p:nvPr/>
          </p:nvSpPr>
          <p:spPr>
            <a:xfrm>
              <a:off x="6101660" y="4150440"/>
              <a:ext cx="436725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 Node.js 16 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사용</a:t>
              </a: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 </a:t>
              </a:r>
              <a:r>
                <a:rPr lang="ko-KR" altLang="en-US" sz="1400">
                  <a:solidFill>
                    <a:schemeClr val="accent6"/>
                  </a:solidFill>
                </a:rPr>
                <a:t>작업 디렉토리 설정</a:t>
              </a: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 React </a:t>
              </a:r>
              <a:r>
                <a:rPr lang="ko-KR" altLang="en-US" sz="1400">
                  <a:solidFill>
                    <a:schemeClr val="accent6"/>
                  </a:solidFill>
                </a:rPr>
                <a:t>프로젝트 폴더 복사</a:t>
              </a: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 React </a:t>
              </a:r>
              <a:r>
                <a:rPr lang="ko-KR" altLang="en-US" sz="1400">
                  <a:solidFill>
                    <a:schemeClr val="accent6"/>
                  </a:solidFill>
                </a:rPr>
                <a:t>루트 디렉토리로 이동</a:t>
              </a:r>
              <a:endParaRPr lang="en-US" altLang="ko-KR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D1146314-932F-CC5E-4D1D-395645E286C3}"/>
              </a:ext>
            </a:extLst>
          </p:cNvPr>
          <p:cNvSpPr txBox="1"/>
          <p:nvPr/>
        </p:nvSpPr>
        <p:spPr>
          <a:xfrm>
            <a:off x="10165375" y="4549057"/>
            <a:ext cx="107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13847B-5440-26E2-7553-3D947375CDE3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React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444D6-CD0C-7D00-F2BD-DA75616DD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967" y="2171064"/>
            <a:ext cx="5311600" cy="1676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1FA752F-DDDA-FC37-4BF7-BD66793498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0525"/>
          <a:stretch/>
        </p:blipFill>
        <p:spPr>
          <a:xfrm>
            <a:off x="4712850" y="2686664"/>
            <a:ext cx="2766300" cy="64592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594EFBB-4D6B-436A-4CBC-D207CB59FB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8388" y="3619336"/>
            <a:ext cx="4435224" cy="30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5285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F2EFE-CBA9-3C15-7C6A-21F44EE6B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1844440-9347-40F7-251A-118E6E67A1B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도커 파일 생성</a:t>
            </a:r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163915-0E29-9B06-4208-7D67B16E4B53}"/>
              </a:ext>
            </a:extLst>
          </p:cNvPr>
          <p:cNvGrpSpPr/>
          <p:nvPr/>
        </p:nvGrpSpPr>
        <p:grpSpPr>
          <a:xfrm>
            <a:off x="1048481" y="4839871"/>
            <a:ext cx="10721622" cy="1815882"/>
            <a:chOff x="1602128" y="3029734"/>
            <a:chExt cx="8780438" cy="181588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4780075-F65D-AB88-67B5-034E5B3258C8}"/>
                </a:ext>
              </a:extLst>
            </p:cNvPr>
            <p:cNvSpPr txBox="1"/>
            <p:nvPr/>
          </p:nvSpPr>
          <p:spPr>
            <a:xfrm>
              <a:off x="1602128" y="3029734"/>
              <a:ext cx="8780438" cy="181588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ko-KR" altLang="en-US" sz="1400">
                  <a:solidFill>
                    <a:schemeClr val="tx1"/>
                  </a:solidFill>
                </a:rPr>
                <a:t>FROM python:3.11.6</a:t>
              </a:r>
            </a:p>
            <a:p>
              <a:r>
                <a:rPr lang="ko-KR" altLang="en-US" sz="1400">
                  <a:solidFill>
                    <a:schemeClr val="tx1"/>
                  </a:solidFill>
                </a:rPr>
                <a:t>WORKDIR </a:t>
              </a:r>
              <a:r>
                <a:rPr lang="en-US" altLang="ko-KR" sz="1400">
                  <a:solidFill>
                    <a:schemeClr val="tx1"/>
                  </a:solidFill>
                </a:rPr>
                <a:t>/usr/src/app</a:t>
              </a:r>
              <a:endParaRPr lang="ko-KR" altLang="en-US" sz="1400">
                <a:solidFill>
                  <a:schemeClr val="tx1"/>
                </a:solidFill>
              </a:endParaRPr>
            </a:p>
            <a:p>
              <a:r>
                <a:rPr lang="ko-KR" altLang="en-US" sz="1400">
                  <a:solidFill>
                    <a:schemeClr val="tx1"/>
                  </a:solidFill>
                </a:rPr>
                <a:t>COPY </a:t>
              </a:r>
              <a:r>
                <a:rPr lang="en-US" altLang="ko-KR" sz="1400">
                  <a:solidFill>
                    <a:schemeClr val="tx1"/>
                  </a:solidFill>
                </a:rPr>
                <a:t>.</a:t>
              </a:r>
              <a:r>
                <a:rPr lang="ko-KR" altLang="en-US" sz="1400">
                  <a:solidFill>
                    <a:schemeClr val="tx1"/>
                  </a:solidFill>
                </a:rPr>
                <a:t> </a:t>
              </a:r>
              <a:r>
                <a:rPr lang="en-US" altLang="ko-KR" sz="1400">
                  <a:solidFill>
                    <a:schemeClr val="tx1"/>
                  </a:solidFill>
                </a:rPr>
                <a:t>.</a:t>
              </a:r>
              <a:endParaRPr lang="ko-KR" altLang="en-US" sz="1400">
                <a:solidFill>
                  <a:schemeClr val="tx1"/>
                </a:solidFill>
              </a:endParaRPr>
            </a:p>
            <a:p>
              <a:r>
                <a:rPr lang="ko-KR" altLang="en-US" sz="1400">
                  <a:solidFill>
                    <a:schemeClr val="tx1"/>
                  </a:solidFill>
                </a:rPr>
                <a:t>RUN python -m pip install --upgrade pip</a:t>
              </a:r>
            </a:p>
            <a:p>
              <a:r>
                <a:rPr lang="ko-KR" altLang="en-US" sz="1400">
                  <a:solidFill>
                    <a:schemeClr val="tx1"/>
                  </a:solidFill>
                </a:rPr>
                <a:t>RUN pip install -r requirements.txt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r>
                <a:rPr lang="ko-KR" altLang="en-US" sz="1400">
                  <a:solidFill>
                    <a:schemeClr val="tx1"/>
                  </a:solidFill>
                </a:rPr>
                <a:t>WORKDIR </a:t>
              </a:r>
              <a:r>
                <a:rPr lang="en-US" altLang="ko-KR" sz="1400">
                  <a:solidFill>
                    <a:schemeClr val="tx1"/>
                  </a:solidFill>
                </a:rPr>
                <a:t>./</a:t>
              </a:r>
              <a:r>
                <a:rPr lang="en-US" altLang="ko-KR" sz="1400"/>
                <a:t>board_project</a:t>
              </a:r>
              <a:endParaRPr lang="en-US" altLang="ko-KR" sz="1400">
                <a:solidFill>
                  <a:schemeClr val="tx1"/>
                </a:solidFill>
              </a:endParaRP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CMD ../entrypoint.sh</a:t>
              </a:r>
            </a:p>
            <a:p>
              <a:r>
                <a:rPr lang="ko-KR" altLang="en-US" sz="1400">
                  <a:solidFill>
                    <a:schemeClr val="tx1"/>
                  </a:solidFill>
                </a:rPr>
                <a:t>EXPOSE 8000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E11ADC1-55FF-4120-C6D6-92AF1AE3BBA6}"/>
                </a:ext>
              </a:extLst>
            </p:cNvPr>
            <p:cNvSpPr txBox="1"/>
            <p:nvPr/>
          </p:nvSpPr>
          <p:spPr>
            <a:xfrm>
              <a:off x="6003501" y="3029734"/>
              <a:ext cx="4379065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해당 작업 디렉토리 전환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</a:t>
              </a:r>
              <a:r>
                <a:rPr lang="ko-KR" altLang="en-US" sz="1400">
                  <a:solidFill>
                    <a:schemeClr val="accent6"/>
                  </a:solidFill>
                </a:rPr>
                <a:t>호스트 파일경로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에 있는 파일을 </a:t>
              </a:r>
              <a:r>
                <a:rPr lang="en-US" altLang="ko-KR" sz="1400">
                  <a:solidFill>
                    <a:schemeClr val="accent6"/>
                  </a:solidFill>
                </a:rPr>
                <a:t>[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파일 경로</a:t>
              </a:r>
              <a:r>
                <a:rPr lang="en-US" altLang="ko-KR" sz="1400">
                  <a:solidFill>
                    <a:schemeClr val="accent6"/>
                  </a:solidFill>
                </a:rPr>
                <a:t>]</a:t>
              </a:r>
              <a:r>
                <a:rPr lang="ko-KR" altLang="en-US" sz="1400">
                  <a:solidFill>
                    <a:schemeClr val="accent6"/>
                  </a:solidFill>
                </a:rPr>
                <a:t>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빌드시 실행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컨테이너 실행시 실행</a:t>
              </a:r>
            </a:p>
            <a:p>
              <a:endParaRPr lang="ko-KR" altLang="en-US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BF24433-E2A4-CF3A-55B8-B09D2464822E}"/>
              </a:ext>
            </a:extLst>
          </p:cNvPr>
          <p:cNvSpPr txBox="1"/>
          <p:nvPr/>
        </p:nvSpPr>
        <p:spPr>
          <a:xfrm>
            <a:off x="1048481" y="3342748"/>
            <a:ext cx="2423060" cy="13849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</a:rPr>
              <a:t>django==4.2.7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gunicorn==20.1.0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psycopg2==2.9.9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djangorestframework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django-cors-headers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django-filter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1F37A-839E-B163-42C5-EA9B929558DB}"/>
              </a:ext>
            </a:extLst>
          </p:cNvPr>
          <p:cNvSpPr txBox="1"/>
          <p:nvPr/>
        </p:nvSpPr>
        <p:spPr>
          <a:xfrm>
            <a:off x="1016582" y="3044168"/>
            <a:ext cx="1502941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requirements.txt</a:t>
            </a:r>
            <a:endParaRPr lang="ko-KR" alt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8FB6A-BEA2-D00B-FDF2-5F07A53695E5}"/>
              </a:ext>
            </a:extLst>
          </p:cNvPr>
          <p:cNvSpPr txBox="1"/>
          <p:nvPr/>
        </p:nvSpPr>
        <p:spPr>
          <a:xfrm>
            <a:off x="10810756" y="4521882"/>
            <a:ext cx="11296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A1D179-3EA2-1DAC-C1E9-EF62F4B9EB5B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1884F5-8E43-66A2-BAE1-8BA2B29B6D6E}"/>
              </a:ext>
            </a:extLst>
          </p:cNvPr>
          <p:cNvSpPr txBox="1"/>
          <p:nvPr/>
        </p:nvSpPr>
        <p:spPr>
          <a:xfrm>
            <a:off x="3684156" y="3558192"/>
            <a:ext cx="5477512" cy="11695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</a:rPr>
              <a:t>#!/bin/sh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sleep 10 #depend on </a:t>
            </a:r>
            <a:r>
              <a:rPr lang="ko-KR" altLang="en-US" sz="1400">
                <a:solidFill>
                  <a:schemeClr val="tx1"/>
                </a:solidFill>
              </a:rPr>
              <a:t>했는데도 </a:t>
            </a:r>
            <a:r>
              <a:rPr lang="en-US" altLang="ko-KR" sz="1400">
                <a:solidFill>
                  <a:schemeClr val="tx1"/>
                </a:solidFill>
              </a:rPr>
              <a:t>DB</a:t>
            </a:r>
            <a:r>
              <a:rPr lang="ko-KR" altLang="en-US" sz="1400">
                <a:solidFill>
                  <a:schemeClr val="tx1"/>
                </a:solidFill>
              </a:rPr>
              <a:t> 컨테이너보다 먼저 생성되길래</a:t>
            </a:r>
            <a:endParaRPr lang="en-US" altLang="ko-KR" sz="1400">
              <a:solidFill>
                <a:schemeClr val="tx1"/>
              </a:solidFill>
            </a:endParaRPr>
          </a:p>
          <a:p>
            <a:r>
              <a:rPr lang="en-US" altLang="ko-KR" sz="1400">
                <a:solidFill>
                  <a:schemeClr val="tx1"/>
                </a:solidFill>
              </a:rPr>
              <a:t>python manage.py makemigrations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python manage.py migrate</a:t>
            </a:r>
          </a:p>
          <a:p>
            <a:r>
              <a:rPr lang="en-US" altLang="ko-KR" sz="1400">
                <a:solidFill>
                  <a:schemeClr val="tx1"/>
                </a:solidFill>
              </a:rPr>
              <a:t>gunicorn --bind 0.0.0.0:8000 board_project.wsgi:application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A94967-8729-7D65-0459-A080B358D151}"/>
              </a:ext>
            </a:extLst>
          </p:cNvPr>
          <p:cNvSpPr txBox="1"/>
          <p:nvPr/>
        </p:nvSpPr>
        <p:spPr>
          <a:xfrm>
            <a:off x="3650458" y="3224538"/>
            <a:ext cx="1502941" cy="307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>
                <a:solidFill>
                  <a:schemeClr val="tx1"/>
                </a:solidFill>
              </a:rPr>
              <a:t>entrypoint.sh</a:t>
            </a:r>
            <a:endParaRPr lang="ko-KR" altLang="en-US" sz="14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0A9E2A3-ACBB-DD52-2D0B-F7FFD7D661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929" y="1054943"/>
            <a:ext cx="3627434" cy="140982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39BBF5E-11D4-5E30-5D19-5254E258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40" y="1291364"/>
            <a:ext cx="1806097" cy="102878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D104962-EBDA-DB79-914A-0B16EE68AC19}"/>
              </a:ext>
            </a:extLst>
          </p:cNvPr>
          <p:cNvSpPr/>
          <p:nvPr/>
        </p:nvSpPr>
        <p:spPr>
          <a:xfrm>
            <a:off x="7971178" y="1899283"/>
            <a:ext cx="1305473" cy="1989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3DE96A35-1FB3-692B-3022-312989723A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9660" y="370140"/>
            <a:ext cx="5570703" cy="556308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ECFB24-C3B1-5883-1CA1-9B9091381B86}"/>
              </a:ext>
            </a:extLst>
          </p:cNvPr>
          <p:cNvSpPr/>
          <p:nvPr/>
        </p:nvSpPr>
        <p:spPr>
          <a:xfrm>
            <a:off x="6213209" y="718001"/>
            <a:ext cx="1328676" cy="2355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6388BE-B550-CF6B-9F05-65CAF32A76A7}"/>
              </a:ext>
            </a:extLst>
          </p:cNvPr>
          <p:cNvSpPr txBox="1"/>
          <p:nvPr/>
        </p:nvSpPr>
        <p:spPr>
          <a:xfrm>
            <a:off x="8509950" y="54024"/>
            <a:ext cx="28032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/>
              <a:t>chmod +x entrypoint.sh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9C4A26-B585-0DEF-6546-E3D2D06B53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295" y="2516691"/>
            <a:ext cx="5776461" cy="914479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28391A-A3B5-06DD-DAB4-5294BF398CD9}"/>
              </a:ext>
            </a:extLst>
          </p:cNvPr>
          <p:cNvSpPr/>
          <p:nvPr/>
        </p:nvSpPr>
        <p:spPr>
          <a:xfrm>
            <a:off x="7736760" y="3185443"/>
            <a:ext cx="1215853" cy="2435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823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427F3-19C4-EB3D-1E2E-734053612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93635C8-8CC5-8AFC-081F-8A9AE52F2E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4400"/>
              <a:t>도커 파일 생성</a:t>
            </a:r>
            <a:endParaRPr lang="ko-KR" altLang="en-US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C79E40-D176-175F-F98F-50EB8A7C2F6C}"/>
              </a:ext>
            </a:extLst>
          </p:cNvPr>
          <p:cNvGrpSpPr/>
          <p:nvPr/>
        </p:nvGrpSpPr>
        <p:grpSpPr>
          <a:xfrm>
            <a:off x="1226215" y="4851756"/>
            <a:ext cx="9945584" cy="959185"/>
            <a:chOff x="3854882" y="4150440"/>
            <a:chExt cx="6614036" cy="95918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59AF2C-26F7-1C41-D0A9-715D4A6405D6}"/>
                </a:ext>
              </a:extLst>
            </p:cNvPr>
            <p:cNvSpPr txBox="1"/>
            <p:nvPr/>
          </p:nvSpPr>
          <p:spPr>
            <a:xfrm>
              <a:off x="3854882" y="4155518"/>
              <a:ext cx="6614036" cy="95410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tx1"/>
                  </a:solidFill>
                </a:rPr>
                <a:t>FROM nginx:1.25.3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RUN rm /etc/nginx/conf.d/default.conf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COPY default.conf /etc/nginx/conf.d/</a:t>
              </a:r>
            </a:p>
            <a:p>
              <a:r>
                <a:rPr lang="en-US" altLang="ko-KR" sz="1400">
                  <a:solidFill>
                    <a:schemeClr val="tx1"/>
                  </a:solidFill>
                </a:rPr>
                <a:t>CMD ["nginx", "-g", "daemon off;"]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E7CF76F-0325-FBE5-F29C-450B6F634CFB}"/>
                </a:ext>
              </a:extLst>
            </p:cNvPr>
            <p:cNvSpPr txBox="1"/>
            <p:nvPr/>
          </p:nvSpPr>
          <p:spPr>
            <a:xfrm>
              <a:off x="6101660" y="4150440"/>
              <a:ext cx="4367257" cy="9541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이미지 빌드 시 필요한 베이스 이미지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#Nginx</a:t>
              </a:r>
              <a:r>
                <a:rPr lang="ko-KR" altLang="en-US" sz="1400">
                  <a:solidFill>
                    <a:schemeClr val="accent6"/>
                  </a:solidFill>
                </a:rPr>
                <a:t>에서 사용하는 설정 파일 </a:t>
              </a:r>
              <a:r>
                <a:rPr lang="en-US" altLang="ko-KR" sz="1400">
                  <a:solidFill>
                    <a:schemeClr val="accent6"/>
                  </a:solidFill>
                </a:rPr>
                <a:t>default.conf</a:t>
              </a:r>
              <a:r>
                <a:rPr lang="ko-KR" altLang="en-US" sz="1400">
                  <a:solidFill>
                    <a:schemeClr val="accent6"/>
                  </a:solidFill>
                </a:rPr>
                <a:t>를 삭제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</a:t>
              </a:r>
              <a:r>
                <a:rPr lang="ko-KR" altLang="en-US" sz="1400">
                  <a:solidFill>
                    <a:schemeClr val="accent6"/>
                  </a:solidFill>
                </a:rPr>
                <a:t>앞서 생성한 </a:t>
              </a:r>
              <a:r>
                <a:rPr lang="en-US" altLang="ko-KR" sz="1400">
                  <a:solidFill>
                    <a:schemeClr val="accent6"/>
                  </a:solidFill>
                </a:rPr>
                <a:t>default.conf </a:t>
              </a:r>
              <a:r>
                <a:rPr lang="ko-KR" altLang="en-US" sz="1400">
                  <a:solidFill>
                    <a:schemeClr val="accent6"/>
                  </a:solidFill>
                </a:rPr>
                <a:t>파일을 이미지 내부의 </a:t>
              </a:r>
              <a:r>
                <a:rPr lang="en-US" altLang="ko-KR" sz="1400">
                  <a:solidFill>
                    <a:schemeClr val="accent6"/>
                  </a:solidFill>
                </a:rPr>
                <a:t>/etx/nginx/conf.d/ </a:t>
              </a:r>
              <a:r>
                <a:rPr lang="ko-KR" altLang="en-US" sz="1400">
                  <a:solidFill>
                    <a:schemeClr val="accent6"/>
                  </a:solidFill>
                </a:rPr>
                <a:t>경로로 복사</a:t>
              </a:r>
              <a:endParaRPr lang="en-US" altLang="ko-KR" sz="1400">
                <a:solidFill>
                  <a:schemeClr val="accent6"/>
                </a:solidFill>
              </a:endParaRPr>
            </a:p>
            <a:p>
              <a:r>
                <a:rPr lang="en-US" altLang="ko-KR" sz="1400">
                  <a:solidFill>
                    <a:schemeClr val="accent6"/>
                  </a:solidFill>
                </a:rPr>
                <a:t>#[]</a:t>
              </a:r>
              <a:r>
                <a:rPr lang="ko-KR" altLang="en-US" sz="1400">
                  <a:solidFill>
                    <a:schemeClr val="accent6"/>
                  </a:solidFill>
                </a:rPr>
                <a:t>를 사용할 시에 명령어 전체가 문자열로 인식됨 </a:t>
              </a:r>
              <a:r>
                <a:rPr lang="en-US" altLang="ko-KR" sz="1400">
                  <a:solidFill>
                    <a:schemeClr val="accent6"/>
                  </a:solidFill>
                </a:rPr>
                <a:t>-&gt; json </a:t>
              </a:r>
              <a:r>
                <a:rPr lang="ko-KR" altLang="en-US" sz="1400">
                  <a:solidFill>
                    <a:schemeClr val="accent6"/>
                  </a:solidFill>
                </a:rPr>
                <a:t>형태로 전달됨</a:t>
              </a:r>
              <a:endParaRPr lang="en-US" altLang="ko-KR" sz="1400">
                <a:solidFill>
                  <a:schemeClr val="accent6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0CDBA3E-5D44-5FEB-8441-AE7CB1CC20C4}"/>
              </a:ext>
            </a:extLst>
          </p:cNvPr>
          <p:cNvSpPr txBox="1"/>
          <p:nvPr/>
        </p:nvSpPr>
        <p:spPr>
          <a:xfrm>
            <a:off x="10165375" y="4549057"/>
            <a:ext cx="10794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/>
              <a:t>Dockerfile </a:t>
            </a:r>
            <a:endParaRPr lang="ko-KR" alt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E9EC7A-06D5-B136-913B-B7B239F357BB}"/>
              </a:ext>
            </a:extLst>
          </p:cNvPr>
          <p:cNvSpPr txBox="1"/>
          <p:nvPr/>
        </p:nvSpPr>
        <p:spPr>
          <a:xfrm>
            <a:off x="838200" y="1221904"/>
            <a:ext cx="525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7FD67BE-86BF-AF7A-0389-05101310A4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8" y="2442277"/>
            <a:ext cx="3475021" cy="73920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9826EC3-FA7F-0BA6-2C4D-15E4A6C3702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2737"/>
          <a:stretch/>
        </p:blipFill>
        <p:spPr>
          <a:xfrm>
            <a:off x="3200149" y="2014279"/>
            <a:ext cx="5791702" cy="1288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BA32791-BA2D-6E85-834B-F7299518535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7262"/>
          <a:stretch/>
        </p:blipFill>
        <p:spPr>
          <a:xfrm>
            <a:off x="3303156" y="3484180"/>
            <a:ext cx="5791702" cy="343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4843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6437-67EC-0232-32F8-B8833E799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6AA699-DDB1-5B10-3CAF-2DBFDDC55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ko-KR" altLang="en-US" sz="4400"/>
              <a:t>도커 컴포즈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6E7F8B-D903-A15D-F602-219E3B00AECA}"/>
              </a:ext>
            </a:extLst>
          </p:cNvPr>
          <p:cNvSpPr txBox="1"/>
          <p:nvPr/>
        </p:nvSpPr>
        <p:spPr>
          <a:xfrm>
            <a:off x="2422046" y="3727048"/>
            <a:ext cx="734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/>
              <a:t>Docker Compose</a:t>
            </a:r>
            <a:r>
              <a:rPr lang="ko-KR" altLang="en-US"/>
              <a:t>를 사용하여 </a:t>
            </a:r>
            <a:endParaRPr lang="en-US" altLang="ko-KR"/>
          </a:p>
          <a:p>
            <a:pPr algn="ctr"/>
            <a:r>
              <a:rPr lang="en-US" altLang="ko-KR"/>
              <a:t>React, Django, Nginx, PostgreSQL</a:t>
            </a:r>
            <a:r>
              <a:rPr lang="ko-KR" altLang="en-US"/>
              <a:t>을 각각 컨테이너로 구성하고 연동</a:t>
            </a:r>
          </a:p>
        </p:txBody>
      </p:sp>
    </p:spTree>
    <p:extLst>
      <p:ext uri="{BB962C8B-B14F-4D97-AF65-F5344CB8AC3E}">
        <p14:creationId xmlns:p14="http://schemas.microsoft.com/office/powerpoint/2010/main" val="220700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3C69E-507A-7DE7-F4AA-CF495403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F2AC3E0E-B4EA-A8E3-3EC1-4C9936798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955" y="1307200"/>
            <a:ext cx="5174428" cy="46115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02F3498-1F3E-AF92-09C8-11E5B930CEE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15A052-3475-C8F0-A45A-2142541F693D}"/>
              </a:ext>
            </a:extLst>
          </p:cNvPr>
          <p:cNvSpPr/>
          <p:nvPr/>
        </p:nvSpPr>
        <p:spPr>
          <a:xfrm>
            <a:off x="838200" y="1853653"/>
            <a:ext cx="5174428" cy="4870564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AE3130-5EA1-D0A4-0EF7-3F79FDA54DBD}"/>
              </a:ext>
            </a:extLst>
          </p:cNvPr>
          <p:cNvSpPr txBox="1"/>
          <p:nvPr/>
        </p:nvSpPr>
        <p:spPr>
          <a:xfrm>
            <a:off x="853632" y="1853652"/>
            <a:ext cx="534187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350"/>
              <a:t>services:</a:t>
            </a:r>
          </a:p>
          <a:p>
            <a:r>
              <a:rPr lang="en-US" altLang="ko-KR" sz="1350"/>
              <a:t>  frontend:</a:t>
            </a:r>
          </a:p>
          <a:p>
            <a:r>
              <a:rPr lang="en-US" altLang="ko-KR" sz="1350"/>
              <a:t>    </a:t>
            </a:r>
            <a:r>
              <a:rPr lang="en-US" altLang="ko-KR" sz="1350">
                <a:solidFill>
                  <a:srgbClr val="FF0000"/>
                </a:solidFill>
              </a:rPr>
              <a:t>build: ./frontend</a:t>
            </a:r>
          </a:p>
          <a:p>
            <a:r>
              <a:rPr lang="en-US" altLang="ko-KR" sz="1350"/>
              <a:t>    command: ["/bin/true"]  # React </a:t>
            </a:r>
            <a:r>
              <a:rPr lang="ko-KR" altLang="en-US" sz="1350"/>
              <a:t>빌드만 볼륨 연결하고 종료</a:t>
            </a:r>
          </a:p>
          <a:p>
            <a:r>
              <a:rPr lang="ko-KR" altLang="en-US" sz="1350"/>
              <a:t>    </a:t>
            </a:r>
            <a:r>
              <a:rPr lang="en-US" altLang="ko-KR" sz="1350"/>
              <a:t>volumes:</a:t>
            </a:r>
          </a:p>
          <a:p>
            <a:r>
              <a:rPr lang="en-US" altLang="ko-KR" sz="1350"/>
              <a:t>      - react_build:/app/board_react/build</a:t>
            </a:r>
          </a:p>
          <a:p>
            <a:r>
              <a:rPr lang="en-US" altLang="ko-KR" sz="1350"/>
              <a:t>    networks:</a:t>
            </a:r>
          </a:p>
          <a:p>
            <a:r>
              <a:rPr lang="en-US" altLang="ko-KR" sz="1350"/>
              <a:t>      - mynetwork</a:t>
            </a:r>
          </a:p>
          <a:p>
            <a:endParaRPr lang="en-US" altLang="ko-KR" sz="1350"/>
          </a:p>
          <a:p>
            <a:r>
              <a:rPr lang="en-US" altLang="ko-KR" sz="1350"/>
              <a:t>  backend:</a:t>
            </a:r>
          </a:p>
          <a:p>
            <a:r>
              <a:rPr lang="en-US" altLang="ko-KR" sz="1350">
                <a:solidFill>
                  <a:srgbClr val="FF0000"/>
                </a:solidFill>
              </a:rPr>
              <a:t>    build: ./backend</a:t>
            </a:r>
          </a:p>
          <a:p>
            <a:r>
              <a:rPr lang="en-US" altLang="ko-KR" sz="1350"/>
              <a:t>    expose:</a:t>
            </a:r>
          </a:p>
          <a:p>
            <a:r>
              <a:rPr lang="en-US" altLang="ko-KR" sz="1350"/>
              <a:t>      - "8000"</a:t>
            </a:r>
          </a:p>
          <a:p>
            <a:r>
              <a:rPr lang="en-US" altLang="ko-KR" sz="1350"/>
              <a:t>    environment:</a:t>
            </a:r>
          </a:p>
          <a:p>
            <a:r>
              <a:rPr lang="en-US" altLang="ko-KR" sz="1350"/>
              <a:t>      - POSTGRES_DB=postgres</a:t>
            </a:r>
          </a:p>
          <a:p>
            <a:r>
              <a:rPr lang="en-US" altLang="ko-KR" sz="1350"/>
              <a:t>      - POSTGRES_USER=postgres</a:t>
            </a:r>
          </a:p>
          <a:p>
            <a:r>
              <a:rPr lang="en-US" altLang="ko-KR" sz="1350"/>
              <a:t>      - POSTGRES_PASSWORD=mysecretpassword</a:t>
            </a:r>
          </a:p>
          <a:p>
            <a:r>
              <a:rPr lang="en-US" altLang="ko-KR" sz="1350"/>
              <a:t>      - POSTGRES_HOST=postgrestest</a:t>
            </a:r>
          </a:p>
          <a:p>
            <a:r>
              <a:rPr lang="en-US" altLang="ko-KR" sz="1350"/>
              <a:t>    depends_on:</a:t>
            </a:r>
          </a:p>
          <a:p>
            <a:r>
              <a:rPr lang="en-US" altLang="ko-KR" sz="1350"/>
              <a:t>      - postgrestest</a:t>
            </a:r>
          </a:p>
          <a:p>
            <a:r>
              <a:rPr lang="en-US" altLang="ko-KR" sz="1350"/>
              <a:t>    networks:</a:t>
            </a:r>
          </a:p>
          <a:p>
            <a:r>
              <a:rPr lang="en-US" altLang="ko-KR" sz="1350"/>
              <a:t>      - mynetwork</a:t>
            </a:r>
            <a:endParaRPr lang="ko-KR" altLang="en-US" sz="135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14C8745-67F7-4177-8BDA-59D0261680F5}"/>
              </a:ext>
            </a:extLst>
          </p:cNvPr>
          <p:cNvGrpSpPr/>
          <p:nvPr/>
        </p:nvGrpSpPr>
        <p:grpSpPr>
          <a:xfrm>
            <a:off x="6122178" y="239275"/>
            <a:ext cx="5174428" cy="6532558"/>
            <a:chOff x="6156934" y="239275"/>
            <a:chExt cx="5174428" cy="6532558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A28A06D-FC87-8874-9FEE-C2A1DD050D2F}"/>
                </a:ext>
              </a:extLst>
            </p:cNvPr>
            <p:cNvSpPr/>
            <p:nvPr/>
          </p:nvSpPr>
          <p:spPr>
            <a:xfrm>
              <a:off x="6156934" y="239275"/>
              <a:ext cx="5174428" cy="6484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7BD171-F37B-22C4-CDD2-A32B2FC55A4E}"/>
                </a:ext>
              </a:extLst>
            </p:cNvPr>
            <p:cNvSpPr txBox="1"/>
            <p:nvPr/>
          </p:nvSpPr>
          <p:spPr>
            <a:xfrm>
              <a:off x="6172366" y="239275"/>
              <a:ext cx="4597566" cy="65325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350"/>
                <a:t>  postgrestest:</a:t>
              </a:r>
            </a:p>
            <a:p>
              <a:r>
                <a:rPr lang="en-US" altLang="ko-KR" sz="1350">
                  <a:solidFill>
                    <a:schemeClr val="accent1"/>
                  </a:solidFill>
                </a:rPr>
                <a:t>    image: postgres:15.4</a:t>
              </a:r>
            </a:p>
            <a:p>
              <a:r>
                <a:rPr lang="en-US" altLang="ko-KR" sz="1350"/>
                <a:t>    environment:</a:t>
              </a:r>
            </a:p>
            <a:p>
              <a:r>
                <a:rPr lang="en-US" altLang="ko-KR" sz="1350"/>
                <a:t>      POSTGRES_USER: postgres</a:t>
              </a:r>
            </a:p>
            <a:p>
              <a:r>
                <a:rPr lang="en-US" altLang="ko-KR" sz="1350"/>
                <a:t>      POSTGRES_PASSWORD: mysecretpassword</a:t>
              </a:r>
            </a:p>
            <a:p>
              <a:r>
                <a:rPr lang="en-US" altLang="ko-KR" sz="1350"/>
                <a:t>      POSTGRES_DB: postgres</a:t>
              </a:r>
            </a:p>
            <a:p>
              <a:r>
                <a:rPr lang="en-US" altLang="ko-KR" sz="1350"/>
                <a:t>    volumes:</a:t>
              </a:r>
            </a:p>
            <a:p>
              <a:r>
                <a:rPr lang="en-US" altLang="ko-KR" sz="1350"/>
                <a:t>      - dbdata:/var/lib/postgresql/data</a:t>
              </a:r>
            </a:p>
            <a:p>
              <a:r>
                <a:rPr lang="en-US" altLang="ko-KR" sz="1350"/>
                <a:t>    restart: always</a:t>
              </a:r>
            </a:p>
            <a:p>
              <a:r>
                <a:rPr lang="en-US" altLang="ko-KR" sz="1350"/>
                <a:t>    networks:</a:t>
              </a:r>
            </a:p>
            <a:p>
              <a:r>
                <a:rPr lang="en-US" altLang="ko-KR" sz="1350"/>
                <a:t>      - mynetwork</a:t>
              </a:r>
            </a:p>
            <a:p>
              <a:endParaRPr lang="en-US" altLang="ko-KR" sz="1350"/>
            </a:p>
            <a:p>
              <a:r>
                <a:rPr lang="en-US" altLang="ko-KR" sz="1350"/>
                <a:t>  reverse-proxy:</a:t>
              </a:r>
            </a:p>
            <a:p>
              <a:r>
                <a:rPr lang="en-US" altLang="ko-KR" sz="1350"/>
                <a:t>    </a:t>
              </a:r>
              <a:r>
                <a:rPr lang="en-US" altLang="ko-KR" sz="1350">
                  <a:solidFill>
                    <a:srgbClr val="FF0000"/>
                  </a:solidFill>
                </a:rPr>
                <a:t>build: ./reverse-proxy</a:t>
              </a:r>
            </a:p>
            <a:p>
              <a:r>
                <a:rPr lang="en-US" altLang="ko-KR" sz="1350"/>
                <a:t>    ports:</a:t>
              </a:r>
            </a:p>
            <a:p>
              <a:r>
                <a:rPr lang="en-US" altLang="ko-KR" sz="1350"/>
                <a:t>      - "80:80"</a:t>
              </a:r>
            </a:p>
            <a:p>
              <a:r>
                <a:rPr lang="en-US" altLang="ko-KR" sz="1350"/>
                <a:t>    volumes:</a:t>
              </a:r>
            </a:p>
            <a:p>
              <a:r>
                <a:rPr lang="en-US" altLang="ko-KR" sz="1350"/>
                <a:t>      - react_build:/usr/share/nginx/html</a:t>
              </a:r>
            </a:p>
            <a:p>
              <a:r>
                <a:rPr lang="en-US" altLang="ko-KR" sz="1350"/>
                <a:t>    depends_on:</a:t>
              </a:r>
            </a:p>
            <a:p>
              <a:r>
                <a:rPr lang="en-US" altLang="ko-KR" sz="1350"/>
                <a:t>      - frontend</a:t>
              </a:r>
            </a:p>
            <a:p>
              <a:r>
                <a:rPr lang="en-US" altLang="ko-KR" sz="1350"/>
                <a:t>      - backend</a:t>
              </a:r>
            </a:p>
            <a:p>
              <a:r>
                <a:rPr lang="en-US" altLang="ko-KR" sz="1350"/>
                <a:t>    networks:</a:t>
              </a:r>
            </a:p>
            <a:p>
              <a:r>
                <a:rPr lang="en-US" altLang="ko-KR" sz="1350"/>
                <a:t>      - mynetwork</a:t>
              </a:r>
            </a:p>
            <a:p>
              <a:endParaRPr lang="en-US" altLang="ko-KR" sz="1350"/>
            </a:p>
            <a:p>
              <a:r>
                <a:rPr lang="en-US" altLang="ko-KR" sz="1350"/>
                <a:t>networks:</a:t>
              </a:r>
            </a:p>
            <a:p>
              <a:r>
                <a:rPr lang="en-US" altLang="ko-KR" sz="1350"/>
                <a:t>  mynetwork:</a:t>
              </a:r>
            </a:p>
            <a:p>
              <a:endParaRPr lang="en-US" altLang="ko-KR" sz="1350"/>
            </a:p>
            <a:p>
              <a:r>
                <a:rPr lang="en-US" altLang="ko-KR" sz="1350"/>
                <a:t>volumes:</a:t>
              </a:r>
            </a:p>
            <a:p>
              <a:r>
                <a:rPr lang="en-US" altLang="ko-KR" sz="1350"/>
                <a:t>  dbdata:</a:t>
              </a:r>
            </a:p>
            <a:p>
              <a:r>
                <a:rPr lang="en-US" altLang="ko-KR" sz="1350"/>
                <a:t>  react_build:</a:t>
              </a:r>
              <a:endParaRPr lang="ko-KR" altLang="en-US" sz="135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13CE6B6-3F5E-4E83-4EDB-FEBB62575B04}"/>
              </a:ext>
            </a:extLst>
          </p:cNvPr>
          <p:cNvSpPr txBox="1"/>
          <p:nvPr/>
        </p:nvSpPr>
        <p:spPr>
          <a:xfrm>
            <a:off x="895394" y="979957"/>
            <a:ext cx="37188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/>
              <a:t>vi</a:t>
            </a:r>
            <a:r>
              <a:rPr lang="ko-KR" altLang="en-US" sz="1600"/>
              <a:t> docker-compose.yml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D5D7075-EC5C-D121-A9F1-D2417BFEFFAA}"/>
              </a:ext>
            </a:extLst>
          </p:cNvPr>
          <p:cNvGrpSpPr/>
          <p:nvPr/>
        </p:nvGrpSpPr>
        <p:grpSpPr>
          <a:xfrm>
            <a:off x="9927780" y="2326666"/>
            <a:ext cx="1864756" cy="4166209"/>
            <a:chOff x="3564325" y="-907031"/>
            <a:chExt cx="4013417" cy="896670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70D2FD4-BB32-AEEC-7D97-12857731C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22214"/>
            <a:stretch/>
          </p:blipFill>
          <p:spPr>
            <a:xfrm>
              <a:off x="3564643" y="-907031"/>
              <a:ext cx="4013099" cy="577646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5A0048E3-EEDD-43EE-32A5-50B27E0AF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640"/>
            <a:stretch/>
          </p:blipFill>
          <p:spPr>
            <a:xfrm>
              <a:off x="3564325" y="4874242"/>
              <a:ext cx="4013100" cy="31854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6310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0ED7F-6C6E-DFC5-CC3A-7D93D22E6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054434A9-314B-5A4C-58A6-AD4E489BF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564" y="4869355"/>
            <a:ext cx="6370872" cy="175275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9B7930C-B25B-6270-A1A6-DF7CA391CA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AE85430-83C8-E624-7C84-3F61DD853C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0526"/>
            <a:ext cx="7553960" cy="2684434"/>
          </a:xfrm>
        </p:spPr>
        <p:txBody>
          <a:bodyPr>
            <a:normAutofit/>
          </a:bodyPr>
          <a:lstStyle/>
          <a:p>
            <a:r>
              <a:rPr lang="en-US" altLang="ko-KR" sz="2000">
                <a:solidFill>
                  <a:srgbClr val="000000"/>
                </a:solidFill>
                <a:latin typeface="-apple-system"/>
              </a:rPr>
              <a:t> docker-compose.yml</a:t>
            </a:r>
            <a:r>
              <a:rPr lang="en-US" altLang="ko-KR" sz="2000" b="0" i="0">
                <a:solidFill>
                  <a:srgbClr val="000000"/>
                </a:solidFill>
                <a:effectLst/>
                <a:latin typeface="-apple-system"/>
              </a:rPr>
              <a:t> </a:t>
            </a:r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파일이 포함하는 모든 컨테이너 실행</a:t>
            </a: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up -d --build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이미지 빌드가 필요할 시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)</a:t>
            </a: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up -d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-apple-system"/>
              </a:rPr>
              <a:t>빌드한 이미지의 수정 없이 그대로 쓰는 경우</a:t>
            </a:r>
            <a:r>
              <a:rPr lang="en-US" altLang="ko-KR" sz="1400">
                <a:solidFill>
                  <a:srgbClr val="000000"/>
                </a:solidFill>
                <a:latin typeface="-apple-system"/>
              </a:rPr>
              <a:t>)</a:t>
            </a:r>
            <a:r>
              <a:rPr lang="ko-KR" altLang="en-US" sz="1400">
                <a:solidFill>
                  <a:srgbClr val="000000"/>
                </a:solidFill>
                <a:latin typeface="-apple-system"/>
              </a:rPr>
              <a:t> </a:t>
            </a:r>
            <a:endParaRPr lang="en-US" altLang="ko-KR" sz="1400">
              <a:solidFill>
                <a:srgbClr val="000000"/>
              </a:solidFill>
              <a:latin typeface="-apple-system"/>
            </a:endParaRPr>
          </a:p>
          <a:p>
            <a:pPr marL="457200" lvl="1" indent="0">
              <a:buNone/>
            </a:pPr>
            <a:endParaRPr lang="en-US" altLang="ko-KR" sz="1600">
              <a:solidFill>
                <a:srgbClr val="000000"/>
              </a:solidFill>
              <a:latin typeface="-apple-system"/>
            </a:endParaRPr>
          </a:p>
          <a:p>
            <a:r>
              <a:rPr lang="ko-KR" altLang="en-US" sz="2000" b="0" i="0">
                <a:solidFill>
                  <a:srgbClr val="000000"/>
                </a:solidFill>
                <a:effectLst/>
                <a:latin typeface="-apple-system"/>
              </a:rPr>
              <a:t>정지</a:t>
            </a:r>
            <a:r>
              <a:rPr lang="en-US" altLang="ko-KR" sz="2000">
                <a:solidFill>
                  <a:srgbClr val="000000"/>
                </a:solidFill>
                <a:latin typeface="-apple-system"/>
              </a:rPr>
              <a:t> </a:t>
            </a:r>
            <a:r>
              <a:rPr lang="ko-KR" altLang="en-US" sz="2000">
                <a:solidFill>
                  <a:srgbClr val="000000"/>
                </a:solidFill>
                <a:latin typeface="-apple-system"/>
              </a:rPr>
              <a:t>명령</a:t>
            </a:r>
            <a:endParaRPr lang="en-US" altLang="ko-KR" sz="20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down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 (</a:t>
            </a:r>
            <a:r>
              <a:rPr lang="ko-KR" altLang="en-US" sz="1400" b="0" i="0">
                <a:solidFill>
                  <a:srgbClr val="000000"/>
                </a:solidFill>
                <a:effectLst/>
                <a:latin typeface="-apple-system"/>
              </a:rPr>
              <a:t>볼륨 및 데이터 유지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)</a:t>
            </a:r>
            <a:endParaRPr lang="en-US" altLang="ko-KR" sz="1600" b="0" i="0">
              <a:solidFill>
                <a:srgbClr val="000000"/>
              </a:solidFill>
              <a:effectLst/>
              <a:latin typeface="-apple-system"/>
            </a:endParaRPr>
          </a:p>
          <a:p>
            <a:pPr lvl="1"/>
            <a:r>
              <a:rPr lang="en-US" altLang="ko-KR" sz="1600" b="0" i="0">
                <a:solidFill>
                  <a:srgbClr val="000000"/>
                </a:solidFill>
                <a:effectLst/>
                <a:latin typeface="-apple-system"/>
              </a:rPr>
              <a:t>docker-compose down -v --remove-orphans </a:t>
            </a:r>
            <a:r>
              <a:rPr lang="en-US" altLang="ko-KR" sz="1400" b="0" i="0">
                <a:solidFill>
                  <a:srgbClr val="000000"/>
                </a:solidFill>
                <a:effectLst/>
                <a:latin typeface="-apple-system"/>
              </a:rPr>
              <a:t>(</a:t>
            </a:r>
            <a:r>
              <a:rPr lang="ko-KR" altLang="en-US" sz="1400">
                <a:solidFill>
                  <a:srgbClr val="000000"/>
                </a:solidFill>
                <a:latin typeface="-apple-system"/>
              </a:rPr>
              <a:t>볼륨 삭제 및 </a:t>
            </a:r>
            <a:r>
              <a:rPr lang="ko-KR" altLang="en-US" sz="1400"/>
              <a:t>데이터 초기화</a:t>
            </a:r>
            <a:r>
              <a:rPr lang="en-US" altLang="ko-KR" sz="1400"/>
              <a:t>)</a:t>
            </a:r>
            <a:endParaRPr lang="en-US" altLang="ko-KR" sz="1600" b="0" i="0">
              <a:solidFill>
                <a:srgbClr val="000000"/>
              </a:solidFill>
              <a:effectLst/>
              <a:highlight>
                <a:srgbClr val="FFFF00"/>
              </a:highlight>
              <a:latin typeface="-apple-system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EBF9E3B-4392-6858-F1B7-1CCDE018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6652" y="5417474"/>
            <a:ext cx="7338696" cy="1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542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ED74C-408F-F481-3AB4-76A34301E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F6D103B-B196-7067-E869-73C65558A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281" y="1750926"/>
            <a:ext cx="3106478" cy="171566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8957DBDE-CC12-C4E8-DD33-BA5470C44B8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Docker</a:t>
            </a:r>
            <a:r>
              <a:rPr lang="ko-KR" altLang="en-US" sz="4400"/>
              <a:t> </a:t>
            </a:r>
            <a:r>
              <a:rPr lang="en-US" altLang="ko-KR" sz="4400"/>
              <a:t>Compose</a:t>
            </a:r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D6C35-33F8-9F10-873A-05AADB2E02A1}"/>
              </a:ext>
            </a:extLst>
          </p:cNvPr>
          <p:cNvSpPr txBox="1"/>
          <p:nvPr/>
        </p:nvSpPr>
        <p:spPr>
          <a:xfrm>
            <a:off x="960120" y="1221904"/>
            <a:ext cx="617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/>
              <a:t>컨테이너들이 실행될 경우</a:t>
            </a:r>
            <a:endParaRPr lang="ko-KR" altLang="en-US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7EF28B-E696-B7D0-5C28-630A2492F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0180" y="1634280"/>
            <a:ext cx="2663864" cy="165845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34A0E22-C237-55D0-09CF-88F95D4B4B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8855" y="2772118"/>
            <a:ext cx="2663864" cy="165197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406A05C-F5C5-D6B0-70DE-2EA0A39874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0931" y="471471"/>
            <a:ext cx="3082033" cy="87740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C40E985-A785-4B2E-D453-3505E986F38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6394"/>
          <a:stretch/>
        </p:blipFill>
        <p:spPr>
          <a:xfrm>
            <a:off x="1274354" y="3175069"/>
            <a:ext cx="3047312" cy="63617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9BF7723-9821-5354-1C7E-EB406CA0E2F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5735"/>
          <a:stretch/>
        </p:blipFill>
        <p:spPr>
          <a:xfrm>
            <a:off x="1105633" y="4792081"/>
            <a:ext cx="1830356" cy="18177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6F89DC-A2EA-C792-639F-C35742B3149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6407" y="3856777"/>
            <a:ext cx="1927740" cy="20467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0BC3C-18A2-3F1B-CBF2-11922EC0FE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96880" y="4993935"/>
            <a:ext cx="2465839" cy="1431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E33C90-EC79-2073-A7F6-150D862F37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41328" y="1463021"/>
            <a:ext cx="2559189" cy="332906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ED38645-C67E-9B9A-5DEF-5A1A1A09E4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502854" y="3466595"/>
            <a:ext cx="2359093" cy="31141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3408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EA039-BEFD-84AD-A288-22AD3F4B3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B0B5E-9FC5-94B1-2809-6F44838D3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99131"/>
          </a:xfrm>
        </p:spPr>
        <p:txBody>
          <a:bodyPr/>
          <a:lstStyle/>
          <a:p>
            <a:r>
              <a:rPr lang="en-US" altLang="ko-KR"/>
              <a:t>Q &amp; A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6476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78078-B63C-E6CA-D11B-FEAA056AF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9AC5F3E-1265-6FD9-4A8C-B008C9CB1F1C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React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593160-AE82-7BFF-A464-D312A372F180}"/>
              </a:ext>
            </a:extLst>
          </p:cNvPr>
          <p:cNvSpPr txBox="1"/>
          <p:nvPr/>
        </p:nvSpPr>
        <p:spPr>
          <a:xfrm>
            <a:off x="838200" y="1140881"/>
            <a:ext cx="9985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Nginx(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리버스 프록시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)-React(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프론트엔드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)-Django(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백엔드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)-PostgreSQL(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데이터베이스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)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56A2288-6864-9544-4550-28B8093C4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1686"/>
            <a:ext cx="10721622" cy="1965705"/>
          </a:xfrm>
        </p:spPr>
        <p:txBody>
          <a:bodyPr>
            <a:normAutofit/>
          </a:bodyPr>
          <a:lstStyle/>
          <a:p>
            <a:r>
              <a:rPr lang="ko-KR" altLang="en-US" sz="1800" b="1"/>
              <a:t>동작 구조</a:t>
            </a:r>
            <a:endParaRPr lang="en-US" altLang="ko-KR" sz="1800" b="1"/>
          </a:p>
          <a:p>
            <a:pPr lvl="1"/>
            <a:r>
              <a:rPr lang="en-US" altLang="ko-KR" sz="1600"/>
              <a:t>Django </a:t>
            </a:r>
            <a:r>
              <a:rPr lang="ko-KR" altLang="en-US" sz="1600"/>
              <a:t>백엔드와 </a:t>
            </a:r>
            <a:r>
              <a:rPr lang="en-US" altLang="ko-KR" sz="1600"/>
              <a:t>React </a:t>
            </a:r>
            <a:r>
              <a:rPr lang="ko-KR" altLang="en-US" sz="1600"/>
              <a:t>프론트엔드를 함께 연동한 게시판을 구성</a:t>
            </a:r>
            <a:endParaRPr lang="en-US" altLang="ko-KR" sz="1600"/>
          </a:p>
          <a:p>
            <a:pPr lvl="2"/>
            <a:r>
              <a:rPr lang="en-US" altLang="ko-KR" sz="1600"/>
              <a:t>Node.js = React </a:t>
            </a:r>
            <a:r>
              <a:rPr lang="ko-KR" altLang="en-US" sz="1600"/>
              <a:t>개발 환경</a:t>
            </a:r>
          </a:p>
          <a:p>
            <a:pPr lvl="2"/>
            <a:r>
              <a:rPr lang="en-US" altLang="ko-KR" sz="1600"/>
              <a:t>Django = </a:t>
            </a:r>
            <a:r>
              <a:rPr lang="ko-KR" altLang="en-US" sz="1600"/>
              <a:t>실제 </a:t>
            </a:r>
            <a:r>
              <a:rPr lang="en-US" altLang="ko-KR" sz="1600"/>
              <a:t>API </a:t>
            </a:r>
            <a:r>
              <a:rPr lang="ko-KR" altLang="en-US" sz="1600"/>
              <a:t>백엔드</a:t>
            </a:r>
          </a:p>
          <a:p>
            <a:pPr lvl="2"/>
            <a:r>
              <a:rPr lang="en-US" altLang="ko-KR" sz="1600" b="1"/>
              <a:t>React</a:t>
            </a:r>
            <a:r>
              <a:rPr lang="ko-KR" altLang="en-US" sz="1600" b="1"/>
              <a:t>가 완성되면 </a:t>
            </a:r>
            <a:r>
              <a:rPr lang="en-US" altLang="ko-KR" sz="1600" b="1"/>
              <a:t>npm run build</a:t>
            </a:r>
            <a:r>
              <a:rPr lang="ko-KR" altLang="en-US" sz="1600" b="1"/>
              <a:t>로 생성된 정적 </a:t>
            </a:r>
            <a:r>
              <a:rPr lang="en-US" altLang="ko-KR" sz="1600" b="1"/>
              <a:t>HTML/JS</a:t>
            </a:r>
            <a:r>
              <a:rPr lang="ko-KR" altLang="en-US" sz="1600" b="1"/>
              <a:t>를 </a:t>
            </a:r>
            <a:r>
              <a:rPr lang="en-US" altLang="ko-KR" sz="1600" b="1"/>
              <a:t>Nginx</a:t>
            </a:r>
            <a:r>
              <a:rPr lang="ko-KR" altLang="en-US" sz="1600" b="1"/>
              <a:t>가 서비스</a:t>
            </a:r>
            <a:endParaRPr lang="en-US" altLang="ko-KR" sz="1600" b="1"/>
          </a:p>
          <a:p>
            <a:pPr lvl="1"/>
            <a:r>
              <a:rPr lang="ko-KR" altLang="en-US" sz="1600"/>
              <a:t>이 구조에서는 </a:t>
            </a:r>
            <a:r>
              <a:rPr lang="en-US" altLang="ko-KR" sz="1600"/>
              <a:t>Node.js</a:t>
            </a:r>
            <a:r>
              <a:rPr lang="ko-KR" altLang="en-US" sz="1600"/>
              <a:t>는 실제 </a:t>
            </a:r>
            <a:r>
              <a:rPr lang="en-US" altLang="ko-KR" sz="1600"/>
              <a:t>"</a:t>
            </a:r>
            <a:r>
              <a:rPr lang="ko-KR" altLang="en-US" sz="1600"/>
              <a:t>운영 서버</a:t>
            </a:r>
            <a:r>
              <a:rPr lang="en-US" altLang="ko-KR" sz="1600"/>
              <a:t>/</a:t>
            </a:r>
            <a:r>
              <a:rPr lang="ko-KR" altLang="en-US" sz="1600"/>
              <a:t>백엔드 서버</a:t>
            </a:r>
            <a:r>
              <a:rPr lang="en-US" altLang="ko-KR" sz="1600"/>
              <a:t>"</a:t>
            </a:r>
            <a:r>
              <a:rPr lang="ko-KR" altLang="en-US" sz="1600"/>
              <a:t>가 아니라 </a:t>
            </a:r>
            <a:r>
              <a:rPr lang="en-US" altLang="ko-KR" sz="1600"/>
              <a:t>"</a:t>
            </a:r>
            <a:r>
              <a:rPr lang="ko-KR" altLang="en-US" sz="1600"/>
              <a:t>개발용 빌드 도구</a:t>
            </a:r>
            <a:r>
              <a:rPr lang="en-US" altLang="ko-KR" sz="1600"/>
              <a:t>"</a:t>
            </a:r>
            <a:r>
              <a:rPr lang="ko-KR" altLang="en-US" sz="1600"/>
              <a:t>임</a:t>
            </a:r>
            <a:r>
              <a:rPr lang="en-US" altLang="ko-KR" sz="1600"/>
              <a:t>!!</a:t>
            </a:r>
            <a:endParaRPr lang="en-US" altLang="ko-KR" sz="1800"/>
          </a:p>
        </p:txBody>
      </p:sp>
    </p:spTree>
    <p:extLst>
      <p:ext uri="{BB962C8B-B14F-4D97-AF65-F5344CB8AC3E}">
        <p14:creationId xmlns:p14="http://schemas.microsoft.com/office/powerpoint/2010/main" val="405064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21F91-E637-78F3-FEF5-04ED9B279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2951A7C-22E1-CE80-D437-EFC841B3080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프론트엔드 프로젝트</a:t>
            </a:r>
            <a:r>
              <a:rPr lang="en-US" altLang="ko-KR"/>
              <a:t>, </a:t>
            </a:r>
            <a:r>
              <a:rPr lang="ko-KR" altLang="en-US"/>
              <a:t>앱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12614-C6E3-9F53-86FC-C750EED9A803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Node.js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설치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, React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프로젝트 생성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 </a:t>
            </a:r>
            <a:endParaRPr lang="ko-KR" altLang="en-US" sz="2000">
              <a:ln>
                <a:solidFill>
                  <a:schemeClr val="tx1"/>
                </a:solidFill>
              </a:ln>
              <a:latin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E18E2F-67E8-9684-A259-6C446577C6DC}"/>
              </a:ext>
            </a:extLst>
          </p:cNvPr>
          <p:cNvSpPr txBox="1"/>
          <p:nvPr/>
        </p:nvSpPr>
        <p:spPr>
          <a:xfrm>
            <a:off x="838198" y="1870881"/>
            <a:ext cx="847852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~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pyenv activate py3_11_6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mkdir composetest3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composetest3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>
              <a:latin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curl -fsSL https://deb.nodesource.com/setup_16.x | sudo -E bash -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sudo apt install -y nodejs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node -v &amp;&amp; npm -v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D04AA-D16A-EEAB-4E8F-E4B687F4718A}"/>
              </a:ext>
            </a:extLst>
          </p:cNvPr>
          <p:cNvSpPr txBox="1"/>
          <p:nvPr/>
        </p:nvSpPr>
        <p:spPr>
          <a:xfrm>
            <a:off x="838198" y="5846544"/>
            <a:ext cx="4682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frontend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highlight>
                  <a:srgbClr val="FFFF00"/>
                </a:highlight>
                <a:latin typeface="+mn-ea"/>
              </a:rPr>
              <a:t>npx create-react-app board_react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ECADB3B-0885-C46E-811C-53B206CE8342}"/>
              </a:ext>
            </a:extLst>
          </p:cNvPr>
          <p:cNvGrpSpPr/>
          <p:nvPr/>
        </p:nvGrpSpPr>
        <p:grpSpPr>
          <a:xfrm>
            <a:off x="8376085" y="1749745"/>
            <a:ext cx="3325737" cy="2267753"/>
            <a:chOff x="5521125" y="1152754"/>
            <a:chExt cx="2769435" cy="1888422"/>
          </a:xfrm>
        </p:grpSpPr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942D6AB8-BBC7-7E88-F1E6-11645F46A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21125" y="1152754"/>
              <a:ext cx="2769435" cy="1763010"/>
            </a:xfrm>
            <a:prstGeom prst="rect">
              <a:avLst/>
            </a:prstGeom>
          </p:spPr>
        </p:pic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C5F057FC-B09F-2988-C1CF-F95E8C67446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125" y="2946632"/>
              <a:ext cx="2769435" cy="9454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933427D2-2AE1-4BCC-48BB-C6D2B038D585}"/>
              </a:ext>
            </a:extLst>
          </p:cNvPr>
          <p:cNvSpPr txBox="1"/>
          <p:nvPr/>
        </p:nvSpPr>
        <p:spPr>
          <a:xfrm>
            <a:off x="2306506" y="5461767"/>
            <a:ext cx="17652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>
                <a:solidFill>
                  <a:srgbClr val="FF0000"/>
                </a:solidFill>
              </a:rPr>
              <a:t>이 상태에서 시작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74056919-8E2F-3C97-38E4-98480673A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5264" y="5165972"/>
            <a:ext cx="3680779" cy="32006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A8FCD94-8E6A-F9B0-C4E2-5DC7092CEDD7}"/>
              </a:ext>
            </a:extLst>
          </p:cNvPr>
          <p:cNvSpPr txBox="1"/>
          <p:nvPr/>
        </p:nvSpPr>
        <p:spPr>
          <a:xfrm>
            <a:off x="847658" y="4743328"/>
            <a:ext cx="4682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mkdir frontend backend reverse-proxy</a:t>
            </a:r>
          </a:p>
        </p:txBody>
      </p:sp>
      <p:pic>
        <p:nvPicPr>
          <p:cNvPr id="44" name="그림 43">
            <a:extLst>
              <a:ext uri="{FF2B5EF4-FFF2-40B4-BE49-F238E27FC236}">
                <a16:creationId xmlns:a16="http://schemas.microsoft.com/office/drawing/2014/main" id="{750B6E81-9040-479C-8A39-37D4A39B64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3261" y="5577000"/>
            <a:ext cx="5021337" cy="9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376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4316-DC09-03A5-8BEC-88BE70D81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C5DE14B7-7780-D90D-6BA8-73033009F00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프론트엔드 프로젝트</a:t>
            </a:r>
            <a:r>
              <a:rPr lang="en-US" altLang="ko-KR"/>
              <a:t>, </a:t>
            </a:r>
            <a:r>
              <a:rPr lang="ko-KR" altLang="en-US"/>
              <a:t>앱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E4CB29-448B-653C-2976-196A8CEE4108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React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프로젝트 실행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AD32F-D236-4509-9421-C711EE5D369A}"/>
              </a:ext>
            </a:extLst>
          </p:cNvPr>
          <p:cNvSpPr txBox="1"/>
          <p:nvPr/>
        </p:nvSpPr>
        <p:spPr>
          <a:xfrm>
            <a:off x="838199" y="1913477"/>
            <a:ext cx="106449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board_react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npm install react-router-dom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npm start</a:t>
            </a:r>
            <a:endParaRPr lang="en-US" altLang="ko-KR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CC9BA5-99C9-C435-B9BB-C4A47675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009" y="2960341"/>
            <a:ext cx="3364619" cy="301091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852FF90-AD33-0C4B-D185-AE4AAAE51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084" y="1682642"/>
            <a:ext cx="3530294" cy="15452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E72D06-C328-D9AA-5DBD-F3076A396BAC}"/>
              </a:ext>
            </a:extLst>
          </p:cNvPr>
          <p:cNvSpPr txBox="1"/>
          <p:nvPr/>
        </p:nvSpPr>
        <p:spPr>
          <a:xfrm>
            <a:off x="4727043" y="6263794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무사히 설치가 잘 된 것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4B8D811-3C51-AF35-8ECC-7E8C3A8145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084" y="3597199"/>
            <a:ext cx="3685689" cy="237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62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2253-F61A-D17E-B0CA-FB7C3CE8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22738AF-3EDB-088F-40AB-61891A8112E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/>
              <a:t>백엔드 프로젝트</a:t>
            </a:r>
            <a:r>
              <a:rPr lang="en-US" altLang="ko-KR"/>
              <a:t>, </a:t>
            </a:r>
            <a:r>
              <a:rPr lang="ko-KR" altLang="en-US"/>
              <a:t>앱 생성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C950A6-E066-7E6F-E76D-C3B40E264956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Django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프로젝트</a:t>
            </a:r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, </a:t>
            </a:r>
            <a:r>
              <a:rPr lang="ko-KR" altLang="en-US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앱 생성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01B1470-2A10-75BE-7178-DA1EDE070923}"/>
              </a:ext>
            </a:extLst>
          </p:cNvPr>
          <p:cNvSpPr txBox="1"/>
          <p:nvPr/>
        </p:nvSpPr>
        <p:spPr>
          <a:xfrm>
            <a:off x="838199" y="2214229"/>
            <a:ext cx="515954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backend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django-admin startproject board_project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board_project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python manage.py startapp board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A4F626E-9223-9C9A-EE01-86D08CA4E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636" y="1778294"/>
            <a:ext cx="4587638" cy="384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00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B24F4-BAC8-C292-2033-248B667DF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3FE4D4-B975-EA91-FFDA-509896ECF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8491"/>
            <a:ext cx="9144000" cy="2488557"/>
          </a:xfrm>
        </p:spPr>
        <p:txBody>
          <a:bodyPr>
            <a:normAutofit/>
          </a:bodyPr>
          <a:lstStyle/>
          <a:p>
            <a:r>
              <a:rPr lang="en-US" altLang="ko-KR" sz="4400"/>
              <a:t>React </a:t>
            </a:r>
            <a:r>
              <a:rPr lang="ko-KR" altLang="en-US" sz="4400"/>
              <a:t>파트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24D47-ED67-1D5F-2E7B-24F114D883F0}"/>
              </a:ext>
            </a:extLst>
          </p:cNvPr>
          <p:cNvSpPr txBox="1"/>
          <p:nvPr/>
        </p:nvSpPr>
        <p:spPr>
          <a:xfrm>
            <a:off x="5426586" y="372704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프론트엔드</a:t>
            </a:r>
          </a:p>
        </p:txBody>
      </p:sp>
    </p:spTree>
    <p:extLst>
      <p:ext uri="{BB962C8B-B14F-4D97-AF65-F5344CB8AC3E}">
        <p14:creationId xmlns:p14="http://schemas.microsoft.com/office/powerpoint/2010/main" val="180425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272F1-0B48-D6AC-3960-61B8D777F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1F7C774-AB48-17F9-4C9F-9FC5BF1FCEA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21622" cy="856779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/>
              <a:t>React UI </a:t>
            </a:r>
            <a:r>
              <a:rPr lang="ko-KR" altLang="en-US" sz="4400"/>
              <a:t>구성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123BEA-4867-480A-EA93-EB2B2C0B39D4}"/>
              </a:ext>
            </a:extLst>
          </p:cNvPr>
          <p:cNvSpPr txBox="1"/>
          <p:nvPr/>
        </p:nvSpPr>
        <p:spPr>
          <a:xfrm>
            <a:off x="838199" y="1300044"/>
            <a:ext cx="56904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n>
                  <a:solidFill>
                    <a:schemeClr val="tx1"/>
                  </a:solidFill>
                </a:ln>
                <a:latin typeface="맑은 고딕" pitchFamily="50" charset="-127"/>
              </a:rPr>
              <a:t>frontend/src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34CD8203-3862-05DD-A645-3046C216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325" y="2167514"/>
            <a:ext cx="2346615" cy="20999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A375F0-A340-C6F5-D82F-A40F21741F3F}"/>
              </a:ext>
            </a:extLst>
          </p:cNvPr>
          <p:cNvSpPr txBox="1"/>
          <p:nvPr/>
        </p:nvSpPr>
        <p:spPr>
          <a:xfrm>
            <a:off x="838199" y="2045002"/>
            <a:ext cx="51595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</a:rPr>
              <a:t>cd board_react/src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FD0313-9A60-E413-7497-26F9BB461BE4}"/>
              </a:ext>
            </a:extLst>
          </p:cNvPr>
          <p:cNvSpPr txBox="1"/>
          <p:nvPr/>
        </p:nvSpPr>
        <p:spPr>
          <a:xfrm>
            <a:off x="3685546" y="5373290"/>
            <a:ext cx="5686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화면을 보여주는 파일이 다 여기에 있는 것이 확인됨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070272D3-B903-4AF5-D239-89A6D64788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75" y="4487130"/>
            <a:ext cx="8009314" cy="49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23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19154</TotalTime>
  <Words>4596</Words>
  <Application>Microsoft Office PowerPoint</Application>
  <PresentationFormat>와이드스크린</PresentationFormat>
  <Paragraphs>809</Paragraphs>
  <Slides>39</Slides>
  <Notes>39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-apple-system</vt:lpstr>
      <vt:lpstr>맑은 고딕</vt:lpstr>
      <vt:lpstr>Arial</vt:lpstr>
      <vt:lpstr>Office 테마</vt:lpstr>
      <vt:lpstr>리눅스 프로그래밍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React 파트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Django 파트</vt:lpstr>
      <vt:lpstr>PowerPoint 프레젠테이션</vt:lpstr>
      <vt:lpstr>PowerPoint 프레젠테이션</vt:lpstr>
      <vt:lpstr>PowerPoint 프레젠테이션</vt:lpstr>
      <vt:lpstr>PowerPoint 프레젠테이션</vt:lpstr>
      <vt:lpstr>Django 파트</vt:lpstr>
      <vt:lpstr>PowerPoint 프레젠테이션</vt:lpstr>
      <vt:lpstr>PowerPoint 프레젠테이션</vt:lpstr>
      <vt:lpstr>Nginx 파트</vt:lpstr>
      <vt:lpstr>PowerPoint 프레젠테이션</vt:lpstr>
      <vt:lpstr>도커 파일 생성</vt:lpstr>
      <vt:lpstr>PowerPoint 프레젠테이션</vt:lpstr>
      <vt:lpstr>PowerPoint 프레젠테이션</vt:lpstr>
      <vt:lpstr>PowerPoint 프레젠테이션</vt:lpstr>
      <vt:lpstr>도커 컴포즈 구성</vt:lpstr>
      <vt:lpstr>PowerPoint 프레젠테이션</vt:lpstr>
      <vt:lpstr>PowerPoint 프레젠테이션</vt:lpstr>
      <vt:lpstr>PowerPoint 프레젠테이션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이다영</dc:creator>
  <cp:lastModifiedBy>LeeDayoung</cp:lastModifiedBy>
  <cp:revision>2976</cp:revision>
  <dcterms:created xsi:type="dcterms:W3CDTF">2024-02-22T02:46:48Z</dcterms:created>
  <dcterms:modified xsi:type="dcterms:W3CDTF">2025-05-07T06:55:52Z</dcterms:modified>
</cp:coreProperties>
</file>