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456" r:id="rId3"/>
    <p:sldId id="467" r:id="rId4"/>
    <p:sldId id="466" r:id="rId5"/>
    <p:sldId id="468" r:id="rId6"/>
    <p:sldId id="469" r:id="rId7"/>
    <p:sldId id="470" r:id="rId8"/>
    <p:sldId id="472" r:id="rId9"/>
    <p:sldId id="473" r:id="rId10"/>
    <p:sldId id="474" r:id="rId11"/>
    <p:sldId id="479" r:id="rId12"/>
    <p:sldId id="481" r:id="rId13"/>
    <p:sldId id="480" r:id="rId14"/>
    <p:sldId id="482" r:id="rId15"/>
    <p:sldId id="483" r:id="rId16"/>
    <p:sldId id="484" r:id="rId17"/>
    <p:sldId id="475" r:id="rId18"/>
    <p:sldId id="477" r:id="rId19"/>
    <p:sldId id="478" r:id="rId20"/>
    <p:sldId id="485" r:id="rId21"/>
    <p:sldId id="499" r:id="rId22"/>
    <p:sldId id="486" r:id="rId23"/>
    <p:sldId id="487" r:id="rId24"/>
    <p:sldId id="488" r:id="rId25"/>
    <p:sldId id="510" r:id="rId26"/>
    <p:sldId id="491" r:id="rId27"/>
    <p:sldId id="492" r:id="rId28"/>
    <p:sldId id="493" r:id="rId29"/>
    <p:sldId id="494" r:id="rId30"/>
    <p:sldId id="509" r:id="rId31"/>
    <p:sldId id="500" r:id="rId32"/>
    <p:sldId id="496" r:id="rId33"/>
    <p:sldId id="502" r:id="rId34"/>
    <p:sldId id="507" r:id="rId35"/>
    <p:sldId id="504" r:id="rId36"/>
    <p:sldId id="505" r:id="rId37"/>
    <p:sldId id="508" r:id="rId38"/>
    <p:sldId id="497" r:id="rId39"/>
    <p:sldId id="498" r:id="rId40"/>
    <p:sldId id="34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06F"/>
    <a:srgbClr val="95B4D8"/>
    <a:srgbClr val="D2DDF1"/>
    <a:srgbClr val="E48C0A"/>
    <a:srgbClr val="F9C170"/>
    <a:srgbClr val="00A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87696" autoAdjust="0"/>
  </p:normalViewPr>
  <p:slideViewPr>
    <p:cSldViewPr snapToGrid="0">
      <p:cViewPr varScale="1">
        <p:scale>
          <a:sx n="100" d="100"/>
          <a:sy n="10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40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D72925A-DD11-9FE1-C065-BD38DE25D1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C33EB-D11D-3830-A80E-939CB7DC8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7EF63-9856-4AF3-84CC-EB28F672220A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048B9-C457-70A9-6625-19044C1682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CEF74-405F-B87E-3105-2CB789677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1C0E-684E-4EE9-9E19-A0EC75F81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4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89542-1938-4442-A3C8-949D9C82129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106D1-FB54-4A9D-AC6A-F3F994DB5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810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302E-E04B-327A-5758-7FFE373D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BCF1B-AAED-F743-1DA0-611400FD3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C6AA89-AF17-BF42-913E-EE07A9D2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30DF5-CC05-943D-E38A-AFA939B8E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72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C2C5C-521E-10E7-83B4-89A3FE3D0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A7CB3A-9972-DE81-CB1B-E1940F662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EF21D1-000E-632E-2CDA-E14A7CFE3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DC2661-D40E-A3FC-73D9-66B776E36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10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2B889-AAD1-5479-C436-19C6565DC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B5FAC4-4580-B9F3-731E-F3472D7CF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4198CC-2286-80D0-E061-BDBD1039E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1E674-607F-9BE9-2AF0-1F9AC1F67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6A2FE-A73E-68D0-5A8F-81FBBBA44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3B34C8-5BD8-6319-9867-73AB1A8AE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B2F351-ECCB-AAE6-1E02-4CF7575D3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60AF6-A127-2BC0-3706-4487D5184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45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4257-F85E-76D2-B2F8-078975234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4AFA83-FD74-3537-4838-33406FD5C4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655D41-53B4-E678-7D01-A8A072978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3047F-FB1E-83B2-4442-8351D6047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86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13EFC-A6A9-9EEA-99F9-79B0BA616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B08190-F137-327A-D7AF-44810BBC3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63B865-7216-95C1-4790-3D994773E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0CDD80-01B9-20AD-9B5C-6E3025AA8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74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2CA72-A55A-1B6C-63A5-060471D36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474CEC-CBF6-562D-2DE9-9C6678A0B8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1EB3B3-0D58-1785-DFD2-C804BEFFB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22933-E373-6CA6-F4F0-DAAC4F9C2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93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3DCB-82A2-75F3-6258-CC291F750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73E7A9-3F77-A65C-63CA-7A9EF343B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542791-8830-0723-14BF-DEA2FDC08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E08EC0-91F9-7934-4BF4-8EC2FB76B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9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7BB10-F0D3-B794-BF57-4B20E05F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3DEECD-EEEB-6D2E-965F-7BBFDE826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70A22D-119D-8288-53E6-353AED61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E68189-4493-954D-78AE-D1E01E47F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20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AAE1F-0D4F-5D47-D2AD-6A6C1FF7F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FA1D45-1143-F3EE-4925-3627D42AB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37E1A8-9B8B-AD53-C83D-FA196D990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0C4521-D1B3-627B-0C4A-58227EF57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5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582E-41B7-FFA4-B07A-81A8925C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F5B19B-5F25-86BC-4136-293BAF628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BAD7CD-33AE-FA60-A350-B0F880F59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E8364-D33E-1A68-3E79-D571A426E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5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E3B2D-917D-47EB-D1BF-8428C6EA1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FCDA4-953A-F702-993E-3A8BF0C16C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1AD1A7-C345-6C0E-FE8A-F58D9F0D9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9D58D-583E-306A-4B09-FE29A1354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9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E9E80-E739-0DEF-DE9E-3F37BF049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157D1A-EEB2-925A-F9A2-5817017DE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0A1E87-359A-AB20-0C0E-0320708A0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3B8A-9872-33C9-17F9-D175B9D54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94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A5D70-1B36-B788-02BC-3EBDE043A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FC4168-C62D-9F01-1469-2C2AD3953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13874C-8D9D-1E69-B6D2-03AD08E25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81E968-1734-A744-A6A5-76C96C963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5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3142F-7A4F-4B1A-7320-E2838429B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2A9B0F-621B-A397-CEF5-C04F8494C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128C31-EC09-0BA2-026E-AD4A59419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EC5933-7766-08DE-FE9E-F773D30C9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34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E64CC-1F8A-7150-D86D-50E3E84D3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5EA9C8-D57E-D9B3-3C07-7500059B3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1488BB-56D5-0369-50C6-F01122A7F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F33F17-6E6D-82D1-C93F-7F53C137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8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22F5-1618-35CB-FF1B-74937306D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359ABB-24B3-2DE0-5DD7-C4C1E39B4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00CC50-E40F-B1B5-813B-96F2D86B2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B7D739-8799-7612-AD55-B7BECB035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271FC-0FF2-C1C5-F674-929E8A0BD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A0FF07-CAD8-A35A-F2E2-DE071608F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C1B205-4C54-30B2-9E4F-20612DFD1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82D31-196A-CABA-0D24-14AB17FEC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21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0DBB8-968A-0DFC-F761-A2188BF2B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C9129D-9059-1DA2-93AE-D1B6B0FF8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878510-86DD-0A7F-1F4A-FB48D024B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E21C6-298C-5A82-64E6-8F92FCDAA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801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33146-72D7-7E22-DAD9-F9E1859B6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8CDF2E-9E98-56A6-2C0D-C9A22E17D2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8E4BEF-BD73-C282-3D1F-8F8752E32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BCC8E-97BD-3A4F-ACCC-9BABCF181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36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88CB1-521E-827B-8D31-60A15DAD0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08190F-8F95-49D5-95DA-BA184E78AF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9BFE6C-A052-E819-12C3-387A47B5E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EAF04-F942-4664-06CA-88A0D53C4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4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5A1E1-C7C2-ECA5-F1F4-BA5622146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A000AB-9D90-B6E2-5A39-FED692E08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CE5173-34EA-1B8C-EC4E-4A9568BD1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EFAA8-7977-C0FB-9895-684C4990A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0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9F16-FA02-ABCA-963F-870F39A7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5FF651-F4A7-362A-E0ED-E8644D5A0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C2CE52-76AD-B22F-5001-861B7ECD4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36AE7-4C57-269F-FCB9-2E9CA34F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2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0D679-27D3-0BB9-0FD9-3C401EE92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BDFCFA-4776-EEA6-B258-90F0B18FC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71FC1D-27A9-CAC8-24E6-F74102791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8E479-745A-E9EC-BA3B-E474BFD8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92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9D545-B20E-0D8A-463B-355ED829B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604B31-BD1F-FE13-4AED-0B9880801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3A61E6-A564-6319-3BA8-7F1E47CC8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DD7958-AFD6-032E-9666-99B01E760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89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38EA6-C4B3-9FB3-4271-521089943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A79B41-0B20-DBFB-7719-222D77573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3CB14E-51A9-8223-2B28-E2DEC1D2A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DBD53-8487-32F8-45DF-D4430F146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43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60FCB-B58A-17A6-0211-D1E864D36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F1A186-D530-7538-E838-72A2673666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CC3CC-38BF-AD40-6EFA-4262EBA19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37EA42-865D-B5E1-A51D-5C27A5ED3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52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A36A1-FBD2-6FA5-9285-23619358E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98AABE-9E02-388A-6892-730AEBB78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834253-D618-9346-3378-BB3B12022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62B4B0-1C38-EF48-9C02-6E2E630B9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9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26CA-9679-1302-2031-4B2511E2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8338AD-797E-B2F3-08CE-FEEE2CAB9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B5EC15-F9AF-2FCC-A2B6-2345D872B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C7B327-105D-A9B4-7970-2048DB0C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17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8D0B0-01C9-5865-1A70-B192C89ED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A4013B-E1DC-6F1F-0B73-AC706DF25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93499C-83B7-9E24-D201-7763EFE38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4C5843-E768-72D1-CB88-5CF3F3A8D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01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4D1F2-054F-E8E7-BC2F-7002F95BB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F2984D-8B12-5A7D-41BB-4AC8BFEA1D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03AE55-EBBF-3506-8B1A-3545124F5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2B37A-ADAF-3321-D9F0-9D22151BB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68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AE798-9A0C-4BE5-FB00-E18B0FF4F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D5A89B-AA03-4B72-E4CE-F3161B711B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9744D4-32F4-6A68-DC1E-B49374088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6E141D-38F5-8F0A-EED8-FCB1776DF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80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5027C-FFEA-4182-9763-07D630DAB05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02320-419B-59F5-C040-CD3E4C11D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4E2A8D-B671-BEE2-B161-A4869D46F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DF9947-7D39-CB69-DDE5-D3581A7FF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2427-ABA3-1CB4-0F8E-EF2718D51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4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AD357-12F6-3657-AB08-429D9550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AD9254-7E6D-EAD7-7F15-75B12710F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EFEB89-DC9A-C103-0B5D-B464E783A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54EFB-1B68-1C38-868B-A9644795A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5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1132D-4542-44DE-2750-2514C8B37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DEFCA3-5C56-0978-AD99-35BF67E021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FDDC05-29DC-BCEE-6495-832D833A7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2FCA18-A82A-6D74-2A9D-0B2CBBA91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7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140F4-DEAF-9E1E-4981-7CD935B4C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70D021-9276-8020-9A8F-B8A617169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0C5C6B-3ACF-6E37-EC00-BC79CF23B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2715BB-F33B-E37C-3CFB-29BE212CE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53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E7C0E-E290-0288-6826-ACE99224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C47B54-764F-53F8-0087-FC119B951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27682C-D351-8AC0-54FB-6B5A06ADE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A27F6-B136-51B0-B824-217587FD4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30FF-8A93-1091-0D6C-0E6150234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BE1D46-D0F9-DEBD-4475-24BB7D6D9F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B32B0F-FD0D-476A-7DF2-758FFBBA3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3D7A4-2632-7F95-839B-70AF1CC76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9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8CD08-B51E-E454-90AC-B45D6C1D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2E751-3EC9-7994-3CA8-20D2FBBA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3BE-E169-AFA4-5E16-4676E30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7B4E2-0789-CA56-A4D1-FCBE2D5E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124B2-239D-58F8-7339-60F9186E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5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A350-2F5F-0295-8EC3-704E4695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7FFA3-B975-C982-2F3E-039A1669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34770-4E21-32F4-93CE-C024D0A3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4B895-1634-18D5-752B-AF237ABA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1A4D-62A3-0291-5FE7-FF299303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FCC8FA-0531-8E1B-F33C-819DADB7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0879E-A6AF-918C-8DDF-A19606823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FD3FD-8F68-BCF6-DE4D-9BD6B8B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BEEA-6F67-4646-4D73-09E58415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DA981-7FD0-AE2B-57EF-579FFCE2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7692-651F-DE58-CA38-0C158B1D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DD853-5EA8-B9F3-D130-3D096181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9EF72-57FE-D3EA-F622-3786E76B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335BC-8831-B822-5CDC-B12573D3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1A23C-D1E3-12C7-7ECE-940C5F9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15D6-E25B-8124-49F1-18326013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712D-670B-34F8-0622-4A162FA2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31752-5068-BF36-CECF-0C666552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366B-35FD-C49F-1FBF-758F83E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B6B12-7763-4F0E-A9F7-A3AA1616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E2FEB-552E-69EB-61ED-3D8CD5D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3F7D7-DA5C-02BC-3732-FC0EB3FCF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5B0E3-F45C-D639-777D-C088439E6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8CF70-4B1C-F70B-BAFB-CBF7EE8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ED0D9-B1DC-8B3C-E82B-CCF1D583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1CC65-B6BD-72B6-87F6-D595618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F2B1C-BA5E-BC2A-B93C-27429497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E83E7-399C-B884-8024-51D4007E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7E213-0B40-C521-C3F8-7B66808E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9D7A8-9701-D66D-66FA-9799F952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29B2F-53C0-41FE-6393-6C809156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4A2B32-4D20-4381-5A7E-AA05432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3EC9C-464B-858E-4379-BF4E7A7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CD4B2A-4F3B-E7BD-2171-94F9C519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4E6D-CBED-0263-00A2-D96B8C93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DE658-74D8-EF88-8633-F73DEAD2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97F10-F6F2-C9DB-7B3B-F9DD3A3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35D3B-7641-3AE5-7BFB-4C8D87E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0FB9A-0D47-F1A2-CB18-C664F159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A7A941-0950-E772-8C06-41AD8884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6C6B-9AD3-CDEF-FDE6-DAC2754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6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F4C3-C60D-0984-EA44-F767842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E6F9B-5D51-E827-A84E-E5C87661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AAD0-9754-4AB7-A7D4-65859E9E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B5CF5-8458-5DC5-D286-79C09DE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B9C4F-48EE-7FA4-0D22-1CD2A7E5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B984C-7A27-5E5D-4058-3D38D2D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B99E-3F40-5768-A2BE-18A0B156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D2F571-5AC6-5D07-AA4F-DC5B721F0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B7910-77B2-6082-C114-DAE573E4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CA638-8F12-98B1-A3C2-99D007A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E83E3-C965-6550-D1B1-E97C5B18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467CF-C0D3-6579-9C8D-8839F1F9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F28197-4DFB-7BC9-7C16-9A6941BD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48B09-68D5-37C9-7F86-EB355B7C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5FDDB-4AE9-650B-EDAC-DEF4E4B9F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C72AB-3017-1870-C4BB-5372768FF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109B7-F978-A7E4-447E-3CE2A2AA3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ory-sh.tistory.com/entry/Minikube-vs-kind-%EB%A1%9C%EC%BB%AC-%EC%BF%A0%EB%B2%84%EB%84%A4%ED%8B%B0%EC%8A%A4-%ED%85%8C%EC%8A%A4%ED%8A%B8-%ED%99%98%EA%B2%BD-%EC%84%A0%ED%83%9D%EC%97%90-%EC%B0%B8%EA%B3%A0%ED%95%B4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ind.sigs.k8s.io/docs/user/quick-start/#installation" TargetMode="Externa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ind.sigs.k8s.io/docs/user/quick-start/#installati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89774-3577-47DA-71B2-A810F6AFD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0BF8B-BC61-8C2E-0AF8-B1785D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3852"/>
          </a:xfrm>
        </p:spPr>
        <p:txBody>
          <a:bodyPr/>
          <a:lstStyle/>
          <a:p>
            <a:r>
              <a:rPr lang="en-US" altLang="ko-KR" smtClean="0"/>
              <a:t>17. </a:t>
            </a:r>
            <a:r>
              <a:rPr lang="ko-KR" altLang="en-US" sz="2400" dirty="0" err="1"/>
              <a:t>쿠버네티스의</a:t>
            </a:r>
            <a:r>
              <a:rPr lang="ko-KR" altLang="en-US" sz="2400" dirty="0"/>
              <a:t> 기본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5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06D80-270D-0BB5-274D-FB88895F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7FB8ACF-C150-9C9F-2ED5-92CA84AF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45" y="3618394"/>
            <a:ext cx="5826332" cy="318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D6B447-029D-4767-BD03-64D31C0733D4}"/>
              </a:ext>
            </a:extLst>
          </p:cNvPr>
          <p:cNvSpPr txBox="1"/>
          <p:nvPr/>
        </p:nvSpPr>
        <p:spPr>
          <a:xfrm>
            <a:off x="838199" y="1096906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쿠버네티스 클러스터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95C6566-4588-CFD1-F54A-4DE5CB4C3D4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1D31B4-905A-2A48-0C5B-CAC1C517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7"/>
            <a:ext cx="10354520" cy="2480895"/>
          </a:xfrm>
        </p:spPr>
        <p:txBody>
          <a:bodyPr>
            <a:normAutofit/>
          </a:bodyPr>
          <a:lstStyle/>
          <a:p>
            <a:r>
              <a:rPr lang="ko-KR" altLang="en-US" sz="1800" i="0">
                <a:effectLst/>
                <a:latin typeface="-apple-system"/>
              </a:rPr>
              <a:t>쿠버네티스 시스템의 전체적인 구조를 나타</a:t>
            </a:r>
            <a:r>
              <a:rPr lang="ko-KR" altLang="en-US" sz="1800">
                <a:latin typeface="-apple-system"/>
              </a:rPr>
              <a:t>냄</a:t>
            </a:r>
            <a:endParaRPr lang="en-US" altLang="ko-KR" sz="600">
              <a:latin typeface="-apple-system"/>
            </a:endParaRPr>
          </a:p>
          <a:p>
            <a:pPr lvl="1"/>
            <a:r>
              <a:rPr lang="ko-KR" altLang="en-US" sz="1600" i="0">
                <a:effectLst/>
                <a:latin typeface="-apple-system"/>
              </a:rPr>
              <a:t>여러 노드로 구성된 컨테이너 오케스트레이션 환경</a:t>
            </a:r>
            <a:endParaRPr lang="en-US" altLang="ko-KR" sz="300" i="0">
              <a:effectLst/>
              <a:latin typeface="-apple-system"/>
            </a:endParaRPr>
          </a:p>
          <a:p>
            <a:pPr lvl="1"/>
            <a:r>
              <a:rPr lang="ko-KR" altLang="en-US" sz="1600" b="1" i="0">
                <a:effectLst/>
                <a:latin typeface="-apple-system"/>
              </a:rPr>
              <a:t>노드</a:t>
            </a:r>
            <a:r>
              <a:rPr lang="en-US" altLang="ko-KR" sz="1600" b="1" i="0">
                <a:effectLst/>
                <a:latin typeface="-apple-system"/>
              </a:rPr>
              <a:t>(Node): </a:t>
            </a:r>
            <a:r>
              <a:rPr lang="ko-KR" altLang="en-US" sz="1600" i="0">
                <a:effectLst/>
                <a:latin typeface="-apple-system"/>
              </a:rPr>
              <a:t>컨테이너</a:t>
            </a:r>
            <a:r>
              <a:rPr lang="en-US" altLang="ko-KR" sz="1600" i="0">
                <a:effectLst/>
                <a:latin typeface="-apple-system"/>
              </a:rPr>
              <a:t>(</a:t>
            </a:r>
            <a:r>
              <a:rPr lang="ko-KR" altLang="en-US" sz="1600" i="0">
                <a:effectLst/>
                <a:latin typeface="-apple-system"/>
              </a:rPr>
              <a:t>워크로드</a:t>
            </a:r>
            <a:r>
              <a:rPr lang="en-US" altLang="ko-KR" sz="1600" i="0">
                <a:effectLst/>
                <a:latin typeface="-apple-system"/>
              </a:rPr>
              <a:t>)</a:t>
            </a:r>
            <a:r>
              <a:rPr lang="ko-KR" altLang="en-US" sz="1600" i="0">
                <a:effectLst/>
                <a:latin typeface="-apple-system"/>
              </a:rPr>
              <a:t>를 실행하는 실제 작업 단위</a:t>
            </a:r>
            <a:endParaRPr lang="en-US" altLang="ko-KR" sz="1600" i="0">
              <a:effectLst/>
              <a:latin typeface="-apple-system"/>
            </a:endParaRPr>
          </a:p>
          <a:p>
            <a:r>
              <a:rPr lang="ko-KR" altLang="en-US" sz="1800" i="0">
                <a:effectLst/>
                <a:latin typeface="-apple-system"/>
              </a:rPr>
              <a:t>쿠버네티스는 다수의 노드로 구성된 경우가 많음</a:t>
            </a:r>
          </a:p>
          <a:p>
            <a:pPr lvl="1"/>
            <a:r>
              <a:rPr lang="ko-KR" altLang="en-US" sz="1600" i="0">
                <a:effectLst/>
                <a:latin typeface="-apple-system"/>
              </a:rPr>
              <a:t>클러스터 </a:t>
            </a:r>
            <a:r>
              <a:rPr lang="en-US" altLang="ko-KR" sz="1600" i="0">
                <a:effectLst/>
                <a:latin typeface="-apple-system"/>
              </a:rPr>
              <a:t>-&gt; </a:t>
            </a:r>
            <a:r>
              <a:rPr lang="en-US" altLang="ko-KR" sz="1600" b="1" i="0">
                <a:effectLst/>
                <a:latin typeface="-apple-system"/>
              </a:rPr>
              <a:t>master node</a:t>
            </a:r>
            <a:r>
              <a:rPr lang="ko-KR" altLang="en-US" sz="1600" i="0">
                <a:effectLst/>
                <a:latin typeface="-apple-system"/>
              </a:rPr>
              <a:t>와 </a:t>
            </a:r>
            <a:r>
              <a:rPr lang="en-US" altLang="ko-KR" sz="1600" b="1" i="0">
                <a:effectLst/>
                <a:latin typeface="-apple-system"/>
              </a:rPr>
              <a:t>worker node</a:t>
            </a:r>
            <a:r>
              <a:rPr lang="ko-KR" altLang="en-US" sz="1600" i="0">
                <a:effectLst/>
                <a:latin typeface="-apple-system"/>
              </a:rPr>
              <a:t>로 구분</a:t>
            </a:r>
          </a:p>
          <a:p>
            <a:pPr lvl="1"/>
            <a:r>
              <a:rPr lang="ko-KR" altLang="en-US" sz="1600" i="0">
                <a:effectLst/>
                <a:latin typeface="-apple-system"/>
              </a:rPr>
              <a:t>개발자는 주로 마스터 노드와 통신</a:t>
            </a:r>
            <a:r>
              <a:rPr lang="en-US" altLang="ko-KR" sz="1600">
                <a:latin typeface="-apple-system"/>
              </a:rPr>
              <a:t>, </a:t>
            </a:r>
            <a:r>
              <a:rPr lang="ko-KR" altLang="en-US" sz="1600" i="0">
                <a:effectLst/>
                <a:latin typeface="-apple-system"/>
              </a:rPr>
              <a:t>사용자는 인터넷을 통해 워커 노드와 통신</a:t>
            </a:r>
            <a:endParaRPr lang="ko-KR" altLang="en-US" sz="2800"/>
          </a:p>
          <a:p>
            <a:endParaRPr lang="en-US" altLang="ko-KR" sz="240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4017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27FB9-9757-B933-6A8C-260C4BD82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BE150-4A2F-0220-3437-7D28B3D0B90B}"/>
              </a:ext>
            </a:extLst>
          </p:cNvPr>
          <p:cNvSpPr txBox="1"/>
          <p:nvPr/>
        </p:nvSpPr>
        <p:spPr>
          <a:xfrm>
            <a:off x="838200" y="1221904"/>
            <a:ext cx="2000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노드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(Node)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6BF0DCB-ADFC-C735-439E-1A6C5ECB729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개념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9205583-A641-A942-7F6B-1E5F714A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552"/>
            <a:ext cx="11102164" cy="5112448"/>
          </a:xfrm>
        </p:spPr>
        <p:txBody>
          <a:bodyPr>
            <a:normAutofit/>
          </a:bodyPr>
          <a:lstStyle/>
          <a:p>
            <a:r>
              <a:rPr lang="ko-KR" altLang="en-US" sz="2000" i="0">
                <a:effectLst/>
                <a:latin typeface="-apple-system"/>
              </a:rPr>
              <a:t>워크로드</a:t>
            </a:r>
            <a:r>
              <a:rPr lang="en-US" altLang="ko-KR" sz="2000" i="0">
                <a:effectLst/>
                <a:latin typeface="-apple-system"/>
              </a:rPr>
              <a:t>(</a:t>
            </a:r>
            <a:r>
              <a:rPr lang="ko-KR" altLang="en-US" sz="2000" i="0">
                <a:effectLst/>
                <a:latin typeface="-apple-system"/>
              </a:rPr>
              <a:t>와 컨테이너</a:t>
            </a:r>
            <a:r>
              <a:rPr lang="en-US" altLang="ko-KR" sz="2000" i="0">
                <a:effectLst/>
                <a:latin typeface="-apple-system"/>
              </a:rPr>
              <a:t>)</a:t>
            </a:r>
            <a:r>
              <a:rPr lang="ko-KR" altLang="en-US" sz="2000" i="0">
                <a:effectLst/>
                <a:latin typeface="-apple-system"/>
              </a:rPr>
              <a:t>를 실행하는 물리적</a:t>
            </a:r>
            <a:r>
              <a:rPr lang="en-US" altLang="ko-KR" sz="2000">
                <a:latin typeface="-apple-system"/>
              </a:rPr>
              <a:t> </a:t>
            </a:r>
            <a:r>
              <a:rPr lang="ko-KR" altLang="en-US" sz="2000" i="0">
                <a:effectLst/>
                <a:latin typeface="-apple-system"/>
              </a:rPr>
              <a:t>서버 또는 가상 머신</a:t>
            </a:r>
            <a:r>
              <a:rPr lang="en-US" altLang="ko-KR" sz="2000">
                <a:latin typeface="-apple-system"/>
              </a:rPr>
              <a:t>(</a:t>
            </a:r>
            <a:r>
              <a:rPr lang="ko-KR" altLang="en-US" sz="2000">
                <a:latin typeface="-apple-system"/>
              </a:rPr>
              <a:t>버추얼 박스 등</a:t>
            </a:r>
            <a:r>
              <a:rPr lang="en-US" altLang="ko-KR" sz="2000">
                <a:latin typeface="-apple-system"/>
              </a:rPr>
              <a:t>)</a:t>
            </a:r>
            <a:r>
              <a:rPr lang="ko-KR" altLang="en-US" sz="2000" i="0">
                <a:effectLst/>
                <a:latin typeface="-apple-system"/>
              </a:rPr>
              <a:t> </a:t>
            </a:r>
            <a:endParaRPr lang="ko-KR" altLang="en-US" sz="2000"/>
          </a:p>
          <a:p>
            <a:r>
              <a:rPr lang="ko-KR" altLang="en-US" sz="2000" i="0">
                <a:effectLst/>
                <a:latin typeface="-apple-system"/>
              </a:rPr>
              <a:t>워크로드를 실행하고</a:t>
            </a:r>
            <a:r>
              <a:rPr lang="en-US" altLang="ko-KR" sz="2000" i="0">
                <a:effectLst/>
                <a:latin typeface="-apple-system"/>
              </a:rPr>
              <a:t>, </a:t>
            </a:r>
            <a:r>
              <a:rPr lang="ko-KR" altLang="en-US" sz="2000" i="0">
                <a:effectLst/>
                <a:latin typeface="-apple-system"/>
              </a:rPr>
              <a:t>컨테이너 네트워크와 리소스 관리를 담당</a:t>
            </a:r>
            <a:r>
              <a:rPr lang="en-US" altLang="ko-KR" sz="2000" i="0">
                <a:effectLst/>
                <a:latin typeface="-apple-system"/>
              </a:rPr>
              <a:t>.</a:t>
            </a:r>
            <a:endParaRPr lang="en-US" altLang="ko-KR" sz="1600">
              <a:latin typeface="-apple-system"/>
            </a:endParaRPr>
          </a:p>
          <a:p>
            <a:endParaRPr lang="en-US" altLang="ko-KR" sz="2000" b="1" i="0">
              <a:effectLst/>
              <a:latin typeface="-apple-system"/>
            </a:endParaRPr>
          </a:p>
          <a:p>
            <a:r>
              <a:rPr lang="ko-KR" altLang="en-US" sz="2000" b="1" i="0">
                <a:effectLst/>
                <a:latin typeface="-apple-system"/>
              </a:rPr>
              <a:t>구성 요소</a:t>
            </a:r>
            <a:r>
              <a:rPr lang="en-US" altLang="ko-KR" sz="2000" b="1" i="0">
                <a:effectLst/>
                <a:latin typeface="-apple-system"/>
              </a:rPr>
              <a:t>:</a:t>
            </a:r>
          </a:p>
          <a:p>
            <a:pPr lvl="1"/>
            <a:r>
              <a:rPr lang="en-US" altLang="ko-KR" sz="1800" b="1" i="0">
                <a:effectLst/>
                <a:latin typeface="-apple-system"/>
              </a:rPr>
              <a:t>Kubelet: </a:t>
            </a:r>
            <a:r>
              <a:rPr lang="ko-KR" altLang="en-US" sz="1800">
                <a:latin typeface="-apple-system"/>
              </a:rPr>
              <a:t>클러스터를 구성하는 각 노드에서 실행됨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컨트롤 플레인의 명령을 받아 </a:t>
            </a:r>
            <a:r>
              <a:rPr lang="ko-KR" altLang="en-US" sz="1800">
                <a:latin typeface="-apple-system"/>
              </a:rPr>
              <a:t>파드 내부의 컨테이너 실행을 담당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800">
                <a:latin typeface="-apple-system"/>
              </a:rPr>
              <a:t>파드의 상태를 모니터링하고 상태 이상이 발생하면 해당 파드를 다시 배포한다</a:t>
            </a:r>
            <a:r>
              <a:rPr lang="en-US" altLang="ko-KR" sz="1800">
                <a:latin typeface="-apple-system"/>
              </a:rPr>
              <a:t>.</a:t>
            </a:r>
          </a:p>
          <a:p>
            <a:pPr lvl="1"/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컨테이너 런타임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en-US" altLang="ko-KR" sz="1800" i="0">
                <a:effectLst/>
                <a:latin typeface="-apple-system"/>
              </a:rPr>
              <a:t>Docker, containerd </a:t>
            </a:r>
            <a:r>
              <a:rPr lang="ko-KR" altLang="en-US" sz="1800" i="0">
                <a:effectLst/>
                <a:latin typeface="-apple-system"/>
              </a:rPr>
              <a:t>등 컨테이너를 실행하는 소프트웨어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pPr lvl="1"/>
            <a:endParaRPr lang="en-US" altLang="ko-KR" sz="1800" b="1" i="0">
              <a:effectLst/>
              <a:latin typeface="-apple-system"/>
            </a:endParaRPr>
          </a:p>
          <a:p>
            <a:pPr lvl="1"/>
            <a:r>
              <a:rPr lang="en-US" altLang="ko-KR" sz="1800" b="1" i="0">
                <a:effectLst/>
                <a:latin typeface="-apple-system"/>
              </a:rPr>
              <a:t>Kube-proxy: </a:t>
            </a:r>
            <a:r>
              <a:rPr lang="ko-KR" altLang="en-US" sz="1800" i="0">
                <a:effectLst/>
                <a:latin typeface="-apple-system"/>
              </a:rPr>
              <a:t>노드에서 네트워크 역할을 수행함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파드 간의 통신을 처리</a:t>
            </a:r>
            <a:r>
              <a:rPr lang="ko-KR" altLang="en-US" sz="1800">
                <a:latin typeface="-apple-system"/>
              </a:rPr>
              <a:t>함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노드에 존재하는 파드들이 내부와 외부 네트워크와 통신할 수 있도록 함</a:t>
            </a:r>
            <a:endParaRPr lang="en-US" altLang="ko-KR" sz="180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8774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4AF23-6C36-8671-6309-328E9088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9DCE5-66F4-6A5A-EB24-185E5687C145}"/>
              </a:ext>
            </a:extLst>
          </p:cNvPr>
          <p:cNvSpPr txBox="1"/>
          <p:nvPr/>
        </p:nvSpPr>
        <p:spPr>
          <a:xfrm>
            <a:off x="838199" y="1096906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배포 단위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F7B7390-7420-6DBA-4BC7-495530F8C0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E7F08F-B78C-60B4-CDF8-A4F388A5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7"/>
            <a:ext cx="10354520" cy="5213193"/>
          </a:xfrm>
        </p:spPr>
        <p:txBody>
          <a:bodyPr>
            <a:normAutofit/>
          </a:bodyPr>
          <a:lstStyle/>
          <a:p>
            <a:r>
              <a:rPr lang="ko-KR" altLang="en-US" sz="2000" b="1" i="0">
                <a:effectLst/>
                <a:latin typeface="-apple-system"/>
              </a:rPr>
              <a:t>파드</a:t>
            </a:r>
            <a:r>
              <a:rPr lang="en-US" altLang="ko-KR" sz="2000" b="1" i="0">
                <a:effectLst/>
                <a:latin typeface="-apple-system"/>
              </a:rPr>
              <a:t>(Pod)</a:t>
            </a:r>
          </a:p>
          <a:p>
            <a:pPr lvl="1"/>
            <a:r>
              <a:rPr lang="ko-KR" altLang="en-US" sz="1800" i="0">
                <a:effectLst/>
                <a:latin typeface="-apple-system"/>
              </a:rPr>
              <a:t>쿠버네티스에서 가장 작은 배포 단위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쿠버네티스에서는 컨테이너가 도커와 다르게 파드 내에서 실행됨</a:t>
            </a:r>
          </a:p>
          <a:p>
            <a:pPr lvl="1"/>
            <a:r>
              <a:rPr lang="ko-KR" altLang="en-US" sz="1800" i="0">
                <a:effectLst/>
                <a:latin typeface="-apple-system"/>
              </a:rPr>
              <a:t>파드는 한 개 혹은 여러 개의 컨테이너를 담을 수 있음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즉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컨테이너를 그룹화한 것임</a:t>
            </a: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다수의 파드는 여러 워커 노드에 분산되어 실행되지만</a:t>
            </a:r>
            <a:r>
              <a:rPr lang="en-US" altLang="ko-KR" sz="1800" b="1" i="0">
                <a:effectLst/>
                <a:latin typeface="-apple-system"/>
              </a:rPr>
              <a:t>, </a:t>
            </a:r>
            <a:r>
              <a:rPr lang="ko-KR" altLang="en-US" sz="1800" b="1" i="0">
                <a:effectLst/>
                <a:latin typeface="-apple-system"/>
              </a:rPr>
              <a:t>하나의 파드에 속한 컨테이너들은 모두 같은 노드에서 실행됨</a:t>
            </a:r>
            <a:r>
              <a:rPr lang="en-US" altLang="ko-KR" sz="1800" b="1" i="0">
                <a:effectLst/>
                <a:latin typeface="-apple-system"/>
              </a:rPr>
              <a:t>.  </a:t>
            </a:r>
            <a:r>
              <a:rPr lang="ko-KR" altLang="en-US" sz="1800" i="0">
                <a:effectLst/>
                <a:latin typeface="-apple-system"/>
              </a:rPr>
              <a:t>이를 통해 컨테이너 간의 통신이 효율적으로 이루어짐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파드는 보통 동일한 애플리케이션의 구성 요소들 간에 협업을 필요로 하는 경우에 사용</a:t>
            </a:r>
            <a:r>
              <a:rPr lang="ko-KR" altLang="en-US" sz="1800">
                <a:latin typeface="-apple-system"/>
              </a:rPr>
              <a:t>됨</a:t>
            </a:r>
            <a:r>
              <a:rPr lang="en-US" altLang="ko-KR" sz="1800" i="0">
                <a:effectLst/>
                <a:latin typeface="-apple-system"/>
              </a:rPr>
              <a:t> </a:t>
            </a:r>
          </a:p>
          <a:p>
            <a:pPr lvl="1"/>
            <a:r>
              <a:rPr lang="ko-KR" altLang="en-US" sz="1800" i="0">
                <a:effectLst/>
                <a:latin typeface="-apple-system"/>
              </a:rPr>
              <a:t>하나의 파드에 속한 컨테이너들은 하나의 목적을 위해 구성됨</a:t>
            </a:r>
            <a:endParaRPr lang="ko-KR" altLang="en-US" sz="2200" i="0">
              <a:effectLst/>
              <a:latin typeface="-apple-system"/>
            </a:endParaRPr>
          </a:p>
        </p:txBody>
      </p:sp>
      <p:pic>
        <p:nvPicPr>
          <p:cNvPr id="6150" name="Picture 6" descr="How To Configure And Setup Kubernetes Cluster On Google Cloud (GCE)">
            <a:extLst>
              <a:ext uri="{FF2B5EF4-FFF2-40B4-BE49-F238E27FC236}">
                <a16:creationId xmlns:a16="http://schemas.microsoft.com/office/drawing/2014/main" id="{7F140B71-DA17-1C0E-9F46-86FBB6794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30" y="4104672"/>
            <a:ext cx="4642139" cy="25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6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9FE4C-ABEA-9A73-1FBF-51E88E590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801442-F6F0-BAC1-2A66-4687223F3E25}"/>
              </a:ext>
            </a:extLst>
          </p:cNvPr>
          <p:cNvSpPr txBox="1"/>
          <p:nvPr/>
        </p:nvSpPr>
        <p:spPr>
          <a:xfrm>
            <a:off x="838199" y="1221904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워크로드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(Workload)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BF373A-43CE-0E84-32A6-11470D28E9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B244D6-A86F-942F-CCDB-457D1509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7"/>
            <a:ext cx="10354520" cy="4848068"/>
          </a:xfrm>
        </p:spPr>
        <p:txBody>
          <a:bodyPr>
            <a:normAutofit/>
          </a:bodyPr>
          <a:lstStyle/>
          <a:p>
            <a:r>
              <a:rPr lang="en-US" altLang="ko-KR" sz="1800" i="0">
                <a:effectLst/>
                <a:latin typeface="-apple-system"/>
              </a:rPr>
              <a:t>Pod = </a:t>
            </a:r>
            <a:r>
              <a:rPr lang="ko-KR" altLang="en-US" sz="1800" i="0">
                <a:effectLst/>
                <a:latin typeface="-apple-system"/>
              </a:rPr>
              <a:t>애플리케이션이 실제로 실행되는 최소 단위 </a:t>
            </a:r>
            <a:r>
              <a:rPr lang="en-US" altLang="ko-KR" sz="1800" i="0">
                <a:effectLst/>
                <a:latin typeface="-apple-system"/>
              </a:rPr>
              <a:t>(</a:t>
            </a:r>
            <a:r>
              <a:rPr lang="ko-KR" altLang="en-US" sz="1800" i="0">
                <a:effectLst/>
                <a:latin typeface="-apple-system"/>
              </a:rPr>
              <a:t>하나 이상의 컨테이너 포함</a:t>
            </a:r>
            <a:r>
              <a:rPr lang="en-US" altLang="ko-KR" sz="1800" i="0">
                <a:effectLst/>
                <a:latin typeface="-apple-system"/>
              </a:rPr>
              <a:t>)</a:t>
            </a:r>
          </a:p>
          <a:p>
            <a:r>
              <a:rPr lang="ko-KR" altLang="en-US" sz="1800" i="0">
                <a:effectLst/>
                <a:latin typeface="-apple-system"/>
              </a:rPr>
              <a:t>워크로드</a:t>
            </a:r>
            <a:r>
              <a:rPr lang="en-US" altLang="ko-KR" sz="1800" i="0">
                <a:effectLst/>
                <a:latin typeface="-apple-system"/>
              </a:rPr>
              <a:t>(Workload Resources) = Pod</a:t>
            </a:r>
            <a:r>
              <a:rPr lang="ko-KR" altLang="en-US" sz="1800" i="0">
                <a:effectLst/>
                <a:latin typeface="-apple-system"/>
              </a:rPr>
              <a:t>을 생성 및 관리하는 상위 리소스</a:t>
            </a:r>
            <a:endParaRPr lang="en-US" altLang="ko-KR" sz="1800" i="0">
              <a:effectLst/>
              <a:latin typeface="-apple-system"/>
            </a:endParaRPr>
          </a:p>
          <a:p>
            <a:endParaRPr lang="en-US" altLang="ko-KR" sz="1800" i="0">
              <a:effectLst/>
              <a:latin typeface="-apple-system"/>
            </a:endParaRPr>
          </a:p>
          <a:p>
            <a:r>
              <a:rPr lang="ko-KR" altLang="en-US" sz="2000" b="1" i="0">
                <a:effectLst/>
                <a:latin typeface="-apple-system"/>
              </a:rPr>
              <a:t>주요 형태</a:t>
            </a:r>
            <a:r>
              <a:rPr lang="en-US" altLang="ko-KR" sz="2000" b="1" i="0">
                <a:effectLst/>
                <a:latin typeface="-apple-system"/>
              </a:rPr>
              <a:t>:</a:t>
            </a: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레플리카셋</a:t>
            </a:r>
            <a:r>
              <a:rPr lang="en-US" altLang="ko-KR" sz="1800" b="1" i="0">
                <a:effectLst/>
                <a:latin typeface="-apple-system"/>
              </a:rPr>
              <a:t>(ReplicaSet): </a:t>
            </a:r>
            <a:r>
              <a:rPr lang="ko-KR" altLang="en-US" sz="1800" i="0">
                <a:effectLst/>
                <a:latin typeface="-apple-system"/>
              </a:rPr>
              <a:t> 사용자가 정의한 복제본 개수</a:t>
            </a:r>
            <a:r>
              <a:rPr lang="en-US" altLang="ko-KR" sz="1800" i="0">
                <a:effectLst/>
                <a:latin typeface="-apple-system"/>
              </a:rPr>
              <a:t>(Replicas)</a:t>
            </a:r>
            <a:r>
              <a:rPr lang="ko-KR" altLang="en-US" sz="1800" i="0">
                <a:effectLst/>
                <a:latin typeface="-apple-system"/>
              </a:rPr>
              <a:t>만큼 파드를 생성 및 유지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디플로이먼트</a:t>
            </a:r>
            <a:r>
              <a:rPr lang="en-US" altLang="ko-KR" sz="1800" b="1" i="0">
                <a:effectLst/>
                <a:latin typeface="-apple-system"/>
              </a:rPr>
              <a:t>(Deployment): </a:t>
            </a:r>
            <a:r>
              <a:rPr lang="en-US" altLang="ko-KR" sz="1800" i="0">
                <a:effectLst/>
                <a:latin typeface="-apple-system"/>
              </a:rPr>
              <a:t>application</a:t>
            </a:r>
            <a:r>
              <a:rPr lang="ko-KR" altLang="en-US" sz="1800" i="0">
                <a:effectLst/>
                <a:latin typeface="-apple-system"/>
              </a:rPr>
              <a:t>의 배포와 스케일링을 관리하는 역할 담당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스테이트풀셋</a:t>
            </a:r>
            <a:r>
              <a:rPr lang="en-US" altLang="ko-KR" sz="1800" b="1" i="0">
                <a:effectLst/>
                <a:latin typeface="-apple-system"/>
              </a:rPr>
              <a:t>(StatefulSet): </a:t>
            </a:r>
            <a:r>
              <a:rPr lang="en-US" altLang="ko-KR" sz="1800" i="0">
                <a:effectLst/>
                <a:latin typeface="-apple-system"/>
              </a:rPr>
              <a:t>pod </a:t>
            </a:r>
            <a:r>
              <a:rPr lang="ko-KR" altLang="en-US" sz="1800" i="0">
                <a:effectLst/>
                <a:latin typeface="-apple-system"/>
              </a:rPr>
              <a:t>사이에서 순서와 고유성이 보장되어야 하는 경우 사용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데몬셋</a:t>
            </a:r>
            <a:r>
              <a:rPr lang="en-US" altLang="ko-KR" sz="1800" b="1" i="0">
                <a:effectLst/>
                <a:latin typeface="-apple-system"/>
              </a:rPr>
              <a:t>(DaemonSet): </a:t>
            </a:r>
            <a:r>
              <a:rPr lang="ko-KR" altLang="en-US" sz="1800" i="0">
                <a:effectLst/>
                <a:latin typeface="-apple-system"/>
              </a:rPr>
              <a:t>클러스터 내의 모든 노드에 특정 파드를 배치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잡과 크론잡</a:t>
            </a:r>
            <a:r>
              <a:rPr lang="en-US" altLang="ko-KR" sz="1800" b="1" i="0">
                <a:effectLst/>
                <a:latin typeface="-apple-system"/>
              </a:rPr>
              <a:t>(Job &amp; Cronjob): </a:t>
            </a:r>
            <a:r>
              <a:rPr lang="en-US" altLang="ko-KR" sz="1800" i="0">
                <a:effectLst/>
                <a:latin typeface="-apple-system"/>
              </a:rPr>
              <a:t>Task</a:t>
            </a:r>
            <a:r>
              <a:rPr lang="ko-KR" altLang="en-US" sz="1800" i="0">
                <a:effectLst/>
                <a:latin typeface="-apple-system"/>
              </a:rPr>
              <a:t>가 정상적으로 완료</a:t>
            </a:r>
            <a:r>
              <a:rPr lang="en-US" altLang="ko-KR" sz="1800" i="0">
                <a:effectLst/>
                <a:latin typeface="-apple-system"/>
              </a:rPr>
              <a:t>/</a:t>
            </a:r>
            <a:r>
              <a:rPr lang="ko-KR" altLang="en-US" sz="1800" i="0">
                <a:effectLst/>
                <a:latin typeface="-apple-system"/>
              </a:rPr>
              <a:t>종료되는 것을 담당하는 역할</a:t>
            </a:r>
            <a:endParaRPr lang="en-US" altLang="ko-KR" sz="1800" i="0">
              <a:effectLst/>
              <a:latin typeface="-apple-system"/>
            </a:endParaRPr>
          </a:p>
          <a:p>
            <a:pPr lvl="2"/>
            <a:r>
              <a:rPr lang="en-US" altLang="ko-KR" sz="1600" i="0">
                <a:effectLst/>
                <a:latin typeface="-apple-system"/>
              </a:rPr>
              <a:t>Job</a:t>
            </a:r>
            <a:r>
              <a:rPr lang="ko-KR" altLang="en-US" sz="1600" i="0">
                <a:effectLst/>
                <a:latin typeface="-apple-system"/>
              </a:rPr>
              <a:t>은 단일 실행 작업을 처리</a:t>
            </a:r>
            <a:endParaRPr lang="en-US" altLang="ko-KR" sz="1600" i="0">
              <a:effectLst/>
              <a:latin typeface="-apple-system"/>
            </a:endParaRPr>
          </a:p>
          <a:p>
            <a:pPr lvl="2"/>
            <a:r>
              <a:rPr lang="en-US" altLang="ko-KR" sz="1600" i="0">
                <a:effectLst/>
                <a:latin typeface="-apple-system"/>
              </a:rPr>
              <a:t>CronJob</a:t>
            </a:r>
            <a:r>
              <a:rPr lang="ko-KR" altLang="en-US" sz="1600" i="0">
                <a:effectLst/>
                <a:latin typeface="-apple-system"/>
              </a:rPr>
              <a:t>은 정기적인 작업을 처리</a:t>
            </a:r>
          </a:p>
          <a:p>
            <a:pPr lvl="1"/>
            <a:endParaRPr lang="en-US" altLang="ko-KR" sz="180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0486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92277-97DB-30E6-7D66-135052A90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68A13-A334-D0A5-27DD-34D715C141BE}"/>
              </a:ext>
            </a:extLst>
          </p:cNvPr>
          <p:cNvSpPr txBox="1"/>
          <p:nvPr/>
        </p:nvSpPr>
        <p:spPr>
          <a:xfrm>
            <a:off x="838199" y="1096906"/>
            <a:ext cx="377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워크로드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(Workload)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AD1BEA5-DEAF-7B1C-839C-7219F1878C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C7B828-70D6-D81B-1562-5FC37B0C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7"/>
            <a:ext cx="10354520" cy="1538231"/>
          </a:xfrm>
        </p:spPr>
        <p:txBody>
          <a:bodyPr>
            <a:normAutofit/>
          </a:bodyPr>
          <a:lstStyle/>
          <a:p>
            <a:r>
              <a:rPr lang="ko-KR" altLang="en-US" sz="2000" b="1" i="0">
                <a:effectLst/>
                <a:latin typeface="-apple-system"/>
              </a:rPr>
              <a:t>레플리카셋</a:t>
            </a:r>
            <a:r>
              <a:rPr lang="en-US" altLang="ko-KR" sz="2000" b="1" i="0">
                <a:effectLst/>
                <a:latin typeface="-apple-system"/>
              </a:rPr>
              <a:t>(ReplicaSet)</a:t>
            </a:r>
          </a:p>
          <a:p>
            <a:pPr lvl="1"/>
            <a:r>
              <a:rPr lang="ko-KR" altLang="en-US" sz="1800" i="0">
                <a:effectLst/>
                <a:latin typeface="-apple-system"/>
              </a:rPr>
              <a:t>사용자가 정의한 복제본 개수</a:t>
            </a:r>
            <a:r>
              <a:rPr lang="en-US" altLang="ko-KR" sz="1800" i="0">
                <a:effectLst/>
                <a:latin typeface="-apple-system"/>
              </a:rPr>
              <a:t>(Replicas)</a:t>
            </a:r>
            <a:r>
              <a:rPr lang="ko-KR" altLang="en-US" sz="1800" i="0">
                <a:effectLst/>
                <a:latin typeface="-apple-system"/>
              </a:rPr>
              <a:t>만큼 파드를 생성 및 유지함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현재 파드 개수를 모니터링하여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부족하면 새 파드를 생성하고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초과하면 삭제함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파드가 종료되거나 문제가 발생하면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자동으로 새로운 파드를 생성해 서비스 중단을 방지함</a:t>
            </a:r>
            <a:endParaRPr lang="ko-KR" altLang="en-US" sz="2200" i="0">
              <a:effectLst/>
              <a:latin typeface="-apple-system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3A5569B3-78E2-D7E1-51D2-2EE6A48B5B38}"/>
              </a:ext>
            </a:extLst>
          </p:cNvPr>
          <p:cNvSpPr txBox="1">
            <a:spLocks/>
          </p:cNvSpPr>
          <p:nvPr/>
        </p:nvSpPr>
        <p:spPr>
          <a:xfrm>
            <a:off x="838199" y="3112513"/>
            <a:ext cx="10354520" cy="358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0">
                <a:effectLst/>
                <a:latin typeface="-apple-system"/>
              </a:rPr>
              <a:t>디플로이먼트</a:t>
            </a:r>
            <a:r>
              <a:rPr lang="en-US" altLang="ko-KR" sz="2000" b="1" i="0">
                <a:effectLst/>
                <a:latin typeface="-apple-system"/>
              </a:rPr>
              <a:t>(Deployment)</a:t>
            </a:r>
          </a:p>
          <a:p>
            <a:pPr lvl="1"/>
            <a:r>
              <a:rPr lang="ko-KR" altLang="en-US" sz="1800">
                <a:latin typeface="-apple-system"/>
              </a:rPr>
              <a:t>애플리케이션 배포와 스케일링을 관리</a:t>
            </a:r>
            <a:endParaRPr lang="en-US" altLang="ko-KR" sz="1800">
              <a:latin typeface="-apple-system"/>
            </a:endParaRPr>
          </a:p>
          <a:p>
            <a:pPr lvl="1"/>
            <a:endParaRPr lang="en-US" altLang="ko-KR" sz="800" b="1">
              <a:latin typeface="-apple-system"/>
            </a:endParaRPr>
          </a:p>
          <a:p>
            <a:pPr lvl="1"/>
            <a:r>
              <a:rPr lang="ko-KR" altLang="en-US" sz="1800" b="1">
                <a:latin typeface="-apple-system"/>
              </a:rPr>
              <a:t>롤링 업데이트</a:t>
            </a:r>
            <a:r>
              <a:rPr lang="en-US" altLang="ko-KR" sz="1800" b="1">
                <a:latin typeface="-apple-system"/>
              </a:rPr>
              <a:t>: </a:t>
            </a:r>
            <a:r>
              <a:rPr lang="ko-KR" altLang="en-US" sz="1800">
                <a:latin typeface="-apple-system"/>
              </a:rPr>
              <a:t>애플리케이션 버전 업데이트를 무중단으로 처리</a:t>
            </a:r>
            <a:endParaRPr lang="en-US" altLang="ko-KR" sz="1800">
              <a:latin typeface="-apple-system"/>
            </a:endParaRPr>
          </a:p>
          <a:p>
            <a:pPr lvl="2"/>
            <a:r>
              <a:rPr lang="ko-KR" altLang="en-US" sz="1400">
                <a:latin typeface="-apple-system"/>
              </a:rPr>
              <a:t>예를 들어</a:t>
            </a:r>
            <a:r>
              <a:rPr lang="en-US" altLang="ko-KR" sz="1400">
                <a:latin typeface="-apple-system"/>
              </a:rPr>
              <a:t>, </a:t>
            </a:r>
            <a:r>
              <a:rPr lang="ko-KR" altLang="en-US" sz="1400">
                <a:latin typeface="-apple-system"/>
              </a:rPr>
              <a:t>새로운 버전의 파드를 점진적으로 배포하여 서비스의 가용성을 유지하면서 업데이트를 적용</a:t>
            </a:r>
            <a:endParaRPr lang="en-US" altLang="ko-KR" sz="1400">
              <a:latin typeface="-apple-system"/>
            </a:endParaRPr>
          </a:p>
          <a:p>
            <a:pPr lvl="1"/>
            <a:r>
              <a:rPr lang="ko-KR" altLang="en-US" sz="1800" b="1">
                <a:latin typeface="-apple-system"/>
              </a:rPr>
              <a:t>롤백</a:t>
            </a:r>
            <a:r>
              <a:rPr lang="en-US" altLang="ko-KR" sz="1800" b="1">
                <a:latin typeface="-apple-system"/>
              </a:rPr>
              <a:t>: </a:t>
            </a:r>
            <a:r>
              <a:rPr lang="ko-KR" altLang="en-US" sz="1800">
                <a:latin typeface="-apple-system"/>
              </a:rPr>
              <a:t>과거의 상태로 롤백할 수 있는 기능을 제공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800" b="1">
                <a:latin typeface="-apple-system"/>
              </a:rPr>
              <a:t>자원 관리</a:t>
            </a:r>
            <a:r>
              <a:rPr lang="en-US" altLang="ko-KR" sz="1800" b="1">
                <a:latin typeface="-apple-system"/>
              </a:rPr>
              <a:t>: </a:t>
            </a:r>
            <a:r>
              <a:rPr lang="ko-KR" altLang="en-US" sz="1800">
                <a:latin typeface="-apple-system"/>
              </a:rPr>
              <a:t>파드에 대한 자원 요청 및 제한</a:t>
            </a:r>
            <a:r>
              <a:rPr lang="en-US" altLang="ko-KR" sz="1800">
                <a:latin typeface="-apple-system"/>
              </a:rPr>
              <a:t>(cpu, </a:t>
            </a:r>
            <a:r>
              <a:rPr lang="ko-KR" altLang="en-US" sz="1800">
                <a:latin typeface="-apple-system"/>
              </a:rPr>
              <a:t>메모리 등</a:t>
            </a:r>
            <a:r>
              <a:rPr lang="en-US" altLang="ko-KR" sz="1800">
                <a:latin typeface="-apple-system"/>
              </a:rPr>
              <a:t>)</a:t>
            </a:r>
            <a:r>
              <a:rPr lang="ko-KR" altLang="en-US" sz="1800">
                <a:latin typeface="-apple-system"/>
              </a:rPr>
              <a:t>을 설정가능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800">
                <a:latin typeface="-apple-system"/>
              </a:rPr>
              <a:t>지정된 수의 파드가 </a:t>
            </a:r>
            <a:r>
              <a:rPr lang="ko-KR" altLang="en-US" sz="1800" b="1">
                <a:latin typeface="-apple-system"/>
              </a:rPr>
              <a:t>항상 실행되도록 보장하므로</a:t>
            </a:r>
            <a:r>
              <a:rPr lang="en-US" altLang="ko-KR" sz="1800">
                <a:latin typeface="-apple-system"/>
              </a:rPr>
              <a:t>, </a:t>
            </a:r>
            <a:r>
              <a:rPr lang="ko-KR" altLang="en-US" sz="1800">
                <a:latin typeface="-apple-system"/>
              </a:rPr>
              <a:t>파드가 실패하더라도 자동으로 새로운 파드를 생성하여 애플리케이션의 가용성을 유지</a:t>
            </a:r>
            <a:endParaRPr lang="en-US" altLang="ko-KR" sz="1800">
              <a:latin typeface="-apple-system"/>
            </a:endParaRPr>
          </a:p>
          <a:p>
            <a:pPr lvl="2"/>
            <a:r>
              <a:rPr lang="en-US" altLang="ko-KR" sz="1400">
                <a:latin typeface="-apple-system"/>
              </a:rPr>
              <a:t>Deployment</a:t>
            </a:r>
            <a:r>
              <a:rPr lang="ko-KR" altLang="en-US" sz="1400">
                <a:latin typeface="-apple-system"/>
              </a:rPr>
              <a:t>는 기본적으로 </a:t>
            </a:r>
            <a:r>
              <a:rPr lang="en-US" altLang="ko-KR" sz="1400">
                <a:latin typeface="-apple-system"/>
              </a:rPr>
              <a:t>ReplicaSet</a:t>
            </a:r>
            <a:r>
              <a:rPr lang="ko-KR" altLang="en-US" sz="1400">
                <a:latin typeface="-apple-system"/>
              </a:rPr>
              <a:t>을 포함하며</a:t>
            </a:r>
            <a:r>
              <a:rPr lang="en-US" altLang="ko-KR" sz="1400">
                <a:latin typeface="-apple-system"/>
              </a:rPr>
              <a:t>, </a:t>
            </a:r>
            <a:r>
              <a:rPr lang="ko-KR" altLang="en-US" sz="1400">
                <a:latin typeface="-apple-system"/>
              </a:rPr>
              <a:t>더 많은 기능을 제공함</a:t>
            </a:r>
            <a:endParaRPr lang="en-US" altLang="ko-KR" sz="1400">
              <a:latin typeface="-apple-system"/>
            </a:endParaRPr>
          </a:p>
          <a:p>
            <a:pPr lvl="2"/>
            <a:r>
              <a:rPr lang="ko-KR" altLang="en-US" sz="1400">
                <a:latin typeface="-apple-system"/>
              </a:rPr>
              <a:t>그래서 대부분의 경우</a:t>
            </a:r>
            <a:r>
              <a:rPr lang="en-US" altLang="ko-KR" sz="1400">
                <a:latin typeface="-apple-system"/>
              </a:rPr>
              <a:t>, Deployment</a:t>
            </a:r>
            <a:r>
              <a:rPr lang="ko-KR" altLang="en-US" sz="1400">
                <a:latin typeface="-apple-system"/>
              </a:rPr>
              <a:t>를 사용하여 애플리케이션을 배포하는 것이 일반적</a:t>
            </a:r>
            <a:endParaRPr lang="en-US" altLang="ko-KR" sz="1400"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49F34-31C3-D6DC-9A52-73CA3152B4D4}"/>
              </a:ext>
            </a:extLst>
          </p:cNvPr>
          <p:cNvSpPr txBox="1"/>
          <p:nvPr/>
        </p:nvSpPr>
        <p:spPr>
          <a:xfrm>
            <a:off x="3680819" y="1644807"/>
            <a:ext cx="2786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단순히 지정된 복제본 수를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73E2C-BBBF-D854-F373-1D3DA63F4035}"/>
              </a:ext>
            </a:extLst>
          </p:cNvPr>
          <p:cNvSpPr txBox="1"/>
          <p:nvPr/>
        </p:nvSpPr>
        <p:spPr>
          <a:xfrm>
            <a:off x="4162829" y="3120102"/>
            <a:ext cx="768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애플리케이션의 배포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롤링 업데이트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롤백 등을 관리하며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, ReplicaSet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을 생성하고 관리하는 더 고급 리소스</a:t>
            </a:r>
          </a:p>
        </p:txBody>
      </p:sp>
    </p:spTree>
    <p:extLst>
      <p:ext uri="{BB962C8B-B14F-4D97-AF65-F5344CB8AC3E}">
        <p14:creationId xmlns:p14="http://schemas.microsoft.com/office/powerpoint/2010/main" val="256064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981A2-E0BF-B365-CF11-13C9ADEF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6E698-52A1-5CB8-3300-52EE413AC11F}"/>
              </a:ext>
            </a:extLst>
          </p:cNvPr>
          <p:cNvSpPr txBox="1"/>
          <p:nvPr/>
        </p:nvSpPr>
        <p:spPr>
          <a:xfrm>
            <a:off x="838199" y="1096906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워크로드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(Workload)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F7C1B86-0B21-DD47-E394-83FAB4E580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00043AE-3DB2-F194-A0E6-FAD54C46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7"/>
            <a:ext cx="10354520" cy="5213193"/>
          </a:xfrm>
        </p:spPr>
        <p:txBody>
          <a:bodyPr>
            <a:normAutofit/>
          </a:bodyPr>
          <a:lstStyle/>
          <a:p>
            <a:r>
              <a:rPr lang="ko-KR" altLang="en-US" sz="2000" b="1" i="0">
                <a:effectLst/>
                <a:latin typeface="-apple-system"/>
              </a:rPr>
              <a:t>스테이트풀셋</a:t>
            </a:r>
            <a:r>
              <a:rPr lang="en-US" altLang="ko-KR" sz="2000" b="1" i="0">
                <a:effectLst/>
                <a:latin typeface="-apple-system"/>
              </a:rPr>
              <a:t>(StatefulSet)</a:t>
            </a:r>
          </a:p>
          <a:p>
            <a:pPr lvl="1"/>
            <a:r>
              <a:rPr lang="ko-KR" altLang="en-US" sz="1800" i="0">
                <a:effectLst/>
                <a:latin typeface="-apple-system"/>
              </a:rPr>
              <a:t>주로 상태가 중요한 애플리케이션</a:t>
            </a:r>
            <a:r>
              <a:rPr lang="en-US" altLang="ko-KR" sz="1800" i="0">
                <a:effectLst/>
                <a:latin typeface="-apple-system"/>
              </a:rPr>
              <a:t>(</a:t>
            </a:r>
            <a:r>
              <a:rPr lang="ko-KR" altLang="en-US" sz="1800" i="0">
                <a:effectLst/>
                <a:latin typeface="-apple-system"/>
              </a:rPr>
              <a:t>예</a:t>
            </a:r>
            <a:r>
              <a:rPr lang="en-US" altLang="ko-KR" sz="1800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데이터베이스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분산 시스템 등</a:t>
            </a:r>
            <a:r>
              <a:rPr lang="en-US" altLang="ko-KR" sz="1800" i="0">
                <a:effectLst/>
                <a:latin typeface="-apple-system"/>
              </a:rPr>
              <a:t>)</a:t>
            </a:r>
            <a:r>
              <a:rPr lang="ko-KR" altLang="en-US" sz="1800" i="0">
                <a:effectLst/>
                <a:latin typeface="-apple-system"/>
              </a:rPr>
              <a:t>에서 사용됨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 u="sng">
                <a:effectLst/>
                <a:latin typeface="-apple-system"/>
              </a:rPr>
              <a:t>각 파드에 고유한 이름을 부여하고</a:t>
            </a:r>
            <a:r>
              <a:rPr lang="en-US" altLang="ko-KR" sz="1800" i="0" u="sng">
                <a:effectLst/>
                <a:latin typeface="-apple-system"/>
              </a:rPr>
              <a:t>, </a:t>
            </a:r>
            <a:r>
              <a:rPr lang="ko-KR" altLang="en-US" sz="1800" i="0" u="sng">
                <a:effectLst/>
                <a:latin typeface="-apple-system"/>
              </a:rPr>
              <a:t>파드의 순서와 고유성을 보장</a:t>
            </a:r>
            <a:r>
              <a:rPr lang="ko-KR" altLang="en-US" sz="1800" i="0">
                <a:effectLst/>
                <a:latin typeface="-apple-system"/>
              </a:rPr>
              <a:t>하며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지속적인 저장소를 제공함</a:t>
            </a:r>
            <a:endParaRPr lang="en-US" altLang="ko-KR" sz="1800" i="0">
              <a:effectLst/>
              <a:latin typeface="-apple-system"/>
            </a:endParaRPr>
          </a:p>
          <a:p>
            <a:pPr lvl="2"/>
            <a:r>
              <a:rPr lang="ko-KR" altLang="en-US" sz="1400">
                <a:latin typeface="-apple-system"/>
              </a:rPr>
              <a:t>각 레플리카들의 이름이 다름</a:t>
            </a:r>
            <a:r>
              <a:rPr lang="en-US" altLang="ko-KR" sz="1400">
                <a:latin typeface="-apple-system"/>
              </a:rPr>
              <a:t>. </a:t>
            </a:r>
            <a:r>
              <a:rPr lang="en-US" altLang="ko-KR" sz="1200"/>
              <a:t>Deployment</a:t>
            </a:r>
            <a:r>
              <a:rPr lang="ko-KR" altLang="en-US" sz="1200"/>
              <a:t>나 </a:t>
            </a:r>
            <a:r>
              <a:rPr lang="en-US" altLang="ko-KR" sz="1200"/>
              <a:t>ReplicaSet</a:t>
            </a:r>
            <a:r>
              <a:rPr lang="ko-KR" altLang="en-US" sz="1200"/>
              <a:t>과의 주요 차이점 중 하나</a:t>
            </a:r>
            <a:endParaRPr lang="en-US" altLang="ko-KR" sz="1400"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예를 들어</a:t>
            </a:r>
            <a:r>
              <a:rPr lang="en-US" altLang="ko-KR" sz="1400" i="0">
                <a:effectLst/>
                <a:latin typeface="-apple-system"/>
              </a:rPr>
              <a:t>, StatefulSet</a:t>
            </a:r>
            <a:r>
              <a:rPr lang="ko-KR" altLang="en-US" sz="1400" i="0">
                <a:effectLst/>
                <a:latin typeface="-apple-system"/>
              </a:rPr>
              <a:t>의 이름이 </a:t>
            </a:r>
            <a:r>
              <a:rPr lang="en-US" altLang="ko-KR" sz="1400" i="0">
                <a:effectLst/>
                <a:latin typeface="-apple-system"/>
              </a:rPr>
              <a:t>mysql-statefulset</a:t>
            </a:r>
            <a:r>
              <a:rPr lang="ko-KR" altLang="en-US" sz="1400" i="0">
                <a:effectLst/>
                <a:latin typeface="-apple-system"/>
              </a:rPr>
              <a:t>이고 레플리카 개수가 </a:t>
            </a:r>
            <a:r>
              <a:rPr lang="en-US" altLang="ko-KR" sz="1400" i="0">
                <a:effectLst/>
                <a:latin typeface="-apple-system"/>
              </a:rPr>
              <a:t>3</a:t>
            </a:r>
            <a:r>
              <a:rPr lang="ko-KR" altLang="en-US" sz="1400" i="0">
                <a:effectLst/>
                <a:latin typeface="-apple-system"/>
              </a:rPr>
              <a:t>이라면</a:t>
            </a:r>
            <a:r>
              <a:rPr lang="en-US" altLang="ko-KR" sz="1400" i="0">
                <a:effectLst/>
                <a:latin typeface="-apple-system"/>
              </a:rPr>
              <a:t>, </a:t>
            </a:r>
            <a:r>
              <a:rPr lang="ko-KR" altLang="en-US" sz="1400" i="0">
                <a:effectLst/>
                <a:latin typeface="-apple-system"/>
              </a:rPr>
              <a:t>생성되는 파드의 이름은 </a:t>
            </a:r>
            <a:r>
              <a:rPr lang="en-US" altLang="ko-KR" sz="1400" i="0">
                <a:effectLst/>
                <a:latin typeface="-apple-system"/>
              </a:rPr>
              <a:t>mysql-statefulset-0, mysql-statefulset-1, mysql-statefulset-2</a:t>
            </a:r>
          </a:p>
          <a:p>
            <a:pPr lvl="1"/>
            <a:r>
              <a:rPr lang="ko-KR" altLang="en-US" sz="1800" i="0">
                <a:effectLst/>
                <a:latin typeface="-apple-system"/>
              </a:rPr>
              <a:t>지속적인 저장소</a:t>
            </a:r>
            <a:r>
              <a:rPr lang="en-US" altLang="ko-KR" sz="1800" i="0">
                <a:effectLst/>
                <a:latin typeface="-apple-system"/>
              </a:rPr>
              <a:t>(</a:t>
            </a:r>
            <a:r>
              <a:rPr lang="ko-KR" altLang="en-US" sz="1800" i="0">
                <a:effectLst/>
                <a:latin typeface="-apple-system"/>
              </a:rPr>
              <a:t>볼륨</a:t>
            </a:r>
            <a:r>
              <a:rPr lang="en-US" altLang="ko-KR" sz="1800" i="0">
                <a:effectLst/>
                <a:latin typeface="-apple-system"/>
              </a:rPr>
              <a:t>)</a:t>
            </a:r>
            <a:r>
              <a:rPr lang="ko-KR" altLang="en-US" sz="1800" i="0">
                <a:effectLst/>
                <a:latin typeface="-apple-system"/>
              </a:rPr>
              <a:t>를 각 파드에 연결하여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파드가 재시작되더라도 데이터가 손실되지 않도록 함</a:t>
            </a:r>
            <a:endParaRPr lang="en-US" altLang="ko-KR" sz="1800" i="0">
              <a:effectLst/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이를 통해 파드가 재시작되더라도 데이터를 손실하지 않도록 할 수 있음</a:t>
            </a:r>
            <a:endParaRPr lang="en-US" altLang="ko-KR" sz="1400" i="0">
              <a:effectLst/>
              <a:latin typeface="-apple-system"/>
            </a:endParaRPr>
          </a:p>
          <a:p>
            <a:pPr lvl="1"/>
            <a:endParaRPr lang="en-US" altLang="ko-KR" sz="1800" i="0">
              <a:effectLst/>
              <a:latin typeface="-apple-system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4C469A6A-1E39-3ECB-362E-F34D491EA90E}"/>
              </a:ext>
            </a:extLst>
          </p:cNvPr>
          <p:cNvSpPr txBox="1">
            <a:spLocks/>
          </p:cNvSpPr>
          <p:nvPr/>
        </p:nvSpPr>
        <p:spPr>
          <a:xfrm>
            <a:off x="838199" y="4526230"/>
            <a:ext cx="10354520" cy="21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latin typeface="-apple-system"/>
              </a:rPr>
              <a:t>데몬셋</a:t>
            </a:r>
            <a:r>
              <a:rPr lang="en-US" altLang="ko-KR" sz="2000" b="1">
                <a:latin typeface="-apple-system"/>
              </a:rPr>
              <a:t>(DaemonSet)</a:t>
            </a:r>
          </a:p>
          <a:p>
            <a:pPr lvl="1"/>
            <a:r>
              <a:rPr lang="ko-KR" altLang="en-US" sz="1800">
                <a:latin typeface="-apple-system"/>
              </a:rPr>
              <a:t>각 노드에서 동일한 파드의 복사본을 실행하여</a:t>
            </a:r>
            <a:r>
              <a:rPr lang="en-US" altLang="ko-KR" sz="1800">
                <a:latin typeface="-apple-system"/>
              </a:rPr>
              <a:t>, </a:t>
            </a:r>
            <a:r>
              <a:rPr lang="ko-KR" altLang="en-US" sz="1800">
                <a:latin typeface="-apple-system"/>
              </a:rPr>
              <a:t>시스템 수준의 서비스를 제공</a:t>
            </a:r>
          </a:p>
          <a:p>
            <a:pPr lvl="1"/>
            <a:r>
              <a:rPr lang="ko-KR" altLang="en-US" sz="1800" b="1" u="sng">
                <a:latin typeface="-apple-system"/>
              </a:rPr>
              <a:t>자동 확장</a:t>
            </a:r>
            <a:r>
              <a:rPr lang="en-US" altLang="ko-KR" sz="1800" u="sng">
                <a:latin typeface="-apple-system"/>
              </a:rPr>
              <a:t>: </a:t>
            </a:r>
            <a:r>
              <a:rPr lang="ko-KR" altLang="en-US" sz="1800" u="sng">
                <a:latin typeface="-apple-system"/>
              </a:rPr>
              <a:t>새로운 노드가 추가되면</a:t>
            </a:r>
            <a:r>
              <a:rPr lang="en-US" altLang="ko-KR" sz="1800" u="sng">
                <a:latin typeface="-apple-system"/>
              </a:rPr>
              <a:t>, </a:t>
            </a:r>
            <a:r>
              <a:rPr lang="ko-KR" altLang="en-US" sz="1800" u="sng">
                <a:latin typeface="-apple-system"/>
              </a:rPr>
              <a:t>데몬셋이 이를 감지하고 해당 노드에도 파드를 배포</a:t>
            </a:r>
            <a:r>
              <a:rPr lang="en-US" altLang="ko-KR" sz="1800" u="sng">
                <a:latin typeface="-apple-system"/>
              </a:rPr>
              <a:t>.</a:t>
            </a:r>
          </a:p>
          <a:p>
            <a:pPr lvl="1"/>
            <a:r>
              <a:rPr lang="ko-KR" altLang="en-US" sz="1800">
                <a:latin typeface="-apple-system"/>
              </a:rPr>
              <a:t>보통 시스템 관리와 관련된 작업에 사용됨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800">
                <a:latin typeface="-apple-system"/>
              </a:rPr>
              <a:t>시스템 레벨 서비스 관리</a:t>
            </a:r>
            <a:r>
              <a:rPr lang="en-US" altLang="ko-KR" sz="1800">
                <a:latin typeface="-apple-system"/>
              </a:rPr>
              <a:t>: </a:t>
            </a:r>
            <a:r>
              <a:rPr lang="ko-KR" altLang="en-US" sz="1800">
                <a:latin typeface="-apple-system"/>
              </a:rPr>
              <a:t>클러스터의 모든 노드에서 로그 수집</a:t>
            </a:r>
            <a:r>
              <a:rPr lang="en-US" altLang="ko-KR" sz="1800">
                <a:latin typeface="-apple-system"/>
              </a:rPr>
              <a:t>, </a:t>
            </a:r>
            <a:r>
              <a:rPr lang="ko-KR" altLang="en-US" sz="1800">
                <a:latin typeface="-apple-system"/>
              </a:rPr>
              <a:t>모니터링 에이전트</a:t>
            </a:r>
            <a:r>
              <a:rPr lang="en-US" altLang="ko-KR" sz="1800">
                <a:latin typeface="-apple-system"/>
              </a:rPr>
              <a:t>, </a:t>
            </a:r>
            <a:r>
              <a:rPr lang="ko-KR" altLang="en-US" sz="1800">
                <a:latin typeface="-apple-system"/>
              </a:rPr>
              <a:t>스토리지 관리와 같은 서비스를 실행하는 데 적합함</a:t>
            </a:r>
          </a:p>
        </p:txBody>
      </p:sp>
    </p:spTree>
    <p:extLst>
      <p:ext uri="{BB962C8B-B14F-4D97-AF65-F5344CB8AC3E}">
        <p14:creationId xmlns:p14="http://schemas.microsoft.com/office/powerpoint/2010/main" val="87785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BFC4C-3BDF-E9E6-EA03-D823346EC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B273E1-7BB6-4194-A258-AE6ED84E6864}"/>
              </a:ext>
            </a:extLst>
          </p:cNvPr>
          <p:cNvSpPr txBox="1"/>
          <p:nvPr/>
        </p:nvSpPr>
        <p:spPr>
          <a:xfrm>
            <a:off x="838199" y="1096906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워크로드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(Workload)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680A3A2-13F8-290E-E69E-1C8D3E42D60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26DDF7D-7245-8447-C711-5B25647B1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8"/>
            <a:ext cx="10354520" cy="2353034"/>
          </a:xfrm>
        </p:spPr>
        <p:txBody>
          <a:bodyPr>
            <a:normAutofit/>
          </a:bodyPr>
          <a:lstStyle/>
          <a:p>
            <a:r>
              <a:rPr lang="ko-KR" altLang="en-US" sz="2000" b="1" i="0">
                <a:effectLst/>
                <a:latin typeface="-apple-system"/>
              </a:rPr>
              <a:t>잡</a:t>
            </a:r>
            <a:r>
              <a:rPr lang="en-US" altLang="ko-KR" sz="2000" b="1" i="0">
                <a:effectLst/>
                <a:latin typeface="-apple-system"/>
              </a:rPr>
              <a:t>(Job)</a:t>
            </a:r>
            <a:endParaRPr lang="en-US" altLang="ko-KR" sz="20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특정 작업을 한 번 실행하고 완료하는 단기적인 작업을 관리하기 위한 오브젝트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잡은 실패한 경우 다시 실행될 수 있으며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작업이 성공적으로 완료되면 해당 파드를 종료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작업 완료 보장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정의된 작업이 한 번 성공적으로 실행될 때까지 파드를 실행 및 재시작함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파드 관리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필요에 따라 여러 파드를 병렬로 실행하거나 순차적으로 실행 가능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실행 종료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작업 완료 시 자동으로 파드를 종료함</a:t>
            </a:r>
            <a:endParaRPr lang="en-US" altLang="ko-KR" sz="1800" i="0">
              <a:effectLst/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이는 장기 실행 파드</a:t>
            </a:r>
            <a:r>
              <a:rPr lang="en-US" altLang="ko-KR" sz="1400" i="0">
                <a:effectLst/>
                <a:latin typeface="-apple-system"/>
              </a:rPr>
              <a:t>(</a:t>
            </a:r>
            <a:r>
              <a:rPr lang="ko-KR" altLang="en-US" sz="1400" i="0">
                <a:effectLst/>
                <a:latin typeface="-apple-system"/>
              </a:rPr>
              <a:t>예</a:t>
            </a:r>
            <a:r>
              <a:rPr lang="en-US" altLang="ko-KR" sz="1400" i="0">
                <a:effectLst/>
                <a:latin typeface="-apple-system"/>
              </a:rPr>
              <a:t>: Deployment)</a:t>
            </a:r>
            <a:r>
              <a:rPr lang="ko-KR" altLang="en-US" sz="1400" i="0">
                <a:effectLst/>
                <a:latin typeface="-apple-system"/>
              </a:rPr>
              <a:t>와의 차이점</a:t>
            </a:r>
            <a:endParaRPr lang="ko-KR" altLang="en-US" sz="1200" i="0">
              <a:effectLst/>
              <a:latin typeface="-apple-system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34ECBFA7-99A6-4D4B-EF23-796486102120}"/>
              </a:ext>
            </a:extLst>
          </p:cNvPr>
          <p:cNvSpPr txBox="1">
            <a:spLocks/>
          </p:cNvSpPr>
          <p:nvPr/>
        </p:nvSpPr>
        <p:spPr>
          <a:xfrm>
            <a:off x="838199" y="4036675"/>
            <a:ext cx="11038368" cy="2353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latin typeface="-apple-system"/>
              </a:rPr>
              <a:t>크론잡</a:t>
            </a:r>
            <a:r>
              <a:rPr lang="en-US" altLang="ko-KR" sz="2000" b="1">
                <a:latin typeface="-apple-system"/>
              </a:rPr>
              <a:t>(CronJob)</a:t>
            </a:r>
          </a:p>
          <a:p>
            <a:pPr lvl="1"/>
            <a:r>
              <a:rPr lang="ko-KR" altLang="en-US" sz="1800">
                <a:latin typeface="-apple-system"/>
              </a:rPr>
              <a:t>리눅스의 </a:t>
            </a:r>
            <a:r>
              <a:rPr lang="en-US" altLang="ko-KR" sz="1800">
                <a:latin typeface="-apple-system"/>
              </a:rPr>
              <a:t>cron </a:t>
            </a:r>
            <a:r>
              <a:rPr lang="ko-KR" altLang="en-US" sz="1800">
                <a:latin typeface="-apple-system"/>
              </a:rPr>
              <a:t>스케줄러와 유사하게 정기적으로 실행되는 작업을 관리하는  오브젝트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800">
                <a:latin typeface="-apple-system"/>
              </a:rPr>
              <a:t>특정 시간 간격</a:t>
            </a:r>
            <a:r>
              <a:rPr lang="en-US" altLang="ko-KR" sz="1800">
                <a:latin typeface="-apple-system"/>
              </a:rPr>
              <a:t>(</a:t>
            </a:r>
            <a:r>
              <a:rPr lang="ko-KR" altLang="en-US" sz="1800">
                <a:latin typeface="-apple-system"/>
              </a:rPr>
              <a:t>예</a:t>
            </a:r>
            <a:r>
              <a:rPr lang="en-US" altLang="ko-KR" sz="1800">
                <a:latin typeface="-apple-system"/>
              </a:rPr>
              <a:t>: </a:t>
            </a:r>
            <a:r>
              <a:rPr lang="ko-KR" altLang="en-US" sz="1800">
                <a:latin typeface="-apple-system"/>
              </a:rPr>
              <a:t>매일</a:t>
            </a:r>
            <a:r>
              <a:rPr lang="en-US" altLang="ko-KR" sz="1800">
                <a:latin typeface="-apple-system"/>
              </a:rPr>
              <a:t>, </a:t>
            </a:r>
            <a:r>
              <a:rPr lang="ko-KR" altLang="en-US" sz="1800">
                <a:latin typeface="-apple-system"/>
              </a:rPr>
              <a:t>매주</a:t>
            </a:r>
            <a:r>
              <a:rPr lang="en-US" altLang="ko-KR" sz="1800">
                <a:latin typeface="-apple-system"/>
              </a:rPr>
              <a:t>, </a:t>
            </a:r>
            <a:r>
              <a:rPr lang="ko-KR" altLang="en-US" sz="1800">
                <a:latin typeface="-apple-system"/>
              </a:rPr>
              <a:t>매월 등</a:t>
            </a:r>
            <a:r>
              <a:rPr lang="en-US" altLang="ko-KR" sz="1800">
                <a:latin typeface="-apple-system"/>
              </a:rPr>
              <a:t>)</a:t>
            </a:r>
            <a:r>
              <a:rPr lang="ko-KR" altLang="en-US" sz="1800">
                <a:latin typeface="-apple-system"/>
              </a:rPr>
              <a:t>에 잡</a:t>
            </a:r>
            <a:r>
              <a:rPr lang="en-US" altLang="ko-KR" sz="1800">
                <a:latin typeface="-apple-system"/>
              </a:rPr>
              <a:t>(Job)</a:t>
            </a:r>
            <a:r>
              <a:rPr lang="ko-KR" altLang="en-US" sz="1800">
                <a:latin typeface="-apple-system"/>
              </a:rPr>
              <a:t>을 생성하고 실행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800" b="1">
                <a:latin typeface="-apple-system"/>
              </a:rPr>
              <a:t>정기 작업 실행</a:t>
            </a:r>
            <a:r>
              <a:rPr lang="en-US" altLang="ko-KR" sz="1800" b="1">
                <a:latin typeface="-apple-system"/>
              </a:rPr>
              <a:t>: </a:t>
            </a:r>
            <a:r>
              <a:rPr lang="ko-KR" altLang="en-US" sz="1800">
                <a:latin typeface="-apple-system"/>
              </a:rPr>
              <a:t>지정된 시간 스케줄에 따라 작업 실행</a:t>
            </a:r>
            <a:r>
              <a:rPr lang="en-US" altLang="ko-KR" sz="1800">
                <a:latin typeface="-apple-system"/>
              </a:rPr>
              <a:t>.</a:t>
            </a:r>
          </a:p>
          <a:p>
            <a:pPr lvl="1"/>
            <a:r>
              <a:rPr lang="ko-KR" altLang="en-US" sz="1800" b="1">
                <a:latin typeface="-apple-system"/>
              </a:rPr>
              <a:t>스케줄 관리</a:t>
            </a:r>
            <a:r>
              <a:rPr lang="en-US" altLang="ko-KR" sz="1800" b="1">
                <a:latin typeface="-apple-system"/>
              </a:rPr>
              <a:t>: </a:t>
            </a:r>
            <a:r>
              <a:rPr lang="en-US" altLang="ko-KR" sz="1800">
                <a:latin typeface="-apple-system"/>
              </a:rPr>
              <a:t>Cron </a:t>
            </a:r>
            <a:r>
              <a:rPr lang="ko-KR" altLang="en-US" sz="1800">
                <a:latin typeface="-apple-system"/>
              </a:rPr>
              <a:t>표현식</a:t>
            </a:r>
            <a:r>
              <a:rPr lang="en-US" altLang="ko-KR" sz="1800">
                <a:latin typeface="-apple-system"/>
              </a:rPr>
              <a:t>(</a:t>
            </a:r>
            <a:r>
              <a:rPr lang="ko-KR" altLang="en-US" sz="1800">
                <a:latin typeface="-apple-system"/>
              </a:rPr>
              <a:t>예</a:t>
            </a:r>
            <a:r>
              <a:rPr lang="en-US" altLang="ko-KR" sz="1800">
                <a:latin typeface="-apple-system"/>
              </a:rPr>
              <a:t>: */5 * * * *)</a:t>
            </a:r>
            <a:r>
              <a:rPr lang="ko-KR" altLang="en-US" sz="1800">
                <a:latin typeface="-apple-system"/>
              </a:rPr>
              <a:t>을 사용하여 시간 간격 지정</a:t>
            </a:r>
            <a:r>
              <a:rPr lang="en-US" altLang="ko-KR" sz="1800">
                <a:latin typeface="-apple-system"/>
              </a:rPr>
              <a:t>.</a:t>
            </a:r>
          </a:p>
          <a:p>
            <a:pPr lvl="1"/>
            <a:r>
              <a:rPr lang="ko-KR" altLang="en-US" sz="1800" b="1">
                <a:latin typeface="-apple-system"/>
              </a:rPr>
              <a:t>일회성 잡 관리</a:t>
            </a:r>
            <a:r>
              <a:rPr lang="en-US" altLang="ko-KR" sz="1800" b="1">
                <a:latin typeface="-apple-system"/>
              </a:rPr>
              <a:t>: </a:t>
            </a:r>
            <a:r>
              <a:rPr lang="ko-KR" altLang="en-US" sz="1800">
                <a:latin typeface="-apple-system"/>
              </a:rPr>
              <a:t>각 실행 주기마다 새로운 잡</a:t>
            </a:r>
            <a:r>
              <a:rPr lang="en-US" altLang="ko-KR" sz="1800">
                <a:latin typeface="-apple-system"/>
              </a:rPr>
              <a:t>(Job)</a:t>
            </a:r>
            <a:r>
              <a:rPr lang="ko-KR" altLang="en-US" sz="1800">
                <a:latin typeface="-apple-system"/>
              </a:rPr>
              <a:t>을 생성하고 완료되면 종료</a:t>
            </a:r>
            <a:r>
              <a:rPr lang="en-US" altLang="ko-KR" sz="1800">
                <a:latin typeface="-apple-system"/>
              </a:rPr>
              <a:t>.</a:t>
            </a:r>
          </a:p>
          <a:p>
            <a:pPr lvl="1"/>
            <a:r>
              <a:rPr lang="ko-KR" altLang="en-US" sz="1800" b="1">
                <a:latin typeface="-apple-system"/>
              </a:rPr>
              <a:t>유연한 실패 대처</a:t>
            </a:r>
            <a:r>
              <a:rPr lang="en-US" altLang="ko-KR" sz="1800" b="1">
                <a:latin typeface="-apple-system"/>
              </a:rPr>
              <a:t>: </a:t>
            </a:r>
            <a:r>
              <a:rPr lang="ko-KR" altLang="en-US" sz="1800">
                <a:latin typeface="-apple-system"/>
              </a:rPr>
              <a:t>잡</a:t>
            </a:r>
            <a:r>
              <a:rPr lang="en-US" altLang="ko-KR" sz="1800">
                <a:latin typeface="-apple-system"/>
              </a:rPr>
              <a:t>(Job)</a:t>
            </a:r>
            <a:r>
              <a:rPr lang="ko-KR" altLang="en-US" sz="1800">
                <a:latin typeface="-apple-system"/>
              </a:rPr>
              <a:t>과 동일하게 실패 시 재시작 정책과 백오프 제한</a:t>
            </a:r>
            <a:r>
              <a:rPr lang="en-US" altLang="ko-KR" sz="1800">
                <a:latin typeface="-apple-system"/>
              </a:rPr>
              <a:t>(backoff limit)</a:t>
            </a:r>
            <a:r>
              <a:rPr lang="ko-KR" altLang="en-US" sz="1800">
                <a:latin typeface="-apple-system"/>
              </a:rPr>
              <a:t>을 설정 가능</a:t>
            </a:r>
            <a:r>
              <a:rPr lang="en-US" altLang="ko-KR" sz="1800">
                <a:latin typeface="-apple-system"/>
              </a:rPr>
              <a:t>.</a:t>
            </a:r>
            <a:endParaRPr lang="ko-KR" altLang="en-US" sz="1600"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FC9D7-EBEF-3D90-C6C1-DFB81F67756D}"/>
              </a:ext>
            </a:extLst>
          </p:cNvPr>
          <p:cNvSpPr txBox="1"/>
          <p:nvPr/>
        </p:nvSpPr>
        <p:spPr>
          <a:xfrm>
            <a:off x="0" y="6588016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백오프: 재시도 간격을 점점 늘려가며 다시 시도하는 방법</a:t>
            </a:r>
          </a:p>
        </p:txBody>
      </p:sp>
    </p:spTree>
    <p:extLst>
      <p:ext uri="{BB962C8B-B14F-4D97-AF65-F5344CB8AC3E}">
        <p14:creationId xmlns:p14="http://schemas.microsoft.com/office/powerpoint/2010/main" val="182570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9DB89-2390-0B2A-0A29-198D6D238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466CF-A8A3-DF16-80F9-5F225C1A4363}"/>
              </a:ext>
            </a:extLst>
          </p:cNvPr>
          <p:cNvSpPr txBox="1"/>
          <p:nvPr/>
        </p:nvSpPr>
        <p:spPr>
          <a:xfrm>
            <a:off x="838200" y="1079208"/>
            <a:ext cx="2000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컨트롤 플레인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A3C094B-7C45-855B-492E-89E0B27F76E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28F7522-83E8-43EC-90D2-A60A0C41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22"/>
            <a:ext cx="11102164" cy="2314273"/>
          </a:xfrm>
        </p:spPr>
        <p:txBody>
          <a:bodyPr>
            <a:normAutofit/>
          </a:bodyPr>
          <a:lstStyle/>
          <a:p>
            <a:r>
              <a:rPr lang="ko-KR" altLang="en-US" sz="1800" i="0">
                <a:effectLst/>
                <a:latin typeface="-apple-system"/>
              </a:rPr>
              <a:t>클러스터를 중앙에서 제어하며 워크로드 배치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상태 관리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복구 등을 수행</a:t>
            </a:r>
            <a:endParaRPr lang="en-US" altLang="ko-KR" sz="1800" i="0">
              <a:effectLst/>
              <a:latin typeface="-apple-system"/>
            </a:endParaRPr>
          </a:p>
          <a:p>
            <a:r>
              <a:rPr lang="ko-KR" altLang="en-US" sz="1800" b="1" i="0">
                <a:effectLst/>
                <a:latin typeface="-apple-system"/>
              </a:rPr>
              <a:t>구성 요소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en-US" altLang="ko-KR" sz="1800" b="1" i="0">
                <a:effectLst/>
                <a:latin typeface="-apple-system"/>
              </a:rPr>
              <a:t>API </a:t>
            </a:r>
            <a:r>
              <a:rPr lang="ko-KR" altLang="en-US" sz="1800" b="1" i="0">
                <a:effectLst/>
                <a:latin typeface="-apple-system"/>
              </a:rPr>
              <a:t>서버 </a:t>
            </a:r>
            <a:r>
              <a:rPr lang="en-US" altLang="ko-KR" sz="1600" b="1" i="0">
                <a:effectLst/>
                <a:latin typeface="-apple-system"/>
              </a:rPr>
              <a:t>(kube-apiserver)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쿠버네티스 </a:t>
            </a:r>
            <a:r>
              <a:rPr lang="en-US" altLang="ko-KR" sz="1800" i="0">
                <a:effectLst/>
                <a:latin typeface="-apple-system"/>
              </a:rPr>
              <a:t>API</a:t>
            </a:r>
            <a:r>
              <a:rPr lang="ko-KR" altLang="en-US" sz="1800" i="0">
                <a:effectLst/>
                <a:latin typeface="-apple-system"/>
              </a:rPr>
              <a:t>를 통해 사용자와 클러스터 간의 통신을 처리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스케줄러 </a:t>
            </a:r>
            <a:r>
              <a:rPr lang="en-US" altLang="ko-KR" sz="1600" b="1" i="0">
                <a:effectLst/>
                <a:latin typeface="-apple-system"/>
              </a:rPr>
              <a:t>(kube-scheduler)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새로운 워크로드</a:t>
            </a:r>
            <a:r>
              <a:rPr lang="en-US" altLang="ko-KR" sz="1800" i="0">
                <a:effectLst/>
                <a:latin typeface="-apple-system"/>
              </a:rPr>
              <a:t>(</a:t>
            </a:r>
            <a:r>
              <a:rPr lang="ko-KR" altLang="en-US" sz="1800" i="0">
                <a:effectLst/>
                <a:latin typeface="-apple-system"/>
              </a:rPr>
              <a:t>파드</a:t>
            </a:r>
            <a:r>
              <a:rPr lang="en-US" altLang="ko-KR" sz="1800" i="0">
                <a:effectLst/>
                <a:latin typeface="-apple-system"/>
              </a:rPr>
              <a:t>)</a:t>
            </a:r>
            <a:r>
              <a:rPr lang="ko-KR" altLang="en-US" sz="1800" i="0">
                <a:effectLst/>
                <a:latin typeface="-apple-system"/>
              </a:rPr>
              <a:t>가 실행될 노드를 결정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컨트롤러 관리자 </a:t>
            </a:r>
            <a:r>
              <a:rPr lang="en-US" altLang="ko-KR" sz="1600" b="1" i="0">
                <a:effectLst/>
                <a:latin typeface="-apple-system"/>
              </a:rPr>
              <a:t>(kube-controller-manager)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클러스터의 상태를 원하는 상태로 유지하도록 관리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pPr lvl="1"/>
            <a:r>
              <a:rPr lang="en-US" altLang="ko-KR" sz="1800" b="1" i="0">
                <a:effectLst/>
                <a:latin typeface="-apple-system"/>
              </a:rPr>
              <a:t>ETCD: </a:t>
            </a:r>
            <a:r>
              <a:rPr lang="ko-KR" altLang="en-US" sz="1800" i="0">
                <a:effectLst/>
                <a:latin typeface="-apple-system"/>
              </a:rPr>
              <a:t>클러스터의 상태 데이터를 저장하는 분산 키</a:t>
            </a:r>
            <a:r>
              <a:rPr lang="en-US" altLang="ko-KR" sz="1800" i="0">
                <a:effectLst/>
                <a:latin typeface="-apple-system"/>
              </a:rPr>
              <a:t>-</a:t>
            </a:r>
            <a:r>
              <a:rPr lang="ko-KR" altLang="en-US" sz="1800" i="0">
                <a:effectLst/>
                <a:latin typeface="-apple-system"/>
              </a:rPr>
              <a:t>값 데이터베이스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0284797-692D-5CE6-3BEE-7CACCC2D8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08" y="3681654"/>
            <a:ext cx="4986206" cy="309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1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672E-2EAB-D912-EB3B-0765283C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80FEA0-899B-A2DA-D3A8-510A097BC2D8}"/>
              </a:ext>
            </a:extLst>
          </p:cNvPr>
          <p:cNvSpPr txBox="1"/>
          <p:nvPr/>
        </p:nvSpPr>
        <p:spPr>
          <a:xfrm>
            <a:off x="838200" y="1221904"/>
            <a:ext cx="2000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컨트롤 플레인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D22972B-EC44-6899-FF38-5E290FB965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0633EBA-B6E1-65E0-16EA-E7E5B855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552"/>
            <a:ext cx="11102164" cy="4007066"/>
          </a:xfrm>
        </p:spPr>
        <p:txBody>
          <a:bodyPr>
            <a:normAutofit/>
          </a:bodyPr>
          <a:lstStyle/>
          <a:p>
            <a:r>
              <a:rPr lang="en-US" altLang="ko-KR" sz="2000" b="1" i="0">
                <a:effectLst/>
                <a:latin typeface="-apple-system"/>
              </a:rPr>
              <a:t>API </a:t>
            </a:r>
            <a:r>
              <a:rPr lang="ko-KR" altLang="en-US" sz="2000" b="1" i="0">
                <a:effectLst/>
                <a:latin typeface="-apple-system"/>
              </a:rPr>
              <a:t>서버 </a:t>
            </a:r>
            <a:r>
              <a:rPr lang="en-US" altLang="ko-KR" sz="2000" b="1" i="0">
                <a:effectLst/>
                <a:latin typeface="-apple-system"/>
              </a:rPr>
              <a:t>(kube-apiserver)</a:t>
            </a:r>
          </a:p>
          <a:p>
            <a:pPr lvl="1"/>
            <a:r>
              <a:rPr lang="ko-KR" altLang="en-US" sz="1800" i="0">
                <a:effectLst/>
                <a:latin typeface="-apple-system"/>
              </a:rPr>
              <a:t>쿠버네티스의 작업은 </a:t>
            </a:r>
            <a:r>
              <a:rPr lang="en-US" altLang="ko-KR" sz="1800" i="0">
                <a:effectLst/>
                <a:latin typeface="-apple-system"/>
              </a:rPr>
              <a:t>kubectl </a:t>
            </a:r>
            <a:r>
              <a:rPr lang="ko-KR" altLang="en-US" sz="1800" i="0">
                <a:effectLst/>
                <a:latin typeface="-apple-system"/>
              </a:rPr>
              <a:t>명령어를 통해 마스터 노드의 </a:t>
            </a:r>
            <a:r>
              <a:rPr lang="en-US" altLang="ko-KR" sz="1800" i="0">
                <a:effectLst/>
                <a:latin typeface="-apple-system"/>
              </a:rPr>
              <a:t>kube-apiserver</a:t>
            </a:r>
            <a:r>
              <a:rPr lang="ko-KR" altLang="en-US" sz="1800" i="0">
                <a:effectLst/>
                <a:latin typeface="-apple-system"/>
              </a:rPr>
              <a:t>에게 </a:t>
            </a:r>
            <a:r>
              <a:rPr lang="en-US" altLang="ko-KR" sz="1800" i="0">
                <a:effectLst/>
                <a:latin typeface="-apple-system"/>
              </a:rPr>
              <a:t>API </a:t>
            </a:r>
            <a:r>
              <a:rPr lang="ko-KR" altLang="en-US" sz="1800" i="0">
                <a:effectLst/>
                <a:latin typeface="-apple-system"/>
              </a:rPr>
              <a:t>요청을 보냄으로써 이루어짐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컨트롤 플레인에서의 </a:t>
            </a:r>
            <a:r>
              <a:rPr lang="en-US" altLang="ko-KR" sz="1800" i="0">
                <a:effectLst/>
                <a:latin typeface="-apple-system"/>
              </a:rPr>
              <a:t>frontend </a:t>
            </a:r>
            <a:r>
              <a:rPr lang="ko-KR" altLang="en-US" sz="1800" i="0">
                <a:effectLst/>
                <a:latin typeface="-apple-system"/>
              </a:rPr>
              <a:t>역할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endParaRPr lang="en-US" altLang="ko-KR" sz="1600" i="0">
              <a:effectLst/>
              <a:latin typeface="-apple-system"/>
            </a:endParaRPr>
          </a:p>
          <a:p>
            <a:r>
              <a:rPr lang="ko-KR" altLang="en-US" sz="2000" b="1" i="0">
                <a:effectLst/>
                <a:latin typeface="-apple-system"/>
              </a:rPr>
              <a:t>스케줄러 </a:t>
            </a:r>
            <a:r>
              <a:rPr lang="en-US" altLang="ko-KR" sz="2000" b="1" i="0">
                <a:effectLst/>
                <a:latin typeface="-apple-system"/>
              </a:rPr>
              <a:t>(kube-scheduler)</a:t>
            </a:r>
          </a:p>
          <a:p>
            <a:pPr lvl="1"/>
            <a:r>
              <a:rPr lang="ko-KR" altLang="en-US" sz="1800" i="0">
                <a:effectLst/>
                <a:latin typeface="-apple-system"/>
              </a:rPr>
              <a:t>쿠버네티스에서는 </a:t>
            </a:r>
            <a:r>
              <a:rPr lang="en-US" altLang="ko-KR" sz="1800" i="0">
                <a:effectLst/>
                <a:latin typeface="-apple-system"/>
              </a:rPr>
              <a:t>pod</a:t>
            </a:r>
            <a:r>
              <a:rPr lang="ko-KR" altLang="en-US" sz="1800" i="0">
                <a:effectLst/>
                <a:latin typeface="-apple-system"/>
              </a:rPr>
              <a:t>라는 </a:t>
            </a:r>
            <a:r>
              <a:rPr lang="en-US" altLang="ko-KR" sz="1800" i="0">
                <a:effectLst/>
                <a:latin typeface="-apple-system"/>
              </a:rPr>
              <a:t>object</a:t>
            </a:r>
            <a:r>
              <a:rPr lang="ko-KR" altLang="en-US" sz="1800" i="0">
                <a:effectLst/>
                <a:latin typeface="-apple-system"/>
              </a:rPr>
              <a:t>를 통해 </a:t>
            </a:r>
            <a:r>
              <a:rPr lang="en-US" altLang="ko-KR" sz="1800" i="0">
                <a:effectLst/>
                <a:latin typeface="-apple-system"/>
              </a:rPr>
              <a:t>application</a:t>
            </a:r>
            <a:r>
              <a:rPr lang="ko-KR" altLang="en-US" sz="1800" i="0">
                <a:effectLst/>
                <a:latin typeface="-apple-system"/>
              </a:rPr>
              <a:t>을 실행 </a:t>
            </a:r>
          </a:p>
          <a:p>
            <a:pPr lvl="1"/>
            <a:r>
              <a:rPr lang="en-US" altLang="ko-KR" sz="1800" i="0">
                <a:effectLst/>
                <a:latin typeface="-apple-system"/>
              </a:rPr>
              <a:t>pod</a:t>
            </a:r>
            <a:r>
              <a:rPr lang="ko-KR" altLang="en-US" sz="1800" i="0">
                <a:effectLst/>
                <a:latin typeface="-apple-system"/>
              </a:rPr>
              <a:t>는 쿠버네티스 클러스터 구성 노드 중 하나에 실행됨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새롭게 생성되는 </a:t>
            </a:r>
            <a:r>
              <a:rPr lang="en-US" altLang="ko-KR" sz="1800" i="0">
                <a:effectLst/>
                <a:latin typeface="-apple-system"/>
              </a:rPr>
              <a:t>pod</a:t>
            </a:r>
            <a:r>
              <a:rPr lang="ko-KR" altLang="en-US" sz="1800" i="0">
                <a:effectLst/>
                <a:latin typeface="-apple-system"/>
              </a:rPr>
              <a:t>를 어느 </a:t>
            </a:r>
            <a:r>
              <a:rPr lang="en-US" altLang="ko-KR" sz="1800" i="0">
                <a:effectLst/>
                <a:latin typeface="-apple-system"/>
              </a:rPr>
              <a:t>node</a:t>
            </a:r>
            <a:r>
              <a:rPr lang="ko-KR" altLang="en-US" sz="1800" i="0">
                <a:effectLst/>
                <a:latin typeface="-apple-system"/>
              </a:rPr>
              <a:t>에 실행시킬지 정하는 역할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파드</a:t>
            </a:r>
            <a:r>
              <a:rPr lang="en-US" altLang="ko-KR" sz="1800" i="0">
                <a:effectLst/>
                <a:latin typeface="-apple-system"/>
              </a:rPr>
              <a:t>(Pod)</a:t>
            </a:r>
            <a:r>
              <a:rPr lang="ko-KR" altLang="en-US" sz="1800" i="0">
                <a:effectLst/>
                <a:latin typeface="-apple-system"/>
              </a:rPr>
              <a:t>를 클러스터 내의 적절한 노드에 할당하는 역할을 함</a:t>
            </a:r>
            <a:endParaRPr lang="en-US" altLang="ko-KR" sz="180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0676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63053-6CE7-A93A-3309-3807A4A9D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1BD4F-7040-170C-870A-8ADF3CD7C20E}"/>
              </a:ext>
            </a:extLst>
          </p:cNvPr>
          <p:cNvSpPr txBox="1"/>
          <p:nvPr/>
        </p:nvSpPr>
        <p:spPr>
          <a:xfrm>
            <a:off x="838200" y="1221904"/>
            <a:ext cx="2000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컨트롤 플레인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C8EEBE-30EA-EEDE-FC8A-A51FBE5C0A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8F82ACB-C3E0-9312-00E9-92E290BD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552"/>
            <a:ext cx="11102164" cy="2698014"/>
          </a:xfrm>
        </p:spPr>
        <p:txBody>
          <a:bodyPr>
            <a:normAutofit/>
          </a:bodyPr>
          <a:lstStyle/>
          <a:p>
            <a:r>
              <a:rPr lang="ko-KR" altLang="en-US" sz="2000" b="1" i="0">
                <a:effectLst/>
                <a:latin typeface="-apple-system"/>
              </a:rPr>
              <a:t>컨트롤러 관리자 </a:t>
            </a:r>
            <a:r>
              <a:rPr lang="en-US" altLang="ko-KR" sz="2000" b="1" i="0">
                <a:effectLst/>
                <a:latin typeface="-apple-system"/>
              </a:rPr>
              <a:t>(kube-controller-manager)</a:t>
            </a:r>
          </a:p>
          <a:p>
            <a:pPr lvl="1"/>
            <a:r>
              <a:rPr lang="en-US" altLang="ko-KR" sz="1800" i="0">
                <a:effectLst/>
                <a:latin typeface="-apple-system"/>
              </a:rPr>
              <a:t>Pod</a:t>
            </a:r>
            <a:r>
              <a:rPr lang="ko-KR" altLang="en-US" sz="1800" i="0">
                <a:effectLst/>
                <a:latin typeface="-apple-system"/>
              </a:rPr>
              <a:t>의 상태가 항상 원하는 상태</a:t>
            </a:r>
            <a:r>
              <a:rPr lang="en-US" altLang="ko-KR" sz="1800" i="0">
                <a:effectLst/>
                <a:latin typeface="-apple-system"/>
              </a:rPr>
              <a:t>(desired state)</a:t>
            </a:r>
            <a:r>
              <a:rPr lang="ko-KR" altLang="en-US" sz="1800" i="0">
                <a:effectLst/>
                <a:latin typeface="-apple-system"/>
              </a:rPr>
              <a:t>로 유지되도록 자동화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다양한 컨트롤러를 통해 리소스를 관리하고 제어하는 역할을 함</a:t>
            </a:r>
            <a:endParaRPr lang="en-US" altLang="ko-KR" sz="1800" i="0">
              <a:effectLst/>
              <a:latin typeface="-apple-system"/>
            </a:endParaRPr>
          </a:p>
          <a:p>
            <a:pPr lvl="2"/>
            <a:r>
              <a:rPr lang="en-US" altLang="ko-KR" sz="1600" i="0">
                <a:effectLst/>
                <a:latin typeface="-apple-system"/>
              </a:rPr>
              <a:t>Deployment Controller, Service Controller, Replicaset Controller</a:t>
            </a:r>
            <a:r>
              <a:rPr lang="en-US" altLang="ko-KR" sz="1600">
                <a:latin typeface="-apple-system"/>
              </a:rPr>
              <a:t> </a:t>
            </a:r>
            <a:r>
              <a:rPr lang="ko-KR" altLang="en-US" sz="1600">
                <a:latin typeface="-apple-system"/>
              </a:rPr>
              <a:t>등등 </a:t>
            </a:r>
            <a:endParaRPr lang="en-US" altLang="ko-KR" sz="1600">
              <a:latin typeface="-apple-system"/>
            </a:endParaRPr>
          </a:p>
          <a:p>
            <a:pPr lvl="2"/>
            <a:r>
              <a:rPr lang="ko-KR" altLang="en-US" sz="1600" i="0">
                <a:effectLst/>
                <a:latin typeface="-apple-system"/>
              </a:rPr>
              <a:t>각 컨트롤러는 각 특정 리소스 타입 관리</a:t>
            </a:r>
            <a:endParaRPr lang="en-US" altLang="ko-KR" sz="16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컨트롤러는 </a:t>
            </a:r>
            <a:r>
              <a:rPr lang="en-US" altLang="ko-KR" sz="1800" i="0">
                <a:effectLst/>
                <a:latin typeface="-apple-system"/>
              </a:rPr>
              <a:t>master node</a:t>
            </a:r>
            <a:r>
              <a:rPr lang="ko-KR" altLang="en-US" sz="1800" i="0">
                <a:effectLst/>
                <a:latin typeface="-apple-system"/>
              </a:rPr>
              <a:t>에서 실행</a:t>
            </a:r>
          </a:p>
          <a:p>
            <a:pPr lvl="1"/>
            <a:r>
              <a:rPr lang="en-US" altLang="ko-KR" sz="1800" i="0">
                <a:effectLst/>
                <a:latin typeface="-apple-system"/>
              </a:rPr>
              <a:t>Pod</a:t>
            </a:r>
            <a:r>
              <a:rPr lang="ko-KR" altLang="en-US" sz="1800" i="0">
                <a:effectLst/>
                <a:latin typeface="-apple-system"/>
              </a:rPr>
              <a:t> 상태를 모니터링하고 원하는 상태를 유지하기 위해 필요한 조치를 취함</a:t>
            </a:r>
            <a:endParaRPr lang="en-US" altLang="ko-KR" sz="1800" i="0">
              <a:effectLst/>
              <a:latin typeface="-apple-system"/>
            </a:endParaRPr>
          </a:p>
          <a:p>
            <a:pPr lvl="2"/>
            <a:r>
              <a:rPr lang="ko-KR" altLang="en-US" sz="1300"/>
              <a:t>예시</a:t>
            </a:r>
            <a:r>
              <a:rPr lang="en-US" altLang="ko-KR" sz="1300"/>
              <a:t>) Pod</a:t>
            </a:r>
            <a:r>
              <a:rPr lang="ko-KR" altLang="en-US" sz="1300"/>
              <a:t>이 비정상적으로 종료되거나 실패하면</a:t>
            </a:r>
            <a:r>
              <a:rPr lang="en-US" altLang="ko-KR" sz="1300"/>
              <a:t>, </a:t>
            </a:r>
            <a:r>
              <a:rPr lang="en-US" altLang="ko-KR" sz="1200"/>
              <a:t>Deployment Controller</a:t>
            </a:r>
            <a:r>
              <a:rPr lang="ko-KR" altLang="en-US" sz="1300"/>
              <a:t>가 자동으로 새로운 </a:t>
            </a:r>
            <a:r>
              <a:rPr lang="en-US" altLang="ko-KR" sz="1300"/>
              <a:t>Pod</a:t>
            </a:r>
            <a:r>
              <a:rPr lang="ko-KR" altLang="en-US" sz="1300"/>
              <a:t>을 생성</a:t>
            </a:r>
          </a:p>
          <a:p>
            <a:pPr lvl="1"/>
            <a:endParaRPr lang="en-US" altLang="ko-KR" sz="1800" i="0"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7681-8D94-1B71-B302-FA2250DE437F}"/>
              </a:ext>
            </a:extLst>
          </p:cNvPr>
          <p:cNvSpPr txBox="1"/>
          <p:nvPr/>
        </p:nvSpPr>
        <p:spPr>
          <a:xfrm>
            <a:off x="1499421" y="4212733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워크로드</a:t>
            </a:r>
            <a:r>
              <a:rPr lang="ko-KR" altLang="en-US" sz="1200">
                <a:solidFill>
                  <a:srgbClr val="FF0000"/>
                </a:solidFill>
              </a:rPr>
              <a:t>는 사용자가 </a:t>
            </a:r>
            <a:r>
              <a:rPr lang="en-US" altLang="ko-KR" sz="1200">
                <a:solidFill>
                  <a:srgbClr val="FF0000"/>
                </a:solidFill>
              </a:rPr>
              <a:t>Kubernetes</a:t>
            </a:r>
            <a:r>
              <a:rPr lang="ko-KR" altLang="en-US" sz="1200">
                <a:solidFill>
                  <a:srgbClr val="FF0000"/>
                </a:solidFill>
              </a:rPr>
              <a:t>에서 실행하는 애플리케이션이나 작업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>
                <a:solidFill>
                  <a:srgbClr val="FF0000"/>
                </a:solidFill>
              </a:rPr>
              <a:t>컨트롤러</a:t>
            </a:r>
            <a:r>
              <a:rPr lang="ko-KR" altLang="en-US" sz="1200">
                <a:solidFill>
                  <a:srgbClr val="FF0000"/>
                </a:solidFill>
              </a:rPr>
              <a:t>는 해당 워크로드가 원하는 상태로 유지되도록 관리하는 제어 컴포넌트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415F4F46-A932-A926-8E7A-D20C87300C7B}"/>
              </a:ext>
            </a:extLst>
          </p:cNvPr>
          <p:cNvSpPr txBox="1">
            <a:spLocks/>
          </p:cNvSpPr>
          <p:nvPr/>
        </p:nvSpPr>
        <p:spPr>
          <a:xfrm>
            <a:off x="939438" y="4891280"/>
            <a:ext cx="11102164" cy="109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latin typeface="-apple-system"/>
              </a:rPr>
              <a:t>ETCD</a:t>
            </a:r>
          </a:p>
          <a:p>
            <a:pPr lvl="1"/>
            <a:r>
              <a:rPr lang="ko-KR" altLang="en-US" sz="1800">
                <a:latin typeface="-apple-system"/>
              </a:rPr>
              <a:t>클러스터에 존재하는 모든 데이터를 저장하는 분산 키</a:t>
            </a:r>
            <a:r>
              <a:rPr lang="en-US" altLang="ko-KR" sz="1800">
                <a:latin typeface="-apple-system"/>
              </a:rPr>
              <a:t>-</a:t>
            </a:r>
            <a:r>
              <a:rPr lang="ko-KR" altLang="en-US" sz="1800">
                <a:latin typeface="-apple-system"/>
              </a:rPr>
              <a:t>값 데이터베이스</a:t>
            </a:r>
            <a:r>
              <a:rPr lang="en-US" altLang="ko-KR" sz="1800">
                <a:latin typeface="-apple-system"/>
              </a:rPr>
              <a:t>.</a:t>
            </a:r>
          </a:p>
          <a:p>
            <a:pPr lvl="1"/>
            <a:r>
              <a:rPr lang="ko-KR" altLang="en-US" sz="1800">
                <a:latin typeface="-apple-system"/>
              </a:rPr>
              <a:t>클러스터의 상태 정보를 영구적으로 저장함</a:t>
            </a:r>
            <a:endParaRPr lang="en-US" altLang="ko-KR" sz="18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0473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FFF7-57F1-E797-F89E-0FC59E91D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5E371-368E-99EA-7BE2-F1A800D2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9916"/>
            <a:ext cx="9144000" cy="1261471"/>
          </a:xfrm>
        </p:spPr>
        <p:txBody>
          <a:bodyPr>
            <a:normAutofit/>
          </a:bodyPr>
          <a:lstStyle/>
          <a:p>
            <a:r>
              <a:rPr lang="ko-KR" altLang="en-US" sz="4400"/>
              <a:t>쿠버네티스의 개념</a:t>
            </a:r>
          </a:p>
        </p:txBody>
      </p:sp>
    </p:spTree>
    <p:extLst>
      <p:ext uri="{BB962C8B-B14F-4D97-AF65-F5344CB8AC3E}">
        <p14:creationId xmlns:p14="http://schemas.microsoft.com/office/powerpoint/2010/main" val="38166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65AB2-F404-2922-13B9-0D47113AD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47878-6EF5-0937-C764-7E48E2E91096}"/>
              </a:ext>
            </a:extLst>
          </p:cNvPr>
          <p:cNvSpPr txBox="1"/>
          <p:nvPr/>
        </p:nvSpPr>
        <p:spPr>
          <a:xfrm>
            <a:off x="838199" y="1096906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네트워크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1144821-27FF-DCF2-8E01-456E3AFD5E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A3B3F7DC-0F12-CF8D-8BEF-B2587C1C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8"/>
            <a:ext cx="10846982" cy="2713832"/>
          </a:xfrm>
        </p:spPr>
        <p:txBody>
          <a:bodyPr>
            <a:normAutofit/>
          </a:bodyPr>
          <a:lstStyle/>
          <a:p>
            <a:r>
              <a:rPr lang="ko-KR" altLang="en-US" sz="2000" b="1" i="0">
                <a:effectLst/>
                <a:latin typeface="-apple-system"/>
              </a:rPr>
              <a:t>서비스</a:t>
            </a:r>
            <a:r>
              <a:rPr lang="en-US" altLang="ko-KR" sz="2000" b="1" i="0">
                <a:effectLst/>
                <a:latin typeface="-apple-system"/>
              </a:rPr>
              <a:t>(Service)</a:t>
            </a:r>
            <a:endParaRPr lang="en-US" altLang="ko-KR" sz="20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클러스터 내에서 실행 중인 애플리케이션과 외부 또는 다른 파드들 간의 네트워크 통신을 관리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쿠버네티스에서 파드를 묶어 클러스터 외부에 노출시켜 클라이언트와 통신할 수 있게 해줌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pPr lvl="2"/>
            <a:r>
              <a:rPr lang="ko-KR" altLang="en-US" sz="1600" i="0">
                <a:effectLst/>
                <a:latin typeface="-apple-system"/>
              </a:rPr>
              <a:t>파드가 동적으로 생성</a:t>
            </a:r>
            <a:r>
              <a:rPr lang="en-US" altLang="ko-KR" sz="1600" i="0">
                <a:effectLst/>
                <a:latin typeface="-apple-system"/>
              </a:rPr>
              <a:t>/</a:t>
            </a:r>
            <a:r>
              <a:rPr lang="ko-KR" altLang="en-US" sz="1600" i="0">
                <a:effectLst/>
                <a:latin typeface="-apple-system"/>
              </a:rPr>
              <a:t>삭제되더라도 서비스는 고정된 </a:t>
            </a:r>
            <a:r>
              <a:rPr lang="en-US" altLang="ko-KR" sz="1600" i="0">
                <a:effectLst/>
                <a:latin typeface="-apple-system"/>
              </a:rPr>
              <a:t>IP </a:t>
            </a:r>
            <a:r>
              <a:rPr lang="ko-KR" altLang="en-US" sz="1600" i="0">
                <a:effectLst/>
                <a:latin typeface="-apple-system"/>
              </a:rPr>
              <a:t>및 </a:t>
            </a:r>
            <a:r>
              <a:rPr lang="en-US" altLang="ko-KR" sz="1600" i="0">
                <a:effectLst/>
                <a:latin typeface="-apple-system"/>
              </a:rPr>
              <a:t>DNS </a:t>
            </a:r>
            <a:r>
              <a:rPr lang="ko-KR" altLang="en-US" sz="1600" i="0">
                <a:effectLst/>
                <a:latin typeface="-apple-system"/>
              </a:rPr>
              <a:t>이름으로 파드에 접근 가능하도록 보장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파드 변경에 무관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실행 중인 파드를 외부에 노출시키기 위해 파드 내부 설정을 수정할 필요가 없음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pPr lvl="2"/>
            <a:r>
              <a:rPr lang="ko-KR" altLang="en-US" sz="1600" i="0">
                <a:effectLst/>
                <a:latin typeface="-apple-system"/>
              </a:rPr>
              <a:t>파드가 생성되거나 삭제되더라도</a:t>
            </a:r>
            <a:r>
              <a:rPr lang="en-US" altLang="ko-KR" sz="1600" i="0">
                <a:effectLst/>
                <a:latin typeface="-apple-system"/>
              </a:rPr>
              <a:t>, </a:t>
            </a:r>
            <a:r>
              <a:rPr lang="ko-KR" altLang="en-US" sz="1600" i="0">
                <a:effectLst/>
                <a:latin typeface="-apple-system"/>
              </a:rPr>
              <a:t>서비스는 클라이언트가 동일한 방식으로 접근할 수 있게 함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lvl="2"/>
            <a:r>
              <a:rPr lang="ko-KR" altLang="en-US" sz="1600" i="0">
                <a:effectLst/>
                <a:latin typeface="-apple-system"/>
              </a:rPr>
              <a:t>파드의 수명 주기와 독립적으로 동작하며</a:t>
            </a:r>
            <a:r>
              <a:rPr lang="en-US" altLang="ko-KR" sz="1600" i="0">
                <a:effectLst/>
                <a:latin typeface="-apple-system"/>
              </a:rPr>
              <a:t>, </a:t>
            </a:r>
            <a:r>
              <a:rPr lang="ko-KR" altLang="en-US" sz="1600" i="0">
                <a:effectLst/>
                <a:latin typeface="-apple-system"/>
              </a:rPr>
              <a:t>파드의 네트워크 연결을 추상화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로드 밸런싱 기능 제공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여러 파드에 트래픽을 자동으로 분산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232AF97A-833B-9A77-4250-67D2EDD6F3AF}"/>
              </a:ext>
            </a:extLst>
          </p:cNvPr>
          <p:cNvSpPr txBox="1">
            <a:spLocks/>
          </p:cNvSpPr>
          <p:nvPr/>
        </p:nvSpPr>
        <p:spPr>
          <a:xfrm>
            <a:off x="838199" y="4281372"/>
            <a:ext cx="10846982" cy="2505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latin typeface="-apple-system"/>
              </a:rPr>
              <a:t>인그레스</a:t>
            </a:r>
            <a:r>
              <a:rPr lang="en-US" altLang="ko-KR" sz="2000" b="1">
                <a:latin typeface="-apple-system"/>
              </a:rPr>
              <a:t>(Ingress)</a:t>
            </a:r>
            <a:endParaRPr lang="en-US" altLang="ko-KR" sz="2000">
              <a:latin typeface="-apple-system"/>
            </a:endParaRPr>
          </a:p>
          <a:p>
            <a:pPr lvl="1"/>
            <a:r>
              <a:rPr lang="ko-KR" altLang="en-US" sz="1800">
                <a:latin typeface="-apple-system"/>
              </a:rPr>
              <a:t>쿠버네티스 내부의 서비스를 </a:t>
            </a:r>
            <a:r>
              <a:rPr lang="en-US" altLang="ko-KR" sz="1800">
                <a:latin typeface="-apple-system"/>
              </a:rPr>
              <a:t>HTTP/HTTPS </a:t>
            </a:r>
            <a:r>
              <a:rPr lang="ko-KR" altLang="en-US" sz="1800">
                <a:latin typeface="-apple-system"/>
              </a:rPr>
              <a:t>경로를 통해 클러스터 외부로 라우팅하는 데 사용됨</a:t>
            </a:r>
            <a:r>
              <a:rPr lang="en-US" altLang="ko-KR" sz="1800">
                <a:latin typeface="-apple-system"/>
              </a:rPr>
              <a:t>.</a:t>
            </a:r>
          </a:p>
          <a:p>
            <a:pPr lvl="2"/>
            <a:r>
              <a:rPr lang="ko-KR" altLang="en-US" sz="1600">
                <a:latin typeface="-apple-system"/>
              </a:rPr>
              <a:t>사용자 요청을 특정 서비스로 전달</a:t>
            </a:r>
            <a:endParaRPr lang="en-US" altLang="ko-KR" sz="1600">
              <a:latin typeface="-apple-system"/>
            </a:endParaRPr>
          </a:p>
          <a:p>
            <a:pPr lvl="2"/>
            <a:r>
              <a:rPr lang="ko-KR" altLang="en-US" sz="1600" b="1">
                <a:latin typeface="-apple-system"/>
              </a:rPr>
              <a:t>활용 예시</a:t>
            </a:r>
            <a:r>
              <a:rPr lang="en-US" altLang="ko-KR" sz="1600" b="1">
                <a:latin typeface="-apple-system"/>
              </a:rPr>
              <a:t>: </a:t>
            </a:r>
            <a:r>
              <a:rPr lang="en-US" altLang="ko-KR" sz="1600">
                <a:latin typeface="-apple-system"/>
              </a:rPr>
              <a:t>api.example.com</a:t>
            </a:r>
            <a:r>
              <a:rPr lang="ko-KR" altLang="en-US" sz="1600">
                <a:latin typeface="-apple-system"/>
              </a:rPr>
              <a:t>으로 들어오는 요청은 </a:t>
            </a:r>
            <a:r>
              <a:rPr lang="en-US" altLang="ko-KR" sz="1600">
                <a:latin typeface="-apple-system"/>
              </a:rPr>
              <a:t>api-service</a:t>
            </a:r>
            <a:r>
              <a:rPr lang="ko-KR" altLang="en-US" sz="1600">
                <a:latin typeface="-apple-system"/>
              </a:rPr>
              <a:t>로 전달</a:t>
            </a:r>
            <a:r>
              <a:rPr lang="en-US" altLang="ko-KR" sz="1600">
                <a:latin typeface="-apple-system"/>
              </a:rPr>
              <a:t>, web.example.com</a:t>
            </a:r>
            <a:r>
              <a:rPr lang="ko-KR" altLang="en-US" sz="1600">
                <a:latin typeface="-apple-system"/>
              </a:rPr>
              <a:t>으로 들어오는 요청은 </a:t>
            </a:r>
            <a:r>
              <a:rPr lang="en-US" altLang="ko-KR" sz="1600">
                <a:latin typeface="-apple-system"/>
              </a:rPr>
              <a:t>web-servic</a:t>
            </a:r>
            <a:r>
              <a:rPr lang="ko-KR" altLang="en-US" sz="1600">
                <a:latin typeface="-apple-system"/>
              </a:rPr>
              <a:t>로 전달</a:t>
            </a:r>
            <a:r>
              <a:rPr lang="en-US" altLang="ko-KR" sz="1600">
                <a:latin typeface="-apple-system"/>
              </a:rPr>
              <a:t>, </a:t>
            </a:r>
            <a:r>
              <a:rPr lang="ko-KR" altLang="en-US" sz="1600">
                <a:latin typeface="-apple-system"/>
              </a:rPr>
              <a:t>어떤 규칙에도 맞지 않는 요청을 처리하기 위한 기본 백엔드 설정</a:t>
            </a:r>
            <a:endParaRPr lang="en-US" altLang="ko-KR" sz="1600">
              <a:latin typeface="-apple-system"/>
            </a:endParaRPr>
          </a:p>
          <a:p>
            <a:pPr lvl="1"/>
            <a:r>
              <a:rPr lang="ko-KR" altLang="en-US" sz="1800">
                <a:latin typeface="-apple-system"/>
              </a:rPr>
              <a:t>여러 서비스에 대한 접근 경로를 중앙에서 관리 가능</a:t>
            </a:r>
            <a:r>
              <a:rPr lang="en-US" altLang="ko-KR" sz="1800">
                <a:latin typeface="-apple-system"/>
              </a:rPr>
              <a:t>.</a:t>
            </a:r>
          </a:p>
          <a:p>
            <a:pPr lvl="1"/>
            <a:r>
              <a:rPr lang="en-US" altLang="ko-KR" sz="1800">
                <a:latin typeface="-apple-system"/>
              </a:rPr>
              <a:t>HTTPS </a:t>
            </a:r>
            <a:r>
              <a:rPr lang="ko-KR" altLang="en-US" sz="1800">
                <a:latin typeface="-apple-system"/>
              </a:rPr>
              <a:t>인증서를 통해 보안을 강화할 수 있음</a:t>
            </a:r>
            <a:r>
              <a:rPr lang="en-US" altLang="ko-KR" sz="1800"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942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3BC7-D59F-D0CA-7634-A9C7CF923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D2E18-3947-2F4D-E59A-AB004C19040A}"/>
              </a:ext>
            </a:extLst>
          </p:cNvPr>
          <p:cNvSpPr txBox="1"/>
          <p:nvPr/>
        </p:nvSpPr>
        <p:spPr>
          <a:xfrm>
            <a:off x="838199" y="1096906"/>
            <a:ext cx="757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네트워크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4B3F651-BE9B-2051-04C7-DC7B1968D6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1A6EE9F3-82AF-B681-6E57-CBE96159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7"/>
            <a:ext cx="10846982" cy="5074970"/>
          </a:xfrm>
        </p:spPr>
        <p:txBody>
          <a:bodyPr>
            <a:normAutofit/>
          </a:bodyPr>
          <a:lstStyle/>
          <a:p>
            <a:r>
              <a:rPr lang="ko-KR" altLang="en-US" sz="2000" b="1" i="0">
                <a:effectLst/>
                <a:latin typeface="-apple-system"/>
              </a:rPr>
              <a:t>서비스</a:t>
            </a:r>
            <a:r>
              <a:rPr lang="en-US" altLang="ko-KR" sz="2000" b="1" i="0">
                <a:effectLst/>
                <a:latin typeface="-apple-system"/>
              </a:rPr>
              <a:t>(Service) </a:t>
            </a:r>
            <a:r>
              <a:rPr lang="ko-KR" altLang="en-US" sz="2000" b="1" i="0">
                <a:effectLst/>
                <a:latin typeface="-apple-system"/>
              </a:rPr>
              <a:t>유형</a:t>
            </a:r>
            <a:endParaRPr lang="en-US" altLang="ko-KR" sz="2000" i="0">
              <a:effectLst/>
              <a:latin typeface="-apple-system"/>
            </a:endParaRPr>
          </a:p>
          <a:p>
            <a:pPr lvl="1"/>
            <a:r>
              <a:rPr lang="en-US" altLang="ko-KR" sz="1800" b="1" i="0">
                <a:effectLst/>
                <a:latin typeface="-apple-system"/>
              </a:rPr>
              <a:t>ClusterIP</a:t>
            </a:r>
          </a:p>
          <a:p>
            <a:pPr lvl="2"/>
            <a:r>
              <a:rPr lang="ko-KR" altLang="en-US" sz="1400" i="0">
                <a:effectLst/>
                <a:latin typeface="-apple-system"/>
              </a:rPr>
              <a:t>기본 서비스 유형이며</a:t>
            </a:r>
            <a:r>
              <a:rPr lang="en-US" altLang="ko-KR" sz="1400" i="0">
                <a:effectLst/>
                <a:latin typeface="-apple-system"/>
              </a:rPr>
              <a:t>, </a:t>
            </a:r>
            <a:r>
              <a:rPr lang="ko-KR" altLang="en-US" sz="1400" i="0">
                <a:effectLst/>
                <a:latin typeface="-apple-system"/>
              </a:rPr>
              <a:t>클러스터 내부에서만 접근할 수 있음</a:t>
            </a:r>
            <a:endParaRPr lang="en-US" altLang="ko-KR" sz="1400" i="0">
              <a:effectLst/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외부에서는 접근할 수 없음</a:t>
            </a:r>
            <a:endParaRPr lang="en-US" altLang="ko-KR" sz="1400" i="0">
              <a:effectLst/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예시</a:t>
            </a:r>
            <a:r>
              <a:rPr lang="en-US" altLang="ko-KR" sz="1400" i="0">
                <a:effectLst/>
                <a:latin typeface="-apple-system"/>
              </a:rPr>
              <a:t>: kubectl expose deployment my-app --type=ClusterIP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en-US" altLang="ko-KR" sz="1800" b="1" i="0">
                <a:effectLst/>
                <a:latin typeface="-apple-system"/>
              </a:rPr>
              <a:t>NodePort</a:t>
            </a:r>
          </a:p>
          <a:p>
            <a:pPr lvl="2"/>
            <a:r>
              <a:rPr lang="ko-KR" altLang="en-US" sz="1400" i="0">
                <a:effectLst/>
                <a:latin typeface="-apple-system"/>
              </a:rPr>
              <a:t>클러스터 외부에서 특정 포트를 통해 서비스를 접근할 수 있게 함</a:t>
            </a:r>
            <a:endParaRPr lang="en-US" altLang="ko-KR" sz="1400" i="0">
              <a:effectLst/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클러스터의 모든 노드는 이 포트를 열어 외부 접근을 허용함</a:t>
            </a:r>
            <a:endParaRPr lang="en-US" altLang="ko-KR" sz="1400" i="0">
              <a:effectLst/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예시</a:t>
            </a:r>
            <a:r>
              <a:rPr lang="en-US" altLang="ko-KR" sz="1400" i="0">
                <a:effectLst/>
                <a:latin typeface="-apple-system"/>
              </a:rPr>
              <a:t>: kubectl expose deployment my-app --type=NodePort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en-US" altLang="ko-KR" sz="1800" b="1" i="0">
                <a:effectLst/>
                <a:latin typeface="-apple-system"/>
              </a:rPr>
              <a:t>LoadBalancer</a:t>
            </a:r>
          </a:p>
          <a:p>
            <a:pPr lvl="2"/>
            <a:r>
              <a:rPr lang="ko-KR" altLang="en-US" sz="1400" i="0">
                <a:effectLst/>
                <a:latin typeface="-apple-system"/>
              </a:rPr>
              <a:t>외부 로드 밸런서를 사용하여 서비스를 노출하는 방법임</a:t>
            </a:r>
            <a:endParaRPr lang="en-US" altLang="ko-KR" sz="1400" i="0">
              <a:effectLst/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주로 클라우드 환경에서 사용됨</a:t>
            </a:r>
            <a:endParaRPr lang="en-US" altLang="ko-KR" sz="1400" i="0">
              <a:effectLst/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예시</a:t>
            </a:r>
            <a:r>
              <a:rPr lang="en-US" altLang="ko-KR" sz="1400" i="0">
                <a:effectLst/>
                <a:latin typeface="-apple-system"/>
              </a:rPr>
              <a:t>: kubectl expose deployment my-app --type=LoadBalancer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en-US" altLang="ko-KR" sz="1800" b="1" i="0">
                <a:effectLst/>
                <a:latin typeface="-apple-system"/>
              </a:rPr>
              <a:t>ExternalName</a:t>
            </a:r>
          </a:p>
          <a:p>
            <a:pPr lvl="2"/>
            <a:r>
              <a:rPr lang="ko-KR" altLang="en-US" sz="1400" i="0">
                <a:effectLst/>
                <a:latin typeface="-apple-system"/>
              </a:rPr>
              <a:t>클러스터 외부의 서비스에 대한 </a:t>
            </a:r>
            <a:r>
              <a:rPr lang="en-US" altLang="ko-KR" sz="1400" i="0">
                <a:effectLst/>
                <a:latin typeface="-apple-system"/>
              </a:rPr>
              <a:t>alias</a:t>
            </a:r>
            <a:r>
              <a:rPr lang="ko-KR" altLang="en-US" sz="1400" i="0">
                <a:effectLst/>
                <a:latin typeface="-apple-system"/>
              </a:rPr>
              <a:t>를 제공함</a:t>
            </a:r>
            <a:endParaRPr lang="en-US" altLang="ko-KR" sz="1400" i="0">
              <a:effectLst/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이 서비스는 외부의 다른 </a:t>
            </a:r>
            <a:r>
              <a:rPr lang="en-US" altLang="ko-KR" sz="1400" i="0">
                <a:effectLst/>
                <a:latin typeface="-apple-system"/>
              </a:rPr>
              <a:t>DNS </a:t>
            </a:r>
            <a:r>
              <a:rPr lang="ko-KR" altLang="en-US" sz="1400" i="0">
                <a:effectLst/>
                <a:latin typeface="-apple-system"/>
              </a:rPr>
              <a:t>이름을 클러스터 내에서 사용할 수 있게 함</a:t>
            </a:r>
            <a:endParaRPr lang="en-US" altLang="ko-KR" sz="1400" i="0">
              <a:effectLst/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예시</a:t>
            </a:r>
            <a:r>
              <a:rPr lang="en-US" altLang="ko-KR" sz="1400" i="0">
                <a:effectLst/>
                <a:latin typeface="-apple-system"/>
              </a:rPr>
              <a:t>: kubectl expose deployment my-app --type=ExternalName</a:t>
            </a:r>
          </a:p>
        </p:txBody>
      </p:sp>
    </p:spTree>
    <p:extLst>
      <p:ext uri="{BB962C8B-B14F-4D97-AF65-F5344CB8AC3E}">
        <p14:creationId xmlns:p14="http://schemas.microsoft.com/office/powerpoint/2010/main" val="3122171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61BF-5707-F0EC-C73E-6A3622C23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1D667-6C4B-E05C-E6D2-9E1F421D4AFB}"/>
              </a:ext>
            </a:extLst>
          </p:cNvPr>
          <p:cNvSpPr txBox="1"/>
          <p:nvPr/>
        </p:nvSpPr>
        <p:spPr>
          <a:xfrm>
            <a:off x="838199" y="1096906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스토리지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B21CA2B-6D24-FD18-9CD3-E75DC7E130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F0918B-B275-6BEF-0422-D5AD14C42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5"/>
            <a:ext cx="10910778" cy="5117501"/>
          </a:xfrm>
        </p:spPr>
        <p:txBody>
          <a:bodyPr>
            <a:normAutofit/>
          </a:bodyPr>
          <a:lstStyle/>
          <a:p>
            <a:r>
              <a:rPr lang="ko-KR" altLang="en-US" sz="1800" i="0">
                <a:effectLst/>
                <a:latin typeface="-apple-system"/>
              </a:rPr>
              <a:t>컨테이너 내부에 저장된 파일은 컨테이너 종료 시 사라지기 때문에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데이터를 영구적으로 저장하기 위해 스토리지를 사용함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r>
              <a:rPr lang="ko-KR" altLang="en-US" sz="1800" i="0">
                <a:effectLst/>
                <a:latin typeface="-apple-system"/>
              </a:rPr>
              <a:t>파드가 삭제되거나 다시 생성되더라도 데이터를 보존할 수 있음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endParaRPr lang="en-US" altLang="ko-KR" sz="500" i="0">
              <a:effectLst/>
              <a:latin typeface="-apple-system"/>
            </a:endParaRPr>
          </a:p>
          <a:p>
            <a:r>
              <a:rPr lang="ko-KR" altLang="en-US" sz="1800" i="0">
                <a:effectLst/>
                <a:latin typeface="-apple-system"/>
              </a:rPr>
              <a:t>종류</a:t>
            </a:r>
            <a:r>
              <a:rPr lang="en-US" altLang="ko-KR" sz="1800" i="0">
                <a:effectLst/>
                <a:latin typeface="-apple-system"/>
              </a:rPr>
              <a:t>:</a:t>
            </a:r>
          </a:p>
          <a:p>
            <a:pPr lvl="1"/>
            <a:r>
              <a:rPr lang="en-US" altLang="ko-KR" sz="1600" b="1" i="0">
                <a:effectLst/>
                <a:latin typeface="-apple-system"/>
              </a:rPr>
              <a:t>Persistent Volume (PV): </a:t>
            </a:r>
            <a:r>
              <a:rPr lang="ko-KR" altLang="en-US" sz="1600" i="0">
                <a:effectLst/>
                <a:latin typeface="-apple-system"/>
              </a:rPr>
              <a:t>클러스터에서 제공하는 물리적</a:t>
            </a:r>
            <a:r>
              <a:rPr lang="en-US" altLang="ko-KR" sz="1600" i="0">
                <a:effectLst/>
                <a:latin typeface="-apple-system"/>
              </a:rPr>
              <a:t>/</a:t>
            </a:r>
            <a:r>
              <a:rPr lang="ko-KR" altLang="en-US" sz="1600" i="0">
                <a:effectLst/>
                <a:latin typeface="-apple-system"/>
              </a:rPr>
              <a:t>가상 스토리지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lvl="2"/>
            <a:r>
              <a:rPr lang="ko-KR" altLang="en-US" sz="1600" i="0">
                <a:effectLst/>
                <a:latin typeface="-apple-system"/>
              </a:rPr>
              <a:t>파드와 독립적으로 존재하므로 </a:t>
            </a:r>
            <a:r>
              <a:rPr lang="ko-KR" altLang="en-US" sz="1600" i="0" u="sng">
                <a:effectLst/>
                <a:latin typeface="-apple-system"/>
              </a:rPr>
              <a:t>파드가 삭제되더라도 데이터는 유지됨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lvl="1"/>
            <a:r>
              <a:rPr lang="en-US" altLang="ko-KR" sz="1600" b="1" i="0">
                <a:effectLst/>
                <a:latin typeface="-apple-system"/>
              </a:rPr>
              <a:t>Persistent Volume Claim (PVC): </a:t>
            </a:r>
            <a:r>
              <a:rPr lang="ko-KR" altLang="en-US" sz="1600" i="0" u="sng">
                <a:effectLst/>
                <a:latin typeface="-apple-system"/>
              </a:rPr>
              <a:t>사용자가 필요한 스토리지를 요청</a:t>
            </a:r>
            <a:r>
              <a:rPr lang="ko-KR" altLang="en-US" sz="1600" i="0">
                <a:effectLst/>
                <a:latin typeface="-apple-system"/>
              </a:rPr>
              <a:t>하는 인터페이스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lvl="2"/>
            <a:r>
              <a:rPr lang="ko-KR" altLang="en-US" sz="1600" i="0">
                <a:effectLst/>
                <a:latin typeface="-apple-system"/>
              </a:rPr>
              <a:t>사용자는 스토리지 요구사항만 선언하고</a:t>
            </a:r>
            <a:r>
              <a:rPr lang="en-US" altLang="ko-KR" sz="1600" i="0">
                <a:effectLst/>
                <a:latin typeface="-apple-system"/>
              </a:rPr>
              <a:t>, </a:t>
            </a:r>
            <a:r>
              <a:rPr lang="ko-KR" altLang="en-US" sz="1600" i="0" u="sng">
                <a:effectLst/>
                <a:latin typeface="-apple-system"/>
              </a:rPr>
              <a:t>실제 </a:t>
            </a:r>
            <a:r>
              <a:rPr lang="en-US" altLang="ko-KR" sz="1600" i="0" u="sng">
                <a:effectLst/>
                <a:latin typeface="-apple-system"/>
              </a:rPr>
              <a:t>PV</a:t>
            </a:r>
            <a:r>
              <a:rPr lang="ko-KR" altLang="en-US" sz="1600" i="0" u="sng">
                <a:effectLst/>
                <a:latin typeface="-apple-system"/>
              </a:rPr>
              <a:t>와의 매칭은 쿠버네티스가 자동으로 처리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lvl="2"/>
            <a:r>
              <a:rPr lang="en-US" altLang="ko-KR" sz="1600" i="0">
                <a:effectLst/>
                <a:latin typeface="-apple-system"/>
              </a:rPr>
              <a:t>PVC</a:t>
            </a:r>
            <a:r>
              <a:rPr lang="ko-KR" altLang="en-US" sz="1600" i="0">
                <a:effectLst/>
                <a:latin typeface="-apple-system"/>
              </a:rPr>
              <a:t>를 통해 </a:t>
            </a:r>
            <a:r>
              <a:rPr lang="en-US" altLang="ko-KR" sz="1600" i="0">
                <a:effectLst/>
                <a:latin typeface="-apple-system"/>
              </a:rPr>
              <a:t>PV</a:t>
            </a:r>
            <a:r>
              <a:rPr lang="ko-KR" altLang="en-US" sz="1600" i="0">
                <a:effectLst/>
                <a:latin typeface="-apple-system"/>
              </a:rPr>
              <a:t>의 접근성을 추상화하여 파드가 손쉽게 데이터를 저장하고 읽을 수 있도록 지원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sz="500" i="0">
              <a:effectLst/>
              <a:latin typeface="-apple-system"/>
            </a:endParaRPr>
          </a:p>
          <a:p>
            <a:r>
              <a:rPr lang="ko-KR" altLang="en-US" sz="1800" b="1" i="0">
                <a:effectLst/>
                <a:latin typeface="-apple-system"/>
              </a:rPr>
              <a:t>스토리지 생성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관리자가 </a:t>
            </a:r>
            <a:r>
              <a:rPr lang="en-US" altLang="ko-KR" sz="1800" i="0">
                <a:effectLst/>
                <a:latin typeface="-apple-system"/>
              </a:rPr>
              <a:t>PV</a:t>
            </a:r>
            <a:r>
              <a:rPr lang="ko-KR" altLang="en-US" sz="1800" i="0">
                <a:effectLst/>
                <a:latin typeface="-apple-system"/>
              </a:rPr>
              <a:t>를 사전에 생성하거나 동적으로 프로비저닝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r>
              <a:rPr lang="ko-KR" altLang="en-US" sz="1800" b="1" i="0">
                <a:effectLst/>
                <a:latin typeface="-apple-system"/>
              </a:rPr>
              <a:t>스토리지 요청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사용자가 </a:t>
            </a:r>
            <a:r>
              <a:rPr lang="en-US" altLang="ko-KR" sz="1800" i="0">
                <a:effectLst/>
                <a:latin typeface="-apple-system"/>
              </a:rPr>
              <a:t>PVC</a:t>
            </a:r>
            <a:r>
              <a:rPr lang="ko-KR" altLang="en-US" sz="1800" i="0">
                <a:effectLst/>
                <a:latin typeface="-apple-system"/>
              </a:rPr>
              <a:t>를 통해 파드에 필요한 스토리지 용량과 접근 방식을 선언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r>
              <a:rPr lang="ko-KR" altLang="en-US" sz="1800" b="1" i="0">
                <a:effectLst/>
                <a:latin typeface="-apple-system"/>
              </a:rPr>
              <a:t>매칭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en-US" altLang="ko-KR" sz="1800" i="0">
                <a:effectLst/>
                <a:latin typeface="-apple-system"/>
              </a:rPr>
              <a:t>PVC</a:t>
            </a:r>
            <a:r>
              <a:rPr lang="ko-KR" altLang="en-US" sz="1800" i="0">
                <a:effectLst/>
                <a:latin typeface="-apple-system"/>
              </a:rPr>
              <a:t>의 요구사항과 일치하는 </a:t>
            </a:r>
            <a:r>
              <a:rPr lang="en-US" altLang="ko-KR" sz="1800" i="0">
                <a:effectLst/>
                <a:latin typeface="-apple-system"/>
              </a:rPr>
              <a:t>PV</a:t>
            </a:r>
            <a:r>
              <a:rPr lang="ko-KR" altLang="en-US" sz="1800" i="0">
                <a:effectLst/>
                <a:latin typeface="-apple-system"/>
              </a:rPr>
              <a:t>가 자동으로 바인딩되어 사용 가능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endParaRPr lang="en-US" altLang="ko-KR" sz="800">
              <a:latin typeface="-apple-system"/>
            </a:endParaRPr>
          </a:p>
          <a:p>
            <a:r>
              <a:rPr lang="ko-KR" altLang="en-US" sz="1800" i="0">
                <a:effectLst/>
                <a:latin typeface="-apple-system"/>
              </a:rPr>
              <a:t>쿠버네티스는 이를 통해 </a:t>
            </a:r>
            <a:r>
              <a:rPr lang="ko-KR" altLang="en-US" sz="1800" b="1" i="0">
                <a:effectLst/>
                <a:latin typeface="-apple-system"/>
              </a:rPr>
              <a:t>스토리지 리소스의 동적 할당 및 효율적인 데이터 관리</a:t>
            </a:r>
            <a:r>
              <a:rPr lang="ko-KR" altLang="en-US" sz="1800" i="0">
                <a:effectLst/>
                <a:latin typeface="-apple-system"/>
              </a:rPr>
              <a:t>를 제공</a:t>
            </a:r>
          </a:p>
          <a:p>
            <a:pPr marL="0" indent="0">
              <a:buNone/>
            </a:pPr>
            <a:endParaRPr lang="en-US" altLang="ko-KR" sz="140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55063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C3864-8C02-4929-3ACE-4C5DDF0C3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03657-74F6-E4D2-1039-2B376D4D5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9916"/>
            <a:ext cx="9144000" cy="1261471"/>
          </a:xfrm>
        </p:spPr>
        <p:txBody>
          <a:bodyPr>
            <a:normAutofit/>
          </a:bodyPr>
          <a:lstStyle/>
          <a:p>
            <a:r>
              <a:rPr lang="ko-KR" altLang="en-US" sz="4400"/>
              <a:t>쿠버네티스 시작하기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6737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605CD-9324-84BB-9E10-928267EAD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A059D-F556-6DF5-E892-7CE9F9A59A3C}"/>
              </a:ext>
            </a:extLst>
          </p:cNvPr>
          <p:cNvSpPr txBox="1"/>
          <p:nvPr/>
        </p:nvSpPr>
        <p:spPr>
          <a:xfrm>
            <a:off x="838199" y="1096906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BF46B7-4F52-4285-FFA6-E398E1ABD9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813C5FE-B1D7-33CE-FC1B-900021E1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574862"/>
            <a:ext cx="10910778" cy="1900301"/>
          </a:xfrm>
        </p:spPr>
        <p:txBody>
          <a:bodyPr>
            <a:normAutofit/>
          </a:bodyPr>
          <a:lstStyle/>
          <a:p>
            <a:r>
              <a:rPr lang="ko-KR" altLang="en-US" sz="1600" i="0">
                <a:effectLst/>
                <a:latin typeface="-apple-system"/>
              </a:rPr>
              <a:t>로컬 컴퓨터 환경에 쿠버네티스 클러스터를 손쉽고 빠르게 설치 가능함</a:t>
            </a:r>
          </a:p>
          <a:p>
            <a:r>
              <a:rPr lang="en-US" altLang="ko-KR" sz="1600" i="0">
                <a:effectLst/>
                <a:latin typeface="-apple-system"/>
              </a:rPr>
              <a:t>Kind </a:t>
            </a:r>
            <a:r>
              <a:rPr lang="ko-KR" altLang="en-US" sz="1600" i="0">
                <a:effectLst/>
                <a:latin typeface="-apple-system"/>
              </a:rPr>
              <a:t>는 </a:t>
            </a:r>
            <a:r>
              <a:rPr lang="en-US" altLang="ko-KR" sz="1600" i="0">
                <a:effectLst/>
                <a:latin typeface="-apple-system"/>
              </a:rPr>
              <a:t>'Kubernetes in Docker' </a:t>
            </a:r>
            <a:r>
              <a:rPr lang="ko-KR" altLang="en-US" sz="1600" i="0">
                <a:effectLst/>
                <a:latin typeface="-apple-system"/>
              </a:rPr>
              <a:t>의 약자로 </a:t>
            </a:r>
            <a:r>
              <a:rPr lang="en-US" altLang="ko-KR" sz="1600" i="0">
                <a:effectLst/>
                <a:latin typeface="-apple-system"/>
              </a:rPr>
              <a:t>Docker Container </a:t>
            </a:r>
            <a:r>
              <a:rPr lang="ko-KR" altLang="en-US" sz="1600" i="0">
                <a:effectLst/>
                <a:latin typeface="-apple-system"/>
              </a:rPr>
              <a:t>혹은 호환되는 </a:t>
            </a:r>
            <a:r>
              <a:rPr lang="en-US" altLang="ko-KR" sz="1600" i="0">
                <a:effectLst/>
                <a:latin typeface="-apple-system"/>
              </a:rPr>
              <a:t>Container Engine </a:t>
            </a:r>
            <a:r>
              <a:rPr lang="ko-KR" altLang="en-US" sz="1600" i="0">
                <a:effectLst/>
                <a:latin typeface="-apple-system"/>
              </a:rPr>
              <a:t>이 설치된 환경에서 빠르게 쿠버네티스를 테스트할 수 있는 도구임</a:t>
            </a:r>
            <a:endParaRPr lang="en-US" altLang="ko-KR" sz="1600" i="0">
              <a:effectLst/>
              <a:latin typeface="-apple-system"/>
            </a:endParaRPr>
          </a:p>
          <a:p>
            <a:r>
              <a:rPr lang="ko-KR" altLang="en-US" sz="1600" i="0">
                <a:effectLst/>
                <a:latin typeface="-apple-system"/>
              </a:rPr>
              <a:t>주로 쿠버네티스 자체를 테스트 하기 위해 설계 되었지만 로컬 개발이나 </a:t>
            </a:r>
            <a:r>
              <a:rPr lang="en-US" altLang="ko-KR" sz="1600" i="0">
                <a:effectLst/>
                <a:latin typeface="-apple-system"/>
              </a:rPr>
              <a:t>CI</a:t>
            </a:r>
            <a:r>
              <a:rPr lang="ko-KR" altLang="en-US" sz="1600" i="0">
                <a:effectLst/>
                <a:latin typeface="-apple-system"/>
              </a:rPr>
              <a:t>에 사용할 수 있</a:t>
            </a:r>
            <a:r>
              <a:rPr lang="ko-KR" altLang="en-US" sz="1600">
                <a:latin typeface="-apple-system"/>
              </a:rPr>
              <a:t>음</a:t>
            </a:r>
            <a:endParaRPr lang="en-US" altLang="ko-KR" sz="1600">
              <a:latin typeface="-apple-system"/>
            </a:endParaRPr>
          </a:p>
          <a:p>
            <a:r>
              <a:rPr lang="en-US" altLang="ko-KR" sz="1600" i="0">
                <a:effectLst/>
                <a:latin typeface="-apple-system"/>
              </a:rPr>
              <a:t>Kind </a:t>
            </a:r>
            <a:r>
              <a:rPr lang="ko-KR" altLang="en-US" sz="1600" i="0">
                <a:effectLst/>
                <a:latin typeface="-apple-system"/>
              </a:rPr>
              <a:t>는 </a:t>
            </a:r>
            <a:r>
              <a:rPr lang="en-US" altLang="ko-KR" sz="1600" i="0">
                <a:effectLst/>
                <a:latin typeface="-apple-system"/>
              </a:rPr>
              <a:t>'Docker in Docker' </a:t>
            </a:r>
            <a:r>
              <a:rPr lang="ko-KR" altLang="en-US" sz="1600" i="0">
                <a:effectLst/>
                <a:latin typeface="-apple-system"/>
              </a:rPr>
              <a:t>기술을 사용하기 때문에 노드를 </a:t>
            </a:r>
            <a:r>
              <a:rPr lang="en-US" altLang="ko-KR" sz="1600" i="0">
                <a:effectLst/>
                <a:latin typeface="-apple-system"/>
              </a:rPr>
              <a:t>Docker </a:t>
            </a:r>
            <a:r>
              <a:rPr lang="ko-KR" altLang="en-US" sz="1600" i="0">
                <a:effectLst/>
                <a:latin typeface="-apple-system"/>
              </a:rPr>
              <a:t>로 배포하고</a:t>
            </a:r>
            <a:r>
              <a:rPr lang="en-US" altLang="ko-KR" sz="1600" i="0">
                <a:effectLst/>
                <a:latin typeface="-apple-system"/>
              </a:rPr>
              <a:t>, </a:t>
            </a:r>
            <a:r>
              <a:rPr lang="ko-KR" altLang="en-US" sz="1600" i="0">
                <a:effectLst/>
                <a:latin typeface="-apple-system"/>
              </a:rPr>
              <a:t>그 안에 </a:t>
            </a:r>
            <a:r>
              <a:rPr lang="en-US" altLang="ko-KR" sz="1600" i="0">
                <a:effectLst/>
                <a:latin typeface="-apple-system"/>
              </a:rPr>
              <a:t>Pod </a:t>
            </a:r>
            <a:r>
              <a:rPr lang="ko-KR" altLang="en-US" sz="1600" i="0">
                <a:effectLst/>
                <a:latin typeface="-apple-system"/>
              </a:rPr>
              <a:t>를 </a:t>
            </a:r>
            <a:r>
              <a:rPr lang="en-US" altLang="ko-KR" sz="1600" i="0">
                <a:effectLst/>
                <a:latin typeface="-apple-system"/>
              </a:rPr>
              <a:t>Docker(in Docker) </a:t>
            </a:r>
            <a:r>
              <a:rPr lang="ko-KR" altLang="en-US" sz="1600" i="0">
                <a:effectLst/>
                <a:latin typeface="-apple-system"/>
              </a:rPr>
              <a:t>로 배포</a:t>
            </a:r>
            <a:endParaRPr lang="en-US" altLang="ko-KR" sz="1600" i="0">
              <a:effectLst/>
              <a:latin typeface="-apple-system"/>
            </a:endParaRPr>
          </a:p>
        </p:txBody>
      </p:sp>
      <p:pic>
        <p:nvPicPr>
          <p:cNvPr id="1026" name="Picture 2" descr="kind">
            <a:extLst>
              <a:ext uri="{FF2B5EF4-FFF2-40B4-BE49-F238E27FC236}">
                <a16:creationId xmlns:a16="http://schemas.microsoft.com/office/drawing/2014/main" id="{BFF38CDE-684B-DB25-F326-AF00B4D4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38" y="1636973"/>
            <a:ext cx="3618930" cy="218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1C7F88-1183-2049-CA82-6F9DB8549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05" y="983078"/>
            <a:ext cx="5286810" cy="29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43669A-F0F5-7734-18ED-E86769033932}"/>
              </a:ext>
            </a:extLst>
          </p:cNvPr>
          <p:cNvSpPr txBox="1"/>
          <p:nvPr/>
        </p:nvSpPr>
        <p:spPr>
          <a:xfrm>
            <a:off x="1" y="6550223"/>
            <a:ext cx="5784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hlinkClick r:id="rId5"/>
              </a:rPr>
              <a:t>Minikube vs kind: </a:t>
            </a:r>
            <a:r>
              <a:rPr lang="ko-KR" altLang="en-US" sz="1400">
                <a:hlinkClick r:id="rId5"/>
              </a:rPr>
              <a:t>로컬 쿠버네티스 테스트 환경 선택에 참고해</a:t>
            </a:r>
            <a:r>
              <a:rPr lang="en-US" altLang="ko-KR" sz="1400">
                <a:hlinkClick r:id="rId5"/>
              </a:rPr>
              <a:t>!!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DE1F3-2687-3614-E3D8-44351F6656B0}"/>
              </a:ext>
            </a:extLst>
          </p:cNvPr>
          <p:cNvSpPr txBox="1"/>
          <p:nvPr/>
        </p:nvSpPr>
        <p:spPr>
          <a:xfrm>
            <a:off x="7126376" y="6380945"/>
            <a:ext cx="5065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수업에 Kind 쓴 이유: 멀티 노드 환경 가상화를 하려고</a:t>
            </a:r>
          </a:p>
          <a:p>
            <a:r>
              <a:rPr lang="ko-KR" altLang="en-US" sz="1200"/>
              <a:t>                -&gt; 각 도커 컨테이너들이 각각 노드인 것 처럼 쓸 수 있음</a:t>
            </a:r>
          </a:p>
        </p:txBody>
      </p:sp>
    </p:spTree>
    <p:extLst>
      <p:ext uri="{BB962C8B-B14F-4D97-AF65-F5344CB8AC3E}">
        <p14:creationId xmlns:p14="http://schemas.microsoft.com/office/powerpoint/2010/main" val="82683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6E1E4-0355-9576-A874-3F7FED5CD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6E0EBB-38B8-9F93-3DDF-82E0A2644A9C}"/>
              </a:ext>
            </a:extLst>
          </p:cNvPr>
          <p:cNvSpPr txBox="1"/>
          <p:nvPr/>
        </p:nvSpPr>
        <p:spPr>
          <a:xfrm>
            <a:off x="838199" y="1096906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F9166F5-91C8-A43A-0235-D619C8DC24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E575991-1F03-E71A-F9DF-CD6E17D1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19712"/>
            <a:ext cx="10910778" cy="1517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i="0" dirty="0">
                <a:effectLst/>
                <a:latin typeface="-apple-system"/>
              </a:rPr>
              <a:t>설치 방법 </a:t>
            </a:r>
            <a:endParaRPr lang="en-US" altLang="ko-KR" sz="1800" b="1" i="0" dirty="0">
              <a:effectLst/>
              <a:latin typeface="-apple-system"/>
            </a:endParaRPr>
          </a:p>
          <a:p>
            <a:r>
              <a:rPr lang="ko-KR" altLang="en-US" sz="1400" i="0" dirty="0">
                <a:effectLst/>
                <a:latin typeface="-apple-system"/>
              </a:rPr>
              <a:t>인텔</a:t>
            </a:r>
            <a:r>
              <a:rPr lang="en-US" altLang="ko-KR" sz="1400" i="0" dirty="0">
                <a:effectLst/>
                <a:latin typeface="-apple-system"/>
              </a:rPr>
              <a:t>/AMD CPU+WSL2 </a:t>
            </a:r>
            <a:r>
              <a:rPr lang="ko-KR" altLang="en-US" sz="1400" i="0" dirty="0">
                <a:effectLst/>
                <a:latin typeface="-apple-system"/>
              </a:rPr>
              <a:t>사용 기준임</a:t>
            </a:r>
            <a:r>
              <a:rPr lang="en-US" altLang="ko-KR" sz="1400" i="0" dirty="0">
                <a:effectLst/>
                <a:latin typeface="-apple-system"/>
              </a:rPr>
              <a:t>. </a:t>
            </a:r>
            <a:r>
              <a:rPr lang="ko-KR" altLang="en-US" sz="1400" i="0" dirty="0">
                <a:effectLst/>
                <a:latin typeface="-apple-system"/>
              </a:rPr>
              <a:t>맥북이면 링크 들어가서 맞춰서 설명 </a:t>
            </a:r>
            <a:r>
              <a:rPr lang="ko-KR" altLang="en-US" sz="1400" i="0" dirty="0" err="1">
                <a:effectLst/>
                <a:latin typeface="-apple-system"/>
              </a:rPr>
              <a:t>볼것</a:t>
            </a:r>
            <a:endParaRPr lang="en-US" altLang="ko-KR" sz="1400" i="0" dirty="0">
              <a:effectLst/>
              <a:latin typeface="-apple-system"/>
            </a:endParaRPr>
          </a:p>
          <a:p>
            <a:pPr lvl="1"/>
            <a:r>
              <a:rPr lang="en-US" altLang="ko-KR" sz="1400" i="0" dirty="0">
                <a:effectLst/>
                <a:latin typeface="-apple-system"/>
              </a:rPr>
              <a:t>[ $(</a:t>
            </a:r>
            <a:r>
              <a:rPr lang="en-US" altLang="ko-KR" sz="1400" i="0" dirty="0" err="1">
                <a:effectLst/>
                <a:latin typeface="-apple-system"/>
              </a:rPr>
              <a:t>uname</a:t>
            </a:r>
            <a:r>
              <a:rPr lang="en-US" altLang="ko-KR" sz="1400" i="0" dirty="0">
                <a:effectLst/>
                <a:latin typeface="-apple-system"/>
              </a:rPr>
              <a:t> -m) = x86_64 ] &amp;&amp; curl -Lo ./kind https://kind.sigs.k8s.io/dl/v0.27.0/kind-linux-amd64</a:t>
            </a:r>
          </a:p>
          <a:p>
            <a:pPr lvl="1"/>
            <a:r>
              <a:rPr lang="en-US" altLang="ko-KR" sz="1400" i="0" dirty="0" err="1">
                <a:effectLst/>
                <a:latin typeface="-apple-system"/>
              </a:rPr>
              <a:t>chmod</a:t>
            </a:r>
            <a:r>
              <a:rPr lang="en-US" altLang="ko-KR" sz="1400" i="0" dirty="0">
                <a:effectLst/>
                <a:latin typeface="-apple-system"/>
              </a:rPr>
              <a:t> +x ./kind</a:t>
            </a:r>
          </a:p>
          <a:p>
            <a:pPr lvl="1"/>
            <a:r>
              <a:rPr lang="en-US" altLang="ko-KR" sz="1400" i="0" dirty="0" err="1">
                <a:effectLst/>
                <a:latin typeface="-apple-system"/>
              </a:rPr>
              <a:t>sudo</a:t>
            </a:r>
            <a:r>
              <a:rPr lang="en-US" altLang="ko-KR" sz="1400" i="0" dirty="0">
                <a:effectLst/>
                <a:latin typeface="-apple-system"/>
              </a:rPr>
              <a:t> mv ./kind /</a:t>
            </a:r>
            <a:r>
              <a:rPr lang="en-US" altLang="ko-KR" sz="1400" i="0" dirty="0" err="1">
                <a:effectLst/>
                <a:latin typeface="-apple-system"/>
              </a:rPr>
              <a:t>usr</a:t>
            </a:r>
            <a:r>
              <a:rPr lang="en-US" altLang="ko-KR" sz="1400" i="0" dirty="0">
                <a:effectLst/>
                <a:latin typeface="-apple-system"/>
              </a:rPr>
              <a:t>/local/bin/kind</a:t>
            </a:r>
          </a:p>
        </p:txBody>
      </p:sp>
      <p:pic>
        <p:nvPicPr>
          <p:cNvPr id="1026" name="Picture 2" descr="kind">
            <a:extLst>
              <a:ext uri="{FF2B5EF4-FFF2-40B4-BE49-F238E27FC236}">
                <a16:creationId xmlns:a16="http://schemas.microsoft.com/office/drawing/2014/main" id="{BD2919FD-5F23-461C-C730-B15323AE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38" y="1636973"/>
            <a:ext cx="3618930" cy="218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318035-40F8-7B14-1F54-3E0A447A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05" y="983078"/>
            <a:ext cx="5286810" cy="29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1B55F-0D16-0245-F3F2-BF568DD501C8}"/>
              </a:ext>
            </a:extLst>
          </p:cNvPr>
          <p:cNvSpPr txBox="1"/>
          <p:nvPr/>
        </p:nvSpPr>
        <p:spPr>
          <a:xfrm>
            <a:off x="881190" y="4482134"/>
            <a:ext cx="6108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hlinkClick r:id="rId5"/>
              </a:rPr>
              <a:t>kind – </a:t>
            </a:r>
            <a:r>
              <a:rPr lang="ko-KR" altLang="en-US" sz="1400">
                <a:hlinkClick r:id="rId5"/>
              </a:rPr>
              <a:t>퀵 스타트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4438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C77F5-7934-06DA-78BC-F2CA51361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1632E-12CD-6516-962E-8284FD7D4AAD}"/>
              </a:ext>
            </a:extLst>
          </p:cNvPr>
          <p:cNvSpPr txBox="1"/>
          <p:nvPr/>
        </p:nvSpPr>
        <p:spPr>
          <a:xfrm>
            <a:off x="838199" y="1007433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24F4F97-6B89-3928-1848-4D8B45615CAE}"/>
              </a:ext>
            </a:extLst>
          </p:cNvPr>
          <p:cNvSpPr txBox="1">
            <a:spLocks/>
          </p:cNvSpPr>
          <p:nvPr/>
        </p:nvSpPr>
        <p:spPr>
          <a:xfrm>
            <a:off x="838199" y="204163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err="1"/>
              <a:t>쿠버네티스</a:t>
            </a:r>
            <a:r>
              <a:rPr lang="ko-KR" altLang="en-US" sz="4400" dirty="0"/>
              <a:t> 시작하기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CBAA6-88EF-4E77-ADA7-E3E1F13A64A3}"/>
              </a:ext>
            </a:extLst>
          </p:cNvPr>
          <p:cNvSpPr txBox="1"/>
          <p:nvPr/>
        </p:nvSpPr>
        <p:spPr>
          <a:xfrm>
            <a:off x="-12404" y="6550223"/>
            <a:ext cx="6108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hlinkClick r:id="rId3"/>
              </a:rPr>
              <a:t>kind – </a:t>
            </a:r>
            <a:r>
              <a:rPr lang="ko-KR" altLang="en-US" sz="1400">
                <a:hlinkClick r:id="rId3"/>
              </a:rPr>
              <a:t>퀵 스타트</a:t>
            </a:r>
            <a:endParaRPr lang="ko-KR" altLang="en-US" sz="1400"/>
          </a:p>
        </p:txBody>
      </p: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9C147150-6758-3876-7286-A32256086FCD}"/>
              </a:ext>
            </a:extLst>
          </p:cNvPr>
          <p:cNvSpPr txBox="1">
            <a:spLocks/>
          </p:cNvSpPr>
          <p:nvPr/>
        </p:nvSpPr>
        <p:spPr>
          <a:xfrm>
            <a:off x="801666" y="2847095"/>
            <a:ext cx="7752908" cy="129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-apple-system"/>
              </a:rPr>
              <a:t>docker</a:t>
            </a:r>
            <a:r>
              <a:rPr lang="en-US" altLang="ko-KR" sz="1800" dirty="0">
                <a:latin typeface="-apple-system"/>
              </a:rPr>
              <a:t> </a:t>
            </a:r>
            <a:r>
              <a:rPr lang="en-US" altLang="ko-KR" sz="1800" dirty="0" err="1">
                <a:latin typeface="-apple-system"/>
              </a:rPr>
              <a:t>ps</a:t>
            </a:r>
            <a:r>
              <a:rPr lang="ko-KR" altLang="en-US" sz="1800" dirty="0">
                <a:latin typeface="-apple-system"/>
              </a:rPr>
              <a:t>를 찍어보면 </a:t>
            </a:r>
            <a:r>
              <a:rPr lang="en-US" altLang="ko-KR" sz="1800" dirty="0" err="1">
                <a:latin typeface="-apple-system"/>
              </a:rPr>
              <a:t>docker</a:t>
            </a:r>
            <a:r>
              <a:rPr lang="en-US" altLang="ko-KR" sz="1800" dirty="0">
                <a:latin typeface="-apple-system"/>
              </a:rPr>
              <a:t> </a:t>
            </a:r>
            <a:r>
              <a:rPr lang="ko-KR" altLang="en-US" sz="1800" dirty="0">
                <a:latin typeface="-apple-system"/>
              </a:rPr>
              <a:t>컨테이너가 생성된 것을 확인 할 수 있음</a:t>
            </a:r>
            <a:endParaRPr lang="en-US" altLang="ko-KR" sz="1800" dirty="0">
              <a:latin typeface="-apple-system"/>
            </a:endParaRPr>
          </a:p>
          <a:p>
            <a:pPr lvl="1"/>
            <a:r>
              <a:rPr lang="en-US" altLang="ko-KR" sz="1600" i="0" dirty="0">
                <a:effectLst/>
                <a:latin typeface="-apple-system"/>
              </a:rPr>
              <a:t>kind create cluster</a:t>
            </a:r>
            <a:r>
              <a:rPr lang="ko-KR" altLang="en-US" sz="1600" i="0" dirty="0">
                <a:effectLst/>
                <a:latin typeface="-apple-system"/>
              </a:rPr>
              <a:t>의 </a:t>
            </a:r>
            <a:r>
              <a:rPr lang="ko-KR" altLang="en-US" sz="1600" dirty="0">
                <a:latin typeface="-apple-system"/>
              </a:rPr>
              <a:t>디폴트는 단일 노드</a:t>
            </a:r>
            <a:endParaRPr lang="en-US" altLang="ko-KR" sz="900" dirty="0"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3A289D-61A2-7AF4-E108-D5E92B3F33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70" b="309"/>
          <a:stretch/>
        </p:blipFill>
        <p:spPr>
          <a:xfrm>
            <a:off x="579244" y="3614253"/>
            <a:ext cx="11033511" cy="606961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8C96E63D-D50A-1463-41EE-73A8434B611A}"/>
              </a:ext>
            </a:extLst>
          </p:cNvPr>
          <p:cNvSpPr txBox="1">
            <a:spLocks/>
          </p:cNvSpPr>
          <p:nvPr/>
        </p:nvSpPr>
        <p:spPr>
          <a:xfrm>
            <a:off x="838199" y="4390618"/>
            <a:ext cx="7752908" cy="129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50">
              <a:latin typeface="-apple-system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08CF1A16-D35B-D29E-C637-F1209274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50593"/>
            <a:ext cx="10910778" cy="1201479"/>
          </a:xfrm>
        </p:spPr>
        <p:txBody>
          <a:bodyPr>
            <a:normAutofit/>
          </a:bodyPr>
          <a:lstStyle/>
          <a:p>
            <a:r>
              <a:rPr lang="ko-KR" altLang="en-US" sz="1800" i="0">
                <a:effectLst/>
                <a:latin typeface="-apple-system"/>
              </a:rPr>
              <a:t>쿠버네티스 클러스터 삭제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en-US" altLang="ko-KR" sz="1600">
                <a:latin typeface="-apple-system"/>
              </a:rPr>
              <a:t>kind delete cluster --name [</a:t>
            </a:r>
            <a:r>
              <a:rPr lang="ko-KR" altLang="en-US" sz="1600">
                <a:latin typeface="-apple-system"/>
              </a:rPr>
              <a:t>클러스터 이름</a:t>
            </a:r>
            <a:r>
              <a:rPr lang="en-US" altLang="ko-KR" sz="1600">
                <a:latin typeface="-apple-system"/>
              </a:rPr>
              <a:t>] </a:t>
            </a:r>
          </a:p>
          <a:p>
            <a:pPr lvl="1"/>
            <a:r>
              <a:rPr lang="en-US" altLang="ko-KR" sz="1600">
                <a:latin typeface="-apple-system"/>
              </a:rPr>
              <a:t>--name [</a:t>
            </a:r>
            <a:r>
              <a:rPr lang="ko-KR" altLang="en-US" sz="1600">
                <a:latin typeface="-apple-system"/>
              </a:rPr>
              <a:t>클러스터 이름</a:t>
            </a:r>
            <a:r>
              <a:rPr lang="en-US" altLang="ko-KR" sz="1600">
                <a:latin typeface="-apple-system"/>
              </a:rPr>
              <a:t>] </a:t>
            </a:r>
            <a:r>
              <a:rPr lang="ko-KR" altLang="en-US" sz="1600">
                <a:latin typeface="-apple-system"/>
              </a:rPr>
              <a:t>을 안 해주면 디폴트 </a:t>
            </a:r>
            <a:r>
              <a:rPr lang="en-US" altLang="ko-KR" sz="1600">
                <a:latin typeface="-apple-system"/>
              </a:rPr>
              <a:t>kind</a:t>
            </a:r>
            <a:r>
              <a:rPr lang="ko-KR" altLang="en-US" sz="1600">
                <a:latin typeface="-apple-system"/>
              </a:rPr>
              <a:t>가 이름인</a:t>
            </a:r>
            <a:r>
              <a:rPr lang="en-US" altLang="ko-KR" sz="1600">
                <a:latin typeface="-apple-system"/>
              </a:rPr>
              <a:t> </a:t>
            </a:r>
            <a:r>
              <a:rPr lang="ko-KR" altLang="en-US" sz="1600">
                <a:latin typeface="-apple-system"/>
              </a:rPr>
              <a:t>클러스터를 삭제</a:t>
            </a:r>
            <a:endParaRPr lang="en-US" altLang="ko-KR" sz="1400" i="0">
              <a:effectLst/>
              <a:latin typeface="-apple-syste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2D6053-8DF6-D6D3-2217-6577D5822C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399" b="-1"/>
          <a:stretch/>
        </p:blipFill>
        <p:spPr>
          <a:xfrm>
            <a:off x="4533215" y="6056134"/>
            <a:ext cx="3520745" cy="345222"/>
          </a:xfrm>
          <a:prstGeom prst="rect">
            <a:avLst/>
          </a:prstGeom>
        </p:spPr>
      </p:pic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69395D36-CDDE-69F3-6E18-356F1A9F1B14}"/>
              </a:ext>
            </a:extLst>
          </p:cNvPr>
          <p:cNvSpPr txBox="1">
            <a:spLocks/>
          </p:cNvSpPr>
          <p:nvPr/>
        </p:nvSpPr>
        <p:spPr>
          <a:xfrm>
            <a:off x="838199" y="1453616"/>
            <a:ext cx="10910778" cy="143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-apple-system"/>
              </a:rPr>
              <a:t>쿠버네티스</a:t>
            </a:r>
            <a:r>
              <a:rPr lang="ko-KR" altLang="en-US" sz="1800" dirty="0" smtClean="0">
                <a:latin typeface="-apple-system"/>
              </a:rPr>
              <a:t> 클러스터 만들기</a:t>
            </a:r>
            <a:endParaRPr lang="en-US" altLang="ko-KR" sz="1800" dirty="0" smtClean="0">
              <a:latin typeface="-apple-system"/>
            </a:endParaRPr>
          </a:p>
          <a:p>
            <a:pPr lvl="1"/>
            <a:r>
              <a:rPr lang="en-US" altLang="ko-KR" sz="1800" dirty="0" smtClean="0">
                <a:latin typeface="-apple-system"/>
              </a:rPr>
              <a:t>kind </a:t>
            </a:r>
            <a:r>
              <a:rPr lang="en-US" altLang="ko-KR" sz="1800" dirty="0">
                <a:latin typeface="-apple-system"/>
              </a:rPr>
              <a:t>create cluster </a:t>
            </a:r>
            <a:endParaRPr lang="en-US" altLang="ko-KR" sz="1800" dirty="0" smtClean="0">
              <a:latin typeface="-apple-system"/>
            </a:endParaRPr>
          </a:p>
          <a:p>
            <a:r>
              <a:rPr lang="ko-KR" altLang="en-US" sz="1800" dirty="0" err="1" smtClean="0">
                <a:latin typeface="-apple-system"/>
              </a:rPr>
              <a:t>쿠버네티스</a:t>
            </a:r>
            <a:r>
              <a:rPr lang="ko-KR" altLang="en-US" sz="1800" dirty="0" smtClean="0">
                <a:latin typeface="-apple-system"/>
              </a:rPr>
              <a:t> </a:t>
            </a:r>
            <a:r>
              <a:rPr lang="ko-KR" altLang="en-US" sz="1800" dirty="0">
                <a:latin typeface="-apple-system"/>
              </a:rPr>
              <a:t>전체 노드 확인</a:t>
            </a:r>
            <a:endParaRPr lang="en-US" altLang="ko-KR" sz="1800" dirty="0">
              <a:latin typeface="-apple-system"/>
            </a:endParaRPr>
          </a:p>
          <a:p>
            <a:pPr lvl="1"/>
            <a:r>
              <a:rPr lang="en-US" altLang="ko-KR" sz="1800" dirty="0" err="1">
                <a:latin typeface="-apple-system"/>
              </a:rPr>
              <a:t>kubectl</a:t>
            </a:r>
            <a:r>
              <a:rPr lang="en-US" altLang="ko-KR" sz="1800" dirty="0">
                <a:latin typeface="-apple-system"/>
              </a:rPr>
              <a:t> get nodes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9E0C9-F49C-B394-9FFF-90A3B1DB8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833" y="1549985"/>
            <a:ext cx="5700254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06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8E8DC-8D81-51A6-B70A-C7AA5BF7A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17C86-1D89-AD8B-D701-43747C87003E}"/>
              </a:ext>
            </a:extLst>
          </p:cNvPr>
          <p:cNvSpPr txBox="1"/>
          <p:nvPr/>
        </p:nvSpPr>
        <p:spPr>
          <a:xfrm>
            <a:off x="838198" y="1221904"/>
            <a:ext cx="8397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클러스터 구성 파일 기반의 클러스터 생성 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6CAE99-73C1-514F-DD3F-DC1B8035D9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97257C-70EB-9A74-CDE0-3E198E05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6901"/>
            <a:ext cx="10910778" cy="128934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i="0">
                <a:effectLst/>
                <a:latin typeface="-apple-system"/>
              </a:rPr>
              <a:t>3</a:t>
            </a:r>
            <a:r>
              <a:rPr lang="ko-KR" altLang="en-US" sz="1800" i="0">
                <a:effectLst/>
                <a:latin typeface="-apple-system"/>
              </a:rPr>
              <a:t>개의 노드</a:t>
            </a:r>
            <a:r>
              <a:rPr lang="en-US" altLang="ko-KR" sz="1800" i="0">
                <a:effectLst/>
                <a:latin typeface="-apple-system"/>
              </a:rPr>
              <a:t>(1</a:t>
            </a:r>
            <a:r>
              <a:rPr lang="ko-KR" altLang="en-US" sz="1800" i="0">
                <a:effectLst/>
                <a:latin typeface="-apple-system"/>
              </a:rPr>
              <a:t>개의 마스터 노드 </a:t>
            </a:r>
            <a:r>
              <a:rPr lang="en-US" altLang="ko-KR" sz="1800" i="0">
                <a:effectLst/>
                <a:latin typeface="-apple-system"/>
              </a:rPr>
              <a:t>+ 2</a:t>
            </a:r>
            <a:r>
              <a:rPr lang="ko-KR" altLang="en-US" sz="1800" i="0">
                <a:effectLst/>
                <a:latin typeface="-apple-system"/>
              </a:rPr>
              <a:t>개의 워커 노드</a:t>
            </a:r>
            <a:r>
              <a:rPr lang="en-US" altLang="ko-KR" sz="1800" i="0">
                <a:effectLst/>
                <a:latin typeface="-apple-system"/>
              </a:rPr>
              <a:t>)</a:t>
            </a:r>
            <a:r>
              <a:rPr lang="ko-KR" altLang="en-US" sz="1800" i="0">
                <a:effectLst/>
                <a:latin typeface="-apple-system"/>
              </a:rPr>
              <a:t>로 구성한 클러스터를 생성하고 싶음</a:t>
            </a:r>
            <a:endParaRPr lang="en-US" altLang="ko-KR" sz="1800" i="0">
              <a:effectLst/>
              <a:latin typeface="-apple-system"/>
            </a:endParaRPr>
          </a:p>
          <a:p>
            <a:r>
              <a:rPr lang="en-US" altLang="ko-KR" sz="1800" b="1">
                <a:latin typeface="-apple-system"/>
              </a:rPr>
              <a:t>NodePort </a:t>
            </a:r>
            <a:r>
              <a:rPr lang="ko-KR" altLang="en-US" sz="1800" b="1">
                <a:latin typeface="-apple-system"/>
              </a:rPr>
              <a:t>지원</a:t>
            </a:r>
            <a:r>
              <a:rPr lang="en-US" altLang="ko-KR" sz="1800">
                <a:latin typeface="-apple-system"/>
              </a:rPr>
              <a:t>: </a:t>
            </a:r>
            <a:r>
              <a:rPr lang="ko-KR" altLang="en-US" sz="1800">
                <a:latin typeface="-apple-system"/>
              </a:rPr>
              <a:t>클러스터 외부에서 접근 가능해야 함</a:t>
            </a:r>
            <a:endParaRPr lang="en-US" altLang="ko-KR" sz="1800" i="0">
              <a:effectLst/>
              <a:latin typeface="-apple-system"/>
            </a:endParaRPr>
          </a:p>
          <a:p>
            <a:r>
              <a:rPr lang="ko-KR" altLang="en-US" sz="1800" b="1" i="0">
                <a:effectLst/>
                <a:latin typeface="-apple-system"/>
              </a:rPr>
              <a:t>노드 간 통신 활성화</a:t>
            </a:r>
            <a:r>
              <a:rPr lang="en-US" altLang="ko-KR" sz="1800" i="0">
                <a:effectLst/>
                <a:latin typeface="-apple-system"/>
              </a:rPr>
              <a:t>: Pod </a:t>
            </a:r>
            <a:r>
              <a:rPr lang="ko-KR" altLang="en-US" sz="1800" i="0">
                <a:effectLst/>
                <a:latin typeface="-apple-system"/>
              </a:rPr>
              <a:t>간 네트워크 통신도 가능해야 함</a:t>
            </a:r>
            <a:endParaRPr lang="en-US" altLang="ko-KR" sz="1800" i="0">
              <a:effectLst/>
              <a:latin typeface="-apple-system"/>
            </a:endParaRPr>
          </a:p>
          <a:p>
            <a:r>
              <a:rPr lang="ko-KR" altLang="en-US" sz="1800" i="0">
                <a:effectLst/>
                <a:latin typeface="-apple-system"/>
              </a:rPr>
              <a:t>클러스터 구성 파일 </a:t>
            </a:r>
            <a:r>
              <a:rPr lang="en-US" altLang="ko-KR" sz="1800" i="0">
                <a:effectLst/>
                <a:latin typeface="-apple-system"/>
              </a:rPr>
              <a:t>kind-config.yaml </a:t>
            </a:r>
            <a:r>
              <a:rPr lang="ko-KR" altLang="en-US" sz="1800" i="0">
                <a:effectLst/>
                <a:latin typeface="-apple-system"/>
              </a:rPr>
              <a:t>파일을 작성</a:t>
            </a:r>
            <a:endParaRPr lang="en-US" altLang="ko-KR" sz="1800" i="0"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2331E-C5C3-5B31-0346-045E6EAD427B}"/>
              </a:ext>
            </a:extLst>
          </p:cNvPr>
          <p:cNvSpPr txBox="1"/>
          <p:nvPr/>
        </p:nvSpPr>
        <p:spPr>
          <a:xfrm>
            <a:off x="6590970" y="3512033"/>
            <a:ext cx="532750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kind: Cluster</a:t>
            </a:r>
          </a:p>
          <a:p>
            <a:r>
              <a:rPr lang="en-US" altLang="ko-KR" sz="1200"/>
              <a:t>apiVersion: kind.x-k8s.io/v1alpha4</a:t>
            </a:r>
          </a:p>
          <a:p>
            <a:r>
              <a:rPr lang="en-US" altLang="ko-KR" sz="1200"/>
              <a:t>nodes:</a:t>
            </a:r>
          </a:p>
          <a:p>
            <a:r>
              <a:rPr lang="en-US" altLang="ko-KR" sz="1200"/>
              <a:t>  - role: control-plane</a:t>
            </a:r>
          </a:p>
          <a:p>
            <a:r>
              <a:rPr lang="en-US" altLang="ko-KR" sz="1200"/>
              <a:t>    extraPortMappings:</a:t>
            </a:r>
          </a:p>
          <a:p>
            <a:r>
              <a:rPr lang="en-US" altLang="ko-KR" sz="1200"/>
              <a:t>      # NodePort</a:t>
            </a:r>
            <a:r>
              <a:rPr lang="ko-KR" altLang="en-US" sz="1200"/>
              <a:t>로 사용할 </a:t>
            </a:r>
            <a:r>
              <a:rPr lang="en-US" altLang="ko-KR" sz="1200"/>
              <a:t>30080 </a:t>
            </a:r>
            <a:r>
              <a:rPr lang="ko-KR" altLang="en-US" sz="1200"/>
              <a:t>포트를 호스트</a:t>
            </a:r>
            <a:r>
              <a:rPr lang="en-US" altLang="ko-KR" sz="1200"/>
              <a:t>(</a:t>
            </a:r>
            <a:r>
              <a:rPr lang="ko-KR" altLang="en-US" sz="1200"/>
              <a:t>로컬</a:t>
            </a:r>
            <a:r>
              <a:rPr lang="en-US" altLang="ko-KR" sz="1200"/>
              <a:t>)</a:t>
            </a:r>
            <a:r>
              <a:rPr lang="ko-KR" altLang="en-US" sz="1200"/>
              <a:t>에도 열어둠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      - containerPort: 30080 # </a:t>
            </a:r>
            <a:r>
              <a:rPr lang="ko-KR" altLang="en-US" sz="1200"/>
              <a:t>클러스터 내부 포트 </a:t>
            </a:r>
            <a:r>
              <a:rPr lang="en-US" altLang="ko-KR" sz="1200"/>
              <a:t>(NodePort</a:t>
            </a:r>
            <a:r>
              <a:rPr lang="ko-KR" altLang="en-US" sz="1200"/>
              <a:t>가 쓰는 포트</a:t>
            </a:r>
            <a:r>
              <a:rPr lang="en-US" altLang="ko-KR" sz="1200"/>
              <a:t>)</a:t>
            </a:r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hostPort: 30080       # </a:t>
            </a:r>
            <a:r>
              <a:rPr lang="ko-KR" altLang="en-US" sz="1200"/>
              <a:t>로컬 호스트</a:t>
            </a:r>
            <a:r>
              <a:rPr lang="en-US" altLang="ko-KR" sz="1200"/>
              <a:t>(Docker </a:t>
            </a:r>
            <a:r>
              <a:rPr lang="ko-KR" altLang="en-US" sz="1200"/>
              <a:t>호스트</a:t>
            </a:r>
            <a:r>
              <a:rPr lang="en-US" altLang="ko-KR" sz="1200"/>
              <a:t>)</a:t>
            </a:r>
            <a:r>
              <a:rPr lang="ko-KR" altLang="en-US" sz="1200"/>
              <a:t>에서 접근할 포트</a:t>
            </a:r>
          </a:p>
          <a:p>
            <a:r>
              <a:rPr lang="ko-KR" altLang="en-US" sz="1200"/>
              <a:t>        </a:t>
            </a:r>
            <a:r>
              <a:rPr lang="en-US" altLang="ko-KR" sz="1200"/>
              <a:t>protocol: TCP</a:t>
            </a:r>
          </a:p>
          <a:p>
            <a:r>
              <a:rPr lang="en-US" altLang="ko-KR" sz="1200"/>
              <a:t>  - role: worker</a:t>
            </a:r>
          </a:p>
          <a:p>
            <a:r>
              <a:rPr lang="en-US" altLang="ko-KR" sz="1200"/>
              <a:t>  - role: worker</a:t>
            </a:r>
          </a:p>
          <a:p>
            <a:r>
              <a:rPr lang="en-US" altLang="ko-KR" sz="1200"/>
              <a:t>networking:</a:t>
            </a:r>
          </a:p>
          <a:p>
            <a:r>
              <a:rPr lang="en-US" altLang="ko-KR" sz="1200"/>
              <a:t>  disableDefaultCNI: true   # </a:t>
            </a:r>
            <a:r>
              <a:rPr lang="ko-KR" altLang="en-US" sz="1200"/>
              <a:t>기본 </a:t>
            </a:r>
            <a:r>
              <a:rPr lang="en-US" altLang="ko-KR" sz="1200"/>
              <a:t>CNI </a:t>
            </a:r>
            <a:r>
              <a:rPr lang="ko-KR" altLang="en-US" sz="1200"/>
              <a:t>비활성화 </a:t>
            </a:r>
            <a:r>
              <a:rPr lang="en-US" altLang="ko-KR" sz="1200"/>
              <a:t>(Calico </a:t>
            </a:r>
            <a:r>
              <a:rPr lang="ko-KR" altLang="en-US" sz="1200"/>
              <a:t>설치 예정</a:t>
            </a:r>
            <a:r>
              <a:rPr lang="en-US" altLang="ko-KR" sz="1200"/>
              <a:t>)</a:t>
            </a:r>
          </a:p>
          <a:p>
            <a:r>
              <a:rPr lang="en-US" altLang="ko-KR" sz="1200"/>
              <a:t>  podSubnet: "192.168.0.0/16"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277B96-8AD6-34E2-AC65-56E9E477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889"/>
          <a:stretch/>
        </p:blipFill>
        <p:spPr>
          <a:xfrm>
            <a:off x="1023356" y="3113412"/>
            <a:ext cx="4013462" cy="18853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D373590-CC39-2F79-B5DB-9D28670BF3F4}"/>
              </a:ext>
            </a:extLst>
          </p:cNvPr>
          <p:cNvGrpSpPr/>
          <p:nvPr/>
        </p:nvGrpSpPr>
        <p:grpSpPr>
          <a:xfrm>
            <a:off x="261619" y="3422916"/>
            <a:ext cx="6261102" cy="3015152"/>
            <a:chOff x="292098" y="3088924"/>
            <a:chExt cx="6677455" cy="3215655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0D1D69F1-7194-DAD3-BCF4-CE48DCA2F1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05"/>
            <a:stretch/>
          </p:blipFill>
          <p:spPr bwMode="auto">
            <a:xfrm>
              <a:off x="304800" y="3088924"/>
              <a:ext cx="6664753" cy="3215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411DFF-7235-1D74-0176-5D51350CD10A}"/>
                </a:ext>
              </a:extLst>
            </p:cNvPr>
            <p:cNvSpPr/>
            <p:nvPr/>
          </p:nvSpPr>
          <p:spPr>
            <a:xfrm>
              <a:off x="4220948" y="4751794"/>
              <a:ext cx="991132" cy="2100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8404DFF-BD9F-5D63-433C-2B3ED52A7194}"/>
                </a:ext>
              </a:extLst>
            </p:cNvPr>
            <p:cNvSpPr/>
            <p:nvPr/>
          </p:nvSpPr>
          <p:spPr>
            <a:xfrm>
              <a:off x="3229816" y="5930354"/>
              <a:ext cx="2723944" cy="28756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283E1F-B9E6-17AD-7FBC-3054308B26AA}"/>
                </a:ext>
              </a:extLst>
            </p:cNvPr>
            <p:cNvSpPr/>
            <p:nvPr/>
          </p:nvSpPr>
          <p:spPr>
            <a:xfrm>
              <a:off x="292098" y="5239474"/>
              <a:ext cx="991132" cy="2100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3664C9A-8D1D-4495-9486-76289EAC1D4B}"/>
              </a:ext>
            </a:extLst>
          </p:cNvPr>
          <p:cNvSpPr txBox="1"/>
          <p:nvPr/>
        </p:nvSpPr>
        <p:spPr>
          <a:xfrm>
            <a:off x="6522721" y="6170760"/>
            <a:ext cx="18934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>
                <a:effectLst/>
                <a:latin typeface="-apple-system"/>
              </a:rPr>
              <a:t>kind-config.yaml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49177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56D8B-7A84-7996-8715-97977168F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39B93-38D7-18BC-80B0-68029C855FA5}"/>
              </a:ext>
            </a:extLst>
          </p:cNvPr>
          <p:cNvSpPr txBox="1"/>
          <p:nvPr/>
        </p:nvSpPr>
        <p:spPr>
          <a:xfrm>
            <a:off x="838198" y="1221904"/>
            <a:ext cx="8610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클러스터 구성 파일 기반의 클러스터 생성 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AEDCDFA-C3DB-9082-1384-0F5D959587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604CA5-79CF-45F8-6D49-8BDDE42E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09458"/>
            <a:ext cx="10910778" cy="956458"/>
          </a:xfrm>
        </p:spPr>
        <p:txBody>
          <a:bodyPr>
            <a:normAutofit/>
          </a:bodyPr>
          <a:lstStyle/>
          <a:p>
            <a:r>
              <a:rPr lang="en-US" altLang="ko-KR" sz="1800" i="0">
                <a:effectLst/>
                <a:latin typeface="-apple-system"/>
              </a:rPr>
              <a:t>kind create cluster --config [</a:t>
            </a:r>
            <a:r>
              <a:rPr lang="ko-KR" altLang="en-US" sz="1800" i="0">
                <a:effectLst/>
                <a:latin typeface="-apple-system"/>
              </a:rPr>
              <a:t>클러스터 구성 파일</a:t>
            </a:r>
            <a:r>
              <a:rPr lang="en-US" altLang="ko-KR" sz="1800" i="0">
                <a:effectLst/>
                <a:latin typeface="-apple-system"/>
              </a:rPr>
              <a:t>] --name [</a:t>
            </a:r>
            <a:r>
              <a:rPr lang="ko-KR" altLang="en-US" sz="1800" i="0">
                <a:effectLst/>
                <a:latin typeface="-apple-system"/>
              </a:rPr>
              <a:t>클러스터 이름</a:t>
            </a:r>
            <a:r>
              <a:rPr lang="en-US" altLang="ko-KR" sz="1800" i="0">
                <a:effectLst/>
                <a:latin typeface="-apple-system"/>
              </a:rPr>
              <a:t>]</a:t>
            </a:r>
          </a:p>
          <a:p>
            <a:pPr lvl="1"/>
            <a:r>
              <a:rPr lang="ko-KR" altLang="en-US" sz="1600" i="0">
                <a:effectLst/>
                <a:latin typeface="-apple-system"/>
              </a:rPr>
              <a:t>클러스터 생성</a:t>
            </a:r>
            <a:endParaRPr lang="en-US" altLang="ko-KR" sz="1600" i="0">
              <a:effectLst/>
              <a:latin typeface="-apple-system"/>
            </a:endParaRPr>
          </a:p>
          <a:p>
            <a:pPr lvl="1"/>
            <a:r>
              <a:rPr lang="en-US" altLang="ko-KR" sz="1600" i="0">
                <a:effectLst/>
                <a:latin typeface="-apple-system"/>
              </a:rPr>
              <a:t>kind create cluster --config kind-config.yaml --name my-cluster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72F400-74B5-7092-9F45-C0ED839B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42" y="2753360"/>
            <a:ext cx="7672709" cy="23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23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849B-0872-EAEF-182A-800240BAF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5D539-463D-32FD-8ECA-9FB5DC0C048E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Calico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6A28F4-6B69-CD53-7862-F02C1CEDC4C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42C71B-2C6A-5297-EF36-FAAAC1CC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774"/>
            <a:ext cx="10910778" cy="1430713"/>
          </a:xfrm>
        </p:spPr>
        <p:txBody>
          <a:bodyPr>
            <a:normAutofit/>
          </a:bodyPr>
          <a:lstStyle/>
          <a:p>
            <a:r>
              <a:rPr lang="en-US" altLang="ko-KR" sz="1800">
                <a:latin typeface="-apple-system"/>
              </a:rPr>
              <a:t>Calico : </a:t>
            </a:r>
            <a:r>
              <a:rPr lang="ko-KR" altLang="en-US" sz="1800">
                <a:latin typeface="-apple-system"/>
              </a:rPr>
              <a:t> </a:t>
            </a:r>
            <a:r>
              <a:rPr lang="en-US" altLang="ko-KR" sz="1800">
                <a:latin typeface="-apple-system"/>
              </a:rPr>
              <a:t>Pod-to-Pod </a:t>
            </a:r>
            <a:r>
              <a:rPr lang="ko-KR" altLang="en-US" sz="1800">
                <a:latin typeface="-apple-system"/>
              </a:rPr>
              <a:t>통신을 작동 시키기 위한 네트워크 플러그인</a:t>
            </a:r>
            <a:endParaRPr lang="en-US" altLang="ko-KR" sz="1800">
              <a:latin typeface="-apple-system"/>
            </a:endParaRPr>
          </a:p>
          <a:p>
            <a:pPr lvl="1"/>
            <a:r>
              <a:rPr lang="en-US" altLang="ko-KR" sz="1600">
                <a:latin typeface="-apple-system"/>
              </a:rPr>
              <a:t>Calico</a:t>
            </a:r>
            <a:r>
              <a:rPr lang="ko-KR" altLang="en-US" sz="1600">
                <a:latin typeface="-apple-system"/>
              </a:rPr>
              <a:t>를 설치</a:t>
            </a:r>
            <a:endParaRPr lang="en-US" altLang="ko-KR" sz="1600" i="0">
              <a:effectLst/>
              <a:latin typeface="-apple-system"/>
            </a:endParaRPr>
          </a:p>
          <a:p>
            <a:pPr lvl="1"/>
            <a:r>
              <a:rPr lang="en-US" altLang="ko-KR" sz="1600" i="0">
                <a:effectLst/>
                <a:latin typeface="-apple-system"/>
              </a:rPr>
              <a:t>kubectl apply -f https://docs.projectcalico.org/manifests/calico.yaml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0F8DD12-C096-E8D8-B24A-C52DB061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13" y="2895554"/>
            <a:ext cx="869517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2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1-041D-8F8F-3FED-3A63B633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7696AE-7EE8-8B66-1C76-61ABD6B10FB1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정의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07EFA0A-9A19-BFB9-0210-BB38CDECC8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개념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187F3A-82D6-A71C-44A5-4A093D11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91490"/>
            <a:ext cx="10549271" cy="2115878"/>
          </a:xfrm>
        </p:spPr>
        <p:txBody>
          <a:bodyPr>
            <a:normAutofit/>
          </a:bodyPr>
          <a:lstStyle/>
          <a:p>
            <a:r>
              <a:rPr lang="en-US" altLang="ko-KR" sz="2400"/>
              <a:t>Docker: </a:t>
            </a:r>
            <a:r>
              <a:rPr lang="ko-KR" altLang="en-US" sz="2400"/>
              <a:t>컨테이너를 하나씩 실행하고 관리할 때 적합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Docker Compose: </a:t>
            </a:r>
            <a:r>
              <a:rPr lang="ko-KR" altLang="en-US" sz="2400"/>
              <a:t>여러 컨테이너를 묶어서 실행하고</a:t>
            </a:r>
            <a:r>
              <a:rPr lang="en-US" altLang="ko-KR" sz="2400"/>
              <a:t>, </a:t>
            </a:r>
            <a:r>
              <a:rPr lang="ko-KR" altLang="en-US" sz="2400"/>
              <a:t>로컬 개발 환경에서 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ko-KR" altLang="en-US" sz="2400"/>
              <a:t>애플리케이션 구성을 테스트할 때 유용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Kubernetes: </a:t>
            </a:r>
            <a:r>
              <a:rPr lang="ko-KR" altLang="en-US" sz="2400"/>
              <a:t>클러스터에서 애플리케이션을 확장하고 자동화하며</a:t>
            </a:r>
            <a:r>
              <a:rPr lang="en-US" altLang="ko-KR" sz="2400"/>
              <a:t>, </a:t>
            </a:r>
            <a:r>
              <a:rPr lang="ko-KR" altLang="en-US" sz="2400"/>
              <a:t>복잡한 시스템을 운영할 때 적합</a:t>
            </a:r>
            <a:r>
              <a:rPr lang="en-US" altLang="ko-KR" sz="2400"/>
              <a:t>.</a:t>
            </a:r>
            <a:endParaRPr lang="ko-KR" altLang="en-US" sz="24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01183-73D7-47E6-953C-D2AB392DD3CC}"/>
              </a:ext>
            </a:extLst>
          </p:cNvPr>
          <p:cNvGrpSpPr/>
          <p:nvPr/>
        </p:nvGrpSpPr>
        <p:grpSpPr>
          <a:xfrm>
            <a:off x="2813233" y="1622014"/>
            <a:ext cx="6771555" cy="2490077"/>
            <a:chOff x="2976591" y="1711018"/>
            <a:chExt cx="6771555" cy="24900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BEEA0BD-DDE1-D307-8FAA-ED16C7AF8D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140"/>
            <a:stretch/>
          </p:blipFill>
          <p:spPr bwMode="auto">
            <a:xfrm>
              <a:off x="2976591" y="1956270"/>
              <a:ext cx="1903754" cy="224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[🐋Docker] 도커 컴포즈(Docker Compose)">
              <a:extLst>
                <a:ext uri="{FF2B5EF4-FFF2-40B4-BE49-F238E27FC236}">
                  <a16:creationId xmlns:a16="http://schemas.microsoft.com/office/drawing/2014/main" id="{27422CF0-DC18-78EF-BE49-F0D3B16D03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0" t="34573" r="54443" b="30078"/>
            <a:stretch/>
          </p:blipFill>
          <p:spPr bwMode="auto">
            <a:xfrm>
              <a:off x="5289925" y="1711018"/>
              <a:ext cx="1818167" cy="2424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D186185B-B6E1-2BBD-B22A-A738C7353A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5" r="33339"/>
            <a:stretch/>
          </p:blipFill>
          <p:spPr bwMode="auto">
            <a:xfrm>
              <a:off x="7517672" y="1800717"/>
              <a:ext cx="2230474" cy="224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3365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3F2D3-D0A2-1339-1267-850BACD46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DBD4A-D34B-13CE-55AF-B4E1814A901A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Calico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9BD63E7-430B-CF1F-8CD5-38B751E748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105CF5F-7AFD-8DAA-1423-F8B8C344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11" y="4510726"/>
            <a:ext cx="5280907" cy="163346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49C3220-2A35-6773-BA00-B08CA171B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93" y="4442532"/>
            <a:ext cx="5151283" cy="1738808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948DF04-9F96-F163-E56C-89CD8EABB13A}"/>
              </a:ext>
            </a:extLst>
          </p:cNvPr>
          <p:cNvSpPr/>
          <p:nvPr/>
        </p:nvSpPr>
        <p:spPr>
          <a:xfrm>
            <a:off x="5941576" y="4975152"/>
            <a:ext cx="497840" cy="562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B5A9DFB3-3099-B702-1209-0945207E0BD2}"/>
              </a:ext>
            </a:extLst>
          </p:cNvPr>
          <p:cNvSpPr txBox="1">
            <a:spLocks/>
          </p:cNvSpPr>
          <p:nvPr/>
        </p:nvSpPr>
        <p:spPr>
          <a:xfrm>
            <a:off x="764374" y="2078683"/>
            <a:ext cx="5331626" cy="126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-apple-system"/>
              </a:rPr>
              <a:t>노드들의 상태를 표시</a:t>
            </a:r>
            <a:endParaRPr lang="en-US" altLang="ko-KR" sz="1800">
              <a:latin typeface="-apple-system"/>
            </a:endParaRPr>
          </a:p>
          <a:p>
            <a:pPr lvl="1"/>
            <a:r>
              <a:rPr lang="en-US" altLang="ko-KR" sz="1600">
                <a:latin typeface="-apple-system"/>
              </a:rPr>
              <a:t> kubectl get nodes</a:t>
            </a:r>
          </a:p>
          <a:p>
            <a:pPr lvl="1"/>
            <a:r>
              <a:rPr lang="ko-KR" altLang="en-US" sz="1600">
                <a:latin typeface="-apple-system"/>
              </a:rPr>
              <a:t>생성된 모든 노드를 출력</a:t>
            </a:r>
            <a:endParaRPr lang="en-US" altLang="ko-KR" sz="1600">
              <a:latin typeface="-apple-system"/>
            </a:endParaRPr>
          </a:p>
          <a:p>
            <a:pPr lvl="1"/>
            <a:r>
              <a:rPr lang="ko-KR" altLang="en-US" sz="1600">
                <a:solidFill>
                  <a:srgbClr val="FF0000"/>
                </a:solidFill>
                <a:latin typeface="-apple-system"/>
              </a:rPr>
              <a:t>모든 노드가</a:t>
            </a:r>
            <a:r>
              <a:rPr lang="en-US" altLang="ko-KR" sz="1600">
                <a:solidFill>
                  <a:srgbClr val="FF0000"/>
                </a:solidFill>
                <a:latin typeface="-apple-system"/>
              </a:rPr>
              <a:t> Ready</a:t>
            </a:r>
            <a:r>
              <a:rPr lang="ko-KR" altLang="en-US" sz="1600">
                <a:solidFill>
                  <a:srgbClr val="FF0000"/>
                </a:solidFill>
                <a:latin typeface="-apple-system"/>
              </a:rPr>
              <a:t>일 때 까지 기다릴 것</a:t>
            </a:r>
            <a:endParaRPr lang="en-US" altLang="ko-KR" sz="1600">
              <a:solidFill>
                <a:srgbClr val="FF0000"/>
              </a:solidFill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91792C-09E2-6950-9833-428941127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166" y="2260248"/>
            <a:ext cx="5997460" cy="861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3D56FC-0254-A168-A03B-9807F7D26019}"/>
              </a:ext>
            </a:extLst>
          </p:cNvPr>
          <p:cNvSpPr txBox="1"/>
          <p:nvPr/>
        </p:nvSpPr>
        <p:spPr>
          <a:xfrm>
            <a:off x="3666695" y="1646993"/>
            <a:ext cx="8082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CNI가 없으면 노드가 파드 네트워킹을 구성할 수 없으므로, kubelet은 노드를 "NotReady" 상태로 유지</a:t>
            </a:r>
          </a:p>
          <a:p>
            <a:r>
              <a:rPr lang="ko-KR" altLang="en-US" sz="1200"/>
              <a:t>기본 CNI를 비활성화했을 때 Calico를 설치하면 네트워크 기능이 정상적으로 제공되어 노드가 "Ready" 상태로 전환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D410C62-5F62-7E2A-9981-3F9468B589DC}"/>
              </a:ext>
            </a:extLst>
          </p:cNvPr>
          <p:cNvSpPr txBox="1">
            <a:spLocks/>
          </p:cNvSpPr>
          <p:nvPr/>
        </p:nvSpPr>
        <p:spPr>
          <a:xfrm>
            <a:off x="838198" y="3429000"/>
            <a:ext cx="6466842" cy="136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-apple-system"/>
              </a:rPr>
              <a:t>파드들의 상태를 표시</a:t>
            </a:r>
            <a:endParaRPr lang="en-US" altLang="ko-KR" sz="1800">
              <a:latin typeface="-apple-system"/>
            </a:endParaRPr>
          </a:p>
          <a:p>
            <a:pPr lvl="1"/>
            <a:r>
              <a:rPr lang="en-US" altLang="ko-KR" sz="1600">
                <a:latin typeface="-apple-system"/>
              </a:rPr>
              <a:t>kubectl get pods -n kube-system</a:t>
            </a:r>
          </a:p>
          <a:p>
            <a:pPr lvl="1"/>
            <a:r>
              <a:rPr lang="ko-KR" altLang="en-US" sz="1600">
                <a:solidFill>
                  <a:srgbClr val="FF0000"/>
                </a:solidFill>
                <a:latin typeface="-apple-system"/>
              </a:rPr>
              <a:t>모든 </a:t>
            </a:r>
            <a:r>
              <a:rPr lang="en-US" altLang="ko-KR" sz="1600">
                <a:solidFill>
                  <a:srgbClr val="FF0000"/>
                </a:solidFill>
                <a:latin typeface="-apple-system"/>
              </a:rPr>
              <a:t>Pod</a:t>
            </a:r>
            <a:r>
              <a:rPr lang="ko-KR" altLang="en-US" sz="1600">
                <a:solidFill>
                  <a:srgbClr val="FF0000"/>
                </a:solidFill>
                <a:latin typeface="-apple-system"/>
              </a:rPr>
              <a:t>가 </a:t>
            </a:r>
            <a:r>
              <a:rPr lang="en-US" altLang="ko-KR" sz="1600">
                <a:solidFill>
                  <a:srgbClr val="FF0000"/>
                </a:solidFill>
                <a:latin typeface="-apple-system"/>
              </a:rPr>
              <a:t>Running </a:t>
            </a:r>
            <a:r>
              <a:rPr lang="ko-KR" altLang="en-US" sz="1600">
                <a:solidFill>
                  <a:srgbClr val="FF0000"/>
                </a:solidFill>
                <a:latin typeface="-apple-system"/>
              </a:rPr>
              <a:t>상태</a:t>
            </a:r>
            <a:r>
              <a:rPr lang="en-US" altLang="ko-KR" sz="1600">
                <a:solidFill>
                  <a:srgbClr val="FF0000"/>
                </a:solidFill>
                <a:latin typeface="-apple-system"/>
              </a:rPr>
              <a:t>, Ready</a:t>
            </a:r>
            <a:r>
              <a:rPr lang="ko-KR" altLang="en-US" sz="1600">
                <a:solidFill>
                  <a:srgbClr val="FF0000"/>
                </a:solidFill>
                <a:latin typeface="-apple-system"/>
              </a:rPr>
              <a:t>는 </a:t>
            </a:r>
            <a:r>
              <a:rPr lang="en-US" altLang="ko-KR" sz="1600">
                <a:solidFill>
                  <a:srgbClr val="FF0000"/>
                </a:solidFill>
                <a:latin typeface="-apple-system"/>
              </a:rPr>
              <a:t>1/1</a:t>
            </a:r>
            <a:r>
              <a:rPr lang="ko-KR" altLang="en-US" sz="1600">
                <a:solidFill>
                  <a:srgbClr val="FF0000"/>
                </a:solidFill>
                <a:latin typeface="-apple-system"/>
              </a:rPr>
              <a:t>이 될 때 까지 기다릴 것</a:t>
            </a:r>
            <a:endParaRPr lang="ko-KR" altLang="en-US" sz="1600">
              <a:solidFill>
                <a:srgbClr val="FF0000"/>
              </a:solidFill>
            </a:endParaRPr>
          </a:p>
          <a:p>
            <a:pPr lvl="1"/>
            <a:endParaRPr lang="en-US" altLang="ko-KR" sz="1500">
              <a:highlight>
                <a:srgbClr val="FFFF00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76792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30967-3275-B25C-476F-64FC5840D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6A4BE-869F-47E4-C4BA-CB299DB83432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highlight>
                  <a:srgbClr val="FFFF00"/>
                </a:highlight>
                <a:latin typeface="맑은 고딕" pitchFamily="50" charset="-127"/>
              </a:rPr>
              <a:t>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highlight>
                  <a:srgbClr val="FFFF00"/>
                </a:highlight>
                <a:latin typeface="맑은 고딕" pitchFamily="50" charset="-127"/>
              </a:rPr>
              <a:t>명령형 접근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highlight>
                  <a:srgbClr val="FFFF00"/>
                </a:highlight>
                <a:latin typeface="맑은 고딕" pitchFamily="50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85FD761-A6B7-92D4-CEB5-00AA6B1D28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68119ED-30D5-DE75-F2AB-36D2FD33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775"/>
            <a:ext cx="7736842" cy="1190440"/>
          </a:xfrm>
        </p:spPr>
        <p:txBody>
          <a:bodyPr>
            <a:normAutofit/>
          </a:bodyPr>
          <a:lstStyle/>
          <a:p>
            <a:r>
              <a:rPr lang="en-US" altLang="ko-KR" sz="1800">
                <a:latin typeface="-apple-system"/>
              </a:rPr>
              <a:t>Nginx</a:t>
            </a:r>
            <a:r>
              <a:rPr lang="ko-KR" altLang="en-US" sz="1800">
                <a:latin typeface="-apple-system"/>
              </a:rPr>
              <a:t>를 사용해 </a:t>
            </a:r>
            <a:r>
              <a:rPr lang="en-US" altLang="ko-KR" sz="1800">
                <a:latin typeface="-apple-system"/>
              </a:rPr>
              <a:t>"Hello World" </a:t>
            </a:r>
            <a:r>
              <a:rPr lang="ko-KR" altLang="en-US" sz="1800">
                <a:latin typeface="-apple-system"/>
              </a:rPr>
              <a:t>웹 애플리케이션을 배포</a:t>
            </a:r>
            <a:endParaRPr lang="en-US" altLang="ko-KR" sz="1800">
              <a:latin typeface="-apple-system"/>
            </a:endParaRPr>
          </a:p>
          <a:p>
            <a:r>
              <a:rPr lang="en-US" altLang="ko-KR" sz="1800">
                <a:latin typeface="-apple-system"/>
              </a:rPr>
              <a:t>kubectl </a:t>
            </a:r>
            <a:r>
              <a:rPr lang="ko-KR" altLang="en-US" sz="1800">
                <a:latin typeface="-apple-system"/>
              </a:rPr>
              <a:t>명령어를 사용해 </a:t>
            </a:r>
            <a:r>
              <a:rPr lang="en-US" altLang="ko-KR" sz="1800" b="1">
                <a:latin typeface="-apple-system"/>
              </a:rPr>
              <a:t>Deployment</a:t>
            </a:r>
            <a:r>
              <a:rPr lang="ko-KR" altLang="en-US" sz="1800" b="1">
                <a:latin typeface="-apple-system"/>
              </a:rPr>
              <a:t>를 생성</a:t>
            </a:r>
            <a:r>
              <a:rPr lang="ko-KR" altLang="en-US" sz="1800">
                <a:latin typeface="-apple-system"/>
              </a:rPr>
              <a:t>함</a:t>
            </a:r>
            <a:endParaRPr lang="en-US" altLang="ko-KR" sz="1800">
              <a:latin typeface="-apple-system"/>
            </a:endParaRPr>
          </a:p>
          <a:p>
            <a:pPr lvl="1"/>
            <a:r>
              <a:rPr lang="en-US" altLang="ko-KR" sz="1600" i="0">
                <a:effectLst/>
                <a:latin typeface="-apple-system"/>
              </a:rPr>
              <a:t>kubectl create deployment hello-world --image=nginx</a:t>
            </a:r>
          </a:p>
          <a:p>
            <a:endParaRPr lang="en-US" altLang="ko-KR" sz="2000" i="0">
              <a:effectLst/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9464C0-CB77-EB12-08F9-40AD43DC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908" y="2953214"/>
            <a:ext cx="6264183" cy="381033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2880AF7-80C1-AE24-469D-AEF486B1FDB1}"/>
              </a:ext>
            </a:extLst>
          </p:cNvPr>
          <p:cNvSpPr txBox="1">
            <a:spLocks/>
          </p:cNvSpPr>
          <p:nvPr/>
        </p:nvSpPr>
        <p:spPr>
          <a:xfrm>
            <a:off x="838195" y="3667934"/>
            <a:ext cx="10721621" cy="27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latin typeface="-apple-system"/>
              </a:rPr>
              <a:t>hello-world Deployment</a:t>
            </a:r>
            <a:r>
              <a:rPr lang="ko-KR" altLang="en-US" sz="1800">
                <a:latin typeface="-apple-system"/>
              </a:rPr>
              <a:t>에 외부에서 접근할 수 있도록 </a:t>
            </a:r>
            <a:r>
              <a:rPr lang="en-US" altLang="ko-KR" sz="1800">
                <a:latin typeface="-apple-system"/>
              </a:rPr>
              <a:t>NodePort</a:t>
            </a:r>
            <a:r>
              <a:rPr lang="ko-KR" altLang="en-US" sz="1800">
                <a:latin typeface="-apple-system"/>
              </a:rPr>
              <a:t>로 </a:t>
            </a:r>
            <a:r>
              <a:rPr lang="ko-KR" altLang="en-US" sz="1800" b="1">
                <a:latin typeface="-apple-system"/>
              </a:rPr>
              <a:t>서비스를 생성</a:t>
            </a:r>
            <a:endParaRPr lang="en-US" altLang="ko-KR" sz="1800" b="1">
              <a:latin typeface="-apple-system"/>
            </a:endParaRPr>
          </a:p>
          <a:p>
            <a:pPr lvl="1"/>
            <a:r>
              <a:rPr lang="en-US" altLang="ko-KR" sz="1600">
                <a:latin typeface="-apple-system"/>
              </a:rPr>
              <a:t>kubectl expose deployment hello-world --port=80 --target-port=80 --type=NodePort</a:t>
            </a:r>
          </a:p>
          <a:p>
            <a:pPr lvl="1"/>
            <a:r>
              <a:rPr lang="ko-KR" altLang="en-US" sz="1600">
                <a:latin typeface="-apple-system"/>
              </a:rPr>
              <a:t>이 명령어는 </a:t>
            </a:r>
            <a:r>
              <a:rPr lang="en-US" altLang="ko-KR" sz="1600">
                <a:latin typeface="-apple-system"/>
              </a:rPr>
              <a:t>hello-world Deployment</a:t>
            </a:r>
            <a:r>
              <a:rPr lang="ko-KR" altLang="en-US" sz="1600">
                <a:latin typeface="-apple-system"/>
              </a:rPr>
              <a:t>에 대해 외부에서 접근할 수 있는 </a:t>
            </a:r>
            <a:r>
              <a:rPr lang="en-US" altLang="ko-KR" sz="1600">
                <a:latin typeface="-apple-system"/>
              </a:rPr>
              <a:t>NodePort </a:t>
            </a:r>
            <a:r>
              <a:rPr lang="ko-KR" altLang="en-US" sz="1600">
                <a:latin typeface="-apple-system"/>
              </a:rPr>
              <a:t>서비스를 생성</a:t>
            </a:r>
          </a:p>
          <a:p>
            <a:endParaRPr lang="ko-KR" altLang="en-US" sz="1800">
              <a:latin typeface="-apple-system"/>
            </a:endParaRPr>
          </a:p>
          <a:p>
            <a:pPr marL="457200" lvl="1" indent="0">
              <a:buNone/>
            </a:pPr>
            <a:endParaRPr lang="en-US" altLang="ko-KR" sz="1400">
              <a:latin typeface="-apple-system"/>
            </a:endParaRPr>
          </a:p>
          <a:p>
            <a:pPr lvl="1"/>
            <a:r>
              <a:rPr lang="en-US" altLang="ko-KR" sz="1400">
                <a:latin typeface="-apple-system"/>
              </a:rPr>
              <a:t>kubectl expose deployment [</a:t>
            </a:r>
            <a:r>
              <a:rPr lang="ko-KR" altLang="en-US" sz="1400">
                <a:latin typeface="-apple-system"/>
              </a:rPr>
              <a:t>디플로이먼트 이름</a:t>
            </a:r>
            <a:r>
              <a:rPr lang="en-US" altLang="ko-KR" sz="1400">
                <a:latin typeface="-apple-system"/>
              </a:rPr>
              <a:t>] --port=[</a:t>
            </a:r>
            <a:r>
              <a:rPr lang="ko-KR" altLang="en-US" sz="1400">
                <a:latin typeface="-apple-system"/>
              </a:rPr>
              <a:t>포트</a:t>
            </a:r>
            <a:r>
              <a:rPr lang="en-US" altLang="ko-KR" sz="1400">
                <a:latin typeface="-apple-system"/>
              </a:rPr>
              <a:t>] --target-port=[</a:t>
            </a:r>
            <a:r>
              <a:rPr lang="ko-KR" altLang="en-US" sz="1400">
                <a:latin typeface="-apple-system"/>
              </a:rPr>
              <a:t>포트</a:t>
            </a:r>
            <a:r>
              <a:rPr lang="en-US" altLang="ko-KR" sz="1400">
                <a:latin typeface="-apple-system"/>
              </a:rPr>
              <a:t>] --type=[</a:t>
            </a:r>
            <a:r>
              <a:rPr lang="ko-KR" altLang="en-US" sz="1400">
                <a:latin typeface="-apple-system"/>
              </a:rPr>
              <a:t>접근 타입</a:t>
            </a:r>
            <a:r>
              <a:rPr lang="en-US" altLang="ko-KR" sz="1400">
                <a:latin typeface="-apple-system"/>
              </a:rPr>
              <a:t>]</a:t>
            </a:r>
          </a:p>
          <a:p>
            <a:pPr lvl="1"/>
            <a:r>
              <a:rPr lang="en-US" altLang="ko-KR" sz="1400">
                <a:latin typeface="-apple-system"/>
              </a:rPr>
              <a:t>--port=80: </a:t>
            </a:r>
            <a:r>
              <a:rPr lang="ko-KR" altLang="en-US" sz="1400"/>
              <a:t>클러스터 내부 서비스 포트</a:t>
            </a:r>
            <a:endParaRPr lang="en-US" altLang="ko-KR" sz="1400">
              <a:latin typeface="-apple-system"/>
            </a:endParaRPr>
          </a:p>
          <a:p>
            <a:pPr lvl="1"/>
            <a:r>
              <a:rPr lang="en-US" altLang="ko-KR" sz="1400">
                <a:latin typeface="-apple-system"/>
              </a:rPr>
              <a:t>--target-port=80: </a:t>
            </a:r>
            <a:r>
              <a:rPr lang="ko-KR" altLang="en-US" sz="1400"/>
              <a:t>파드 내부 컨테이너 포트 </a:t>
            </a:r>
            <a:endParaRPr lang="en-US" altLang="ko-KR" sz="1400"/>
          </a:p>
          <a:p>
            <a:pPr lvl="1"/>
            <a:r>
              <a:rPr lang="en-US" altLang="ko-KR" sz="1400">
                <a:latin typeface="-apple-system"/>
              </a:rPr>
              <a:t>--type=NodePort: NodePort </a:t>
            </a:r>
            <a:r>
              <a:rPr lang="ko-KR" altLang="en-US" sz="1400">
                <a:latin typeface="-apple-system"/>
              </a:rPr>
              <a:t>방식으로 외부에서 접근 가능하도록 설정</a:t>
            </a:r>
            <a:endParaRPr lang="en-US" altLang="ko-KR" sz="1600">
              <a:latin typeface="-apple-system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5FCD94-3EDD-643C-018C-13052D8C8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009" y="4620388"/>
            <a:ext cx="9000000" cy="350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249ED4-4B59-05B0-79E7-1653C788FD79}"/>
              </a:ext>
            </a:extLst>
          </p:cNvPr>
          <p:cNvSpPr txBox="1"/>
          <p:nvPr/>
        </p:nvSpPr>
        <p:spPr>
          <a:xfrm>
            <a:off x="6541637" y="2441966"/>
            <a:ext cx="4812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b="1">
                <a:latin typeface="-apple-system"/>
              </a:rPr>
              <a:t>Deployment</a:t>
            </a:r>
            <a:r>
              <a:rPr lang="en-US" altLang="ko-KR" sz="1400">
                <a:latin typeface="-apple-system"/>
              </a:rPr>
              <a:t>: </a:t>
            </a:r>
            <a:r>
              <a:rPr lang="ko-KR" altLang="en-US" sz="1400">
                <a:latin typeface="-apple-system"/>
              </a:rPr>
              <a:t>애플리케이션 배포와 스케일링을 관리</a:t>
            </a:r>
            <a:endParaRPr lang="en-US" altLang="ko-KR" sz="1400"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9DE5A-38EF-7E26-8127-6A49A35BC35F}"/>
              </a:ext>
            </a:extLst>
          </p:cNvPr>
          <p:cNvSpPr txBox="1"/>
          <p:nvPr/>
        </p:nvSpPr>
        <p:spPr>
          <a:xfrm>
            <a:off x="7619133" y="1901095"/>
            <a:ext cx="3217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사용자는 직접 </a:t>
            </a:r>
            <a:r>
              <a:rPr lang="en-US" altLang="ko-KR" sz="1400">
                <a:solidFill>
                  <a:srgbClr val="FF0000"/>
                </a:solidFill>
              </a:rPr>
              <a:t>Pod</a:t>
            </a:r>
            <a:r>
              <a:rPr lang="ko-KR" altLang="en-US" sz="1400">
                <a:solidFill>
                  <a:srgbClr val="FF0000"/>
                </a:solidFill>
              </a:rPr>
              <a:t>를 생성하지 않고 </a:t>
            </a:r>
            <a:r>
              <a:rPr lang="en-US" altLang="ko-KR" sz="1400">
                <a:solidFill>
                  <a:srgbClr val="FF0000"/>
                </a:solidFill>
              </a:rPr>
              <a:t>Deployment</a:t>
            </a:r>
            <a:r>
              <a:rPr lang="ko-KR" altLang="en-US" sz="1400">
                <a:solidFill>
                  <a:srgbClr val="FF0000"/>
                </a:solidFill>
              </a:rPr>
              <a:t>를 통해 </a:t>
            </a:r>
            <a:r>
              <a:rPr lang="en-US" altLang="ko-KR" sz="1400">
                <a:solidFill>
                  <a:srgbClr val="FF0000"/>
                </a:solidFill>
              </a:rPr>
              <a:t>Pod</a:t>
            </a:r>
            <a:r>
              <a:rPr lang="ko-KR" altLang="en-US" sz="1400">
                <a:solidFill>
                  <a:srgbClr val="FF0000"/>
                </a:solidFill>
              </a:rPr>
              <a:t>를 생성함</a:t>
            </a:r>
          </a:p>
        </p:txBody>
      </p:sp>
    </p:spTree>
    <p:extLst>
      <p:ext uri="{BB962C8B-B14F-4D97-AF65-F5344CB8AC3E}">
        <p14:creationId xmlns:p14="http://schemas.microsoft.com/office/powerpoint/2010/main" val="1152318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B4A7B-E86F-1E1E-6ABA-2778F599D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A1782-E58C-307B-1E47-C06BF2266778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명령형 접근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CEC2F99-B35D-65D2-6F1D-CF0CD8A2D4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1A9D9CE-3C88-22D3-0FD4-07E3C262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774"/>
            <a:ext cx="11506202" cy="1996425"/>
          </a:xfrm>
        </p:spPr>
        <p:txBody>
          <a:bodyPr>
            <a:normAutofit/>
          </a:bodyPr>
          <a:lstStyle/>
          <a:p>
            <a:r>
              <a:rPr lang="en-US" altLang="ko-KR" sz="1800">
                <a:latin typeface="-apple-system"/>
              </a:rPr>
              <a:t>kubectl get pods</a:t>
            </a:r>
          </a:p>
          <a:p>
            <a:pPr lvl="1"/>
            <a:r>
              <a:rPr lang="en-US" altLang="ko-KR" sz="1600" i="0">
                <a:effectLst/>
                <a:latin typeface="-apple-system"/>
              </a:rPr>
              <a:t>hello-world </a:t>
            </a:r>
            <a:r>
              <a:rPr lang="ko-KR" altLang="en-US" sz="1600" i="0">
                <a:effectLst/>
                <a:latin typeface="-apple-system"/>
              </a:rPr>
              <a:t>파드가 정상적으로 실행 중인지를 확인할 수 있음</a:t>
            </a:r>
            <a:endParaRPr lang="en-US" altLang="ko-KR" sz="1600" i="0">
              <a:effectLst/>
              <a:latin typeface="-apple-system"/>
            </a:endParaRPr>
          </a:p>
          <a:p>
            <a:r>
              <a:rPr lang="en-US" altLang="ko-KR" sz="1800" i="0">
                <a:effectLst/>
                <a:latin typeface="-apple-system"/>
              </a:rPr>
              <a:t>kubectl get svc</a:t>
            </a:r>
          </a:p>
          <a:p>
            <a:pPr lvl="1"/>
            <a:r>
              <a:rPr lang="ko-KR" altLang="en-US" sz="1600" i="0">
                <a:effectLst/>
                <a:latin typeface="-apple-system"/>
              </a:rPr>
              <a:t>서비스가 제대로 생성되었는지 확인할 수 있음</a:t>
            </a:r>
            <a:endParaRPr lang="en-US" altLang="ko-KR" sz="1600" i="0">
              <a:effectLst/>
              <a:latin typeface="-apple-system"/>
            </a:endParaRPr>
          </a:p>
          <a:p>
            <a:pPr lvl="1"/>
            <a:r>
              <a:rPr lang="en-US" altLang="ko-KR" sz="1600" i="0">
                <a:effectLst/>
                <a:latin typeface="-apple-system"/>
              </a:rPr>
              <a:t>Service</a:t>
            </a:r>
            <a:r>
              <a:rPr lang="ko-KR" altLang="en-US" sz="1600" i="0">
                <a:effectLst/>
                <a:latin typeface="-apple-system"/>
              </a:rPr>
              <a:t>는 클러스터 내에서 실행 중인 애플리케이션과 외부 또는 다른 파드들 간의 네트워크 통신을 관리하는 리소스</a:t>
            </a:r>
          </a:p>
          <a:p>
            <a:pPr lvl="1"/>
            <a:r>
              <a:rPr lang="ko-KR" altLang="en-US" sz="1600" i="0">
                <a:effectLst/>
                <a:latin typeface="-apple-system"/>
              </a:rPr>
              <a:t>서비스가 </a:t>
            </a:r>
            <a:r>
              <a:rPr lang="en-US" altLang="ko-KR" sz="1600" i="0">
                <a:effectLst/>
                <a:latin typeface="-apple-system"/>
              </a:rPr>
              <a:t>NodePort</a:t>
            </a:r>
            <a:r>
              <a:rPr lang="ko-KR" altLang="en-US" sz="1600" i="0">
                <a:effectLst/>
                <a:latin typeface="-apple-system"/>
              </a:rPr>
              <a:t>로 생성되었으면</a:t>
            </a:r>
            <a:r>
              <a:rPr lang="en-US" altLang="ko-KR" sz="1600" i="0">
                <a:effectLst/>
                <a:latin typeface="-apple-system"/>
              </a:rPr>
              <a:t>, </a:t>
            </a:r>
            <a:r>
              <a:rPr lang="ko-KR" altLang="en-US" sz="1600" i="0">
                <a:effectLst/>
                <a:latin typeface="-apple-system"/>
              </a:rPr>
              <a:t>외부에서 접근할 수 있는 포트를 확인할 수 있음</a:t>
            </a:r>
            <a:endParaRPr lang="en-US" altLang="ko-KR" sz="1600" i="0">
              <a:effectLst/>
              <a:latin typeface="-apple-system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07E3D0-DE31-D139-4349-D7FE289302BB}"/>
              </a:ext>
            </a:extLst>
          </p:cNvPr>
          <p:cNvGrpSpPr/>
          <p:nvPr/>
        </p:nvGrpSpPr>
        <p:grpSpPr>
          <a:xfrm>
            <a:off x="2662892" y="3769814"/>
            <a:ext cx="6866215" cy="1265030"/>
            <a:chOff x="2662892" y="3899959"/>
            <a:chExt cx="6866215" cy="126503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9156DFF-16DB-F447-A57A-9018DDE3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892" y="3899959"/>
              <a:ext cx="6866215" cy="126503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24DAC85-ACF8-C0C2-06BE-B1CECE0E2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1775" t="62730" r="49833" b="10260"/>
            <a:stretch/>
          </p:blipFill>
          <p:spPr>
            <a:xfrm>
              <a:off x="5614416" y="4795266"/>
              <a:ext cx="573024" cy="15849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5D11AA5-7AC2-E0A1-7C10-6C98DF5933EC}"/>
              </a:ext>
            </a:extLst>
          </p:cNvPr>
          <p:cNvSpPr txBox="1"/>
          <p:nvPr/>
        </p:nvSpPr>
        <p:spPr>
          <a:xfrm>
            <a:off x="6591299" y="2057418"/>
            <a:ext cx="4968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400">
                <a:solidFill>
                  <a:srgbClr val="FF0000"/>
                </a:solidFill>
                <a:latin typeface="-apple-system"/>
              </a:rPr>
              <a:t>모든 </a:t>
            </a:r>
            <a:r>
              <a:rPr lang="en-US" altLang="ko-KR" sz="1400">
                <a:solidFill>
                  <a:srgbClr val="FF0000"/>
                </a:solidFill>
                <a:latin typeface="-apple-system"/>
              </a:rPr>
              <a:t>Pod</a:t>
            </a:r>
            <a:r>
              <a:rPr lang="ko-KR" altLang="en-US" sz="1400">
                <a:solidFill>
                  <a:srgbClr val="FF0000"/>
                </a:solidFill>
                <a:latin typeface="-apple-system"/>
              </a:rPr>
              <a:t>가 </a:t>
            </a:r>
            <a:r>
              <a:rPr lang="en-US" altLang="ko-KR" sz="1400">
                <a:solidFill>
                  <a:srgbClr val="FF0000"/>
                </a:solidFill>
                <a:latin typeface="-apple-system"/>
              </a:rPr>
              <a:t>Running </a:t>
            </a:r>
            <a:r>
              <a:rPr lang="ko-KR" altLang="en-US" sz="1400">
                <a:solidFill>
                  <a:srgbClr val="FF0000"/>
                </a:solidFill>
                <a:latin typeface="-apple-system"/>
              </a:rPr>
              <a:t>상태가 될 때 까지 기다릴 것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8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D538B-9F31-FD33-3CF1-6C81A5013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529F52-5EB1-1F3E-C84E-6629DCDC956E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명령형 접근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6041141-5269-C515-B29E-7D2D94873A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B4EFC8C-226F-BDC6-5F37-6B035591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773"/>
            <a:ext cx="11282682" cy="4008107"/>
          </a:xfrm>
        </p:spPr>
        <p:txBody>
          <a:bodyPr>
            <a:normAutofit/>
          </a:bodyPr>
          <a:lstStyle/>
          <a:p>
            <a:pPr lvl="1"/>
            <a:r>
              <a:rPr lang="en-US" altLang="ko-KR" sz="1600">
                <a:latin typeface="-apple-system"/>
              </a:rPr>
              <a:t>Kubernetes</a:t>
            </a:r>
            <a:r>
              <a:rPr lang="ko-KR" altLang="en-US" sz="1600">
                <a:latin typeface="-apple-system"/>
              </a:rPr>
              <a:t>는 기본적으로 </a:t>
            </a:r>
            <a:r>
              <a:rPr lang="en-US" altLang="ko-KR" sz="1600">
                <a:latin typeface="-apple-system"/>
              </a:rPr>
              <a:t>Deployment</a:t>
            </a:r>
            <a:r>
              <a:rPr lang="ko-KR" altLang="en-US" sz="1600">
                <a:latin typeface="-apple-system"/>
              </a:rPr>
              <a:t>에 정의된 파드를 클러스터의 여러 노드에 분산시킴</a:t>
            </a:r>
            <a:r>
              <a:rPr lang="en-US" altLang="ko-KR" sz="1600">
                <a:latin typeface="-apple-system"/>
              </a:rPr>
              <a:t>. </a:t>
            </a:r>
          </a:p>
          <a:p>
            <a:pPr lvl="1"/>
            <a:r>
              <a:rPr lang="ko-KR" altLang="en-US" sz="1600">
                <a:latin typeface="-apple-system"/>
              </a:rPr>
              <a:t>이를 통해 </a:t>
            </a:r>
            <a:r>
              <a:rPr lang="en-US" altLang="ko-KR" sz="1600">
                <a:latin typeface="-apple-system"/>
              </a:rPr>
              <a:t>nginx </a:t>
            </a:r>
            <a:r>
              <a:rPr lang="ko-KR" altLang="en-US" sz="1600">
                <a:latin typeface="-apple-system"/>
              </a:rPr>
              <a:t>애플리케이션이 노드 모두에서 실행될 수 있도록 자동으로 파드를 배치함</a:t>
            </a:r>
            <a:r>
              <a:rPr lang="en-US" altLang="ko-KR" sz="1600">
                <a:latin typeface="-apple-system"/>
              </a:rPr>
              <a:t>.</a:t>
            </a:r>
            <a:endParaRPr lang="ko-KR" altLang="en-US" sz="1600">
              <a:latin typeface="-apple-system"/>
            </a:endParaRPr>
          </a:p>
          <a:p>
            <a:pPr marL="0" indent="0">
              <a:buNone/>
            </a:pPr>
            <a:endParaRPr lang="en-US" altLang="ko-KR" sz="1400">
              <a:latin typeface="-apple-system"/>
            </a:endParaRPr>
          </a:p>
          <a:p>
            <a:pPr marL="0" indent="0">
              <a:buNone/>
            </a:pPr>
            <a:endParaRPr lang="en-US" altLang="ko-KR" sz="2000">
              <a:latin typeface="-apple-system"/>
            </a:endParaRPr>
          </a:p>
          <a:p>
            <a:r>
              <a:rPr lang="en-US" altLang="ko-KR" sz="2000">
                <a:latin typeface="-apple-system"/>
              </a:rPr>
              <a:t>kubectl get pods </a:t>
            </a:r>
            <a:r>
              <a:rPr lang="en-US" altLang="ko-KR" sz="2000">
                <a:highlight>
                  <a:srgbClr val="FFFF00"/>
                </a:highlight>
                <a:latin typeface="-apple-system"/>
              </a:rPr>
              <a:t>-o wide</a:t>
            </a:r>
            <a:endParaRPr lang="en-US" altLang="ko-KR" sz="1800">
              <a:highlight>
                <a:srgbClr val="FFFF00"/>
              </a:highlight>
              <a:latin typeface="-apple-system"/>
            </a:endParaRPr>
          </a:p>
          <a:p>
            <a:pPr lvl="1"/>
            <a:r>
              <a:rPr lang="en-US" altLang="ko-KR" sz="1600" i="0">
                <a:effectLst/>
                <a:latin typeface="-apple-system"/>
              </a:rPr>
              <a:t>NODE </a:t>
            </a:r>
            <a:r>
              <a:rPr lang="ko-KR" altLang="en-US" sz="1600" i="0">
                <a:effectLst/>
                <a:latin typeface="-apple-system"/>
              </a:rPr>
              <a:t>열을 보면</a:t>
            </a:r>
            <a:r>
              <a:rPr lang="en-US" altLang="ko-KR" sz="1600" i="0">
                <a:effectLst/>
                <a:latin typeface="-apple-system"/>
              </a:rPr>
              <a:t>, </a:t>
            </a:r>
            <a:r>
              <a:rPr lang="ko-KR" altLang="en-US" sz="1600" i="0">
                <a:effectLst/>
                <a:latin typeface="-apple-system"/>
              </a:rPr>
              <a:t>각 파드가 어떤 노드에서 실행되고 있는지 확인할 수 있음</a:t>
            </a:r>
            <a:endParaRPr lang="en-US" altLang="ko-KR" sz="1600" i="0">
              <a:effectLst/>
              <a:latin typeface="-apple-system"/>
            </a:endParaRPr>
          </a:p>
          <a:p>
            <a:pPr lvl="1"/>
            <a:r>
              <a:rPr lang="en-US" altLang="ko-KR" sz="1600" i="0">
                <a:effectLst/>
                <a:latin typeface="-apple-system"/>
              </a:rPr>
              <a:t>Deployment</a:t>
            </a:r>
            <a:r>
              <a:rPr lang="ko-KR" altLang="en-US" sz="1600" i="0">
                <a:effectLst/>
                <a:latin typeface="-apple-system"/>
              </a:rPr>
              <a:t>의 레플리카 수가 </a:t>
            </a:r>
            <a:r>
              <a:rPr lang="en-US" altLang="ko-KR" sz="1600" i="0">
                <a:effectLst/>
                <a:latin typeface="-apple-system"/>
              </a:rPr>
              <a:t>1</a:t>
            </a:r>
            <a:r>
              <a:rPr lang="ko-KR" altLang="en-US" sz="1600" i="0">
                <a:effectLst/>
                <a:latin typeface="-apple-system"/>
              </a:rPr>
              <a:t>로 설정되어 있기 때문에</a:t>
            </a:r>
            <a:r>
              <a:rPr lang="en-US" altLang="ko-KR" sz="1600" i="0">
                <a:effectLst/>
                <a:latin typeface="-apple-system"/>
              </a:rPr>
              <a:t>, </a:t>
            </a:r>
            <a:r>
              <a:rPr lang="ko-KR" altLang="en-US" sz="1600" i="0">
                <a:effectLst/>
                <a:latin typeface="-apple-system"/>
              </a:rPr>
              <a:t>하나의 파드만 실행됨</a:t>
            </a:r>
            <a:r>
              <a:rPr lang="en-US" altLang="ko-KR" sz="1600" i="0">
                <a:effectLst/>
                <a:latin typeface="-apple-system"/>
              </a:rPr>
              <a:t>. </a:t>
            </a:r>
          </a:p>
          <a:p>
            <a:pPr lvl="1"/>
            <a:r>
              <a:rPr lang="ko-KR" altLang="en-US" sz="1600" i="0">
                <a:effectLst/>
                <a:latin typeface="-apple-system"/>
              </a:rPr>
              <a:t>여러 개의 파드로 실행하려면 </a:t>
            </a:r>
            <a:r>
              <a:rPr lang="en-US" altLang="ko-KR" sz="1600" i="0">
                <a:effectLst/>
                <a:latin typeface="-apple-system"/>
              </a:rPr>
              <a:t>Deployment</a:t>
            </a:r>
            <a:r>
              <a:rPr lang="ko-KR" altLang="en-US" sz="1600" i="0">
                <a:effectLst/>
                <a:latin typeface="-apple-system"/>
              </a:rPr>
              <a:t>의 </a:t>
            </a:r>
            <a:r>
              <a:rPr lang="en-US" altLang="ko-KR" sz="1600" i="0">
                <a:effectLst/>
                <a:latin typeface="-apple-system"/>
              </a:rPr>
              <a:t>replicas </a:t>
            </a:r>
            <a:r>
              <a:rPr lang="ko-KR" altLang="en-US" sz="1600" i="0">
                <a:effectLst/>
                <a:latin typeface="-apple-system"/>
              </a:rPr>
              <a:t>값을 변경해야 함</a:t>
            </a:r>
          </a:p>
          <a:p>
            <a:r>
              <a:rPr lang="en-US" altLang="ko-KR" sz="2000" i="0">
                <a:effectLst/>
                <a:latin typeface="-apple-system"/>
              </a:rPr>
              <a:t>kubectl scale deployment [</a:t>
            </a:r>
            <a:r>
              <a:rPr lang="ko-KR" altLang="en-US" sz="2000" i="0">
                <a:effectLst/>
                <a:latin typeface="-apple-system"/>
              </a:rPr>
              <a:t>디플로이먼트 이름</a:t>
            </a:r>
            <a:r>
              <a:rPr lang="en-US" altLang="ko-KR" sz="2000">
                <a:latin typeface="-apple-system"/>
              </a:rPr>
              <a:t>]</a:t>
            </a:r>
            <a:r>
              <a:rPr lang="en-US" altLang="ko-KR" sz="2000" i="0">
                <a:effectLst/>
                <a:latin typeface="-apple-system"/>
              </a:rPr>
              <a:t> --replicas=[</a:t>
            </a:r>
            <a:r>
              <a:rPr lang="ko-KR" altLang="en-US" sz="2000" i="0">
                <a:effectLst/>
                <a:latin typeface="-apple-system"/>
              </a:rPr>
              <a:t>레플리카 갯수</a:t>
            </a:r>
            <a:r>
              <a:rPr lang="en-US" altLang="ko-KR" sz="2000">
                <a:latin typeface="-apple-system"/>
              </a:rPr>
              <a:t>]</a:t>
            </a:r>
            <a:endParaRPr lang="en-US" altLang="ko-KR" sz="2000" i="0">
              <a:effectLst/>
              <a:latin typeface="-apple-system"/>
            </a:endParaRPr>
          </a:p>
          <a:p>
            <a:pPr lvl="1"/>
            <a:r>
              <a:rPr lang="en-US" altLang="ko-KR" sz="1600" i="0">
                <a:effectLst/>
                <a:latin typeface="-apple-system"/>
              </a:rPr>
              <a:t>kubectl scale deployment hello-world --replicas=3</a:t>
            </a:r>
          </a:p>
          <a:p>
            <a:pPr lvl="1"/>
            <a:r>
              <a:rPr lang="ko-KR" altLang="en-US" sz="1600" i="0">
                <a:effectLst/>
                <a:latin typeface="-apple-system"/>
              </a:rPr>
              <a:t>레플리카 갯수 </a:t>
            </a:r>
            <a:r>
              <a:rPr lang="en-US" altLang="ko-KR" sz="1600" i="0">
                <a:effectLst/>
                <a:latin typeface="-apple-system"/>
              </a:rPr>
              <a:t>3</a:t>
            </a:r>
            <a:r>
              <a:rPr lang="ko-KR" altLang="en-US" sz="1600" i="0">
                <a:effectLst/>
                <a:latin typeface="-apple-system"/>
              </a:rPr>
              <a:t>개로 변경함</a:t>
            </a:r>
            <a:endParaRPr lang="en-US" altLang="ko-KR" sz="1600" i="0">
              <a:effectLst/>
              <a:latin typeface="-apple-system"/>
            </a:endParaRPr>
          </a:p>
          <a:p>
            <a:pPr lvl="1"/>
            <a:r>
              <a:rPr lang="ko-KR" altLang="en-US" sz="1600">
                <a:latin typeface="-apple-system"/>
              </a:rPr>
              <a:t>다시 명령어를 실행하면 </a:t>
            </a:r>
            <a:r>
              <a:rPr lang="en-US" altLang="ko-KR" sz="1600">
                <a:latin typeface="-apple-system"/>
              </a:rPr>
              <a:t>2</a:t>
            </a:r>
            <a:r>
              <a:rPr lang="ko-KR" altLang="en-US" sz="1600">
                <a:latin typeface="-apple-system"/>
              </a:rPr>
              <a:t>개의 </a:t>
            </a:r>
            <a:r>
              <a:rPr lang="en-US" altLang="ko-KR" sz="1600">
                <a:latin typeface="-apple-system"/>
              </a:rPr>
              <a:t>work node</a:t>
            </a:r>
            <a:r>
              <a:rPr lang="ko-KR" altLang="en-US" sz="1600">
                <a:latin typeface="-apple-system"/>
              </a:rPr>
              <a:t>에서 파드가 실행되는 것을 확인 가능</a:t>
            </a:r>
            <a:endParaRPr lang="en-US" altLang="ko-KR" sz="1600">
              <a:latin typeface="-apple-system"/>
            </a:endParaRPr>
          </a:p>
          <a:p>
            <a:pPr lvl="1"/>
            <a:endParaRPr lang="en-US" altLang="ko-KR" sz="1600" i="0">
              <a:effectLst/>
              <a:latin typeface="-apple-system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C6E840-1E9A-F170-7C3D-C18A62B2D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260"/>
          <a:stretch/>
        </p:blipFill>
        <p:spPr>
          <a:xfrm>
            <a:off x="554779" y="2417585"/>
            <a:ext cx="11082440" cy="4795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F512E9-BB03-663D-972D-7A4F08A5D8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452"/>
          <a:stretch/>
        </p:blipFill>
        <p:spPr>
          <a:xfrm>
            <a:off x="5925283" y="4805680"/>
            <a:ext cx="5711936" cy="3101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B26304-5C57-28CC-9085-2BAA30760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79" y="5816461"/>
            <a:ext cx="11082440" cy="74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51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52CDB-20E0-CDAE-9BC5-A4D9A010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D556-0E83-5991-3842-3E349AF45A83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명령형 접근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E896051-5D56-92F4-4CC0-6186E7FE79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FB1FD6-2D88-F1E7-7522-B8EDA6D9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34495"/>
            <a:ext cx="11089642" cy="1986900"/>
          </a:xfrm>
        </p:spPr>
        <p:txBody>
          <a:bodyPr>
            <a:normAutofit/>
          </a:bodyPr>
          <a:lstStyle/>
          <a:p>
            <a:r>
              <a:rPr lang="en-US" altLang="ko-KR" sz="1800">
                <a:latin typeface="-apple-system"/>
              </a:rPr>
              <a:t>NodePort </a:t>
            </a:r>
            <a:r>
              <a:rPr lang="ko-KR" altLang="en-US" sz="1800">
                <a:latin typeface="-apple-system"/>
              </a:rPr>
              <a:t>타입 서비스는 클러스터 외부에서 특정 포트로 서비스를 노출시키는 방식</a:t>
            </a:r>
            <a:endParaRPr lang="en-US" altLang="ko-KR" sz="1800">
              <a:latin typeface="-apple-system"/>
            </a:endParaRPr>
          </a:p>
          <a:p>
            <a:r>
              <a:rPr lang="en-US" altLang="ko-KR" sz="1800">
                <a:solidFill>
                  <a:srgbClr val="FF0000"/>
                </a:solidFill>
                <a:latin typeface="-apple-system"/>
              </a:rPr>
              <a:t>Kubernetes</a:t>
            </a:r>
            <a:r>
              <a:rPr lang="ko-KR" altLang="en-US" sz="1800">
                <a:solidFill>
                  <a:srgbClr val="FF0000"/>
                </a:solidFill>
                <a:latin typeface="-apple-system"/>
              </a:rPr>
              <a:t>의 </a:t>
            </a:r>
            <a:r>
              <a:rPr lang="en-US" altLang="ko-KR" sz="1800">
                <a:solidFill>
                  <a:srgbClr val="FF0000"/>
                </a:solidFill>
                <a:latin typeface="-apple-system"/>
              </a:rPr>
              <a:t>NodePort</a:t>
            </a:r>
            <a:r>
              <a:rPr lang="ko-KR" altLang="en-US" sz="1800">
                <a:solidFill>
                  <a:srgbClr val="FF0000"/>
                </a:solidFill>
                <a:latin typeface="-apple-system"/>
              </a:rPr>
              <a:t>는 </a:t>
            </a:r>
            <a:r>
              <a:rPr lang="en-US" altLang="ko-KR" sz="1800">
                <a:solidFill>
                  <a:srgbClr val="FF0000"/>
                </a:solidFill>
                <a:latin typeface="-apple-system"/>
              </a:rPr>
              <a:t>30000-32767</a:t>
            </a:r>
            <a:r>
              <a:rPr lang="ko-KR" altLang="en-US" sz="1800">
                <a:solidFill>
                  <a:srgbClr val="FF0000"/>
                </a:solidFill>
                <a:latin typeface="-apple-system"/>
              </a:rPr>
              <a:t> 범위 내에서 할당함 </a:t>
            </a:r>
            <a:r>
              <a:rPr lang="en-US" altLang="ko-KR" sz="1800">
                <a:solidFill>
                  <a:srgbClr val="FF0000"/>
                </a:solidFill>
                <a:latin typeface="-apple-system"/>
              </a:rPr>
              <a:t>(kubectl get svc</a:t>
            </a:r>
            <a:r>
              <a:rPr lang="ko-KR" altLang="en-US" sz="1800">
                <a:solidFill>
                  <a:srgbClr val="FF0000"/>
                </a:solidFill>
                <a:latin typeface="-apple-system"/>
              </a:rPr>
              <a:t>로 확인 가능</a:t>
            </a:r>
            <a:r>
              <a:rPr lang="en-US" altLang="ko-KR" sz="1800">
                <a:solidFill>
                  <a:srgbClr val="FF0000"/>
                </a:solidFill>
                <a:latin typeface="-apple-system"/>
              </a:rPr>
              <a:t>)</a:t>
            </a:r>
          </a:p>
          <a:p>
            <a:r>
              <a:rPr lang="en-US" altLang="ko-KR" sz="1800">
                <a:latin typeface="-apple-system"/>
              </a:rPr>
              <a:t>kubectl patch </a:t>
            </a:r>
            <a:r>
              <a:rPr lang="ko-KR" altLang="en-US" sz="1800">
                <a:latin typeface="-apple-system"/>
              </a:rPr>
              <a:t>명령을 통해 </a:t>
            </a:r>
            <a:r>
              <a:rPr lang="en-US" altLang="ko-KR" sz="1800">
                <a:latin typeface="-apple-system"/>
              </a:rPr>
              <a:t>hello-world </a:t>
            </a:r>
            <a:r>
              <a:rPr lang="ko-KR" altLang="en-US" sz="1800">
                <a:latin typeface="-apple-system"/>
              </a:rPr>
              <a:t>서비스의 </a:t>
            </a:r>
            <a:r>
              <a:rPr lang="en-US" altLang="ko-KR" sz="1800">
                <a:latin typeface="-apple-system"/>
              </a:rPr>
              <a:t>NodePort</a:t>
            </a:r>
            <a:r>
              <a:rPr lang="ko-KR" altLang="en-US" sz="1800">
                <a:latin typeface="-apple-system"/>
              </a:rPr>
              <a:t>를 </a:t>
            </a:r>
            <a:r>
              <a:rPr lang="en-US" altLang="ko-KR" sz="1800">
                <a:latin typeface="-apple-system"/>
              </a:rPr>
              <a:t>30080</a:t>
            </a:r>
            <a:r>
              <a:rPr lang="ko-KR" altLang="en-US" sz="1800">
                <a:latin typeface="-apple-system"/>
              </a:rPr>
              <a:t>으로 설정함</a:t>
            </a:r>
            <a:endParaRPr lang="en-US" altLang="ko-KR" sz="1800">
              <a:latin typeface="-apple-system"/>
            </a:endParaRPr>
          </a:p>
          <a:p>
            <a:pPr lvl="1"/>
            <a:r>
              <a:rPr lang="en-US" altLang="ko-KR" sz="1600">
                <a:latin typeface="-apple-system"/>
              </a:rPr>
              <a:t>kubectl patch service hello-world --type='json' -p='[{"op": "replace", "path": "/spec/ports/0/nodePort", "value": 30080}]'</a:t>
            </a:r>
          </a:p>
          <a:p>
            <a:pPr lvl="1"/>
            <a:endParaRPr lang="en-US" altLang="ko-KR" sz="1000" i="0">
              <a:effectLst/>
              <a:latin typeface="-apple-system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30CFD26-FB72-D3E2-A8D5-485B56FC379A}"/>
              </a:ext>
            </a:extLst>
          </p:cNvPr>
          <p:cNvSpPr txBox="1">
            <a:spLocks/>
          </p:cNvSpPr>
          <p:nvPr/>
        </p:nvSpPr>
        <p:spPr>
          <a:xfrm>
            <a:off x="838198" y="4910293"/>
            <a:ext cx="10266682" cy="48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>
              <a:latin typeface="-apple-syste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D9FEE43-E554-3446-EC61-14C8F509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91" y="3643717"/>
            <a:ext cx="11267440" cy="312246"/>
          </a:xfrm>
          <a:prstGeom prst="rect">
            <a:avLst/>
          </a:prstGeom>
        </p:spPr>
      </p:pic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0D78F082-4E8E-CEE5-8BB1-96F5869B23D4}"/>
              </a:ext>
            </a:extLst>
          </p:cNvPr>
          <p:cNvSpPr txBox="1">
            <a:spLocks/>
          </p:cNvSpPr>
          <p:nvPr/>
        </p:nvSpPr>
        <p:spPr>
          <a:xfrm>
            <a:off x="838198" y="4110457"/>
            <a:ext cx="11089642" cy="59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latin typeface="-apple-system"/>
              </a:rPr>
              <a:t>kubectl get svc</a:t>
            </a:r>
            <a:r>
              <a:rPr lang="ko-KR" altLang="en-US" sz="1800">
                <a:latin typeface="-apple-system"/>
              </a:rPr>
              <a:t>로 확인하면 포트 설정이 된 것을 확인할 수 있음</a:t>
            </a:r>
            <a:endParaRPr lang="en-US" altLang="ko-KR" sz="1050">
              <a:latin typeface="-apple-syste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1303DD1-8FB0-1F20-85BC-7AF8BE9D9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432" y="4590865"/>
            <a:ext cx="6069136" cy="6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51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7030-6226-22CA-D9D2-D6374F65A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5845AC-0C1E-5D1D-28FC-54656B727F31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highlight>
                  <a:srgbClr val="FFFF00"/>
                </a:highlight>
                <a:latin typeface="맑은 고딕" pitchFamily="50" charset="-127"/>
              </a:rPr>
              <a:t>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highlight>
                  <a:srgbClr val="FFFF00"/>
                </a:highlight>
                <a:latin typeface="맑은 고딕" pitchFamily="50" charset="-127"/>
              </a:rPr>
              <a:t>선언형 접근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highlight>
                  <a:srgbClr val="FFFF00"/>
                </a:highlight>
                <a:latin typeface="맑은 고딕" pitchFamily="50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647A209-8F84-FDE9-6D2C-C308B59795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B81C25-600E-F53C-DB0D-306C9C8F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29869"/>
            <a:ext cx="4967179" cy="555125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-apple-system"/>
              </a:rPr>
              <a:t>N</a:t>
            </a:r>
            <a:r>
              <a:rPr lang="en-US" altLang="ko-KR" sz="2000" i="0">
                <a:effectLst/>
                <a:latin typeface="-apple-system"/>
              </a:rPr>
              <a:t>ginx</a:t>
            </a:r>
            <a:r>
              <a:rPr lang="ko-KR" altLang="en-US" sz="2000" i="0">
                <a:effectLst/>
                <a:latin typeface="-apple-system"/>
              </a:rPr>
              <a:t>를 사용하는 </a:t>
            </a:r>
            <a:r>
              <a:rPr lang="en-US" altLang="ko-KR" sz="2000" i="0">
                <a:effectLst/>
                <a:latin typeface="-apple-system"/>
              </a:rPr>
              <a:t>Deployment </a:t>
            </a:r>
            <a:r>
              <a:rPr lang="ko-KR" altLang="en-US" sz="2000" i="0">
                <a:effectLst/>
                <a:latin typeface="-apple-system"/>
              </a:rPr>
              <a:t>생성</a:t>
            </a:r>
            <a:endParaRPr lang="en-US" altLang="ko-KR" sz="2000" i="0"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AE18B-6896-BDF8-2B7E-0972FFFE5306}"/>
              </a:ext>
            </a:extLst>
          </p:cNvPr>
          <p:cNvSpPr txBox="1"/>
          <p:nvPr/>
        </p:nvSpPr>
        <p:spPr>
          <a:xfrm>
            <a:off x="1178998" y="2036138"/>
            <a:ext cx="3945895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apiVersion: apps/v1</a:t>
            </a:r>
          </a:p>
          <a:p>
            <a:r>
              <a:rPr lang="en-US" altLang="ko-KR" sz="1400"/>
              <a:t>kind: Deployment</a:t>
            </a:r>
          </a:p>
          <a:p>
            <a:r>
              <a:rPr lang="en-US" altLang="ko-KR" sz="1400"/>
              <a:t>metadata:</a:t>
            </a:r>
          </a:p>
          <a:p>
            <a:r>
              <a:rPr lang="en-US" altLang="ko-KR" sz="1400"/>
              <a:t>  name: hello-world</a:t>
            </a:r>
          </a:p>
          <a:p>
            <a:r>
              <a:rPr lang="en-US" altLang="ko-KR" sz="1400"/>
              <a:t>spec:</a:t>
            </a:r>
          </a:p>
          <a:p>
            <a:r>
              <a:rPr lang="en-US" altLang="ko-KR" sz="1400"/>
              <a:t>  replicas: 3</a:t>
            </a:r>
          </a:p>
          <a:p>
            <a:r>
              <a:rPr lang="en-US" altLang="ko-KR" sz="1400"/>
              <a:t>  selector:</a:t>
            </a:r>
          </a:p>
          <a:p>
            <a:r>
              <a:rPr lang="en-US" altLang="ko-KR" sz="1400"/>
              <a:t>    matchLabels:</a:t>
            </a:r>
          </a:p>
          <a:p>
            <a:r>
              <a:rPr lang="en-US" altLang="ko-KR" sz="1400"/>
              <a:t>      app: hello-world</a:t>
            </a:r>
          </a:p>
          <a:p>
            <a:r>
              <a:rPr lang="en-US" altLang="ko-KR" sz="1400"/>
              <a:t>  template:</a:t>
            </a:r>
          </a:p>
          <a:p>
            <a:r>
              <a:rPr lang="en-US" altLang="ko-KR" sz="1400"/>
              <a:t>    metadata:</a:t>
            </a:r>
          </a:p>
          <a:p>
            <a:r>
              <a:rPr lang="en-US" altLang="ko-KR" sz="1400"/>
              <a:t>      labels:</a:t>
            </a:r>
          </a:p>
          <a:p>
            <a:r>
              <a:rPr lang="en-US" altLang="ko-KR" sz="1400"/>
              <a:t>        app: hello-world</a:t>
            </a:r>
          </a:p>
          <a:p>
            <a:r>
              <a:rPr lang="en-US" altLang="ko-KR" sz="1400"/>
              <a:t>    spec:</a:t>
            </a:r>
          </a:p>
          <a:p>
            <a:r>
              <a:rPr lang="en-US" altLang="ko-KR" sz="1400"/>
              <a:t>      containers:</a:t>
            </a:r>
          </a:p>
          <a:p>
            <a:r>
              <a:rPr lang="en-US" altLang="ko-KR" sz="1400"/>
              <a:t>        - name: nginx</a:t>
            </a:r>
          </a:p>
          <a:p>
            <a:r>
              <a:rPr lang="en-US" altLang="ko-KR" sz="1400"/>
              <a:t>          image: nginx:latest</a:t>
            </a:r>
          </a:p>
          <a:p>
            <a:r>
              <a:rPr lang="en-US" altLang="ko-KR" sz="1400"/>
              <a:t>          </a:t>
            </a:r>
            <a:r>
              <a:rPr lang="en-US" altLang="ko-KR" sz="1400">
                <a:highlight>
                  <a:srgbClr val="FFFF00"/>
                </a:highlight>
              </a:rPr>
              <a:t>imagePullPolicy: IfNotPresent</a:t>
            </a:r>
          </a:p>
          <a:p>
            <a:r>
              <a:rPr lang="en-US" altLang="ko-KR" sz="1400"/>
              <a:t>          ports:</a:t>
            </a:r>
          </a:p>
          <a:p>
            <a:r>
              <a:rPr lang="en-US" altLang="ko-KR" sz="1400"/>
              <a:t>            - containerPort: </a:t>
            </a:r>
            <a:r>
              <a:rPr lang="en-US" altLang="ko-KR" sz="1400">
                <a:highlight>
                  <a:srgbClr val="00FF00"/>
                </a:highlight>
              </a:rPr>
              <a:t>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75F5B-B22C-47AB-9B66-CB12663D722D}"/>
              </a:ext>
            </a:extLst>
          </p:cNvPr>
          <p:cNvSpPr txBox="1"/>
          <p:nvPr/>
        </p:nvSpPr>
        <p:spPr>
          <a:xfrm>
            <a:off x="1178998" y="6417319"/>
            <a:ext cx="2988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hello-world-deployment.yaml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05A3E-78D5-9DD7-B8D1-0F2021C32A7C}"/>
              </a:ext>
            </a:extLst>
          </p:cNvPr>
          <p:cNvSpPr txBox="1"/>
          <p:nvPr/>
        </p:nvSpPr>
        <p:spPr>
          <a:xfrm>
            <a:off x="5568802" y="2695323"/>
            <a:ext cx="60977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옆의 파일 생성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vi hello-world-deployment.yaml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옆의 파일을 적용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kubectl apply -f hello-world-deployment.yaml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81803C-98A2-82D0-3E78-31F0F4F6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77" y="3987578"/>
            <a:ext cx="5616427" cy="5486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5C3AC4-915E-3723-A1D5-1E52B85E3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377" y="5705059"/>
            <a:ext cx="5679502" cy="866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819B88-38C8-E6E6-4BD1-B4998F3B03D0}"/>
              </a:ext>
            </a:extLst>
          </p:cNvPr>
          <p:cNvSpPr txBox="1"/>
          <p:nvPr/>
        </p:nvSpPr>
        <p:spPr>
          <a:xfrm>
            <a:off x="5709709" y="5369608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디플로이먼트 생성 잘 되었는지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31C5-FC1D-39A2-FEDA-BA6844B3E715}"/>
              </a:ext>
            </a:extLst>
          </p:cNvPr>
          <p:cNvSpPr txBox="1"/>
          <p:nvPr/>
        </p:nvSpPr>
        <p:spPr>
          <a:xfrm>
            <a:off x="7311521" y="1780358"/>
            <a:ext cx="3217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사용자는 직접 </a:t>
            </a:r>
            <a:r>
              <a:rPr lang="en-US" altLang="ko-KR" sz="1400">
                <a:solidFill>
                  <a:srgbClr val="FF0000"/>
                </a:solidFill>
              </a:rPr>
              <a:t>Pod</a:t>
            </a:r>
            <a:r>
              <a:rPr lang="ko-KR" altLang="en-US" sz="1400">
                <a:solidFill>
                  <a:srgbClr val="FF0000"/>
                </a:solidFill>
              </a:rPr>
              <a:t>를 생성하지 않고 </a:t>
            </a:r>
            <a:r>
              <a:rPr lang="en-US" altLang="ko-KR" sz="1400">
                <a:solidFill>
                  <a:srgbClr val="FF0000"/>
                </a:solidFill>
              </a:rPr>
              <a:t>Deployment</a:t>
            </a:r>
            <a:r>
              <a:rPr lang="ko-KR" altLang="en-US" sz="1400">
                <a:solidFill>
                  <a:srgbClr val="FF0000"/>
                </a:solidFill>
              </a:rPr>
              <a:t>를 통해 </a:t>
            </a:r>
            <a:r>
              <a:rPr lang="en-US" altLang="ko-KR" sz="1400">
                <a:solidFill>
                  <a:srgbClr val="FF0000"/>
                </a:solidFill>
              </a:rPr>
              <a:t>Pod</a:t>
            </a:r>
            <a:r>
              <a:rPr lang="ko-KR" altLang="en-US" sz="1400">
                <a:solidFill>
                  <a:srgbClr val="FF0000"/>
                </a:solidFill>
              </a:rPr>
              <a:t>를 생성함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86608-FFD3-E09C-7824-07D9CA7F46AC}"/>
              </a:ext>
            </a:extLst>
          </p:cNvPr>
          <p:cNvSpPr txBox="1"/>
          <p:nvPr/>
        </p:nvSpPr>
        <p:spPr>
          <a:xfrm>
            <a:off x="6044479" y="5075668"/>
            <a:ext cx="4968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400">
                <a:solidFill>
                  <a:srgbClr val="FF0000"/>
                </a:solidFill>
                <a:latin typeface="-apple-system"/>
              </a:rPr>
              <a:t>모든 </a:t>
            </a:r>
            <a:r>
              <a:rPr lang="en-US" altLang="ko-KR" sz="1400">
                <a:solidFill>
                  <a:srgbClr val="FF0000"/>
                </a:solidFill>
                <a:latin typeface="-apple-system"/>
              </a:rPr>
              <a:t>Pod</a:t>
            </a:r>
            <a:r>
              <a:rPr lang="ko-KR" altLang="en-US" sz="1400">
                <a:solidFill>
                  <a:srgbClr val="FF0000"/>
                </a:solidFill>
                <a:latin typeface="-apple-system"/>
              </a:rPr>
              <a:t>가 </a:t>
            </a:r>
            <a:r>
              <a:rPr lang="en-US" altLang="ko-KR" sz="1400">
                <a:solidFill>
                  <a:srgbClr val="FF0000"/>
                </a:solidFill>
                <a:latin typeface="-apple-system"/>
              </a:rPr>
              <a:t>Running </a:t>
            </a:r>
            <a:r>
              <a:rPr lang="ko-KR" altLang="en-US" sz="1400">
                <a:solidFill>
                  <a:srgbClr val="FF0000"/>
                </a:solidFill>
                <a:latin typeface="-apple-system"/>
              </a:rPr>
              <a:t>상태가 될 때 까지 기다릴 것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0BC24F-03AC-7D8B-7A7D-8074418ECD51}"/>
              </a:ext>
            </a:extLst>
          </p:cNvPr>
          <p:cNvSpPr txBox="1"/>
          <p:nvPr/>
        </p:nvSpPr>
        <p:spPr>
          <a:xfrm>
            <a:off x="6624665" y="364992"/>
            <a:ext cx="49351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imagePullPolicy: Always → 항상 이미지를 새로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imagePullPolicy: IfNotPresent → 로컬에 없으면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imagePullPolicy: Never → 로컬에만 있는 것 사용하고, 없으면 에러</a:t>
            </a:r>
          </a:p>
        </p:txBody>
      </p:sp>
    </p:spTree>
    <p:extLst>
      <p:ext uri="{BB962C8B-B14F-4D97-AF65-F5344CB8AC3E}">
        <p14:creationId xmlns:p14="http://schemas.microsoft.com/office/powerpoint/2010/main" val="94434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94B61-981D-13C4-948E-813DE779C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C40EBC-8FC5-E23F-8BE4-6372C24294C6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선언형 접근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A569456-F3D7-B8C2-53B6-7CD975CE5E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5929C9-2E40-E1BC-69B7-8A2068D1B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773"/>
            <a:ext cx="4967179" cy="555125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-apple-system"/>
              </a:rPr>
              <a:t>NodePort Service </a:t>
            </a:r>
            <a:r>
              <a:rPr lang="ko-KR" altLang="en-US" sz="2000">
                <a:latin typeface="-apple-system"/>
              </a:rPr>
              <a:t>생성</a:t>
            </a:r>
            <a:endParaRPr lang="en-US" altLang="ko-KR" sz="2000" i="0"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050DC-3676-52FF-6E70-AE2009EAD990}"/>
              </a:ext>
            </a:extLst>
          </p:cNvPr>
          <p:cNvSpPr txBox="1"/>
          <p:nvPr/>
        </p:nvSpPr>
        <p:spPr>
          <a:xfrm>
            <a:off x="1189631" y="2493203"/>
            <a:ext cx="4530686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apiVersion: v1</a:t>
            </a:r>
          </a:p>
          <a:p>
            <a:r>
              <a:rPr lang="en-US" altLang="ko-KR" sz="1400"/>
              <a:t>kind: Service</a:t>
            </a:r>
          </a:p>
          <a:p>
            <a:r>
              <a:rPr lang="en-US" altLang="ko-KR" sz="1400"/>
              <a:t>metadata:</a:t>
            </a:r>
          </a:p>
          <a:p>
            <a:r>
              <a:rPr lang="en-US" altLang="ko-KR" sz="1400"/>
              <a:t>  name: hello-world</a:t>
            </a:r>
          </a:p>
          <a:p>
            <a:r>
              <a:rPr lang="en-US" altLang="ko-KR" sz="1400"/>
              <a:t>spec:</a:t>
            </a:r>
          </a:p>
          <a:p>
            <a:r>
              <a:rPr lang="en-US" altLang="ko-KR" sz="1400"/>
              <a:t>  type: NodePort</a:t>
            </a:r>
          </a:p>
          <a:p>
            <a:r>
              <a:rPr lang="en-US" altLang="ko-KR" sz="1400"/>
              <a:t>  selector:</a:t>
            </a:r>
          </a:p>
          <a:p>
            <a:r>
              <a:rPr lang="en-US" altLang="ko-KR" sz="1400"/>
              <a:t>    app: hello-world</a:t>
            </a:r>
          </a:p>
          <a:p>
            <a:r>
              <a:rPr lang="en-US" altLang="ko-KR" sz="1400"/>
              <a:t>  ports:</a:t>
            </a:r>
          </a:p>
          <a:p>
            <a:r>
              <a:rPr lang="en-US" altLang="ko-KR" sz="1400"/>
              <a:t>    - protocol: TCP</a:t>
            </a:r>
          </a:p>
          <a:p>
            <a:r>
              <a:rPr lang="en-US" altLang="ko-KR" sz="1400"/>
              <a:t>      port: 80         # </a:t>
            </a:r>
            <a:r>
              <a:rPr lang="ko-KR" altLang="en-US" sz="1400"/>
              <a:t>클러스터 내부 서비스 포트</a:t>
            </a:r>
          </a:p>
          <a:p>
            <a:r>
              <a:rPr lang="ko-KR" altLang="en-US" sz="1400"/>
              <a:t>      </a:t>
            </a:r>
            <a:r>
              <a:rPr lang="en-US" altLang="ko-KR" sz="1400"/>
              <a:t>targetPort: </a:t>
            </a:r>
            <a:r>
              <a:rPr lang="en-US" altLang="ko-KR" sz="1400">
                <a:highlight>
                  <a:srgbClr val="00FF00"/>
                </a:highlight>
              </a:rPr>
              <a:t>80</a:t>
            </a:r>
            <a:r>
              <a:rPr lang="en-US" altLang="ko-KR" sz="1400"/>
              <a:t>   # </a:t>
            </a:r>
            <a:r>
              <a:rPr lang="ko-KR" altLang="en-US" sz="1400"/>
              <a:t>파드 내부 컨테이너 포트</a:t>
            </a:r>
          </a:p>
          <a:p>
            <a:r>
              <a:rPr lang="ko-KR" altLang="en-US" sz="1400"/>
              <a:t>      </a:t>
            </a:r>
            <a:r>
              <a:rPr lang="en-US" altLang="ko-KR" sz="1400"/>
              <a:t>nodePort: 30080  # </a:t>
            </a:r>
            <a:r>
              <a:rPr lang="ko-KR" altLang="en-US" sz="1400"/>
              <a:t>외부에서 접근할 </a:t>
            </a:r>
            <a:r>
              <a:rPr lang="en-US" altLang="ko-KR" sz="1400"/>
              <a:t>NodePort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F9954-BAB2-0C6C-9BDB-563485C24E35}"/>
              </a:ext>
            </a:extLst>
          </p:cNvPr>
          <p:cNvSpPr txBox="1"/>
          <p:nvPr/>
        </p:nvSpPr>
        <p:spPr>
          <a:xfrm>
            <a:off x="1189631" y="5407778"/>
            <a:ext cx="2988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hello-world-service.yaml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86787-DF63-BC22-00E1-69D4D935F86B}"/>
              </a:ext>
            </a:extLst>
          </p:cNvPr>
          <p:cNvSpPr txBox="1"/>
          <p:nvPr/>
        </p:nvSpPr>
        <p:spPr>
          <a:xfrm>
            <a:off x="5871593" y="1896560"/>
            <a:ext cx="609777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옆의 파일 생성</a:t>
            </a:r>
            <a:endParaRPr lang="en-US" altLang="ko-K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/>
              <a:t>vi hello-world-service.yaml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옆의 파일을 적용</a:t>
            </a:r>
            <a:endParaRPr lang="en-US" altLang="ko-K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/>
              <a:t>kubectl apply -f hello-world-service.yaml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DBD643-D82E-6392-589A-3410CA14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4682"/>
            <a:ext cx="5387807" cy="518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C9102E-E516-BB87-E37D-D7C09CF95BF3}"/>
              </a:ext>
            </a:extLst>
          </p:cNvPr>
          <p:cNvSpPr txBox="1"/>
          <p:nvPr/>
        </p:nvSpPr>
        <p:spPr>
          <a:xfrm>
            <a:off x="7221219" y="624389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서비스 생성 잘 되었는지 확인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518263-AC1F-F19F-D87B-4E7CB00DDDCF}"/>
              </a:ext>
            </a:extLst>
          </p:cNvPr>
          <p:cNvGrpSpPr/>
          <p:nvPr/>
        </p:nvGrpSpPr>
        <p:grpSpPr>
          <a:xfrm>
            <a:off x="1187212" y="6007178"/>
            <a:ext cx="6034007" cy="695378"/>
            <a:chOff x="1187212" y="6007178"/>
            <a:chExt cx="6034007" cy="69537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112A31-F099-2F13-94FA-886F8ED24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10381" b="75756"/>
            <a:stretch/>
          </p:blipFill>
          <p:spPr>
            <a:xfrm>
              <a:off x="1189631" y="6007178"/>
              <a:ext cx="6031588" cy="13849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97A12F8-D811-0BD0-ECE8-A7E680313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1817" r="86543" b="-21818"/>
            <a:stretch/>
          </p:blipFill>
          <p:spPr>
            <a:xfrm>
              <a:off x="1187212" y="6131302"/>
              <a:ext cx="905747" cy="5712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2330AC0-28DF-E5F3-B00F-6FB5136FB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3586" t="24280" r="218" b="-11296"/>
            <a:stretch/>
          </p:blipFill>
          <p:spPr>
            <a:xfrm>
              <a:off x="2092959" y="6145675"/>
              <a:ext cx="5128260" cy="497080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12EA43-38FB-EC2E-06C7-3D807684F53E}"/>
              </a:ext>
            </a:extLst>
          </p:cNvPr>
          <p:cNvSpPr/>
          <p:nvPr/>
        </p:nvSpPr>
        <p:spPr>
          <a:xfrm>
            <a:off x="1033060" y="6583328"/>
            <a:ext cx="6291072" cy="13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842CE-62B0-86EF-9449-58CD3B7158B1}"/>
              </a:ext>
            </a:extLst>
          </p:cNvPr>
          <p:cNvSpPr txBox="1"/>
          <p:nvPr/>
        </p:nvSpPr>
        <p:spPr>
          <a:xfrm>
            <a:off x="5871593" y="4594953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클러스터 외부에서는 각 노드에 개방된 </a:t>
            </a:r>
            <a:r>
              <a:rPr lang="en-US" altLang="ko-KR" sz="1400"/>
              <a:t>nodePort(30080</a:t>
            </a:r>
            <a:r>
              <a:rPr lang="ko-KR" altLang="en-US" sz="1400"/>
              <a:t>번</a:t>
            </a:r>
            <a:r>
              <a:rPr lang="en-US" altLang="ko-KR" sz="1400"/>
              <a:t>)</a:t>
            </a:r>
            <a:r>
              <a:rPr lang="ko-KR" altLang="en-US" sz="1400"/>
              <a:t>를 통해 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서비스에 접근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외부에서 접근한 트래픽은 </a:t>
            </a:r>
            <a:r>
              <a:rPr lang="en-US" altLang="ko-KR" sz="1400"/>
              <a:t>kube-proxy</a:t>
            </a:r>
            <a:r>
              <a:rPr lang="ko-KR" altLang="en-US" sz="1400"/>
              <a:t>에 의해 </a:t>
            </a:r>
            <a:r>
              <a:rPr lang="en-US" altLang="ko-KR" sz="1400"/>
              <a:t>Service</a:t>
            </a:r>
            <a:r>
              <a:rPr lang="ko-KR" altLang="en-US" sz="1400"/>
              <a:t>의 </a:t>
            </a:r>
            <a:r>
              <a:rPr lang="en-US" altLang="ko-KR" sz="1400"/>
              <a:t>port(80</a:t>
            </a:r>
            <a:r>
              <a:rPr lang="ko-KR" altLang="en-US" sz="1400"/>
              <a:t>번</a:t>
            </a:r>
            <a:r>
              <a:rPr lang="en-US" altLang="ko-KR" sz="1400"/>
              <a:t>)</a:t>
            </a:r>
            <a:r>
              <a:rPr lang="ko-KR" altLang="en-US" sz="1400"/>
              <a:t>로 전달되고</a:t>
            </a:r>
            <a:r>
              <a:rPr lang="en-US" altLang="ko-KR" sz="1400"/>
              <a:t>, </a:t>
            </a:r>
            <a:r>
              <a:rPr lang="ko-KR" altLang="en-US" sz="1400"/>
              <a:t>최종적으로 파드의 </a:t>
            </a:r>
            <a:r>
              <a:rPr lang="en-US" altLang="ko-KR" sz="1400"/>
              <a:t>targetPort(80</a:t>
            </a:r>
            <a:r>
              <a:rPr lang="ko-KR" altLang="en-US" sz="1400"/>
              <a:t>번</a:t>
            </a:r>
            <a:r>
              <a:rPr lang="en-US" altLang="ko-KR" sz="1400"/>
              <a:t>)</a:t>
            </a:r>
            <a:r>
              <a:rPr lang="ko-KR" altLang="en-US" sz="1400"/>
              <a:t>으로 라우팅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3DF1C-3EF9-3FF5-5183-91C4FEB1839A}"/>
              </a:ext>
            </a:extLst>
          </p:cNvPr>
          <p:cNvSpPr txBox="1"/>
          <p:nvPr/>
        </p:nvSpPr>
        <p:spPr>
          <a:xfrm>
            <a:off x="5871593" y="3656885"/>
            <a:ext cx="60977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FF0000"/>
                </a:solidFill>
              </a:rPr>
              <a:t>Selector</a:t>
            </a:r>
            <a:r>
              <a:rPr lang="ko-KR" altLang="en-US" sz="1400">
                <a:solidFill>
                  <a:srgbClr val="FF0000"/>
                </a:solidFill>
              </a:rPr>
              <a:t>는 </a:t>
            </a:r>
            <a:r>
              <a:rPr lang="en-US" altLang="ko-KR" sz="1400">
                <a:solidFill>
                  <a:srgbClr val="FF0000"/>
                </a:solidFill>
              </a:rPr>
              <a:t>Service</a:t>
            </a:r>
            <a:r>
              <a:rPr lang="ko-KR" altLang="en-US" sz="1400">
                <a:solidFill>
                  <a:srgbClr val="FF0000"/>
                </a:solidFill>
              </a:rPr>
              <a:t>가 연결할 대상 </a:t>
            </a:r>
            <a:r>
              <a:rPr lang="en-US" altLang="ko-KR" sz="1400">
                <a:solidFill>
                  <a:srgbClr val="FF0000"/>
                </a:solidFill>
              </a:rPr>
              <a:t>Pod</a:t>
            </a:r>
            <a:r>
              <a:rPr lang="ko-KR" altLang="en-US" sz="1400">
                <a:solidFill>
                  <a:srgbClr val="FF0000"/>
                </a:solidFill>
              </a:rPr>
              <a:t>들을 지정함</a:t>
            </a:r>
            <a:endParaRPr lang="en-US" altLang="ko-KR" sz="14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selector: app: hello-world</a:t>
            </a:r>
            <a:r>
              <a:rPr lang="ko-KR" altLang="en-US" sz="1400"/>
              <a:t>는 </a:t>
            </a:r>
            <a:r>
              <a:rPr lang="en-US" altLang="ko-KR" sz="1400"/>
              <a:t>app: hello-world label</a:t>
            </a:r>
            <a:r>
              <a:rPr lang="ko-KR" altLang="en-US" sz="1400"/>
              <a:t>을 가진 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Pod</a:t>
            </a:r>
            <a:r>
              <a:rPr lang="ko-KR" altLang="en-US" sz="1400"/>
              <a:t>들에 트래픽을 전달한다는 뜻</a:t>
            </a:r>
          </a:p>
        </p:txBody>
      </p:sp>
    </p:spTree>
    <p:extLst>
      <p:ext uri="{BB962C8B-B14F-4D97-AF65-F5344CB8AC3E}">
        <p14:creationId xmlns:p14="http://schemas.microsoft.com/office/powerpoint/2010/main" val="304801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8DA13-61E4-62D5-906A-11E2BD871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998CC3-8EC4-A073-8B1F-B1013E7326EC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3E72E22-BE15-8088-7FDD-8ADA230DA0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2B2DF312-8A0C-3AB4-3957-2C9F8E040BB7}"/>
              </a:ext>
            </a:extLst>
          </p:cNvPr>
          <p:cNvSpPr txBox="1">
            <a:spLocks/>
          </p:cNvSpPr>
          <p:nvPr/>
        </p:nvSpPr>
        <p:spPr>
          <a:xfrm>
            <a:off x="838198" y="1935599"/>
            <a:ext cx="10266682" cy="48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latin typeface="-apple-system"/>
              </a:rPr>
              <a:t>http://localhost:30080</a:t>
            </a:r>
            <a:r>
              <a:rPr lang="ko-KR" altLang="en-US" sz="1800">
                <a:latin typeface="-apple-system"/>
              </a:rPr>
              <a:t>을 열었을 때 아래와 같이 뜨면 배포 성공</a:t>
            </a:r>
            <a:endParaRPr lang="en-US" altLang="ko-KR" sz="1400">
              <a:latin typeface="-apple-system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8BFB22-A080-7228-92F1-3496DC77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768" y="2651513"/>
            <a:ext cx="5497541" cy="26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29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630D7-3440-C31D-D9E3-734C79BD0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F4B90-25A3-D276-4284-BE35A50EC3D9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6CBBD91-0FCD-54AC-121A-39D6469107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5B3F1DB-7539-C5F6-B56A-4595031FE542}"/>
              </a:ext>
            </a:extLst>
          </p:cNvPr>
          <p:cNvSpPr txBox="1">
            <a:spLocks/>
          </p:cNvSpPr>
          <p:nvPr/>
        </p:nvSpPr>
        <p:spPr>
          <a:xfrm>
            <a:off x="5984239" y="2078683"/>
            <a:ext cx="5872480" cy="448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>
                <a:latin typeface="-apple-system"/>
              </a:rPr>
              <a:t>선언형</a:t>
            </a:r>
            <a:r>
              <a:rPr lang="en-US" altLang="ko-KR" sz="1800" b="1">
                <a:latin typeface="-apple-system"/>
              </a:rPr>
              <a:t>(Declarative) </a:t>
            </a:r>
            <a:r>
              <a:rPr lang="ko-KR" altLang="en-US" sz="1800" b="1">
                <a:latin typeface="-apple-system"/>
              </a:rPr>
              <a:t>접근 방식</a:t>
            </a:r>
            <a:endParaRPr lang="en-US" altLang="ko-KR" sz="1800" b="1">
              <a:latin typeface="-apple-system"/>
            </a:endParaRPr>
          </a:p>
          <a:p>
            <a:endParaRPr lang="en-US" altLang="ko-KR" sz="1800">
              <a:latin typeface="-apple-system"/>
            </a:endParaRPr>
          </a:p>
          <a:p>
            <a:r>
              <a:rPr lang="ko-KR" altLang="en-US" sz="1800">
                <a:latin typeface="-apple-system"/>
              </a:rPr>
              <a:t>특징</a:t>
            </a:r>
            <a:endParaRPr lang="en-US" altLang="ko-KR" sz="1800">
              <a:latin typeface="-apple-system"/>
            </a:endParaRPr>
          </a:p>
          <a:p>
            <a:pPr lvl="1"/>
            <a:r>
              <a:rPr lang="en-US" altLang="ko-KR" sz="1400">
                <a:latin typeface="-apple-system"/>
              </a:rPr>
              <a:t>YAML </a:t>
            </a:r>
            <a:r>
              <a:rPr lang="ko-KR" altLang="en-US" sz="1400">
                <a:latin typeface="-apple-system"/>
              </a:rPr>
              <a:t>또는 </a:t>
            </a:r>
            <a:r>
              <a:rPr lang="en-US" altLang="ko-KR" sz="1400">
                <a:latin typeface="-apple-system"/>
              </a:rPr>
              <a:t>JSON </a:t>
            </a:r>
            <a:r>
              <a:rPr lang="ko-KR" altLang="en-US" sz="1400">
                <a:latin typeface="-apple-system"/>
              </a:rPr>
              <a:t>파일로 원하는 리소스의 최종 상태를 정의</a:t>
            </a:r>
            <a:endParaRPr lang="en-US" altLang="ko-KR" sz="1400">
              <a:latin typeface="-apple-system"/>
            </a:endParaRPr>
          </a:p>
          <a:p>
            <a:pPr lvl="1"/>
            <a:r>
              <a:rPr lang="en-US" altLang="ko-KR" sz="1400">
                <a:latin typeface="-apple-system"/>
              </a:rPr>
              <a:t>kubectl apply -f </a:t>
            </a:r>
            <a:r>
              <a:rPr lang="ko-KR" altLang="en-US" sz="1400">
                <a:latin typeface="-apple-system"/>
              </a:rPr>
              <a:t>명령을 사용하여 정의된 파일을 적용</a:t>
            </a:r>
            <a:endParaRPr lang="en-US" altLang="ko-KR" sz="14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쿠버네티스는 해당 파일을 읽고</a:t>
            </a:r>
            <a:r>
              <a:rPr lang="en-US" altLang="ko-KR" sz="1400">
                <a:latin typeface="-apple-system"/>
              </a:rPr>
              <a:t>, </a:t>
            </a:r>
            <a:r>
              <a:rPr lang="ko-KR" altLang="en-US" sz="1400">
                <a:latin typeface="-apple-system"/>
              </a:rPr>
              <a:t>클러스터를 정의된 상태로 만듦</a:t>
            </a:r>
            <a:endParaRPr lang="en-US" altLang="ko-KR" sz="1400">
              <a:latin typeface="-apple-system"/>
            </a:endParaRPr>
          </a:p>
          <a:p>
            <a:r>
              <a:rPr lang="ko-KR" altLang="en-US" sz="1800">
                <a:latin typeface="-apple-system"/>
              </a:rPr>
              <a:t>장점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리소스의 상태를 코드로 관리</a:t>
            </a:r>
            <a:r>
              <a:rPr lang="en-US" altLang="ko-KR" sz="1400">
                <a:latin typeface="-apple-system"/>
              </a:rPr>
              <a:t>(Infrastructure as Code)</a:t>
            </a:r>
            <a:r>
              <a:rPr lang="ko-KR" altLang="en-US" sz="1400">
                <a:latin typeface="-apple-system"/>
              </a:rPr>
              <a:t>함</a:t>
            </a:r>
            <a:endParaRPr lang="en-US" altLang="ko-KR" sz="14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변경 사항의 이력을 추적하고 버전 관리를 할 수 있음</a:t>
            </a:r>
            <a:endParaRPr lang="en-US" altLang="ko-KR" sz="14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협업 시 코드 리뷰를 통해 변경 사항을 검토할 수 있음</a:t>
            </a:r>
            <a:endParaRPr lang="en-US" altLang="ko-KR" sz="14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멱등성</a:t>
            </a:r>
            <a:r>
              <a:rPr lang="en-US" altLang="ko-KR" sz="1400">
                <a:latin typeface="-apple-system"/>
              </a:rPr>
              <a:t>(Idempotency)</a:t>
            </a:r>
            <a:r>
              <a:rPr lang="ko-KR" altLang="en-US" sz="1400">
                <a:latin typeface="-apple-system"/>
              </a:rPr>
              <a:t>을 보장하여 </a:t>
            </a:r>
            <a:r>
              <a:rPr lang="en-US" altLang="ko-KR" sz="1400">
                <a:latin typeface="-apple-system"/>
              </a:rPr>
              <a:t/>
            </a:r>
            <a:br>
              <a:rPr lang="en-US" altLang="ko-KR" sz="1400">
                <a:latin typeface="-apple-system"/>
              </a:rPr>
            </a:br>
            <a:r>
              <a:rPr lang="ko-KR" altLang="en-US" sz="1400">
                <a:latin typeface="-apple-system"/>
              </a:rPr>
              <a:t>동일한 파일을 여러 번 적용해도 동일한 결과를 얻을 수 있음</a:t>
            </a:r>
            <a:endParaRPr lang="en-US" altLang="ko-KR" sz="1400">
              <a:latin typeface="-apple-system"/>
            </a:endParaRPr>
          </a:p>
          <a:p>
            <a:r>
              <a:rPr lang="ko-KR" altLang="en-US" sz="1800">
                <a:latin typeface="-apple-system"/>
              </a:rPr>
              <a:t>단점</a:t>
            </a:r>
            <a:r>
              <a:rPr lang="en-US" altLang="ko-KR" sz="1800">
                <a:latin typeface="-apple-system"/>
              </a:rPr>
              <a:t>:</a:t>
            </a:r>
          </a:p>
          <a:p>
            <a:pPr lvl="1"/>
            <a:r>
              <a:rPr lang="ko-KR" altLang="en-US" sz="1400">
                <a:latin typeface="-apple-system"/>
              </a:rPr>
              <a:t>간단한 작업에도 파일을 작성해야 하므로 </a:t>
            </a:r>
            <a:r>
              <a:rPr lang="en-US" altLang="ko-KR" sz="1400">
                <a:latin typeface="-apple-system"/>
              </a:rPr>
              <a:t/>
            </a:r>
            <a:br>
              <a:rPr lang="en-US" altLang="ko-KR" sz="1400">
                <a:latin typeface="-apple-system"/>
              </a:rPr>
            </a:br>
            <a:r>
              <a:rPr lang="ko-KR" altLang="en-US" sz="1400">
                <a:latin typeface="-apple-system"/>
              </a:rPr>
              <a:t>초기 설정이 번거로울 수 있음</a:t>
            </a:r>
            <a:endParaRPr lang="en-US" altLang="ko-KR" sz="600">
              <a:latin typeface="-apple-system"/>
            </a:endParaRP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9BCC050F-8D3E-6BCF-4587-207E3FC1AA87}"/>
              </a:ext>
            </a:extLst>
          </p:cNvPr>
          <p:cNvSpPr txBox="1">
            <a:spLocks/>
          </p:cNvSpPr>
          <p:nvPr/>
        </p:nvSpPr>
        <p:spPr>
          <a:xfrm>
            <a:off x="622580" y="2078683"/>
            <a:ext cx="5146042" cy="448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>
                <a:latin typeface="-apple-system"/>
              </a:rPr>
              <a:t>명령형</a:t>
            </a:r>
            <a:r>
              <a:rPr lang="en-US" altLang="ko-KR" sz="1800" b="1">
                <a:latin typeface="-apple-system"/>
              </a:rPr>
              <a:t>(Imperative) </a:t>
            </a:r>
            <a:r>
              <a:rPr lang="ko-KR" altLang="en-US" sz="1800" b="1">
                <a:latin typeface="-apple-system"/>
              </a:rPr>
              <a:t>접근 방식</a:t>
            </a:r>
          </a:p>
          <a:p>
            <a:endParaRPr lang="en-US" altLang="ko-KR" sz="1800">
              <a:latin typeface="-apple-system"/>
            </a:endParaRPr>
          </a:p>
          <a:p>
            <a:r>
              <a:rPr lang="ko-KR" altLang="en-US" sz="1800">
                <a:latin typeface="-apple-system"/>
              </a:rPr>
              <a:t>특징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명령어를 통해 직접적으로 리소스를 생성</a:t>
            </a:r>
            <a:r>
              <a:rPr lang="en-US" altLang="ko-KR" sz="1400">
                <a:latin typeface="-apple-system"/>
              </a:rPr>
              <a:t>, </a:t>
            </a:r>
            <a:r>
              <a:rPr lang="ko-KR" altLang="en-US" sz="1400">
                <a:latin typeface="-apple-system"/>
              </a:rPr>
              <a:t>수정</a:t>
            </a:r>
            <a:r>
              <a:rPr lang="en-US" altLang="ko-KR" sz="1400">
                <a:latin typeface="-apple-system"/>
              </a:rPr>
              <a:t>, </a:t>
            </a:r>
            <a:r>
              <a:rPr lang="ko-KR" altLang="en-US" sz="1400">
                <a:latin typeface="-apple-system"/>
              </a:rPr>
              <a:t>삭제</a:t>
            </a:r>
            <a:endParaRPr lang="en-US" altLang="ko-KR" sz="14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작업을 수행할 때마다 명령을 실행함</a:t>
            </a:r>
            <a:endParaRPr lang="en-US" altLang="ko-KR" sz="1400">
              <a:latin typeface="-apple-system"/>
            </a:endParaRPr>
          </a:p>
          <a:p>
            <a:r>
              <a:rPr lang="ko-KR" altLang="en-US" sz="1800">
                <a:latin typeface="-apple-system"/>
              </a:rPr>
              <a:t>장점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간단한 작업을 빠르게 수행할 수 있음</a:t>
            </a:r>
            <a:endParaRPr lang="en-US" altLang="ko-KR" sz="14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즉각적인 결과를 확인할 수 있음</a:t>
            </a:r>
            <a:endParaRPr lang="en-US" altLang="ko-KR" sz="1800">
              <a:latin typeface="-apple-system"/>
            </a:endParaRPr>
          </a:p>
          <a:p>
            <a:r>
              <a:rPr lang="ko-KR" altLang="en-US" sz="1800">
                <a:latin typeface="-apple-system"/>
              </a:rPr>
              <a:t>단점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복잡한 리소스 관리에는 부적합함</a:t>
            </a:r>
            <a:endParaRPr lang="en-US" altLang="ko-KR" sz="14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작업 내역 추적이 어려움</a:t>
            </a:r>
            <a:endParaRPr lang="en-US" altLang="ko-KR" sz="14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협업 시 변경 사항의 이력을 관리하기 어려움</a:t>
            </a:r>
            <a:endParaRPr lang="en-US" altLang="ko-KR" sz="10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04073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ABD0-E7EC-5CFF-8B8E-F753EA665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B79C4-9DBA-FC6B-9A03-BD53F9B07A71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Kind: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클러스터 삭제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2B6A1D3-F048-6D2B-B7C1-9FD074764AE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 시작하기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C0053CC-4435-E068-A99C-45CDC8C7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775"/>
            <a:ext cx="10266682" cy="2362010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-apple-system"/>
              </a:rPr>
              <a:t>kubectl delete deployment [</a:t>
            </a:r>
            <a:r>
              <a:rPr lang="ko-KR" altLang="en-US" sz="2000">
                <a:latin typeface="-apple-system"/>
              </a:rPr>
              <a:t>디플로이먼트 이름</a:t>
            </a:r>
            <a:r>
              <a:rPr lang="en-US" altLang="ko-KR" sz="2000">
                <a:latin typeface="-apple-system"/>
              </a:rPr>
              <a:t>]</a:t>
            </a:r>
          </a:p>
          <a:p>
            <a:pPr lvl="1"/>
            <a:r>
              <a:rPr lang="ko-KR" altLang="en-US" sz="1600">
                <a:latin typeface="-apple-system"/>
              </a:rPr>
              <a:t>디플로이먼트 삭제 </a:t>
            </a:r>
            <a:r>
              <a:rPr lang="en-US" altLang="ko-KR" sz="1600">
                <a:latin typeface="-apple-system"/>
              </a:rPr>
              <a:t>kubectl delete deployment hello-world</a:t>
            </a:r>
          </a:p>
          <a:p>
            <a:r>
              <a:rPr lang="en-US" altLang="ko-KR" sz="2000" i="0">
                <a:effectLst/>
                <a:latin typeface="-apple-system"/>
              </a:rPr>
              <a:t>kubectl delete svc </a:t>
            </a:r>
            <a:r>
              <a:rPr lang="en-US" altLang="ko-KR" sz="2000">
                <a:latin typeface="-apple-system"/>
              </a:rPr>
              <a:t>[</a:t>
            </a:r>
            <a:r>
              <a:rPr lang="ko-KR" altLang="en-US" sz="2000">
                <a:latin typeface="-apple-system"/>
              </a:rPr>
              <a:t>디플로이먼트 이름</a:t>
            </a:r>
            <a:r>
              <a:rPr lang="en-US" altLang="ko-KR" sz="2000">
                <a:latin typeface="-apple-system"/>
              </a:rPr>
              <a:t>]</a:t>
            </a:r>
            <a:endParaRPr lang="en-US" altLang="ko-KR" sz="2000" i="0">
              <a:effectLst/>
              <a:latin typeface="-apple-system"/>
            </a:endParaRPr>
          </a:p>
          <a:p>
            <a:pPr lvl="1"/>
            <a:r>
              <a:rPr lang="ko-KR" altLang="en-US" sz="1600" i="0">
                <a:effectLst/>
                <a:latin typeface="-apple-system"/>
              </a:rPr>
              <a:t>서비스 삭제 </a:t>
            </a:r>
            <a:r>
              <a:rPr lang="en-US" altLang="ko-KR" sz="1600" i="0">
                <a:effectLst/>
                <a:latin typeface="-apple-system"/>
              </a:rPr>
              <a:t>kubectl delete svc </a:t>
            </a:r>
            <a:r>
              <a:rPr lang="en-US" altLang="ko-KR" sz="1600">
                <a:latin typeface="-apple-system"/>
              </a:rPr>
              <a:t>hello-world</a:t>
            </a:r>
          </a:p>
          <a:p>
            <a:pPr lvl="1"/>
            <a:endParaRPr lang="en-US" altLang="ko-KR" sz="1400" i="0">
              <a:effectLst/>
              <a:latin typeface="-apple-system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35D8C130-DF93-69CF-F460-1311CAFB164D}"/>
              </a:ext>
            </a:extLst>
          </p:cNvPr>
          <p:cNvSpPr txBox="1">
            <a:spLocks/>
          </p:cNvSpPr>
          <p:nvPr/>
        </p:nvSpPr>
        <p:spPr>
          <a:xfrm>
            <a:off x="838198" y="4441334"/>
            <a:ext cx="10266682" cy="856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-apple-system"/>
              </a:rPr>
              <a:t>kind delete cluster --name [</a:t>
            </a:r>
            <a:r>
              <a:rPr lang="ko-KR" altLang="en-US" sz="2000">
                <a:latin typeface="-apple-system"/>
              </a:rPr>
              <a:t>클러스터 이름</a:t>
            </a:r>
            <a:r>
              <a:rPr lang="en-US" altLang="ko-KR" sz="2000">
                <a:latin typeface="-apple-system"/>
              </a:rPr>
              <a:t>]</a:t>
            </a:r>
          </a:p>
          <a:p>
            <a:pPr lvl="1"/>
            <a:r>
              <a:rPr lang="ko-KR" altLang="en-US" sz="1600">
                <a:latin typeface="-apple-system"/>
              </a:rPr>
              <a:t>클러스터 삭제 </a:t>
            </a:r>
            <a:r>
              <a:rPr lang="en-US" altLang="ko-KR" sz="1600">
                <a:latin typeface="-apple-system"/>
              </a:rPr>
              <a:t>kind delete cluster --name my-cluster</a:t>
            </a:r>
          </a:p>
          <a:p>
            <a:pPr lvl="1"/>
            <a:endParaRPr lang="en-US" altLang="ko-KR" sz="1200"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88D83B-5159-BB95-15A5-8E86C436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74" y="3423684"/>
            <a:ext cx="5845047" cy="701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859504-D1C6-77BD-1E5E-72F54FD5A6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271" b="1"/>
          <a:stretch/>
        </p:blipFill>
        <p:spPr>
          <a:xfrm>
            <a:off x="2182788" y="5364671"/>
            <a:ext cx="7826418" cy="5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C7BE-84FA-A5A8-9054-766F3DBB3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66A3F-7162-7F6C-49E0-382F8FA3CBCA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정의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EFBF69-9C3D-DAC0-3882-048A685AA3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개념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A02643-74A2-AFA1-B3B9-ED3F798C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1963"/>
            <a:ext cx="10721621" cy="4774018"/>
          </a:xfrm>
        </p:spPr>
        <p:txBody>
          <a:bodyPr>
            <a:normAutofit/>
          </a:bodyPr>
          <a:lstStyle/>
          <a:p>
            <a:r>
              <a:rPr lang="ko-KR" altLang="en-US" sz="2400"/>
              <a:t>쿠버네티스</a:t>
            </a:r>
            <a:r>
              <a:rPr lang="en-US" altLang="ko-KR" sz="2400"/>
              <a:t>(Kubernetes)</a:t>
            </a:r>
            <a:r>
              <a:rPr lang="ko-KR" altLang="en-US" sz="2400"/>
              <a:t>는 컨테이너화된 애플리케이션의 자동 배포</a:t>
            </a:r>
            <a:r>
              <a:rPr lang="en-US" altLang="ko-KR" sz="2400"/>
              <a:t>, </a:t>
            </a:r>
            <a:br>
              <a:rPr lang="en-US" altLang="ko-KR" sz="2400"/>
            </a:br>
            <a:r>
              <a:rPr lang="ko-KR" altLang="en-US" sz="2400"/>
              <a:t>확장 및 관리를 위한 오픈소스 플랫폼</a:t>
            </a:r>
            <a:endParaRPr lang="en-US" altLang="ko-KR"/>
          </a:p>
          <a:p>
            <a:r>
              <a:rPr lang="en-US" altLang="ko-KR" sz="2400"/>
              <a:t>Kubernetes</a:t>
            </a:r>
            <a:r>
              <a:rPr lang="ko-KR" altLang="en-US" sz="2400"/>
              <a:t>는 종종 </a:t>
            </a:r>
            <a:r>
              <a:rPr lang="en-US" altLang="ko-KR" sz="2400"/>
              <a:t>K8s</a:t>
            </a:r>
            <a:r>
              <a:rPr lang="ko-KR" altLang="en-US" sz="2400"/>
              <a:t>로 불리며</a:t>
            </a:r>
            <a:r>
              <a:rPr lang="en-US" altLang="ko-KR" sz="2400"/>
              <a:t>, </a:t>
            </a:r>
            <a:r>
              <a:rPr lang="ko-KR" altLang="en-US" sz="2400"/>
              <a:t>이는 </a:t>
            </a:r>
            <a:r>
              <a:rPr lang="en-US" altLang="ko-KR" sz="2400"/>
              <a:t>K</a:t>
            </a:r>
            <a:r>
              <a:rPr lang="ko-KR" altLang="en-US" sz="2400"/>
              <a:t>와 </a:t>
            </a:r>
            <a:r>
              <a:rPr lang="en-US" altLang="ko-KR" sz="2400"/>
              <a:t>s </a:t>
            </a:r>
            <a:r>
              <a:rPr lang="ko-KR" altLang="en-US" sz="2400"/>
              <a:t>사이에 </a:t>
            </a:r>
            <a:r>
              <a:rPr lang="en-US" altLang="ko-KR" sz="2400"/>
              <a:t>8</a:t>
            </a:r>
            <a:r>
              <a:rPr lang="ko-KR" altLang="en-US" sz="2400"/>
              <a:t>개의 글자가 있기 때문임</a:t>
            </a:r>
            <a:endParaRPr lang="en-US" altLang="ko-KR" sz="2400"/>
          </a:p>
          <a:p>
            <a:r>
              <a:rPr lang="ko-KR" altLang="en-US" sz="2400"/>
              <a:t>수많은 컨테이너를 관리하는 시스템</a:t>
            </a:r>
            <a:endParaRPr lang="en-US" altLang="ko-KR" sz="2400"/>
          </a:p>
          <a:p>
            <a:r>
              <a:rPr lang="ko-KR" altLang="en-US" sz="2400"/>
              <a:t>서버를 다수 운영할 경우</a:t>
            </a:r>
            <a:r>
              <a:rPr lang="en-US" altLang="ko-KR" sz="2400"/>
              <a:t>, </a:t>
            </a:r>
            <a:r>
              <a:rPr lang="ko-KR" altLang="en-US" sz="2400"/>
              <a:t>서로 다른 서버에서 작동하는 수많은 컨테이너를 한꺼번에 관리</a:t>
            </a:r>
            <a:endParaRPr lang="en-US" altLang="ko-KR" sz="2400"/>
          </a:p>
          <a:p>
            <a:pPr lvl="1"/>
            <a:r>
              <a:rPr lang="ko-KR" altLang="en-US" sz="2000"/>
              <a:t>서버 운영 시 여러 서버에서 실행되는 많은 컨테이너를 개별적으로 관리하기는 어려움</a:t>
            </a:r>
            <a:endParaRPr lang="en-US" altLang="ko-KR" sz="2000"/>
          </a:p>
          <a:p>
            <a:pPr lvl="1"/>
            <a:r>
              <a:rPr lang="ko-KR" altLang="en-US" sz="2000"/>
              <a:t>예를 들어</a:t>
            </a:r>
            <a:r>
              <a:rPr lang="en-US" altLang="ko-KR" sz="2000"/>
              <a:t>, 100</a:t>
            </a:r>
            <a:r>
              <a:rPr lang="ko-KR" altLang="en-US" sz="2000"/>
              <a:t>개의 컨테이너를 실행하려면 </a:t>
            </a:r>
            <a:r>
              <a:rPr lang="en-US" altLang="ko-KR" sz="2000"/>
              <a:t>100</a:t>
            </a:r>
            <a:r>
              <a:rPr lang="ko-KR" altLang="en-US" sz="2000"/>
              <a:t>번의 명령어를 입력해야 하고</a:t>
            </a:r>
            <a:r>
              <a:rPr lang="en-US" altLang="ko-KR" sz="2000"/>
              <a:t>, </a:t>
            </a:r>
            <a:br>
              <a:rPr lang="en-US" altLang="ko-KR" sz="2000"/>
            </a:br>
            <a:r>
              <a:rPr lang="ko-KR" altLang="en-US" sz="2000"/>
              <a:t>실행 중인 컨테이너에 문제가 생기면 각각의 서버에 대해 일일이 처리해야 함</a:t>
            </a:r>
            <a:r>
              <a:rPr lang="en-US" altLang="ko-KR" sz="2000"/>
              <a:t> </a:t>
            </a:r>
          </a:p>
          <a:p>
            <a:pPr lvl="1"/>
            <a:r>
              <a:rPr lang="en-US" altLang="ko-KR" sz="2000"/>
              <a:t>Kubernetes</a:t>
            </a:r>
            <a:r>
              <a:rPr lang="ko-KR" altLang="en-US" sz="2000"/>
              <a:t>를 사용하면 이러한 문제를 해결하고 여러 컨테이너를 쉽게 생성하고 관리할 수 있음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87513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EA039-BEFD-84AD-A288-22AD3F4B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0B5E-9FC5-94B1-2809-6F44838D3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9131"/>
          </a:xfrm>
        </p:spPr>
        <p:txBody>
          <a:bodyPr/>
          <a:lstStyle/>
          <a:p>
            <a:r>
              <a:rPr lang="en-US" altLang="ko-KR"/>
              <a:t>Q &amp; 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7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CC8C9-0B1C-BCC3-F8CC-6B2B93C86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B1F9D-707B-68D6-EC53-DC15F4AA56F1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오케스트레이션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(orchestration)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DCB1BF5-11EC-0F53-BF31-DD109AE0D06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개념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ACD6DA1-74BA-CFB9-D201-5A0A9CE5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1963"/>
            <a:ext cx="10721621" cy="3466214"/>
          </a:xfrm>
        </p:spPr>
        <p:txBody>
          <a:bodyPr>
            <a:normAutofit/>
          </a:bodyPr>
          <a:lstStyle/>
          <a:p>
            <a:r>
              <a:rPr lang="ko-KR" altLang="en-US" sz="2400"/>
              <a:t>복잡한 작업이나 프로세스를 자동으로 조정하고 관리하는 것을 의미함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쿠버네티스와 같은 환경에서는 컨테이너화된 애플리케이션의 실행</a:t>
            </a:r>
            <a:r>
              <a:rPr lang="en-US" altLang="ko-KR" sz="2400"/>
              <a:t>, </a:t>
            </a:r>
            <a:br>
              <a:rPr lang="en-US" altLang="ko-KR" sz="2400"/>
            </a:br>
            <a:r>
              <a:rPr lang="ko-KR" altLang="en-US" sz="2400"/>
              <a:t>네트워킹</a:t>
            </a:r>
            <a:r>
              <a:rPr lang="en-US" altLang="ko-KR" sz="2400"/>
              <a:t>, </a:t>
            </a:r>
            <a:r>
              <a:rPr lang="ko-KR" altLang="en-US" sz="2400"/>
              <a:t>확장</a:t>
            </a:r>
            <a:r>
              <a:rPr lang="en-US" altLang="ko-KR" sz="2400"/>
              <a:t>, </a:t>
            </a:r>
            <a:r>
              <a:rPr lang="ko-KR" altLang="en-US" sz="2400"/>
              <a:t>복구를 효율적으로 관리하는 프로세스를 지칭함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쉽게 말해</a:t>
            </a:r>
            <a:r>
              <a:rPr lang="en-US" altLang="ko-KR" sz="2400"/>
              <a:t>, </a:t>
            </a:r>
            <a:r>
              <a:rPr lang="ko-KR" altLang="en-US" sz="2400"/>
              <a:t>여러 컨테이너를 협력하게 만들어 시스템 전체를 조화롭게 동작하게 하는 것이 오케스트레이션임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7640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FC95B-1412-CC0D-B85D-4DF2D4ADB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D481F-C0CD-31F7-65F4-1BBB5254CC10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오케스트레이션의 주요 역할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DD8DAD-1556-8C0B-EB42-424ACA03D2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개념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054BA2-2FF2-EB98-B199-F9797B1C8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1963"/>
            <a:ext cx="10721621" cy="4610912"/>
          </a:xfrm>
        </p:spPr>
        <p:txBody>
          <a:bodyPr>
            <a:normAutofit lnSpcReduction="10000"/>
          </a:bodyPr>
          <a:lstStyle/>
          <a:p>
            <a:r>
              <a:rPr lang="ko-KR" altLang="en-US" sz="2000"/>
              <a:t>컨테이너 배포 관리</a:t>
            </a:r>
            <a:endParaRPr lang="en-US" altLang="ko-KR" sz="2000"/>
          </a:p>
          <a:p>
            <a:pPr lvl="1"/>
            <a:r>
              <a:rPr lang="ko-KR" altLang="en-US" sz="1800"/>
              <a:t>애플리케이션의 컨테이너를 적절한 서버</a:t>
            </a:r>
            <a:r>
              <a:rPr lang="en-US" altLang="ko-KR" sz="1800"/>
              <a:t>(Node)</a:t>
            </a:r>
            <a:r>
              <a:rPr lang="ko-KR" altLang="en-US" sz="1800"/>
              <a:t>에 자동으로 배포</a:t>
            </a:r>
            <a:r>
              <a:rPr lang="en-US" altLang="ko-KR" sz="1800"/>
              <a:t>.</a:t>
            </a:r>
          </a:p>
          <a:p>
            <a:pPr lvl="1"/>
            <a:endParaRPr lang="en-US" altLang="ko-KR" sz="1800"/>
          </a:p>
          <a:p>
            <a:r>
              <a:rPr lang="ko-KR" altLang="en-US" sz="2000"/>
              <a:t>스케일링</a:t>
            </a:r>
            <a:r>
              <a:rPr lang="en-US" altLang="ko-KR" sz="2000"/>
              <a:t>(Scaling)</a:t>
            </a:r>
          </a:p>
          <a:p>
            <a:pPr lvl="1"/>
            <a:r>
              <a:rPr lang="ko-KR" altLang="en-US" sz="1800"/>
              <a:t>트래픽 증가나 부하에 따라 컨테이너의 개수를 자동으로 늘리거나 줄임</a:t>
            </a:r>
            <a:r>
              <a:rPr lang="en-US" altLang="ko-KR" sz="1800"/>
              <a:t>.</a:t>
            </a:r>
          </a:p>
          <a:p>
            <a:pPr lvl="1"/>
            <a:endParaRPr lang="en-US" altLang="ko-KR" sz="1800"/>
          </a:p>
          <a:p>
            <a:r>
              <a:rPr lang="ko-KR" altLang="en-US" sz="2000"/>
              <a:t>서비스 디스커버리 및 로드 밸런싱</a:t>
            </a:r>
          </a:p>
          <a:p>
            <a:pPr lvl="1"/>
            <a:r>
              <a:rPr lang="ko-KR" altLang="en-US" sz="1800"/>
              <a:t>애플리케이션 간의 통신을 가능하게 하고</a:t>
            </a:r>
            <a:r>
              <a:rPr lang="en-US" altLang="ko-KR" sz="1800"/>
              <a:t>, </a:t>
            </a:r>
            <a:r>
              <a:rPr lang="ko-KR" altLang="en-US" sz="1800"/>
              <a:t>트래픽을 여러 컨테이너에 고르게 분산</a:t>
            </a:r>
            <a:r>
              <a:rPr lang="en-US" altLang="ko-KR" sz="1800"/>
              <a:t>.</a:t>
            </a:r>
          </a:p>
          <a:p>
            <a:pPr lvl="1"/>
            <a:endParaRPr lang="en-US" altLang="ko-KR" sz="1800"/>
          </a:p>
          <a:p>
            <a:r>
              <a:rPr lang="ko-KR" altLang="en-US" sz="2000"/>
              <a:t>자동 복구</a:t>
            </a:r>
            <a:r>
              <a:rPr lang="en-US" altLang="ko-KR" sz="2000"/>
              <a:t>(Self-healing)</a:t>
            </a:r>
          </a:p>
          <a:p>
            <a:pPr lvl="1"/>
            <a:r>
              <a:rPr lang="ko-KR" altLang="en-US" sz="1800"/>
              <a:t>문제가 발생한 컨테이너를 자동으로 재시작하거나 교체</a:t>
            </a:r>
            <a:r>
              <a:rPr lang="en-US" altLang="ko-KR" sz="1800"/>
              <a:t>.</a:t>
            </a:r>
          </a:p>
          <a:p>
            <a:pPr lvl="1"/>
            <a:endParaRPr lang="en-US" altLang="ko-KR" sz="1800"/>
          </a:p>
          <a:p>
            <a:r>
              <a:rPr lang="ko-KR" altLang="en-US" sz="2000"/>
              <a:t>업데이트 및 롤백</a:t>
            </a:r>
          </a:p>
          <a:p>
            <a:pPr lvl="1"/>
            <a:r>
              <a:rPr lang="ko-KR" altLang="en-US" sz="1800"/>
              <a:t>애플리케이션을 중단 없이 업데이트하며</a:t>
            </a:r>
            <a:r>
              <a:rPr lang="en-US" altLang="ko-KR" sz="1800"/>
              <a:t>, </a:t>
            </a:r>
            <a:r>
              <a:rPr lang="ko-KR" altLang="en-US" sz="1800"/>
              <a:t>문제가 생기면 이전 버전으로 쉽게 되돌림</a:t>
            </a:r>
            <a:r>
              <a:rPr lang="en-US" altLang="ko-KR" sz="18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1841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D03A0-297A-03BD-5790-7E22335E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2D29CD-C06E-0EE5-C6F3-62C06A1C5FD3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예시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: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오케스트레이션의 필요성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EDF9283-8D97-ECB8-544E-3C8F41C409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개념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7B684D-C500-7087-E20C-973C9C62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1963"/>
            <a:ext cx="10721621" cy="4338084"/>
          </a:xfrm>
        </p:spPr>
        <p:txBody>
          <a:bodyPr>
            <a:normAutofit/>
          </a:bodyPr>
          <a:lstStyle/>
          <a:p>
            <a:r>
              <a:rPr lang="ko-KR" altLang="en-US" sz="2400"/>
              <a:t>오케스트레이션 없는 경우</a:t>
            </a:r>
            <a:r>
              <a:rPr lang="en-US" altLang="ko-KR" sz="2400"/>
              <a:t>:</a:t>
            </a:r>
          </a:p>
          <a:p>
            <a:pPr lvl="1"/>
            <a:r>
              <a:rPr lang="ko-KR" altLang="en-US" sz="2000"/>
              <a:t>웹 서버 애플리케이션을 여러 서버에 수동으로 배포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트래픽이 늘어나면 직접 서버를 추가하고</a:t>
            </a:r>
            <a:r>
              <a:rPr lang="en-US" altLang="ko-KR" sz="2000"/>
              <a:t>, </a:t>
            </a:r>
            <a:r>
              <a:rPr lang="ko-KR" altLang="en-US" sz="2000"/>
              <a:t>컨테이너를 새로 배포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서버나 컨테이너에 문제가 생기면 직접 로그를 확인하고</a:t>
            </a:r>
            <a:r>
              <a:rPr lang="en-US" altLang="ko-KR" sz="2000"/>
              <a:t>, </a:t>
            </a:r>
            <a:r>
              <a:rPr lang="ko-KR" altLang="en-US" sz="2000"/>
              <a:t>재시작하거나 교체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애플리케이션 업데이트 시</a:t>
            </a:r>
            <a:r>
              <a:rPr lang="en-US" altLang="ko-KR" sz="2000"/>
              <a:t>, </a:t>
            </a:r>
            <a:r>
              <a:rPr lang="ko-KR" altLang="en-US" sz="2000"/>
              <a:t>모든 서버에 수동으로 적용</a:t>
            </a:r>
            <a:r>
              <a:rPr lang="en-US" altLang="ko-KR" sz="2000"/>
              <a:t>.</a:t>
            </a:r>
          </a:p>
          <a:p>
            <a:pPr lvl="1"/>
            <a:endParaRPr lang="en-US" altLang="ko-KR" sz="1800"/>
          </a:p>
          <a:p>
            <a:r>
              <a:rPr lang="ko-KR" altLang="en-US" sz="2400"/>
              <a:t>오케스트레이션이 있는 경우</a:t>
            </a:r>
            <a:r>
              <a:rPr lang="en-US" altLang="ko-KR" sz="2400"/>
              <a:t>(Kubernetes):</a:t>
            </a:r>
          </a:p>
          <a:p>
            <a:pPr lvl="1"/>
            <a:r>
              <a:rPr lang="ko-KR" altLang="en-US" sz="2000"/>
              <a:t>쿠버네티스가 컨테이너를 적절한 노드에 자동 배포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부하가 늘어나면 쿠버네티스가 자동으로 컨테이너를 더 실행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컨테이너가 중단되면 쿠버네티스가 자동으로 재시작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업데이트 명령</a:t>
            </a:r>
            <a:r>
              <a:rPr lang="en-US" altLang="ko-KR" sz="2000"/>
              <a:t> </a:t>
            </a:r>
            <a:r>
              <a:rPr lang="ko-KR" altLang="en-US" sz="2000"/>
              <a:t>만으로 애플리케이션을 중단 없이 업데이트</a:t>
            </a:r>
            <a:r>
              <a:rPr lang="en-US" altLang="ko-KR" sz="2000"/>
              <a:t>.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1476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78A51-B7DA-8265-EAA4-E73E5679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EB1FD-E959-3E4D-BFA5-920A10889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9916"/>
            <a:ext cx="9144000" cy="1261471"/>
          </a:xfrm>
        </p:spPr>
        <p:txBody>
          <a:bodyPr>
            <a:normAutofit/>
          </a:bodyPr>
          <a:lstStyle/>
          <a:p>
            <a:r>
              <a:rPr lang="ko-KR" altLang="en-US" sz="4400"/>
              <a:t>쿠버네티스의 구조</a:t>
            </a:r>
          </a:p>
        </p:txBody>
      </p:sp>
    </p:spTree>
    <p:extLst>
      <p:ext uri="{BB962C8B-B14F-4D97-AF65-F5344CB8AC3E}">
        <p14:creationId xmlns:p14="http://schemas.microsoft.com/office/powerpoint/2010/main" val="82253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952FE-65B0-6C7A-5046-686E1C93E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AE5C8B-02A6-9FDB-9D03-B0AB48A9155C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쿠버네티스의 구성 요소 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7E7BAB-C545-18DC-145A-6CAF57F69B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2B2A290-34DF-DCA9-0AA2-3A1F6CFF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1093"/>
            <a:ext cx="3372294" cy="2642173"/>
          </a:xfrm>
        </p:spPr>
        <p:txBody>
          <a:bodyPr>
            <a:normAutofit/>
          </a:bodyPr>
          <a:lstStyle/>
          <a:p>
            <a:r>
              <a:rPr lang="ko-KR" altLang="en-US" sz="2000" i="0">
                <a:effectLst/>
                <a:latin typeface="-apple-system"/>
              </a:rPr>
              <a:t>쿠버네티스 클러스터</a:t>
            </a:r>
            <a:endParaRPr lang="en-US" altLang="ko-KR" sz="2000">
              <a:latin typeface="-apple-system"/>
            </a:endParaRPr>
          </a:p>
          <a:p>
            <a:r>
              <a:rPr lang="ko-KR" altLang="en-US" sz="2000" i="0">
                <a:effectLst/>
                <a:latin typeface="-apple-system"/>
              </a:rPr>
              <a:t>컨트롤 플레인</a:t>
            </a:r>
            <a:endParaRPr lang="en-US" altLang="ko-KR" sz="2000">
              <a:latin typeface="-apple-system"/>
            </a:endParaRPr>
          </a:p>
          <a:p>
            <a:r>
              <a:rPr lang="ko-KR" altLang="en-US" sz="2000" i="0">
                <a:effectLst/>
                <a:latin typeface="-apple-system"/>
              </a:rPr>
              <a:t>노드</a:t>
            </a:r>
            <a:endParaRPr lang="en-US" altLang="ko-KR" sz="2000">
              <a:latin typeface="-apple-system"/>
            </a:endParaRPr>
          </a:p>
          <a:p>
            <a:r>
              <a:rPr lang="ko-KR" altLang="en-US" sz="2000" i="0">
                <a:effectLst/>
                <a:latin typeface="-apple-system"/>
              </a:rPr>
              <a:t>워크로드</a:t>
            </a:r>
            <a:endParaRPr lang="en-US" altLang="ko-KR" sz="2000">
              <a:latin typeface="-apple-system"/>
            </a:endParaRPr>
          </a:p>
          <a:p>
            <a:r>
              <a:rPr lang="ko-KR" altLang="en-US" sz="2000" i="0">
                <a:effectLst/>
                <a:latin typeface="-apple-system"/>
              </a:rPr>
              <a:t>네트워크</a:t>
            </a:r>
            <a:endParaRPr lang="en-US" altLang="ko-KR" sz="2000">
              <a:latin typeface="-apple-system"/>
            </a:endParaRPr>
          </a:p>
          <a:p>
            <a:r>
              <a:rPr lang="ko-KR" altLang="en-US" sz="2000" i="0">
                <a:effectLst/>
                <a:latin typeface="-apple-system"/>
              </a:rPr>
              <a:t>스토리지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80319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17844</TotalTime>
  <Words>3217</Words>
  <Application>Microsoft Office PowerPoint</Application>
  <PresentationFormat>와이드스크린</PresentationFormat>
  <Paragraphs>498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-apple-system</vt:lpstr>
      <vt:lpstr>맑은 고딕</vt:lpstr>
      <vt:lpstr>Arial</vt:lpstr>
      <vt:lpstr>Office 테마</vt:lpstr>
      <vt:lpstr>리눅스 프로그래밍</vt:lpstr>
      <vt:lpstr>쿠버네티스의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쿠버네티스의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쿠버네티스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프로그래밍</dc:title>
  <dc:creator>이다영</dc:creator>
  <cp:lastModifiedBy>User</cp:lastModifiedBy>
  <cp:revision>2789</cp:revision>
  <dcterms:created xsi:type="dcterms:W3CDTF">2024-02-22T02:46:48Z</dcterms:created>
  <dcterms:modified xsi:type="dcterms:W3CDTF">2025-05-13T03:10:05Z</dcterms:modified>
</cp:coreProperties>
</file>