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456" r:id="rId3"/>
    <p:sldId id="485" r:id="rId4"/>
    <p:sldId id="499" r:id="rId5"/>
    <p:sldId id="509" r:id="rId6"/>
    <p:sldId id="488" r:id="rId7"/>
    <p:sldId id="511" r:id="rId8"/>
    <p:sldId id="479" r:id="rId9"/>
    <p:sldId id="512" r:id="rId10"/>
    <p:sldId id="490" r:id="rId11"/>
    <p:sldId id="513" r:id="rId12"/>
    <p:sldId id="514" r:id="rId13"/>
    <p:sldId id="516" r:id="rId14"/>
    <p:sldId id="517" r:id="rId15"/>
    <p:sldId id="518" r:id="rId16"/>
    <p:sldId id="545" r:id="rId17"/>
    <p:sldId id="519" r:id="rId18"/>
    <p:sldId id="586" r:id="rId19"/>
    <p:sldId id="587" r:id="rId20"/>
    <p:sldId id="588" r:id="rId21"/>
    <p:sldId id="589" r:id="rId22"/>
    <p:sldId id="590" r:id="rId23"/>
    <p:sldId id="591" r:id="rId24"/>
    <p:sldId id="592" r:id="rId25"/>
    <p:sldId id="593" r:id="rId26"/>
    <p:sldId id="34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0E9"/>
    <a:srgbClr val="F9C06F"/>
    <a:srgbClr val="95B4D8"/>
    <a:srgbClr val="D2DDF1"/>
    <a:srgbClr val="E48C0A"/>
    <a:srgbClr val="F9C1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86" autoAdjust="0"/>
    <p:restoredTop sz="87696" autoAdjust="0"/>
  </p:normalViewPr>
  <p:slideViewPr>
    <p:cSldViewPr snapToGrid="0">
      <p:cViewPr varScale="1">
        <p:scale>
          <a:sx n="72" d="100"/>
          <a:sy n="72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2025-05-14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302E-E04B-327A-5758-7FFE373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BCF1B-AAED-F743-1DA0-611400FD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6AA89-AF17-BF42-913E-EE07A9D2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0DF5-CC05-943D-E38A-AFA939B8E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29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0EA7-CD4C-17C2-F2DC-278097B4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63BAC0-93A1-0A8C-F6A6-0A5E28974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6467A4-6A91-1AC4-9C9E-F9092929E2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2A842B-302A-F003-B1FF-669B4ABFB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8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1B07-BC4E-B749-4ABF-1A6A99D4F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47FE54-1710-A063-55F6-FA2719E999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CC60841-AD77-4490-BFB6-0A37808E0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F43777-C4F4-28B9-F27C-5E23B8BA54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52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EEAA45-4CBD-9A67-77B8-421531E55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B428CE9-9BA7-EF81-3E0A-0A94EC622A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4B2B06-9AAD-BA66-9F9B-4908E2CECD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034EF4-BB66-DEE3-6014-28BD743E49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0661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E5385-4724-02F6-E7F6-08FCBE218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E07386-92D2-8BC9-0A00-528388DC7C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DEAE98-4073-1EAC-453F-B32CFFB829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22E0CE-D5FB-DA0D-873E-B4A598AA1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9744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08816-5CA8-8FCF-9C90-4010C73D7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04C67-56C5-AF63-7966-69F191D69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93979F-BA04-023B-D42B-2FE69CE2C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BFD76-8C2E-E7C3-FF5A-F6B55328A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5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E2A1A-415E-648A-4FFD-367857A82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E847CC-CAB7-0D3A-9D22-1344E118C1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57588F-1679-F6A2-D5E8-4A5468FAB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0099FF-BE29-0CCC-0DA5-6F03D4E7D6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44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7ED23-EB8F-1233-F103-99D0F086C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481DD8F-A632-C066-96D7-08C10F9ED4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7779F8-DDF3-6DBE-0078-98A1F5BCC0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7C2A-3EB8-FBE2-B0D5-FBF13DE2EF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282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4302E-E04B-327A-5758-7FFE373DA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BBCF1B-AAED-F743-1DA0-611400FD3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C6AA89-AF17-BF42-913E-EE07A9D279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730DF5-CC05-943D-E38A-AFA939B8E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9729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F96C-628D-0D74-9082-EAC5C2E40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D4A2ED-DB3C-0F95-EDD3-2FDA1C197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D52EF8-298D-B870-0A4D-4E9EE9C00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CDBF4-96CD-BB6B-EA3E-344F80CD31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4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B0CC-7A68-6923-5D11-F6C26FA2F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C76BD0-ACF7-B0E7-340B-CEA437961F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78B28C-6F37-D520-24E4-8F72E0A57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047CDF-2E93-17C9-CABA-61150CFD76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437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582E-41B7-FFA4-B07A-81A8925C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F5B19B-5F25-86BC-4136-293BAF628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BAD7CD-33AE-FA60-A350-B0F880F596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1E8364-D33E-1A68-3E79-D571A426E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2577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35D6-CC57-138E-858C-5AC463CAD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D64EDB6-FFED-4C67-70C9-AC55584DE2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13B99D6-FCA3-C9C1-D267-930E1774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BD1C04-015E-69CE-EBF0-3672940D15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45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3F83-2AC6-FD74-F9F1-1F6968C4E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46C406-3CF1-90CF-8E4D-A56CAC0F9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FB3894-AD7C-96F7-D9CA-B8AE3A2295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20A5D2-E6F9-62FE-66EE-955D2FFB6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4667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11EA-8632-9FCE-0E74-910A7BA78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8B9D444-BA5D-5BE8-4DE2-9578C4E35F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A4B82C-5454-BE59-2FDE-A49076758E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EEE58D-9D72-4C67-DCB7-72C4A01AC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59913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08816-5CA8-8FCF-9C90-4010C73D7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D04C67-56C5-AF63-7966-69F191D69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93979F-BA04-023B-D42B-2FE69CE2CC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5BFD76-8C2E-E7C3-FF5A-F6B55328A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55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5E534-D37C-AE1E-567A-75963DA01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0EDF35-4020-24F6-6D8E-9A7FB9CDE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9206B4-AB7B-E7A4-3044-38E0FE432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5D1B7F-9C89-3343-740B-CF465FC9C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5632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E9E80-E739-0DEF-DE9E-3F37BF049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157D1A-EEB2-925A-F9A2-5817017DE9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60A1E87-359A-AB20-0C0E-0320708A0E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BD3B8A-9872-33C9-17F9-D175B9D543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694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00B5E-BC62-C588-3E74-B1FCC3CC5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8144214-D3E8-89C8-D04D-CD153A89A4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435444A-C08D-6E27-477B-CF524EE0C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2BDA61-D4DD-D9E3-1DD7-46411FF08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56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E64CC-1F8A-7150-D86D-50E3E84D3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5EA9C8-D57E-D9B3-3C07-7500059B39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1488BB-56D5-0369-50C6-F01122A7FB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F33F17-6E6D-82D1-C93F-7F53C1372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38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0116-F0B9-B537-07DC-B8087A73D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C9AF59-0B58-58B9-CA89-3CCF193991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4B6E67-7E13-53E6-5AFC-5D15C6754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7C2F00-0DD5-BE7D-202B-10D1BFF8C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507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C2C5C-521E-10E7-83B4-89A3FE3D0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9A7CB3A-9972-DE81-CB1B-E1940F6628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EF21D1-000E-632E-2CDA-E14A7CFE32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DC2661-D40E-A3FC-73D9-66B776E36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10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71437-CC42-F878-9677-8E6B81CF8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E098641-F8C9-F033-971B-63C3222C4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767051-E25E-AC1D-6A0A-FA3CA6803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B5495D-B2E6-3B7E-DDBD-6CDE970485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062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69B32-B051-FDFD-BE19-115A98BB0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889932-6A57-4540-9F99-BD6DEF314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E89C14-D95F-D476-9B46-A8F4DE229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E466A7-BC2B-EF0D-201C-369A3F0A7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438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cho.tistory.com/1291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soy.github.io/blog/2018-06-02-Load-Balance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esoy.github.io/blog/2018-06-02-Load-Balanc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18. </a:t>
            </a:r>
            <a:r>
              <a:rPr lang="en-US" altLang="ko-KR" sz="2400"/>
              <a:t>Kubernetes</a:t>
            </a:r>
            <a:r>
              <a:rPr lang="ko-KR" altLang="en-US"/>
              <a:t>와 트래픽 분산</a:t>
            </a:r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F0D94-D490-3EFE-2A40-800AB3FC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8A1790-E514-FE46-A1B4-9EB8091F1A41}"/>
              </a:ext>
            </a:extLst>
          </p:cNvPr>
          <p:cNvSpPr txBox="1"/>
          <p:nvPr/>
        </p:nvSpPr>
        <p:spPr>
          <a:xfrm>
            <a:off x="838199" y="1096906"/>
            <a:ext cx="45737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트래픽 흐름</a:t>
            </a:r>
          </a:p>
          <a:p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4B12AAE-77F4-F098-BBC5-4351945A54F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밸런싱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9CBF2BC-0C3D-A69B-5304-AD7C57334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416"/>
            <a:ext cx="10597587" cy="479845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외부 사용자가 요청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외부 로드 밸런서가 요청을 받음 </a:t>
            </a:r>
            <a:r>
              <a:rPr lang="en-US" altLang="ko-KR" sz="2000"/>
              <a:t>: </a:t>
            </a:r>
            <a:r>
              <a:rPr lang="ko-KR" altLang="en-US" sz="2000"/>
              <a:t>이를 위해서 서비스</a:t>
            </a:r>
            <a:r>
              <a:rPr lang="en-US" altLang="ko-KR" sz="2000"/>
              <a:t> (Loadbalancer)</a:t>
            </a:r>
            <a:r>
              <a:rPr lang="ko-KR" altLang="en-US" sz="2000"/>
              <a:t>가 필요 </a:t>
            </a:r>
            <a:endParaRPr lang="en-US" altLang="ko-KR" sz="2000"/>
          </a:p>
          <a:p>
            <a:pPr marL="914400" lvl="1" indent="-457200">
              <a:buFont typeface="+mj-lt"/>
              <a:buAutoNum type="arabicParenR"/>
            </a:pPr>
            <a:r>
              <a:rPr lang="ko-KR" altLang="en-US" sz="1600"/>
              <a:t>하나의 서비스</a:t>
            </a:r>
            <a:r>
              <a:rPr lang="en-US" altLang="ko-KR" sz="1600"/>
              <a:t>(NodePort)</a:t>
            </a:r>
            <a:r>
              <a:rPr lang="ko-KR" altLang="en-US" sz="1600"/>
              <a:t>로 트래픽을 전달하거나 </a:t>
            </a:r>
            <a:endParaRPr lang="en-US" altLang="ko-KR" sz="1600"/>
          </a:p>
          <a:p>
            <a:pPr marL="914400" lvl="1" indent="-457200">
              <a:buFont typeface="+mj-lt"/>
              <a:buAutoNum type="arabicParenR"/>
            </a:pPr>
            <a:r>
              <a:rPr lang="en-US" altLang="ko-KR" sz="1600"/>
              <a:t>Ingress</a:t>
            </a:r>
            <a:r>
              <a:rPr lang="ko-KR" altLang="en-US" sz="1600"/>
              <a:t>로 트래픽을 전달해 여러 내부 서비스</a:t>
            </a:r>
            <a:r>
              <a:rPr lang="en-US" altLang="ko-KR" sz="1600"/>
              <a:t>(ClusterIP)</a:t>
            </a:r>
            <a:r>
              <a:rPr lang="ko-KR" altLang="en-US" sz="1600"/>
              <a:t>로 트래픽 분배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ko-KR" sz="2000" b="1"/>
              <a:t>kube-proxy</a:t>
            </a:r>
            <a:r>
              <a:rPr lang="ko-KR" altLang="en-US" sz="2000" b="1"/>
              <a:t>가 요청을 적절한 </a:t>
            </a:r>
            <a:r>
              <a:rPr lang="en-US" altLang="ko-KR" sz="2000" b="1"/>
              <a:t>Pod</a:t>
            </a:r>
            <a:r>
              <a:rPr lang="ko-KR" altLang="en-US" sz="2000" b="1"/>
              <a:t>에 전달</a:t>
            </a:r>
            <a:endParaRPr lang="ko-KR" altLang="en-US" sz="1600" b="1"/>
          </a:p>
          <a:p>
            <a:pPr marL="457200" indent="-457200">
              <a:buFont typeface="+mj-lt"/>
              <a:buAutoNum type="arabicPeriod"/>
            </a:pPr>
            <a:r>
              <a:rPr lang="en-US" altLang="ko-KR" sz="2000"/>
              <a:t>Pod</a:t>
            </a:r>
            <a:r>
              <a:rPr lang="ko-KR" altLang="en-US" sz="2000"/>
              <a:t>가 요청을 처리하여 응답 생성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sz="2000"/>
              <a:t>응답이 요청이 온 길을 다시 돌아가서 외부 사용자에게 전달</a:t>
            </a:r>
            <a:endParaRPr lang="en-US" altLang="ko-KR" sz="2000"/>
          </a:p>
          <a:p>
            <a:pPr marL="0" indent="0">
              <a:buNone/>
            </a:pPr>
            <a:endParaRPr lang="en-US" altLang="ko-KR" sz="2000"/>
          </a:p>
          <a:p>
            <a:r>
              <a:rPr lang="ko-KR" altLang="en-US" sz="2000"/>
              <a:t>이와 같이</a:t>
            </a:r>
            <a:r>
              <a:rPr lang="en-US" altLang="ko-KR" sz="2000"/>
              <a:t>, </a:t>
            </a:r>
            <a:r>
              <a:rPr lang="ko-KR" altLang="en-US" sz="2000"/>
              <a:t>외부 사용자가 보낸 요청은 로드 밸런서를 통해 여러 </a:t>
            </a:r>
            <a:r>
              <a:rPr lang="en-US" altLang="ko-KR" sz="2000"/>
              <a:t>Pod</a:t>
            </a:r>
            <a:r>
              <a:rPr lang="ko-KR" altLang="en-US" sz="2000"/>
              <a:t>에 고르게 분산되어 처리되며</a:t>
            </a:r>
            <a:r>
              <a:rPr lang="en-US" altLang="ko-KR" sz="2000"/>
              <a:t>, </a:t>
            </a:r>
            <a:r>
              <a:rPr lang="ko-KR" altLang="en-US" sz="2000"/>
              <a:t>최종 응답은 사용자의 브라우저나 애플리케이션으로 반환</a:t>
            </a:r>
            <a:endParaRPr lang="en-US" altLang="ko-KR" sz="2000"/>
          </a:p>
          <a:p>
            <a:r>
              <a:rPr lang="ko-KR" altLang="en-US" sz="2000" b="1"/>
              <a:t>너무 많은 요청이 있을 시</a:t>
            </a:r>
            <a:r>
              <a:rPr lang="en-US" altLang="ko-KR" sz="2000" b="1"/>
              <a:t>, HPA</a:t>
            </a:r>
            <a:r>
              <a:rPr lang="ko-KR" altLang="en-US" sz="2000" b="1"/>
              <a:t>가 </a:t>
            </a:r>
            <a:r>
              <a:rPr lang="en-US" altLang="ko-KR" sz="2000" b="1"/>
              <a:t>Pod</a:t>
            </a:r>
            <a:r>
              <a:rPr lang="ko-KR" altLang="en-US" sz="2000" b="1"/>
              <a:t>를 자동 생성</a:t>
            </a:r>
            <a:r>
              <a:rPr lang="en-US" altLang="ko-KR" sz="2000" b="1"/>
              <a:t>, </a:t>
            </a:r>
            <a:r>
              <a:rPr lang="ko-KR" altLang="en-US" sz="2000" b="1"/>
              <a:t>요청이 없을 시에는 </a:t>
            </a:r>
            <a:r>
              <a:rPr lang="en-US" altLang="ko-KR" sz="2000" b="1"/>
              <a:t>HPA</a:t>
            </a:r>
            <a:r>
              <a:rPr lang="ko-KR" altLang="en-US" sz="2000" b="1"/>
              <a:t>가 </a:t>
            </a:r>
            <a:r>
              <a:rPr lang="en-US" altLang="ko-KR" sz="2000" b="1"/>
              <a:t>Pod</a:t>
            </a:r>
            <a:r>
              <a:rPr lang="ko-KR" altLang="en-US" sz="2000" b="1"/>
              <a:t>를 다시 줄임</a:t>
            </a:r>
            <a:r>
              <a:rPr lang="en-US" altLang="ko-KR" sz="2000" b="1"/>
              <a:t>.</a:t>
            </a:r>
          </a:p>
          <a:p>
            <a:endParaRPr lang="ko-KR" altLang="en-US" sz="20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4682AB-4DE3-AFCF-4974-D9E70079A6D3}"/>
              </a:ext>
            </a:extLst>
          </p:cNvPr>
          <p:cNvSpPr txBox="1"/>
          <p:nvPr/>
        </p:nvSpPr>
        <p:spPr>
          <a:xfrm>
            <a:off x="8212238" y="2703217"/>
            <a:ext cx="24364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API Gateway</a:t>
            </a:r>
            <a:r>
              <a:rPr lang="ko-KR" altLang="en-US" sz="1400">
                <a:solidFill>
                  <a:srgbClr val="FF0000"/>
                </a:solidFill>
              </a:rPr>
              <a:t>등 여러 서비스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ED8DCF-BC22-8737-C497-184478BE6FB0}"/>
              </a:ext>
            </a:extLst>
          </p:cNvPr>
          <p:cNvSpPr txBox="1"/>
          <p:nvPr/>
        </p:nvSpPr>
        <p:spPr>
          <a:xfrm>
            <a:off x="6457616" y="2395440"/>
            <a:ext cx="48536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</a:rPr>
              <a:t>단일 서비스</a:t>
            </a:r>
            <a:r>
              <a:rPr lang="en-US" altLang="ko-KR" sz="1400">
                <a:solidFill>
                  <a:srgbClr val="FF0000"/>
                </a:solidFill>
              </a:rPr>
              <a:t>(Nginx, Django, </a:t>
            </a:r>
            <a:r>
              <a:rPr lang="ko-KR" altLang="en-US" sz="1400">
                <a:solidFill>
                  <a:srgbClr val="FF0000"/>
                </a:solidFill>
              </a:rPr>
              <a:t>웹 애플리케이션</a:t>
            </a:r>
            <a:r>
              <a:rPr lang="en-US" altLang="ko-KR" sz="1400">
                <a:solidFill>
                  <a:srgbClr val="FF0000"/>
                </a:solidFill>
              </a:rPr>
              <a:t>) </a:t>
            </a:r>
            <a:r>
              <a:rPr lang="ko-KR" altLang="en-US" sz="1400">
                <a:solidFill>
                  <a:srgbClr val="FF0000"/>
                </a:solidFill>
              </a:rPr>
              <a:t>외부 공개</a:t>
            </a:r>
          </a:p>
        </p:txBody>
      </p:sp>
    </p:spTree>
    <p:extLst>
      <p:ext uri="{BB962C8B-B14F-4D97-AF65-F5344CB8AC3E}">
        <p14:creationId xmlns:p14="http://schemas.microsoft.com/office/powerpoint/2010/main" val="2218930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18BF4-3745-178A-E164-B32720D78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DB4EAD-7D73-AF5A-D15D-F3EBE5CD2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</a:p>
        </p:txBody>
      </p:sp>
    </p:spTree>
    <p:extLst>
      <p:ext uri="{BB962C8B-B14F-4D97-AF65-F5344CB8AC3E}">
        <p14:creationId xmlns:p14="http://schemas.microsoft.com/office/powerpoint/2010/main" val="2236547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ADEB1-19CA-0302-057E-BB831B54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4A5494-D59F-4787-9233-9213D60B7346}"/>
              </a:ext>
            </a:extLst>
          </p:cNvPr>
          <p:cNvSpPr txBox="1"/>
          <p:nvPr/>
        </p:nvSpPr>
        <p:spPr>
          <a:xfrm>
            <a:off x="838198" y="1221904"/>
            <a:ext cx="94541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kube-proxy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(IPTables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모드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1E52B7E4-54FB-AA24-7D0E-7995AAB849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</a:p>
        </p:txBody>
      </p:sp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6D9D57D2-92D3-EC53-B512-CF8D0D598613}"/>
              </a:ext>
            </a:extLst>
          </p:cNvPr>
          <p:cNvSpPr txBox="1">
            <a:spLocks/>
          </p:cNvSpPr>
          <p:nvPr/>
        </p:nvSpPr>
        <p:spPr>
          <a:xfrm>
            <a:off x="757871" y="5275835"/>
            <a:ext cx="10504993" cy="14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 err="1">
                <a:latin typeface="-apple-system"/>
              </a:rPr>
              <a:t>NodePort</a:t>
            </a:r>
            <a:r>
              <a:rPr lang="ko-KR" altLang="en-US" sz="1600" dirty="0">
                <a:latin typeface="-apple-system"/>
              </a:rPr>
              <a:t>는 요청들을 노드에 로드 </a:t>
            </a:r>
            <a:r>
              <a:rPr lang="ko-KR" altLang="en-US" sz="1600" dirty="0" err="1">
                <a:latin typeface="-apple-system"/>
              </a:rPr>
              <a:t>밸런싱하는</a:t>
            </a:r>
            <a:r>
              <a:rPr lang="ko-KR" altLang="en-US" sz="1600" dirty="0">
                <a:latin typeface="-apple-system"/>
              </a:rPr>
              <a:t> 기능을 제공하지 않음</a:t>
            </a:r>
            <a:r>
              <a:rPr lang="en-US" altLang="ko-KR" sz="1600" dirty="0">
                <a:latin typeface="-apple-system"/>
              </a:rPr>
              <a:t>.</a:t>
            </a:r>
            <a:r>
              <a:rPr lang="ko-KR" altLang="en-US" sz="1600" dirty="0">
                <a:latin typeface="-apple-system"/>
              </a:rPr>
              <a:t> </a:t>
            </a:r>
            <a:r>
              <a:rPr lang="en-US" altLang="ko-KR" sz="1600" dirty="0">
                <a:latin typeface="-apple-system"/>
              </a:rPr>
              <a:t> </a:t>
            </a:r>
          </a:p>
          <a:p>
            <a:r>
              <a:rPr lang="ko-KR" altLang="en-US" sz="1600" dirty="0">
                <a:latin typeface="-apple-system"/>
              </a:rPr>
              <a:t>하지만 </a:t>
            </a:r>
            <a:r>
              <a:rPr lang="en-US" altLang="ko-KR" sz="1600" dirty="0" err="1">
                <a:latin typeface="-apple-system"/>
              </a:rPr>
              <a:t>kube</a:t>
            </a:r>
            <a:r>
              <a:rPr lang="en-US" altLang="ko-KR" sz="1600" dirty="0">
                <a:latin typeface="-apple-system"/>
              </a:rPr>
              <a:t>-proxy</a:t>
            </a:r>
            <a:r>
              <a:rPr lang="ko-KR" altLang="en-US" sz="1600" dirty="0">
                <a:latin typeface="-apple-system"/>
              </a:rPr>
              <a:t>의 디폴트 모드인 </a:t>
            </a:r>
            <a:r>
              <a:rPr lang="en-US" altLang="ko-KR" sz="1600" dirty="0" err="1">
                <a:latin typeface="-apple-system"/>
              </a:rPr>
              <a:t>IPTables</a:t>
            </a:r>
            <a:r>
              <a:rPr lang="en-US" altLang="ko-KR" sz="1600" dirty="0">
                <a:latin typeface="-apple-system"/>
              </a:rPr>
              <a:t> </a:t>
            </a:r>
            <a:r>
              <a:rPr lang="ko-KR" altLang="en-US" sz="1600" dirty="0">
                <a:latin typeface="-apple-system"/>
              </a:rPr>
              <a:t>모드가</a:t>
            </a:r>
            <a:r>
              <a:rPr lang="en-US" altLang="ko-KR" sz="1600" dirty="0">
                <a:latin typeface="-apple-system"/>
              </a:rPr>
              <a:t>,</a:t>
            </a:r>
            <a:r>
              <a:rPr lang="ko-KR" altLang="en-US" sz="1600" dirty="0">
                <a:latin typeface="-apple-system"/>
              </a:rPr>
              <a:t> 각 노드의 </a:t>
            </a:r>
            <a:r>
              <a:rPr lang="en-US" altLang="ko-KR" sz="1600" dirty="0" err="1">
                <a:latin typeface="-apple-system"/>
              </a:rPr>
              <a:t>kube</a:t>
            </a:r>
            <a:r>
              <a:rPr lang="en-US" altLang="ko-KR" sz="1600" dirty="0">
                <a:latin typeface="-apple-system"/>
              </a:rPr>
              <a:t>-proxy</a:t>
            </a:r>
            <a:r>
              <a:rPr lang="ko-KR" altLang="en-US" sz="1600" dirty="0">
                <a:latin typeface="-apple-system"/>
              </a:rPr>
              <a:t>는 서비스에 속한 </a:t>
            </a:r>
            <a:r>
              <a:rPr lang="ko-KR" altLang="en-US" sz="1600" dirty="0" err="1">
                <a:latin typeface="-apple-system"/>
              </a:rPr>
              <a:t>파드가</a:t>
            </a:r>
            <a:r>
              <a:rPr lang="ko-KR" altLang="en-US" sz="1600" dirty="0">
                <a:latin typeface="-apple-system"/>
              </a:rPr>
              <a:t> </a:t>
            </a:r>
            <a:br>
              <a:rPr lang="en-US" altLang="ko-KR" sz="1600" dirty="0">
                <a:latin typeface="-apple-system"/>
              </a:rPr>
            </a:br>
            <a:r>
              <a:rPr lang="ko-KR" altLang="en-US" sz="1600" dirty="0">
                <a:latin typeface="-apple-system"/>
              </a:rPr>
              <a:t>다른 노드에 있더라도 </a:t>
            </a:r>
            <a:r>
              <a:rPr lang="ko-KR" altLang="en-US" sz="1600" b="1" dirty="0">
                <a:latin typeface="-apple-system"/>
              </a:rPr>
              <a:t>라운드 로빈 </a:t>
            </a:r>
            <a:r>
              <a:rPr lang="ko-KR" altLang="en-US" sz="1600" dirty="0">
                <a:latin typeface="-apple-system"/>
              </a:rPr>
              <a:t>방식으로 요청을 분산 전달하기 때문에 결과적으로 간단한 로드 </a:t>
            </a:r>
            <a:br>
              <a:rPr lang="en-US" altLang="ko-KR" sz="1600" dirty="0">
                <a:latin typeface="-apple-system"/>
              </a:rPr>
            </a:br>
            <a:r>
              <a:rPr lang="ko-KR" altLang="en-US" sz="1600" dirty="0" err="1">
                <a:latin typeface="-apple-system"/>
              </a:rPr>
              <a:t>밸런싱처럼</a:t>
            </a:r>
            <a:r>
              <a:rPr lang="ko-KR" altLang="en-US" sz="1600" dirty="0">
                <a:latin typeface="-apple-system"/>
              </a:rPr>
              <a:t> 보임</a:t>
            </a:r>
            <a:endParaRPr lang="en-US" altLang="ko-KR" sz="1600" dirty="0">
              <a:latin typeface="-apple-system"/>
            </a:endParaRPr>
          </a:p>
          <a:p>
            <a:r>
              <a:rPr lang="en-US" altLang="ko-KR" sz="1600" dirty="0" err="1">
                <a:latin typeface="-apple-system"/>
              </a:rPr>
              <a:t>kube</a:t>
            </a:r>
            <a:r>
              <a:rPr lang="en-US" altLang="ko-KR" sz="1600" dirty="0">
                <a:latin typeface="-apple-system"/>
              </a:rPr>
              <a:t>-proxy</a:t>
            </a:r>
            <a:r>
              <a:rPr lang="ko-KR" altLang="en-US" sz="1600" dirty="0">
                <a:latin typeface="-apple-system"/>
              </a:rPr>
              <a:t>에서 </a:t>
            </a:r>
            <a:r>
              <a:rPr lang="en-US" altLang="ko-KR" sz="1600" dirty="0">
                <a:latin typeface="-apple-system"/>
              </a:rPr>
              <a:t>IPVS </a:t>
            </a:r>
            <a:r>
              <a:rPr lang="ko-KR" altLang="en-US" sz="1600" dirty="0">
                <a:latin typeface="-apple-system"/>
              </a:rPr>
              <a:t>모드를 사용하면</a:t>
            </a:r>
            <a:r>
              <a:rPr lang="en-US" altLang="ko-KR" sz="1600" dirty="0">
                <a:latin typeface="-apple-system"/>
              </a:rPr>
              <a:t>, </a:t>
            </a:r>
            <a:r>
              <a:rPr lang="ko-KR" altLang="en-US" sz="1600" dirty="0">
                <a:latin typeface="-apple-system"/>
              </a:rPr>
              <a:t>더 정교한 로드 </a:t>
            </a:r>
            <a:r>
              <a:rPr lang="ko-KR" altLang="en-US" sz="1600" dirty="0" err="1">
                <a:latin typeface="-apple-system"/>
              </a:rPr>
              <a:t>밸런싱</a:t>
            </a:r>
            <a:r>
              <a:rPr lang="en-US" altLang="ko-KR" sz="1600" dirty="0">
                <a:latin typeface="-apple-system"/>
              </a:rPr>
              <a:t>(Least Connection </a:t>
            </a:r>
            <a:r>
              <a:rPr lang="ko-KR" altLang="en-US" sz="1600" dirty="0">
                <a:latin typeface="-apple-system"/>
              </a:rPr>
              <a:t>등</a:t>
            </a:r>
            <a:r>
              <a:rPr lang="en-US" altLang="ko-KR" sz="1600" dirty="0">
                <a:latin typeface="-apple-system"/>
              </a:rPr>
              <a:t>)</a:t>
            </a:r>
            <a:r>
              <a:rPr lang="ko-KR" altLang="en-US" sz="1600" dirty="0">
                <a:latin typeface="-apple-system"/>
              </a:rPr>
              <a:t>이 가능해짐 </a:t>
            </a:r>
            <a:endParaRPr lang="en-US" altLang="ko-KR" sz="1600" dirty="0">
              <a:latin typeface="-apple-system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7DCCCFD-7F7D-3F9E-EA9D-AA36DE46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382" y="2519159"/>
            <a:ext cx="5028097" cy="24128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6BC6-B9FE-04E2-1C9F-3A7E5E2BC37C}"/>
              </a:ext>
            </a:extLst>
          </p:cNvPr>
          <p:cNvSpPr txBox="1"/>
          <p:nvPr/>
        </p:nvSpPr>
        <p:spPr>
          <a:xfrm>
            <a:off x="6199011" y="2175874"/>
            <a:ext cx="30740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>
                <a:solidFill>
                  <a:srgbClr val="FF0000"/>
                </a:solidFill>
              </a:rPr>
              <a:t>17</a:t>
            </a:r>
            <a:r>
              <a:rPr lang="ko-KR" altLang="en-US" sz="1400">
                <a:solidFill>
                  <a:srgbClr val="FF0000"/>
                </a:solidFill>
              </a:rPr>
              <a:t>장에서 했던 실습에서 수정 진행</a:t>
            </a:r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7376F552-FB89-5568-1F1A-EF4F5B1E1A4E}"/>
              </a:ext>
            </a:extLst>
          </p:cNvPr>
          <p:cNvSpPr txBox="1">
            <a:spLocks/>
          </p:cNvSpPr>
          <p:nvPr/>
        </p:nvSpPr>
        <p:spPr>
          <a:xfrm>
            <a:off x="990598" y="1851949"/>
            <a:ext cx="10266682" cy="723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>
                <a:latin typeface="-apple-system"/>
              </a:rPr>
              <a:t>현재 외부 로드 밸런서를 사용하지 않는 상황임 </a:t>
            </a:r>
            <a:r>
              <a:rPr lang="en-US" altLang="ko-KR" sz="1800">
                <a:latin typeface="-apple-system"/>
              </a:rPr>
              <a:t>(</a:t>
            </a:r>
            <a:r>
              <a:rPr lang="ko-KR" altLang="en-US" sz="1800">
                <a:latin typeface="-apple-system"/>
              </a:rPr>
              <a:t>온프레미스 환경</a:t>
            </a:r>
            <a:r>
              <a:rPr lang="en-US" altLang="ko-KR" sz="1800">
                <a:latin typeface="-apple-system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491C35-7063-1DD9-F63E-21E465E22D4A}"/>
              </a:ext>
            </a:extLst>
          </p:cNvPr>
          <p:cNvSpPr txBox="1"/>
          <p:nvPr/>
        </p:nvSpPr>
        <p:spPr>
          <a:xfrm>
            <a:off x="6964999" y="6162347"/>
            <a:ext cx="4292281" cy="313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가장 적은 연결을 유지하고 있는 파드로 전달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40776B-59B4-7F5F-74C8-279457EA8EA2}"/>
              </a:ext>
            </a:extLst>
          </p:cNvPr>
          <p:cNvSpPr txBox="1"/>
          <p:nvPr/>
        </p:nvSpPr>
        <p:spPr>
          <a:xfrm>
            <a:off x="3193497" y="6010970"/>
            <a:ext cx="2816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순서대로 돌아가며 요청을 할당</a:t>
            </a:r>
          </a:p>
        </p:txBody>
      </p:sp>
    </p:spTree>
    <p:extLst>
      <p:ext uri="{BB962C8B-B14F-4D97-AF65-F5344CB8AC3E}">
        <p14:creationId xmlns:p14="http://schemas.microsoft.com/office/powerpoint/2010/main" val="382547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26B6A-2CE4-A7DC-AF5C-D590F0D90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56432F-73CB-D18D-5ABA-E0C25294BBFD}"/>
              </a:ext>
            </a:extLst>
          </p:cNvPr>
          <p:cNvSpPr txBox="1"/>
          <p:nvPr/>
        </p:nvSpPr>
        <p:spPr>
          <a:xfrm>
            <a:off x="838198" y="1221904"/>
            <a:ext cx="80822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kube-proxy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(IPTables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모드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F5E8E7-C2B2-1204-40BA-BCBDBFB2602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  <a:endParaRPr lang="ko-KR" altLang="en-US"/>
          </a:p>
        </p:txBody>
      </p:sp>
      <p:sp>
        <p:nvSpPr>
          <p:cNvPr id="3" name="내용 개체 틀 4">
            <a:extLst>
              <a:ext uri="{FF2B5EF4-FFF2-40B4-BE49-F238E27FC236}">
                <a16:creationId xmlns:a16="http://schemas.microsoft.com/office/drawing/2014/main" id="{D931625C-A485-0DED-E3F9-2FA3D92A1DA6}"/>
              </a:ext>
            </a:extLst>
          </p:cNvPr>
          <p:cNvSpPr txBox="1">
            <a:spLocks/>
          </p:cNvSpPr>
          <p:nvPr/>
        </p:nvSpPr>
        <p:spPr>
          <a:xfrm>
            <a:off x="990598" y="1851949"/>
            <a:ext cx="10266682" cy="1577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 err="1">
                <a:latin typeface="-apple-system"/>
              </a:rPr>
              <a:t>kube</a:t>
            </a:r>
            <a:r>
              <a:rPr lang="en-US" altLang="ko-KR" sz="1800" dirty="0">
                <a:latin typeface="-apple-system"/>
              </a:rPr>
              <a:t>-proxy</a:t>
            </a:r>
            <a:r>
              <a:rPr lang="ko-KR" altLang="en-US" sz="1800" dirty="0">
                <a:latin typeface="-apple-system"/>
              </a:rPr>
              <a:t>의 디폴트는 </a:t>
            </a:r>
            <a:r>
              <a:rPr lang="en-US" altLang="ko-KR" sz="1800" dirty="0" err="1">
                <a:latin typeface="-apple-system"/>
              </a:rPr>
              <a:t>IPTable</a:t>
            </a:r>
            <a:r>
              <a:rPr lang="en-US" altLang="ko-KR" sz="1800" dirty="0">
                <a:latin typeface="-apple-system"/>
              </a:rPr>
              <a:t> </a:t>
            </a:r>
            <a:r>
              <a:rPr lang="ko-KR" altLang="en-US" sz="1800" dirty="0">
                <a:latin typeface="-apple-system"/>
              </a:rPr>
              <a:t>모드임</a:t>
            </a:r>
            <a:endParaRPr lang="en-US" altLang="ko-KR" sz="1800" dirty="0">
              <a:latin typeface="-apple-system"/>
            </a:endParaRPr>
          </a:p>
          <a:p>
            <a:r>
              <a:rPr lang="en-US" altLang="ko-KR" sz="1800" dirty="0" err="1">
                <a:latin typeface="-apple-system"/>
              </a:rPr>
              <a:t>kube</a:t>
            </a:r>
            <a:r>
              <a:rPr lang="en-US" altLang="ko-KR" sz="1800" dirty="0">
                <a:latin typeface="-apple-system"/>
              </a:rPr>
              <a:t>-proxy</a:t>
            </a:r>
            <a:r>
              <a:rPr lang="ko-KR" altLang="en-US" sz="1800" dirty="0">
                <a:latin typeface="-apple-system"/>
              </a:rPr>
              <a:t>의 로드 </a:t>
            </a:r>
            <a:r>
              <a:rPr lang="ko-KR" altLang="en-US" sz="1800" dirty="0" err="1">
                <a:latin typeface="-apple-system"/>
              </a:rPr>
              <a:t>밸런싱</a:t>
            </a:r>
            <a:r>
              <a:rPr lang="ko-KR" altLang="en-US" sz="1800" dirty="0">
                <a:latin typeface="-apple-system"/>
              </a:rPr>
              <a:t> 모드 수동 확인</a:t>
            </a:r>
          </a:p>
          <a:p>
            <a:pPr lvl="1"/>
            <a:r>
              <a:rPr lang="en-US" altLang="ko-KR" sz="1600" dirty="0" err="1">
                <a:latin typeface="-apple-system"/>
              </a:rPr>
              <a:t>kube</a:t>
            </a:r>
            <a:r>
              <a:rPr lang="en-US" altLang="ko-KR" sz="1600" dirty="0">
                <a:latin typeface="-apple-system"/>
              </a:rPr>
              <a:t>-proxy</a:t>
            </a:r>
            <a:r>
              <a:rPr lang="ko-KR" altLang="en-US" sz="1600" dirty="0">
                <a:latin typeface="-apple-system"/>
              </a:rPr>
              <a:t>는 </a:t>
            </a:r>
            <a:r>
              <a:rPr lang="en-US" altLang="ko-KR" sz="1600" dirty="0" err="1">
                <a:latin typeface="-apple-system"/>
              </a:rPr>
              <a:t>ConfigMap</a:t>
            </a:r>
            <a:r>
              <a:rPr lang="ko-KR" altLang="en-US" sz="1600" dirty="0">
                <a:latin typeface="-apple-system"/>
              </a:rPr>
              <a:t>을 통해 구성됨</a:t>
            </a:r>
            <a:r>
              <a:rPr lang="en-US" altLang="ko-KR" sz="1600" dirty="0">
                <a:latin typeface="-apple-system"/>
              </a:rPr>
              <a:t>. </a:t>
            </a:r>
            <a:r>
              <a:rPr lang="ko-KR" altLang="en-US" sz="1600" dirty="0">
                <a:latin typeface="-apple-system"/>
              </a:rPr>
              <a:t>다음 명령어로 현재 모드를 확인 </a:t>
            </a:r>
            <a:endParaRPr lang="en-US" altLang="ko-KR" sz="1600" dirty="0">
              <a:latin typeface="-apple-system"/>
            </a:endParaRPr>
          </a:p>
          <a:p>
            <a:pPr lvl="1"/>
            <a:r>
              <a:rPr lang="en-US" altLang="ko-KR" sz="1600" dirty="0" err="1">
                <a:latin typeface="-apple-system"/>
              </a:rPr>
              <a:t>kubectl</a:t>
            </a:r>
            <a:r>
              <a:rPr lang="en-US" altLang="ko-KR" sz="1600" dirty="0">
                <a:latin typeface="-apple-system"/>
              </a:rPr>
              <a:t> get </a:t>
            </a:r>
            <a:r>
              <a:rPr lang="en-US" altLang="ko-KR" sz="1600" dirty="0" err="1">
                <a:latin typeface="-apple-system"/>
              </a:rPr>
              <a:t>configmap</a:t>
            </a:r>
            <a:r>
              <a:rPr lang="en-US" altLang="ko-KR" sz="1600" dirty="0">
                <a:latin typeface="-apple-system"/>
              </a:rPr>
              <a:t> -n </a:t>
            </a:r>
            <a:r>
              <a:rPr lang="en-US" altLang="ko-KR" sz="1600" dirty="0" err="1">
                <a:latin typeface="-apple-system"/>
              </a:rPr>
              <a:t>kube</a:t>
            </a:r>
            <a:r>
              <a:rPr lang="en-US" altLang="ko-KR" sz="1600" dirty="0">
                <a:latin typeface="-apple-system"/>
              </a:rPr>
              <a:t>-system </a:t>
            </a:r>
            <a:r>
              <a:rPr lang="en-US" altLang="ko-KR" sz="1600" dirty="0" err="1">
                <a:latin typeface="-apple-system"/>
              </a:rPr>
              <a:t>kube</a:t>
            </a:r>
            <a:r>
              <a:rPr lang="en-US" altLang="ko-KR" sz="1600" dirty="0">
                <a:latin typeface="-apple-system"/>
              </a:rPr>
              <a:t>-proxy -o </a:t>
            </a:r>
            <a:r>
              <a:rPr lang="en-US" altLang="ko-KR" sz="1600" dirty="0" err="1">
                <a:latin typeface="-apple-system"/>
              </a:rPr>
              <a:t>yaml</a:t>
            </a:r>
            <a:r>
              <a:rPr lang="en-US" altLang="ko-KR" sz="1600" dirty="0">
                <a:latin typeface="-apple-system"/>
              </a:rPr>
              <a:t> | </a:t>
            </a:r>
            <a:r>
              <a:rPr lang="en-US" altLang="ko-KR" sz="1600" dirty="0" err="1">
                <a:latin typeface="-apple-system"/>
              </a:rPr>
              <a:t>grep</a:t>
            </a:r>
            <a:r>
              <a:rPr lang="en-US" altLang="ko-KR" sz="1600" dirty="0">
                <a:latin typeface="-apple-system"/>
              </a:rPr>
              <a:t> "mode"</a:t>
            </a:r>
            <a:endParaRPr lang="en-US" altLang="ko-KR" sz="1050" dirty="0">
              <a:latin typeface="-apple-system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3C8E94-DC9D-9D76-8EB9-A630B852478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7998" b="4096"/>
          <a:stretch/>
        </p:blipFill>
        <p:spPr>
          <a:xfrm>
            <a:off x="1510944" y="4059045"/>
            <a:ext cx="9435001" cy="41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276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C0316-8500-CAF3-5585-D8BB01AD3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53EECB-7847-82B3-3FB0-6E211BAA3C42}"/>
              </a:ext>
            </a:extLst>
          </p:cNvPr>
          <p:cNvSpPr txBox="1"/>
          <p:nvPr/>
        </p:nvSpPr>
        <p:spPr>
          <a:xfrm>
            <a:off x="838199" y="1113742"/>
            <a:ext cx="587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-proxy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</a:t>
            </a:r>
            <a:r>
              <a:rPr lang="en-US" altLang="ko-KR" sz="2000" dirty="0" err="1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IPTables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ko-KR" altLang="en-US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모드</a:t>
            </a:r>
            <a:r>
              <a:rPr lang="en-US" altLang="ko-KR" sz="2000" dirty="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A118862-64BF-98AC-1DCB-9FDEBC35C1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4657DEB5-51B6-327B-2206-BC7DC517657E}"/>
              </a:ext>
            </a:extLst>
          </p:cNvPr>
          <p:cNvSpPr txBox="1">
            <a:spLocks/>
          </p:cNvSpPr>
          <p:nvPr/>
        </p:nvSpPr>
        <p:spPr>
          <a:xfrm>
            <a:off x="838199" y="1631316"/>
            <a:ext cx="11079633" cy="30151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>
                <a:latin typeface="-apple-system"/>
              </a:rPr>
              <a:t>Apache Bench:</a:t>
            </a:r>
            <a:r>
              <a:rPr lang="ko-KR" altLang="en-US" sz="2400" b="1">
                <a:latin typeface="-apple-system"/>
              </a:rPr>
              <a:t> </a:t>
            </a:r>
            <a:r>
              <a:rPr lang="ko-KR" altLang="en-US" sz="2000">
                <a:latin typeface="-apple-system"/>
              </a:rPr>
              <a:t>커맨드라인 기반의 </a:t>
            </a:r>
            <a:r>
              <a:rPr lang="ko-KR" altLang="en-US" sz="2000">
                <a:highlight>
                  <a:srgbClr val="FFFF00"/>
                </a:highlight>
                <a:latin typeface="-apple-system"/>
              </a:rPr>
              <a:t>부하 테스트 도구</a:t>
            </a:r>
            <a:endParaRPr lang="en-US" altLang="ko-KR" sz="2400">
              <a:highlight>
                <a:srgbClr val="FFFF00"/>
              </a:highlight>
              <a:latin typeface="-apple-system"/>
            </a:endParaRPr>
          </a:p>
          <a:p>
            <a:pPr lvl="1"/>
            <a:r>
              <a:rPr lang="en-US" altLang="ko-KR" sz="1800">
                <a:latin typeface="-apple-system"/>
              </a:rPr>
              <a:t>HTTP </a:t>
            </a:r>
            <a:r>
              <a:rPr lang="ko-KR" altLang="en-US" sz="1800">
                <a:latin typeface="-apple-system"/>
              </a:rPr>
              <a:t>웹 서버의 성능 측정을 위해 사용됨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특정 </a:t>
            </a:r>
            <a:r>
              <a:rPr lang="en-US" altLang="ko-KR" sz="1800">
                <a:latin typeface="-apple-system"/>
              </a:rPr>
              <a:t>URL</a:t>
            </a:r>
            <a:r>
              <a:rPr lang="ko-KR" altLang="en-US" sz="1800">
                <a:latin typeface="-apple-system"/>
              </a:rPr>
              <a:t>에 대해 여러 요청을 보내고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응답 시간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초당 처리 요청 수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실패율 등의 성능 지표를 측정할 수 있음</a:t>
            </a:r>
            <a:endParaRPr lang="en-US" altLang="ko-KR" sz="1800">
              <a:latin typeface="-apple-system"/>
            </a:endParaRPr>
          </a:p>
          <a:p>
            <a:pPr lvl="1"/>
            <a:r>
              <a:rPr lang="ko-KR" altLang="en-US" sz="1800">
                <a:latin typeface="-apple-system"/>
              </a:rPr>
              <a:t>웹 서버나 </a:t>
            </a:r>
            <a:r>
              <a:rPr lang="en-US" altLang="ko-KR" sz="1800">
                <a:latin typeface="-apple-system"/>
              </a:rPr>
              <a:t>API</a:t>
            </a:r>
            <a:r>
              <a:rPr lang="ko-KR" altLang="en-US" sz="1800">
                <a:latin typeface="-apple-system"/>
              </a:rPr>
              <a:t>의 성능을 간단하게 테스트할 수 있는 도구로</a:t>
            </a:r>
            <a:r>
              <a:rPr lang="en-US" altLang="ko-KR" sz="1800">
                <a:latin typeface="-apple-system"/>
              </a:rPr>
              <a:t>, </a:t>
            </a:r>
            <a:r>
              <a:rPr lang="ko-KR" altLang="en-US" sz="1800">
                <a:latin typeface="-apple-system"/>
              </a:rPr>
              <a:t>부하 테스트를 통해 서버의 최대 처리 용량을 확인하거나 성능 병목 현상을 찾는 데 사용됨</a:t>
            </a:r>
            <a:endParaRPr lang="en-US" altLang="ko-KR" sz="1100">
              <a:latin typeface="-apple-system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26E49D-D30D-698E-4182-1BF113B23997}"/>
              </a:ext>
            </a:extLst>
          </p:cNvPr>
          <p:cNvSpPr txBox="1"/>
          <p:nvPr/>
        </p:nvSpPr>
        <p:spPr>
          <a:xfrm>
            <a:off x="838199" y="3863057"/>
            <a:ext cx="876878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-apple-system"/>
              </a:rPr>
              <a:t>NodePort</a:t>
            </a:r>
            <a:r>
              <a:rPr lang="ko-KR" altLang="en-US" sz="2000" dirty="0">
                <a:latin typeface="-apple-system"/>
              </a:rPr>
              <a:t>를 통한 요청 테스트를 위해 </a:t>
            </a:r>
            <a:r>
              <a:rPr lang="en-US" altLang="ko-KR" sz="2000" dirty="0">
                <a:latin typeface="-apple-system"/>
              </a:rPr>
              <a:t>Apache Bench</a:t>
            </a:r>
            <a:r>
              <a:rPr lang="ko-KR" altLang="en-US" sz="2000" dirty="0">
                <a:latin typeface="-apple-system"/>
              </a:rPr>
              <a:t>를</a:t>
            </a:r>
            <a:r>
              <a:rPr lang="en-US" altLang="ko-KR" sz="2000" dirty="0">
                <a:latin typeface="-apple-system"/>
              </a:rPr>
              <a:t> </a:t>
            </a:r>
            <a:r>
              <a:rPr lang="ko-KR" altLang="en-US" sz="2000" dirty="0">
                <a:latin typeface="-apple-system"/>
              </a:rPr>
              <a:t>설치함</a:t>
            </a:r>
            <a:endParaRPr lang="en-US" altLang="ko-KR" sz="2000" dirty="0">
              <a:latin typeface="-apple-system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 err="1">
                <a:latin typeface="-apple-system"/>
              </a:rPr>
              <a:t>sudo</a:t>
            </a:r>
            <a:r>
              <a:rPr lang="en-US" altLang="ko-KR" b="1" dirty="0">
                <a:latin typeface="-apple-system"/>
              </a:rPr>
              <a:t> apt-get install -y apache2-utils</a:t>
            </a:r>
          </a:p>
        </p:txBody>
      </p:sp>
    </p:spTree>
    <p:extLst>
      <p:ext uri="{BB962C8B-B14F-4D97-AF65-F5344CB8AC3E}">
        <p14:creationId xmlns:p14="http://schemas.microsoft.com/office/powerpoint/2010/main" val="1183077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6DBEE-2EBE-D099-09BE-B5540675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A3DB7-CA0C-A421-F1E3-734684414C35}"/>
              </a:ext>
            </a:extLst>
          </p:cNvPr>
          <p:cNvSpPr txBox="1"/>
          <p:nvPr/>
        </p:nvSpPr>
        <p:spPr>
          <a:xfrm>
            <a:off x="838199" y="1113742"/>
            <a:ext cx="587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kube-proxy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(IPTables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모드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8CCF0B3-A0E2-C2BA-E454-955E51D004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4063725-EDF8-832D-2B08-8D40EF9E9C7E}"/>
              </a:ext>
            </a:extLst>
          </p:cNvPr>
          <p:cNvSpPr txBox="1">
            <a:spLocks/>
          </p:cNvSpPr>
          <p:nvPr/>
        </p:nvSpPr>
        <p:spPr>
          <a:xfrm>
            <a:off x="838199" y="1645457"/>
            <a:ext cx="11245771" cy="3968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>
                <a:latin typeface="-apple-system"/>
              </a:rPr>
              <a:t>ab -n [</a:t>
            </a:r>
            <a:r>
              <a:rPr lang="ko-KR" altLang="en-US" sz="2000" dirty="0">
                <a:latin typeface="-apple-system"/>
              </a:rPr>
              <a:t>요청 총 </a:t>
            </a:r>
            <a:r>
              <a:rPr lang="ko-KR" altLang="en-US" sz="2000" dirty="0" err="1">
                <a:latin typeface="-apple-system"/>
              </a:rPr>
              <a:t>갯수</a:t>
            </a:r>
            <a:r>
              <a:rPr lang="en-US" altLang="ko-KR" sz="2000" dirty="0">
                <a:latin typeface="-apple-system"/>
              </a:rPr>
              <a:t>] -c [</a:t>
            </a:r>
            <a:r>
              <a:rPr lang="ko-KR" altLang="en-US" sz="2000" dirty="0">
                <a:latin typeface="-apple-system"/>
              </a:rPr>
              <a:t>동시 연결 수</a:t>
            </a:r>
            <a:r>
              <a:rPr lang="en-US" altLang="ko-KR" sz="2000" dirty="0">
                <a:latin typeface="-apple-system"/>
              </a:rPr>
              <a:t>] [</a:t>
            </a:r>
            <a:r>
              <a:rPr lang="ko-KR" altLang="en-US" sz="2000" dirty="0">
                <a:latin typeface="-apple-system"/>
              </a:rPr>
              <a:t>서버 </a:t>
            </a:r>
            <a:r>
              <a:rPr lang="en-US" altLang="ko-KR" sz="2000" dirty="0">
                <a:latin typeface="-apple-system"/>
              </a:rPr>
              <a:t>IP:</a:t>
            </a:r>
            <a:r>
              <a:rPr lang="ko-KR" altLang="en-US" sz="2000" dirty="0">
                <a:latin typeface="-apple-system"/>
              </a:rPr>
              <a:t>포트</a:t>
            </a:r>
            <a:r>
              <a:rPr lang="en-US" altLang="ko-KR" sz="2000" dirty="0">
                <a:latin typeface="-apple-system"/>
              </a:rPr>
              <a:t>]</a:t>
            </a:r>
          </a:p>
          <a:p>
            <a:pPr lvl="1"/>
            <a:r>
              <a:rPr lang="en-US" altLang="ko-KR" sz="1600" b="1" dirty="0">
                <a:latin typeface="-apple-system"/>
              </a:rPr>
              <a:t>ab -n 1000 -c 50 http://localhost:30080/ </a:t>
            </a:r>
          </a:p>
          <a:p>
            <a:pPr lvl="1"/>
            <a:r>
              <a:rPr lang="en-US" altLang="ko-KR" sz="1600" dirty="0">
                <a:latin typeface="-apple-system"/>
              </a:rPr>
              <a:t>-n 1000: </a:t>
            </a:r>
            <a:r>
              <a:rPr lang="ko-KR" altLang="en-US" sz="1600" dirty="0">
                <a:latin typeface="-apple-system"/>
              </a:rPr>
              <a:t>총 </a:t>
            </a:r>
            <a:r>
              <a:rPr lang="en-US" altLang="ko-KR" sz="1600" dirty="0">
                <a:latin typeface="-apple-system"/>
              </a:rPr>
              <a:t>1000</a:t>
            </a:r>
            <a:r>
              <a:rPr lang="ko-KR" altLang="en-US" sz="1600" dirty="0">
                <a:latin typeface="-apple-system"/>
              </a:rPr>
              <a:t>개의 요청을 보냄</a:t>
            </a:r>
            <a:endParaRPr lang="en-US" altLang="ko-KR" sz="1600" dirty="0">
              <a:latin typeface="-apple-system"/>
            </a:endParaRPr>
          </a:p>
          <a:p>
            <a:pPr lvl="1"/>
            <a:r>
              <a:rPr lang="en-US" altLang="ko-KR" sz="1600" dirty="0">
                <a:latin typeface="-apple-system"/>
              </a:rPr>
              <a:t>-c 50: 50</a:t>
            </a:r>
            <a:r>
              <a:rPr lang="ko-KR" altLang="en-US" sz="1600" dirty="0">
                <a:latin typeface="-apple-system"/>
              </a:rPr>
              <a:t>개의 동시 연결</a:t>
            </a:r>
            <a:r>
              <a:rPr lang="en-US" altLang="ko-KR" sz="1600" dirty="0">
                <a:latin typeface="-apple-system"/>
              </a:rPr>
              <a:t>(</a:t>
            </a:r>
            <a:r>
              <a:rPr lang="ko-KR" altLang="en-US" sz="1600" dirty="0">
                <a:latin typeface="-apple-system"/>
              </a:rPr>
              <a:t>동시 요청</a:t>
            </a:r>
            <a:r>
              <a:rPr lang="en-US" altLang="ko-KR" sz="1600" dirty="0">
                <a:latin typeface="-apple-system"/>
              </a:rPr>
              <a:t>)</a:t>
            </a:r>
            <a:r>
              <a:rPr lang="ko-KR" altLang="en-US" sz="1600" dirty="0">
                <a:latin typeface="-apple-system"/>
              </a:rPr>
              <a:t>로 테스트</a:t>
            </a:r>
            <a:endParaRPr lang="en-US" altLang="ko-KR" sz="1600" dirty="0">
              <a:latin typeface="-apple-system"/>
            </a:endParaRPr>
          </a:p>
          <a:p>
            <a:r>
              <a:rPr lang="ko-KR" altLang="en-US" sz="2000" dirty="0">
                <a:latin typeface="-apple-system"/>
              </a:rPr>
              <a:t>각 </a:t>
            </a:r>
            <a:r>
              <a:rPr lang="en-US" altLang="ko-KR" sz="2000" dirty="0">
                <a:latin typeface="-apple-system"/>
              </a:rPr>
              <a:t>Pod</a:t>
            </a:r>
            <a:r>
              <a:rPr lang="ko-KR" altLang="en-US" sz="2000" dirty="0">
                <a:latin typeface="-apple-system"/>
              </a:rPr>
              <a:t>의 요청 분배 숫자 집계를 위해 명령어들을 파이프라인으로 연결</a:t>
            </a:r>
            <a:endParaRPr lang="en-US" altLang="ko-KR" sz="2000" dirty="0">
              <a:latin typeface="-apple-system"/>
            </a:endParaRPr>
          </a:p>
          <a:p>
            <a:pPr lvl="1"/>
            <a:r>
              <a:rPr lang="en-US" altLang="ko-KR" sz="1600" b="1" dirty="0" err="1">
                <a:latin typeface="-apple-system"/>
              </a:rPr>
              <a:t>kubectl</a:t>
            </a:r>
            <a:r>
              <a:rPr lang="en-US" altLang="ko-KR" sz="1600" b="1" dirty="0">
                <a:latin typeface="-apple-system"/>
              </a:rPr>
              <a:t> logs -l app=hello-world --tail=1000 --prefix | </a:t>
            </a:r>
            <a:r>
              <a:rPr lang="en-US" altLang="ko-KR" sz="1600" b="1" dirty="0" err="1">
                <a:latin typeface="-apple-system"/>
              </a:rPr>
              <a:t>grep</a:t>
            </a:r>
            <a:r>
              <a:rPr lang="en-US" altLang="ko-KR" sz="1600" b="1" dirty="0">
                <a:latin typeface="-apple-system"/>
              </a:rPr>
              <a:t> "GET /" | </a:t>
            </a:r>
            <a:r>
              <a:rPr lang="en-US" altLang="ko-KR" sz="1600" b="1" dirty="0" err="1">
                <a:latin typeface="-apple-system"/>
              </a:rPr>
              <a:t>sed</a:t>
            </a:r>
            <a:r>
              <a:rPr lang="en-US" altLang="ko-KR" sz="1600" b="1" dirty="0">
                <a:latin typeface="-apple-system"/>
              </a:rPr>
              <a:t> 's/^\[pod\/\([^]]*\)\/[^]]*\].*/\1/' | sort | </a:t>
            </a:r>
            <a:r>
              <a:rPr lang="en-US" altLang="ko-KR" sz="1600" b="1" dirty="0" err="1">
                <a:latin typeface="-apple-system"/>
              </a:rPr>
              <a:t>uniq</a:t>
            </a:r>
            <a:r>
              <a:rPr lang="en-US" altLang="ko-KR" sz="1600" b="1" dirty="0">
                <a:latin typeface="-apple-system"/>
              </a:rPr>
              <a:t> -c</a:t>
            </a:r>
          </a:p>
          <a:p>
            <a:pPr lvl="1"/>
            <a:r>
              <a:rPr lang="en-US" altLang="ko-KR" sz="1600" dirty="0">
                <a:latin typeface="-apple-system"/>
              </a:rPr>
              <a:t>-l app=hello-world: app=hello-world</a:t>
            </a:r>
            <a:r>
              <a:rPr lang="ko-KR" altLang="en-US" sz="1600" dirty="0">
                <a:latin typeface="-apple-system"/>
              </a:rPr>
              <a:t>인 모든 </a:t>
            </a:r>
            <a:r>
              <a:rPr lang="en-US" altLang="ko-KR" sz="1600" dirty="0">
                <a:latin typeface="-apple-system"/>
              </a:rPr>
              <a:t>Pod</a:t>
            </a:r>
            <a:r>
              <a:rPr lang="ko-KR" altLang="en-US" sz="1600" dirty="0">
                <a:latin typeface="-apple-system"/>
              </a:rPr>
              <a:t>의 로그를 가져옴</a:t>
            </a:r>
          </a:p>
          <a:p>
            <a:pPr lvl="1"/>
            <a:r>
              <a:rPr lang="en-US" altLang="ko-KR" sz="1600" dirty="0">
                <a:latin typeface="-apple-system"/>
              </a:rPr>
              <a:t>--tail=1000: </a:t>
            </a:r>
            <a:r>
              <a:rPr lang="ko-KR" altLang="en-US" sz="1600" dirty="0">
                <a:latin typeface="-apple-system"/>
              </a:rPr>
              <a:t>각 </a:t>
            </a:r>
            <a:r>
              <a:rPr lang="en-US" altLang="ko-KR" sz="1600" dirty="0">
                <a:latin typeface="-apple-system"/>
              </a:rPr>
              <a:t>Pod</a:t>
            </a:r>
            <a:r>
              <a:rPr lang="ko-KR" altLang="en-US" sz="1600" dirty="0">
                <a:latin typeface="-apple-system"/>
              </a:rPr>
              <a:t>의 최신 </a:t>
            </a:r>
            <a:r>
              <a:rPr lang="en-US" altLang="ko-KR" sz="1600" dirty="0">
                <a:latin typeface="-apple-system"/>
              </a:rPr>
              <a:t>1000</a:t>
            </a:r>
            <a:r>
              <a:rPr lang="ko-KR" altLang="en-US" sz="1600" dirty="0">
                <a:latin typeface="-apple-system"/>
              </a:rPr>
              <a:t>줄 로그를 출력</a:t>
            </a:r>
          </a:p>
          <a:p>
            <a:pPr lvl="1"/>
            <a:r>
              <a:rPr lang="en-US" altLang="ko-KR" sz="1600" dirty="0">
                <a:latin typeface="-apple-system"/>
              </a:rPr>
              <a:t>--prefix: </a:t>
            </a:r>
            <a:r>
              <a:rPr lang="ko-KR" altLang="en-US" sz="1600" dirty="0">
                <a:latin typeface="-apple-system"/>
              </a:rPr>
              <a:t>각 로그 라인 앞에 해당 로그를 출력한 </a:t>
            </a:r>
            <a:r>
              <a:rPr lang="en-US" altLang="ko-KR" sz="1600" dirty="0">
                <a:latin typeface="-apple-system"/>
              </a:rPr>
              <a:t>Pod</a:t>
            </a:r>
            <a:r>
              <a:rPr lang="ko-KR" altLang="en-US" sz="1600" dirty="0">
                <a:latin typeface="-apple-system"/>
              </a:rPr>
              <a:t>의 이름을 접두사로 추가</a:t>
            </a:r>
          </a:p>
          <a:p>
            <a:pPr lvl="1"/>
            <a:r>
              <a:rPr lang="en-US" altLang="ko-KR" sz="1600" dirty="0" err="1">
                <a:latin typeface="-apple-system"/>
              </a:rPr>
              <a:t>grep</a:t>
            </a:r>
            <a:r>
              <a:rPr lang="en-US" altLang="ko-KR" sz="1600" dirty="0">
                <a:latin typeface="-apple-system"/>
              </a:rPr>
              <a:t> "GET /" : </a:t>
            </a:r>
            <a:r>
              <a:rPr lang="ko-KR" altLang="en-US" sz="1600" dirty="0">
                <a:latin typeface="-apple-system"/>
              </a:rPr>
              <a:t>로그 중 </a:t>
            </a:r>
            <a:r>
              <a:rPr lang="en-US" altLang="ko-KR" sz="1600" dirty="0">
                <a:latin typeface="-apple-system"/>
              </a:rPr>
              <a:t>"GET /" </a:t>
            </a:r>
            <a:r>
              <a:rPr lang="ko-KR" altLang="en-US" sz="1600" dirty="0">
                <a:latin typeface="-apple-system"/>
              </a:rPr>
              <a:t>문자열이 포함된 라인만 </a:t>
            </a:r>
            <a:r>
              <a:rPr lang="ko-KR" altLang="en-US" sz="1600" dirty="0" err="1">
                <a:latin typeface="-apple-system"/>
              </a:rPr>
              <a:t>필터링</a:t>
            </a:r>
            <a:r>
              <a:rPr lang="en-US" altLang="ko-KR" sz="1600" dirty="0">
                <a:latin typeface="-apple-system"/>
              </a:rPr>
              <a:t>(HTTP GET </a:t>
            </a:r>
            <a:r>
              <a:rPr lang="ko-KR" altLang="en-US" sz="1600" dirty="0">
                <a:latin typeface="-apple-system"/>
              </a:rPr>
              <a:t>요청을 나타내는 로그 라인만 추출</a:t>
            </a:r>
            <a:r>
              <a:rPr lang="en-US" altLang="ko-KR" sz="1600" dirty="0">
                <a:latin typeface="-apple-system"/>
              </a:rPr>
              <a:t>)</a:t>
            </a:r>
          </a:p>
          <a:p>
            <a:pPr lvl="1"/>
            <a:r>
              <a:rPr lang="en-US" altLang="ko-KR" sz="1600" dirty="0" err="1">
                <a:latin typeface="-apple-system"/>
              </a:rPr>
              <a:t>sed</a:t>
            </a:r>
            <a:r>
              <a:rPr lang="en-US" altLang="ko-KR" sz="1600" dirty="0">
                <a:latin typeface="-apple-system"/>
              </a:rPr>
              <a:t> 's/^pod\/\([^]]*\)\/[^]]*.*/\1/' : </a:t>
            </a:r>
            <a:r>
              <a:rPr lang="en-US" altLang="ko-KR" sz="1600" dirty="0" err="1">
                <a:latin typeface="-apple-system"/>
              </a:rPr>
              <a:t>sed</a:t>
            </a:r>
            <a:r>
              <a:rPr lang="en-US" altLang="ko-KR" sz="1600" dirty="0">
                <a:latin typeface="-apple-system"/>
              </a:rPr>
              <a:t> </a:t>
            </a:r>
            <a:r>
              <a:rPr lang="ko-KR" altLang="en-US" sz="1600" dirty="0">
                <a:latin typeface="-apple-system"/>
              </a:rPr>
              <a:t>명령어는 로그 라인의 접두사에서 </a:t>
            </a:r>
            <a:r>
              <a:rPr lang="en-US" altLang="ko-KR" sz="1600" dirty="0">
                <a:latin typeface="-apple-system"/>
              </a:rPr>
              <a:t>Pod </a:t>
            </a:r>
            <a:r>
              <a:rPr lang="ko-KR" altLang="en-US" sz="1600" dirty="0">
                <a:latin typeface="-apple-system"/>
              </a:rPr>
              <a:t>이름을 추출</a:t>
            </a:r>
          </a:p>
          <a:p>
            <a:pPr lvl="1"/>
            <a:r>
              <a:rPr lang="en-US" altLang="ko-KR" sz="1600" dirty="0">
                <a:latin typeface="-apple-system"/>
              </a:rPr>
              <a:t>sort : Pod </a:t>
            </a:r>
            <a:r>
              <a:rPr lang="ko-KR" altLang="en-US" sz="1600" dirty="0">
                <a:latin typeface="-apple-system"/>
              </a:rPr>
              <a:t>이름들을 정렬</a:t>
            </a:r>
          </a:p>
          <a:p>
            <a:pPr lvl="1"/>
            <a:r>
              <a:rPr lang="en-US" altLang="ko-KR" sz="1600" dirty="0" err="1">
                <a:latin typeface="-apple-system"/>
              </a:rPr>
              <a:t>uniq</a:t>
            </a:r>
            <a:r>
              <a:rPr lang="en-US" altLang="ko-KR" sz="1600" dirty="0">
                <a:latin typeface="-apple-system"/>
              </a:rPr>
              <a:t> -c : </a:t>
            </a:r>
            <a:r>
              <a:rPr lang="ko-KR" altLang="en-US" sz="1600" dirty="0">
                <a:latin typeface="-apple-system"/>
              </a:rPr>
              <a:t>각 </a:t>
            </a:r>
            <a:r>
              <a:rPr lang="en-US" altLang="ko-KR" sz="1600" dirty="0">
                <a:latin typeface="-apple-system"/>
              </a:rPr>
              <a:t>Pod </a:t>
            </a:r>
            <a:r>
              <a:rPr lang="ko-KR" altLang="en-US" sz="1600" dirty="0">
                <a:latin typeface="-apple-system"/>
              </a:rPr>
              <a:t>이름의 등장 횟수를 집계하여 출력</a:t>
            </a:r>
            <a:endParaRPr lang="en-US" altLang="ko-KR" sz="1600" dirty="0"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FA35FE-E3BD-17DA-09CA-D9396B7D2AA6}"/>
              </a:ext>
            </a:extLst>
          </p:cNvPr>
          <p:cNvSpPr txBox="1"/>
          <p:nvPr/>
        </p:nvSpPr>
        <p:spPr>
          <a:xfrm>
            <a:off x="838199" y="5995701"/>
            <a:ext cx="2095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>
                <a:solidFill>
                  <a:srgbClr val="FF0000"/>
                </a:solidFill>
              </a:rPr>
              <a:t>어느정도 균등하게 분배됨</a:t>
            </a:r>
            <a:endParaRPr lang="en-US" altLang="ko-KR" sz="1200">
              <a:solidFill>
                <a:srgbClr val="FF0000"/>
              </a:solidFill>
            </a:endParaRPr>
          </a:p>
          <a:p>
            <a:pPr algn="ctr"/>
            <a:r>
              <a:rPr lang="ko-KR" altLang="en-US" sz="1200">
                <a:solidFill>
                  <a:srgbClr val="FF0000"/>
                </a:solidFill>
              </a:rPr>
              <a:t>라운드 로빈임을</a:t>
            </a:r>
            <a:r>
              <a:rPr lang="en-US" altLang="ko-KR" sz="1200">
                <a:solidFill>
                  <a:srgbClr val="FF0000"/>
                </a:solidFill>
              </a:rPr>
              <a:t> </a:t>
            </a:r>
            <a:r>
              <a:rPr lang="ko-KR" altLang="en-US" sz="1200">
                <a:solidFill>
                  <a:srgbClr val="FF0000"/>
                </a:solidFill>
              </a:rPr>
              <a:t>알 수 있음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1694FB-CE72-F448-2E60-EFC67300B279}"/>
              </a:ext>
            </a:extLst>
          </p:cNvPr>
          <p:cNvSpPr txBox="1"/>
          <p:nvPr/>
        </p:nvSpPr>
        <p:spPr>
          <a:xfrm>
            <a:off x="6461084" y="226642"/>
            <a:ext cx="609407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먼저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400" b="1">
                <a:solidFill>
                  <a:schemeClr val="bg1">
                    <a:lumMod val="50000"/>
                  </a:schemeClr>
                </a:solidFill>
              </a:rPr>
              <a:t>kubectl rollout restart deployment hello-world </a:t>
            </a:r>
            <a:endParaRPr lang="en-US" altLang="ko-KR" sz="1400" b="1">
              <a:solidFill>
                <a:schemeClr val="bg1">
                  <a:lumMod val="50000"/>
                </a:schemeClr>
              </a:solidFill>
            </a:endParaRPr>
          </a:p>
          <a:p>
            <a:pPr algn="ctr"/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위의 명령어로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Deployment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를 통해 </a:t>
            </a:r>
            <a:r>
              <a:rPr lang="en-US" altLang="ko-KR" sz="1400">
                <a:solidFill>
                  <a:schemeClr val="bg1">
                    <a:lumMod val="50000"/>
                  </a:schemeClr>
                </a:solidFill>
              </a:rPr>
              <a:t>Pod </a:t>
            </a: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전체가 재시작하여</a:t>
            </a:r>
            <a:br>
              <a:rPr lang="en-US" altLang="ko-KR" sz="1400">
                <a:solidFill>
                  <a:schemeClr val="bg1">
                    <a:lumMod val="50000"/>
                  </a:schemeClr>
                </a:solidFill>
              </a:rPr>
            </a:br>
            <a:r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t>모든 로그를 초기화하는것이 나중에 로그 볼 때 편함</a:t>
            </a:r>
            <a:endParaRPr lang="en-US" altLang="ko-KR" sz="14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6B70B43-D971-9F18-85E9-6A9FBE887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645" y="5676918"/>
            <a:ext cx="6759526" cy="8382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58F971-57DA-3580-936A-FA626FCCCC11}"/>
              </a:ext>
            </a:extLst>
          </p:cNvPr>
          <p:cNvSpPr/>
          <p:nvPr/>
        </p:nvSpPr>
        <p:spPr>
          <a:xfrm>
            <a:off x="3247688" y="5969936"/>
            <a:ext cx="372139" cy="6463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7632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BD09F-A7EF-F764-753A-66649D88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1C8E46-4A82-A234-AAA6-E15BF62B60D1}"/>
              </a:ext>
            </a:extLst>
          </p:cNvPr>
          <p:cNvSpPr txBox="1"/>
          <p:nvPr/>
        </p:nvSpPr>
        <p:spPr>
          <a:xfrm>
            <a:off x="838199" y="1113742"/>
            <a:ext cx="968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kube-proxy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(IPTables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모드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AF77BE7-00EF-94D7-ACD6-E8D66D95709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2DDEC89-BBD8-02E1-79DE-B6B41EF680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61" y="3062841"/>
            <a:ext cx="10572077" cy="905054"/>
          </a:xfrm>
          <a:prstGeom prst="rect">
            <a:avLst/>
          </a:prstGeom>
        </p:spPr>
      </p:pic>
      <p:sp>
        <p:nvSpPr>
          <p:cNvPr id="6" name="내용 개체 틀 4">
            <a:extLst>
              <a:ext uri="{FF2B5EF4-FFF2-40B4-BE49-F238E27FC236}">
                <a16:creationId xmlns:a16="http://schemas.microsoft.com/office/drawing/2014/main" id="{91C8244A-07A3-D825-D376-7245AB431151}"/>
              </a:ext>
            </a:extLst>
          </p:cNvPr>
          <p:cNvSpPr txBox="1">
            <a:spLocks/>
          </p:cNvSpPr>
          <p:nvPr/>
        </p:nvSpPr>
        <p:spPr>
          <a:xfrm>
            <a:off x="921958" y="4571555"/>
            <a:ext cx="10922711" cy="1343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>
                <a:latin typeface="-apple-system"/>
              </a:rPr>
              <a:t>하지만 노드 하나에 </a:t>
            </a:r>
            <a:r>
              <a:rPr lang="ko-KR" altLang="en-US" sz="2000" dirty="0" err="1">
                <a:latin typeface="-apple-system"/>
              </a:rPr>
              <a:t>파드가</a:t>
            </a:r>
            <a:r>
              <a:rPr lang="ko-KR" altLang="en-US" sz="2000" dirty="0">
                <a:latin typeface="-apple-system"/>
              </a:rPr>
              <a:t> </a:t>
            </a:r>
            <a:r>
              <a:rPr lang="en-US" altLang="ko-KR" sz="2000" dirty="0">
                <a:latin typeface="-apple-system"/>
              </a:rPr>
              <a:t>2</a:t>
            </a:r>
            <a:r>
              <a:rPr lang="ko-KR" altLang="en-US" sz="2000" dirty="0">
                <a:latin typeface="-apple-system"/>
              </a:rPr>
              <a:t>개 할당되고</a:t>
            </a:r>
            <a:r>
              <a:rPr lang="en-US" altLang="ko-KR" sz="2000" dirty="0">
                <a:latin typeface="-apple-system"/>
              </a:rPr>
              <a:t>, </a:t>
            </a:r>
            <a:r>
              <a:rPr lang="ko-KR" altLang="en-US" sz="2000" dirty="0">
                <a:latin typeface="-apple-system"/>
              </a:rPr>
              <a:t>다른 노드는 </a:t>
            </a:r>
            <a:r>
              <a:rPr lang="en-US" altLang="ko-KR" sz="2000" dirty="0">
                <a:latin typeface="-apple-system"/>
              </a:rPr>
              <a:t>1</a:t>
            </a:r>
            <a:r>
              <a:rPr lang="ko-KR" altLang="en-US" sz="2000" dirty="0">
                <a:latin typeface="-apple-system"/>
              </a:rPr>
              <a:t>개만 할당 된 상황임</a:t>
            </a:r>
            <a:endParaRPr lang="en-US" altLang="ko-KR" sz="2000" dirty="0">
              <a:latin typeface="-apple-system"/>
            </a:endParaRPr>
          </a:p>
          <a:p>
            <a:r>
              <a:rPr lang="ko-KR" altLang="en-US" sz="2000" dirty="0">
                <a:latin typeface="-apple-system"/>
              </a:rPr>
              <a:t>사실상 하나의 노드</a:t>
            </a:r>
            <a:r>
              <a:rPr lang="en-US" altLang="ko-KR" sz="2000" dirty="0">
                <a:latin typeface="-apple-system"/>
              </a:rPr>
              <a:t>(=</a:t>
            </a:r>
            <a:r>
              <a:rPr lang="ko-KR" altLang="en-US" sz="2000" dirty="0">
                <a:latin typeface="-apple-system"/>
              </a:rPr>
              <a:t>머신</a:t>
            </a:r>
            <a:r>
              <a:rPr lang="en-US" altLang="ko-KR" sz="2000" dirty="0">
                <a:latin typeface="-apple-system"/>
              </a:rPr>
              <a:t>)</a:t>
            </a:r>
            <a:r>
              <a:rPr lang="ko-KR" altLang="en-US" sz="2000" dirty="0">
                <a:latin typeface="-apple-system"/>
              </a:rPr>
              <a:t>이 다른 노드의 </a:t>
            </a:r>
            <a:r>
              <a:rPr lang="en-US" altLang="ko-KR" sz="2000" dirty="0">
                <a:latin typeface="-apple-system"/>
              </a:rPr>
              <a:t>2</a:t>
            </a:r>
            <a:r>
              <a:rPr lang="ko-KR" altLang="en-US" sz="2000" dirty="0">
                <a:latin typeface="-apple-system"/>
              </a:rPr>
              <a:t>배의 트래픽을 감당하는 상황이므로 적절하지 않음</a:t>
            </a:r>
            <a:endParaRPr lang="en-US" altLang="ko-KR" sz="2000" dirty="0">
              <a:latin typeface="-apple-system"/>
            </a:endParaRPr>
          </a:p>
          <a:p>
            <a:r>
              <a:rPr lang="ko-KR" altLang="en-US" sz="2000" dirty="0">
                <a:latin typeface="-apple-system"/>
              </a:rPr>
              <a:t>외부 로드 </a:t>
            </a:r>
            <a:r>
              <a:rPr lang="ko-KR" altLang="en-US" sz="2000" dirty="0" err="1">
                <a:latin typeface="-apple-system"/>
              </a:rPr>
              <a:t>밸런서가</a:t>
            </a:r>
            <a:r>
              <a:rPr lang="ko-KR" altLang="en-US" sz="2000" dirty="0">
                <a:latin typeface="-apple-system"/>
              </a:rPr>
              <a:t> 필요함</a:t>
            </a:r>
            <a:endParaRPr lang="en-US" altLang="ko-KR" sz="2000" dirty="0">
              <a:latin typeface="-apple-system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4D6F7E0-2616-79BF-1D90-F09450924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237" y="2011187"/>
            <a:ext cx="6759526" cy="83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601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AF57-E682-E1AD-6C4D-4B3162AFF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BC4BCD8-DF34-C4F1-92F2-23C8EFAA144E}"/>
              </a:ext>
            </a:extLst>
          </p:cNvPr>
          <p:cNvSpPr txBox="1"/>
          <p:nvPr/>
        </p:nvSpPr>
        <p:spPr>
          <a:xfrm>
            <a:off x="838199" y="1113742"/>
            <a:ext cx="9683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kube-proxy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(IPVS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모드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98CC325-92D9-C7D3-33B0-92367AF8611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kube-proxy</a:t>
            </a:r>
            <a:r>
              <a:rPr lang="ko-KR" altLang="en-US" sz="4400"/>
              <a:t> 실습</a:t>
            </a:r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7DEAEE9F-AC77-33EB-35F1-730587A32511}"/>
              </a:ext>
            </a:extLst>
          </p:cNvPr>
          <p:cNvSpPr txBox="1">
            <a:spLocks/>
          </p:cNvSpPr>
          <p:nvPr/>
        </p:nvSpPr>
        <p:spPr>
          <a:xfrm>
            <a:off x="838200" y="1851131"/>
            <a:ext cx="9602972" cy="2720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>
                <a:latin typeface="-apple-system"/>
              </a:rPr>
              <a:t>IPVS </a:t>
            </a:r>
            <a:r>
              <a:rPr lang="ko-KR" altLang="en-US" sz="2400" dirty="0">
                <a:latin typeface="-apple-system"/>
              </a:rPr>
              <a:t>모드</a:t>
            </a:r>
          </a:p>
          <a:p>
            <a:pPr lvl="1"/>
            <a:r>
              <a:rPr lang="ko-KR" altLang="en-US" sz="2000" dirty="0">
                <a:latin typeface="-apple-system"/>
              </a:rPr>
              <a:t>더 정밀한 로드 </a:t>
            </a:r>
            <a:r>
              <a:rPr lang="ko-KR" altLang="en-US" sz="2000" dirty="0" err="1">
                <a:latin typeface="-apple-system"/>
              </a:rPr>
              <a:t>밸런싱</a:t>
            </a:r>
            <a:r>
              <a:rPr lang="ko-KR" altLang="en-US" sz="2000" dirty="0">
                <a:latin typeface="-apple-system"/>
              </a:rPr>
              <a:t> 알고리즘을 사용할 수 있음</a:t>
            </a:r>
          </a:p>
          <a:p>
            <a:pPr lvl="2"/>
            <a:r>
              <a:rPr lang="ko-KR" altLang="en-US" sz="1600" dirty="0">
                <a:latin typeface="-apple-system"/>
              </a:rPr>
              <a:t>대규모 트래픽 처리에 적합함</a:t>
            </a:r>
            <a:endParaRPr lang="en-US" altLang="ko-KR" sz="300" dirty="0">
              <a:latin typeface="-apple-system"/>
            </a:endParaRPr>
          </a:p>
          <a:p>
            <a:pPr lvl="1"/>
            <a:r>
              <a:rPr lang="en-US" altLang="ko-KR" sz="2000" dirty="0">
                <a:latin typeface="-apple-system"/>
              </a:rPr>
              <a:t>WSL2</a:t>
            </a:r>
            <a:r>
              <a:rPr lang="ko-KR" altLang="en-US" sz="2000" dirty="0">
                <a:latin typeface="-apple-system"/>
              </a:rPr>
              <a:t>에서 지원 안하므로 이번에는 </a:t>
            </a:r>
            <a:r>
              <a:rPr lang="en-US" altLang="ko-KR" sz="2000" dirty="0">
                <a:latin typeface="-apple-system"/>
              </a:rPr>
              <a:t>IPVS </a:t>
            </a:r>
            <a:r>
              <a:rPr lang="ko-KR" altLang="en-US" sz="2000" dirty="0">
                <a:latin typeface="-apple-system"/>
              </a:rPr>
              <a:t>모드로 변경</a:t>
            </a:r>
            <a:r>
              <a:rPr lang="en-US" altLang="ko-KR" sz="2000" dirty="0">
                <a:latin typeface="-apple-system"/>
              </a:rPr>
              <a:t>/</a:t>
            </a:r>
            <a:r>
              <a:rPr lang="ko-KR" altLang="en-US" sz="2000" dirty="0">
                <a:latin typeface="-apple-system"/>
              </a:rPr>
              <a:t>적용하는 실습은 패스함</a:t>
            </a:r>
            <a:r>
              <a:rPr lang="en-US" altLang="ko-KR" sz="2000" dirty="0">
                <a:latin typeface="-apple-system"/>
              </a:rPr>
              <a:t> </a:t>
            </a:r>
          </a:p>
          <a:p>
            <a:pPr lvl="2"/>
            <a:r>
              <a:rPr lang="ko-KR" altLang="en-US" sz="1600" dirty="0">
                <a:latin typeface="-apple-system"/>
              </a:rPr>
              <a:t>나중에 직접 </a:t>
            </a:r>
            <a:r>
              <a:rPr lang="ko-KR" altLang="en-US" sz="1600" dirty="0" err="1">
                <a:latin typeface="-apple-system"/>
              </a:rPr>
              <a:t>버추얼</a:t>
            </a:r>
            <a:r>
              <a:rPr lang="ko-KR" altLang="en-US" sz="1600" dirty="0">
                <a:latin typeface="-apple-system"/>
              </a:rPr>
              <a:t> 박스와 같은 환경에서 해볼 것</a:t>
            </a:r>
            <a:endParaRPr lang="en-US" altLang="ko-KR" sz="1600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813264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FF7-57F1-E797-F89E-0FC59E9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E371-368E-99EA-7BE2-F1A800D2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오토 스케일링</a:t>
            </a:r>
          </a:p>
        </p:txBody>
      </p:sp>
    </p:spTree>
    <p:extLst>
      <p:ext uri="{BB962C8B-B14F-4D97-AF65-F5344CB8AC3E}">
        <p14:creationId xmlns:p14="http://schemas.microsoft.com/office/powerpoint/2010/main" val="1889537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155A5-93FF-6943-131C-DE5EA4F6F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04FB97-B165-638B-FE79-662E8B62C6BA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1. Kind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클러스터 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7B3C88C-3436-7EFF-C91F-E91507C09A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2C5960-7553-2CAF-015E-EFECEC093048}"/>
              </a:ext>
            </a:extLst>
          </p:cNvPr>
          <p:cNvSpPr txBox="1"/>
          <p:nvPr/>
        </p:nvSpPr>
        <p:spPr>
          <a:xfrm>
            <a:off x="1175455" y="2327750"/>
            <a:ext cx="7097889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kind: Cluster</a:t>
            </a:r>
          </a:p>
          <a:p>
            <a:r>
              <a:rPr lang="en-US" altLang="ko-KR" sz="1400"/>
              <a:t>apiVersion: kind.x-k8s.io/v1alpha4</a:t>
            </a:r>
          </a:p>
          <a:p>
            <a:r>
              <a:rPr lang="en-US" altLang="ko-KR" sz="1400"/>
              <a:t>nodes:</a:t>
            </a:r>
          </a:p>
          <a:p>
            <a:r>
              <a:rPr lang="en-US" altLang="ko-KR" sz="1400"/>
              <a:t>  - role: control-plane</a:t>
            </a:r>
          </a:p>
          <a:p>
            <a:r>
              <a:rPr lang="en-US" altLang="ko-KR" sz="1400"/>
              <a:t>    extraPortMappings:</a:t>
            </a:r>
          </a:p>
          <a:p>
            <a:r>
              <a:rPr lang="en-US" altLang="ko-KR" sz="1400"/>
              <a:t>      # NodePort</a:t>
            </a:r>
            <a:r>
              <a:rPr lang="ko-KR" altLang="en-US" sz="1400"/>
              <a:t>로 사용할 </a:t>
            </a:r>
            <a:r>
              <a:rPr lang="en-US" altLang="ko-KR" sz="1400"/>
              <a:t>30080 </a:t>
            </a:r>
            <a:r>
              <a:rPr lang="ko-KR" altLang="en-US" sz="1400"/>
              <a:t>포트를 호스트</a:t>
            </a:r>
            <a:r>
              <a:rPr lang="en-US" altLang="ko-KR" sz="1400"/>
              <a:t>(</a:t>
            </a:r>
            <a:r>
              <a:rPr lang="ko-KR" altLang="en-US" sz="1400"/>
              <a:t>로컬</a:t>
            </a:r>
            <a:r>
              <a:rPr lang="en-US" altLang="ko-KR" sz="1400"/>
              <a:t>)</a:t>
            </a:r>
            <a:r>
              <a:rPr lang="ko-KR" altLang="en-US" sz="1400"/>
              <a:t>에도 열어둠</a:t>
            </a:r>
            <a:r>
              <a:rPr lang="en-US" altLang="ko-KR" sz="1400"/>
              <a:t>.</a:t>
            </a:r>
          </a:p>
          <a:p>
            <a:r>
              <a:rPr lang="en-US" altLang="ko-KR" sz="1400"/>
              <a:t>      - containerPort: 30080 # </a:t>
            </a:r>
            <a:r>
              <a:rPr lang="ko-KR" altLang="en-US" sz="1400"/>
              <a:t>클러스터 내부 포트 </a:t>
            </a:r>
            <a:r>
              <a:rPr lang="en-US" altLang="ko-KR" sz="1400"/>
              <a:t>(NodePort</a:t>
            </a:r>
            <a:r>
              <a:rPr lang="ko-KR" altLang="en-US" sz="1400"/>
              <a:t>가 쓰는 포트</a:t>
            </a:r>
            <a:r>
              <a:rPr lang="en-US" altLang="ko-KR" sz="1400"/>
              <a:t>)</a:t>
            </a:r>
            <a:endParaRPr lang="ko-KR" altLang="en-US" sz="1400"/>
          </a:p>
          <a:p>
            <a:r>
              <a:rPr lang="ko-KR" altLang="en-US" sz="1400"/>
              <a:t>        </a:t>
            </a:r>
            <a:r>
              <a:rPr lang="en-US" altLang="ko-KR" sz="1400"/>
              <a:t>hostPort: 30080       # </a:t>
            </a:r>
            <a:r>
              <a:rPr lang="ko-KR" altLang="en-US" sz="1400"/>
              <a:t>로컬 호스트</a:t>
            </a:r>
            <a:r>
              <a:rPr lang="en-US" altLang="ko-KR" sz="1400"/>
              <a:t>(Docker </a:t>
            </a:r>
            <a:r>
              <a:rPr lang="ko-KR" altLang="en-US" sz="1400"/>
              <a:t>호스트</a:t>
            </a:r>
            <a:r>
              <a:rPr lang="en-US" altLang="ko-KR" sz="1400"/>
              <a:t>)</a:t>
            </a:r>
            <a:r>
              <a:rPr lang="ko-KR" altLang="en-US" sz="1400"/>
              <a:t>에서 접근할 포트</a:t>
            </a:r>
          </a:p>
          <a:p>
            <a:r>
              <a:rPr lang="ko-KR" altLang="en-US" sz="1400"/>
              <a:t>        </a:t>
            </a:r>
            <a:r>
              <a:rPr lang="en-US" altLang="ko-KR" sz="1400"/>
              <a:t>protocol: TCP</a:t>
            </a:r>
          </a:p>
          <a:p>
            <a:r>
              <a:rPr lang="en-US" altLang="ko-KR" sz="1400"/>
              <a:t>  - role: worker</a:t>
            </a:r>
          </a:p>
          <a:p>
            <a:r>
              <a:rPr lang="en-US" altLang="ko-KR" sz="1400"/>
              <a:t>  - role: worker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66099C-0736-E59B-3335-FCAE9027565B}"/>
              </a:ext>
            </a:extLst>
          </p:cNvPr>
          <p:cNvSpPr txBox="1"/>
          <p:nvPr/>
        </p:nvSpPr>
        <p:spPr>
          <a:xfrm>
            <a:off x="6974522" y="1974059"/>
            <a:ext cx="189342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>
                <a:effectLst/>
                <a:latin typeface="-apple-system"/>
              </a:rPr>
              <a:t>kind-config.yaml </a:t>
            </a:r>
            <a:endParaRPr lang="ko-KR" altLang="en-US" sz="1400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29832F0C-4A52-5E15-350F-B34DA42AA3B3}"/>
              </a:ext>
            </a:extLst>
          </p:cNvPr>
          <p:cNvSpPr txBox="1">
            <a:spLocks/>
          </p:cNvSpPr>
          <p:nvPr/>
        </p:nvSpPr>
        <p:spPr>
          <a:xfrm>
            <a:off x="976867" y="5835898"/>
            <a:ext cx="5705858" cy="8094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600"/>
              <a:t>매우 간단하게 세팅함</a:t>
            </a:r>
            <a:endParaRPr lang="en-US" altLang="ko-KR" sz="1600"/>
          </a:p>
          <a:p>
            <a:r>
              <a:rPr lang="en-US" altLang="ko-KR" sz="1600"/>
              <a:t>CNI(</a:t>
            </a:r>
            <a:r>
              <a:rPr lang="ko-KR" altLang="en-US" sz="1600"/>
              <a:t>네트워크 플러그인</a:t>
            </a:r>
            <a:r>
              <a:rPr lang="en-US" altLang="ko-KR" sz="1600"/>
              <a:t>)</a:t>
            </a:r>
            <a:r>
              <a:rPr lang="ko-KR" altLang="en-US" sz="1600"/>
              <a:t>는 디폴트 사용 즉</a:t>
            </a:r>
            <a:r>
              <a:rPr lang="en-US" altLang="ko-KR" sz="1600"/>
              <a:t>, Calico </a:t>
            </a:r>
            <a:r>
              <a:rPr lang="ko-KR" altLang="en-US" sz="1600"/>
              <a:t>안 씀</a:t>
            </a:r>
          </a:p>
          <a:p>
            <a:pPr marL="0" indent="0">
              <a:buNone/>
            </a:pPr>
            <a:endParaRPr lang="en-US" altLang="ko-KR" sz="16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7439BB-8AB3-9B49-4273-0FD2079FCF35}"/>
              </a:ext>
            </a:extLst>
          </p:cNvPr>
          <p:cNvSpPr txBox="1"/>
          <p:nvPr/>
        </p:nvSpPr>
        <p:spPr>
          <a:xfrm>
            <a:off x="976867" y="4989765"/>
            <a:ext cx="6944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>
                <a:solidFill>
                  <a:schemeClr val="bg1">
                    <a:lumMod val="50000"/>
                  </a:schemeClr>
                </a:solidFill>
                <a:effectLst/>
                <a:latin typeface="-apple-system"/>
              </a:rPr>
              <a:t>vi kind-config.yaml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i="0">
                <a:effectLst/>
                <a:latin typeface="-apple-system"/>
              </a:rPr>
              <a:t>kind create cluster --config kind-config.yaml --name my-cluster</a:t>
            </a:r>
            <a:endParaRPr lang="en-US" altLang="ko-KR" sz="2400" i="0">
              <a:effectLst/>
              <a:latin typeface="-apple-syste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C61805-638E-C1DB-6B97-DDB39C54D19A}"/>
              </a:ext>
            </a:extLst>
          </p:cNvPr>
          <p:cNvSpPr txBox="1"/>
          <p:nvPr/>
        </p:nvSpPr>
        <p:spPr>
          <a:xfrm>
            <a:off x="6267676" y="173819"/>
            <a:ext cx="576838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포트 포워딩을 해줄수도 있고</a:t>
            </a:r>
            <a:r>
              <a:rPr lang="en-US" altLang="ko-KR" sz="1400"/>
              <a:t>, </a:t>
            </a:r>
            <a:r>
              <a:rPr lang="ko-KR" altLang="en-US" sz="1400"/>
              <a:t>도커 호스트에서 접근하는 포트를 열어줄 수도 있음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외부에서 쿠버네티스 클러스터에 접속하는 포트는 </a:t>
            </a:r>
            <a:r>
              <a:rPr lang="en-US" altLang="ko-KR" sz="1400"/>
              <a:t>30080</a:t>
            </a:r>
            <a:r>
              <a:rPr lang="ko-KR" altLang="en-US" sz="1400"/>
              <a:t>로 우선 다 계속 통일함</a:t>
            </a:r>
            <a:endParaRPr lang="en-US" altLang="ko-KR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그러나 가상화를 여러번 쓴 </a:t>
            </a:r>
            <a:r>
              <a:rPr lang="en-US" altLang="ko-KR" sz="1400"/>
              <a:t>WSL+KinD</a:t>
            </a:r>
            <a:r>
              <a:rPr lang="ko-KR" altLang="en-US" sz="1400"/>
              <a:t>의 특성상</a:t>
            </a:r>
            <a:r>
              <a:rPr lang="en-US" altLang="ko-KR" sz="1400"/>
              <a:t>,</a:t>
            </a:r>
            <a:r>
              <a:rPr lang="ko-KR" altLang="en-US" sz="1400"/>
              <a:t> 연결해야할 부분이 많아</a:t>
            </a:r>
            <a:r>
              <a:rPr lang="en-US" altLang="ko-KR" sz="1400"/>
              <a:t> </a:t>
            </a:r>
            <a:r>
              <a:rPr lang="ko-KR" altLang="en-US" sz="1400"/>
              <a:t>이 부분이 헷갈릴 수 있음</a:t>
            </a:r>
            <a:r>
              <a:rPr lang="en-US" altLang="ko-KR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이 부분</a:t>
            </a:r>
            <a:r>
              <a:rPr lang="en-US" altLang="ko-KR" sz="1400"/>
              <a:t>(</a:t>
            </a:r>
            <a:r>
              <a:rPr lang="ko-KR" altLang="en-US" sz="1400"/>
              <a:t>네트워크</a:t>
            </a:r>
            <a:r>
              <a:rPr lang="en-US" altLang="ko-KR" sz="1400"/>
              <a:t>)</a:t>
            </a:r>
            <a:r>
              <a:rPr lang="ko-KR" altLang="en-US" sz="1400"/>
              <a:t>는 버추얼 박스로 구성할 때 다시 설명할 것</a:t>
            </a:r>
          </a:p>
        </p:txBody>
      </p:sp>
    </p:spTree>
    <p:extLst>
      <p:ext uri="{BB962C8B-B14F-4D97-AF65-F5344CB8AC3E}">
        <p14:creationId xmlns:p14="http://schemas.microsoft.com/office/powerpoint/2010/main" val="2108281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CFFF7-57F1-E797-F89E-0FC59E91D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5E371-368E-99EA-7BE2-F1A800D2B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19916"/>
            <a:ext cx="9144000" cy="1261471"/>
          </a:xfrm>
        </p:spPr>
        <p:txBody>
          <a:bodyPr>
            <a:normAutofit/>
          </a:bodyPr>
          <a:lstStyle/>
          <a:p>
            <a:r>
              <a:rPr lang="ko-KR" altLang="en-US" sz="4400"/>
              <a:t>로드 밸런싱</a:t>
            </a:r>
          </a:p>
        </p:txBody>
      </p:sp>
    </p:spTree>
    <p:extLst>
      <p:ext uri="{BB962C8B-B14F-4D97-AF65-F5344CB8AC3E}">
        <p14:creationId xmlns:p14="http://schemas.microsoft.com/office/powerpoint/2010/main" val="3816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5E7CE-9814-6415-029C-BD853652A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74202F-F3B4-DC1E-C21C-4050F3543315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metrics-server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9044084-B82E-7BBE-5B78-BAE65CB11F6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E5AB05D3-3607-FE7D-FCEB-405FDAFB8554}"/>
              </a:ext>
            </a:extLst>
          </p:cNvPr>
          <p:cNvSpPr txBox="1">
            <a:spLocks/>
          </p:cNvSpPr>
          <p:nvPr/>
        </p:nvSpPr>
        <p:spPr>
          <a:xfrm>
            <a:off x="1055983" y="1797643"/>
            <a:ext cx="8959885" cy="13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HPA</a:t>
            </a:r>
            <a:r>
              <a:rPr lang="ko-KR" altLang="en-US" sz="1800"/>
              <a:t>가 </a:t>
            </a:r>
            <a:r>
              <a:rPr lang="en-US" altLang="ko-KR" sz="1800"/>
              <a:t>CPU/</a:t>
            </a:r>
            <a:r>
              <a:rPr lang="ko-KR" altLang="en-US" sz="1800"/>
              <a:t>메모리 사용량을 측정하기 위해 </a:t>
            </a:r>
            <a:r>
              <a:rPr lang="en-US" altLang="ko-KR" sz="1800"/>
              <a:t>metrics-server</a:t>
            </a:r>
            <a:r>
              <a:rPr lang="ko-KR" altLang="en-US" sz="1800"/>
              <a:t>를 설치해야 함</a:t>
            </a:r>
            <a:endParaRPr lang="en-US" altLang="ko-KR" sz="18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F8DE89-2FB6-3FB1-FFE8-C869BACDA3B5}"/>
              </a:ext>
            </a:extLst>
          </p:cNvPr>
          <p:cNvSpPr txBox="1"/>
          <p:nvPr/>
        </p:nvSpPr>
        <p:spPr>
          <a:xfrm>
            <a:off x="1055983" y="2174624"/>
            <a:ext cx="111110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kubectl apply -f https://github.com/kubernetes-sigs/metrics-server/releases/latest/download/components.yaml </a:t>
            </a:r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24FC0113-2015-AA1A-5F1D-78C8350A9F6F}"/>
              </a:ext>
            </a:extLst>
          </p:cNvPr>
          <p:cNvSpPr txBox="1">
            <a:spLocks/>
          </p:cNvSpPr>
          <p:nvPr/>
        </p:nvSpPr>
        <p:spPr>
          <a:xfrm>
            <a:off x="981555" y="3063754"/>
            <a:ext cx="8959885" cy="13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Metrics Server</a:t>
            </a:r>
            <a:r>
              <a:rPr lang="ko-KR" altLang="en-US" sz="1800"/>
              <a:t>가 </a:t>
            </a:r>
            <a:r>
              <a:rPr lang="en-US" altLang="ko-KR" sz="1800"/>
              <a:t>WSL2</a:t>
            </a:r>
            <a:r>
              <a:rPr lang="ko-KR" altLang="en-US" sz="1800"/>
              <a:t>에서 동작하도록 수정</a:t>
            </a:r>
            <a:endParaRPr lang="en-US" altLang="ko-KR" sz="1800"/>
          </a:p>
          <a:p>
            <a:pPr lvl="1"/>
            <a:r>
              <a:rPr lang="en-US" altLang="ko-KR" sz="1600"/>
              <a:t>kubectl edit deployment metrics-server -n kube-system</a:t>
            </a:r>
          </a:p>
          <a:p>
            <a:pPr marL="457200" lvl="1" indent="0">
              <a:buNone/>
            </a:pPr>
            <a:endParaRPr lang="en-US" altLang="ko-KR" sz="14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44D3E-977E-FA76-FDD5-FF09050F2931}"/>
              </a:ext>
            </a:extLst>
          </p:cNvPr>
          <p:cNvSpPr txBox="1"/>
          <p:nvPr/>
        </p:nvSpPr>
        <p:spPr>
          <a:xfrm>
            <a:off x="920004" y="3823512"/>
            <a:ext cx="64718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옆과 같이 추가하여 args 부분에 </a:t>
            </a:r>
            <a:r>
              <a:rPr lang="en-US" altLang="ko-KR" sz="1600"/>
              <a:t>- --kubelet-insecure-tls </a:t>
            </a:r>
            <a:r>
              <a:rPr lang="ko-KR" altLang="en-US" sz="1600"/>
              <a:t>추가</a:t>
            </a:r>
            <a:endParaRPr lang="en-US" altLang="ko-KR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저장하고 종료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1600"/>
          </a:p>
        </p:txBody>
      </p:sp>
      <p:sp>
        <p:nvSpPr>
          <p:cNvPr id="21" name="내용 개체 틀 4">
            <a:extLst>
              <a:ext uri="{FF2B5EF4-FFF2-40B4-BE49-F238E27FC236}">
                <a16:creationId xmlns:a16="http://schemas.microsoft.com/office/drawing/2014/main" id="{9E901B46-2409-CFCA-4EBF-BE5EB709A68C}"/>
              </a:ext>
            </a:extLst>
          </p:cNvPr>
          <p:cNvSpPr txBox="1">
            <a:spLocks/>
          </p:cNvSpPr>
          <p:nvPr/>
        </p:nvSpPr>
        <p:spPr>
          <a:xfrm>
            <a:off x="914139" y="4867384"/>
            <a:ext cx="6131896" cy="161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이제 </a:t>
            </a:r>
            <a:r>
              <a:rPr lang="en-US" altLang="ko-KR" sz="1800"/>
              <a:t>metrics-server</a:t>
            </a:r>
            <a:r>
              <a:rPr lang="ko-KR" altLang="en-US" sz="1800"/>
              <a:t>가 정상적으로 동작하는지 확인</a:t>
            </a:r>
            <a:endParaRPr lang="en-US" altLang="ko-KR" sz="1400"/>
          </a:p>
          <a:p>
            <a:pPr lvl="1"/>
            <a:r>
              <a:rPr lang="en-US" altLang="ko-KR" sz="1600"/>
              <a:t>kubectl get pods -n kube-system</a:t>
            </a:r>
          </a:p>
          <a:p>
            <a:pPr lvl="1"/>
            <a:r>
              <a:rPr lang="en-US" altLang="ko-KR" sz="1800" i="0">
                <a:effectLst/>
                <a:latin typeface="-apple-system"/>
              </a:rPr>
              <a:t>kubectl get deployment metrics-server -n kube-system</a:t>
            </a:r>
          </a:p>
          <a:p>
            <a:pPr lvl="1"/>
            <a:endParaRPr lang="en-US" altLang="ko-KR" sz="14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0518A3-F6CB-2703-9A45-5F74D0F9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919049"/>
            <a:ext cx="5772466" cy="46262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1BB2AFE-A72E-369F-4956-360AB4F0285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6195"/>
          <a:stretch/>
        </p:blipFill>
        <p:spPr>
          <a:xfrm>
            <a:off x="7107586" y="3150849"/>
            <a:ext cx="4788002" cy="1608137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8EC10D-2E18-C4B9-EB8C-5ECF6C3D0D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8009" y="616952"/>
            <a:ext cx="2386241" cy="140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8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F4614-FD69-FA9B-822E-A292F1B77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6BCC6-4702-DF64-5684-3660E012A38C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2. metrics-server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2D09128A-67FB-ED15-E751-9B1E0B49AFE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0C913AF-B8EA-D5BE-301A-3A19333EF83A}"/>
              </a:ext>
            </a:extLst>
          </p:cNvPr>
          <p:cNvSpPr txBox="1">
            <a:spLocks/>
          </p:cNvSpPr>
          <p:nvPr/>
        </p:nvSpPr>
        <p:spPr>
          <a:xfrm>
            <a:off x="1055983" y="1797643"/>
            <a:ext cx="8959885" cy="13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kubectl top pods --all-namespaces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074BA2A-B84E-5E65-4EAF-BACE12F4E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939" y="2478793"/>
            <a:ext cx="9076207" cy="2987299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BB395C5B-1B89-0AF2-DA0B-6D8BBFB86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5983" y="5793299"/>
            <a:ext cx="697338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ko-KR" altLang="en-US" sz="2000">
                <a:hlinkClick r:id="rId4"/>
              </a:rPr>
              <a:t>쿠버네티스 </a:t>
            </a:r>
            <a:r>
              <a:rPr lang="en-US" altLang="ko-KR" sz="2000">
                <a:hlinkClick r:id="rId4"/>
              </a:rPr>
              <a:t>#21 - </a:t>
            </a:r>
            <a:r>
              <a:rPr lang="ko-KR" altLang="en-US" sz="2000">
                <a:hlinkClick r:id="rId4"/>
              </a:rPr>
              <a:t>리소스</a:t>
            </a:r>
            <a:r>
              <a:rPr lang="en-US" altLang="ko-KR" sz="2000">
                <a:hlinkClick r:id="rId4"/>
              </a:rPr>
              <a:t>(CPU/Memory) </a:t>
            </a:r>
            <a:r>
              <a:rPr lang="ko-KR" altLang="en-US" sz="2000">
                <a:hlinkClick r:id="rId4"/>
              </a:rPr>
              <a:t>할당과 관리</a:t>
            </a:r>
            <a:endParaRPr lang="en-US" altLang="ko-KR" sz="2000"/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metrics-server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가 정상 작동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중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CPU/</a:t>
            </a:r>
            <a:r>
              <a:rPr lang="ko-KR" altLang="en-US" sz="1600"/>
              <a:t>메모리 사용률이 확인이 되는 중</a:t>
            </a:r>
            <a:endParaRPr kumimoji="0" lang="ko-KR" altLang="ko-K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D9DE68-E19C-AEDF-3943-2EAD658C700A}"/>
              </a:ext>
            </a:extLst>
          </p:cNvPr>
          <p:cNvSpPr txBox="1"/>
          <p:nvPr/>
        </p:nvSpPr>
        <p:spPr>
          <a:xfrm>
            <a:off x="7382313" y="1867759"/>
            <a:ext cx="3134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/>
              <a:t>cpu </a:t>
            </a:r>
            <a:r>
              <a:rPr lang="ko-KR" altLang="en-US" sz="1400"/>
              <a:t>사용률을 </a:t>
            </a:r>
            <a:r>
              <a:rPr lang="en-US" altLang="ko-KR" sz="1400"/>
              <a:t>ms </a:t>
            </a:r>
            <a:r>
              <a:rPr lang="ko-KR" altLang="en-US" sz="1400"/>
              <a:t>단위로 관리하고</a:t>
            </a:r>
            <a:r>
              <a:rPr lang="en-US" altLang="ko-KR" sz="1400"/>
              <a:t>,</a:t>
            </a:r>
          </a:p>
          <a:p>
            <a:pPr algn="ctr"/>
            <a:r>
              <a:rPr lang="ko-KR" altLang="en-US" sz="1400"/>
              <a:t>보통 </a:t>
            </a:r>
            <a:r>
              <a:rPr lang="en-US" altLang="ko-KR" sz="1400"/>
              <a:t>1000ms</a:t>
            </a:r>
            <a:r>
              <a:rPr lang="ko-KR" altLang="en-US" sz="1400"/>
              <a:t>를 </a:t>
            </a:r>
            <a:r>
              <a:rPr lang="en-US" altLang="ko-KR" sz="1400"/>
              <a:t>1core</a:t>
            </a:r>
            <a:r>
              <a:rPr lang="ko-KR" altLang="en-US" sz="1400"/>
              <a:t>로 계산하는 편</a:t>
            </a:r>
          </a:p>
        </p:txBody>
      </p:sp>
    </p:spTree>
    <p:extLst>
      <p:ext uri="{BB962C8B-B14F-4D97-AF65-F5344CB8AC3E}">
        <p14:creationId xmlns:p14="http://schemas.microsoft.com/office/powerpoint/2010/main" val="2743337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F24EA-31F8-9E4E-BCA6-5A3CA42B2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FD2125-EEC9-BBA9-966A-3F6E218574AD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3.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테스트 애플리케이션 배포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E5734BB-4BEB-92FC-6D7E-95FB3B984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8FF1792E-6349-101A-8365-6F6471F661F6}"/>
              </a:ext>
            </a:extLst>
          </p:cNvPr>
          <p:cNvSpPr txBox="1">
            <a:spLocks/>
          </p:cNvSpPr>
          <p:nvPr/>
        </p:nvSpPr>
        <p:spPr>
          <a:xfrm>
            <a:off x="523547" y="1953266"/>
            <a:ext cx="5685867" cy="34001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/>
              <a:t>CPU </a:t>
            </a:r>
            <a:r>
              <a:rPr lang="ko-KR" altLang="en-US" sz="1600"/>
              <a:t>요청 및 제한을 포함한 </a:t>
            </a:r>
            <a:r>
              <a:rPr lang="en-US" altLang="ko-KR" sz="1600"/>
              <a:t>Deployment</a:t>
            </a:r>
            <a:r>
              <a:rPr lang="ko-KR" altLang="en-US" sz="1600"/>
              <a:t>를 작성</a:t>
            </a:r>
            <a:endParaRPr lang="en-US" altLang="ko-KR" sz="1600"/>
          </a:p>
          <a:p>
            <a:r>
              <a:rPr lang="en-US" altLang="ko-KR" sz="1600"/>
              <a:t>kubectl apply -f nginx-deployment.yaml</a:t>
            </a:r>
          </a:p>
          <a:p>
            <a:r>
              <a:rPr lang="ko-KR" altLang="en-US" sz="1400"/>
              <a:t>동작 확인</a:t>
            </a:r>
            <a:r>
              <a:rPr lang="en-US" altLang="ko-KR" sz="1400"/>
              <a:t>) kubectl get deployment nginx-deployment</a:t>
            </a:r>
          </a:p>
          <a:p>
            <a:pPr marL="0" indent="0">
              <a:buNone/>
            </a:pPr>
            <a:endParaRPr lang="en-US" altLang="ko-KR" sz="1400"/>
          </a:p>
          <a:p>
            <a:r>
              <a:rPr lang="en-US" altLang="ko-KR" sz="1600"/>
              <a:t>Nginx</a:t>
            </a:r>
            <a:r>
              <a:rPr lang="ko-KR" altLang="en-US" sz="1600"/>
              <a:t>를 서비스로 외부에 노출시킴 </a:t>
            </a:r>
            <a:r>
              <a:rPr lang="en-US" altLang="ko-KR" sz="1600"/>
              <a:t>(nodePort)</a:t>
            </a:r>
          </a:p>
          <a:p>
            <a:r>
              <a:rPr lang="en-US" altLang="ko-KR" sz="1600"/>
              <a:t>kubectl apply -f nginx-service.yaml</a:t>
            </a:r>
          </a:p>
          <a:p>
            <a:r>
              <a:rPr lang="ko-KR" altLang="en-US" sz="1400"/>
              <a:t>동작 확인</a:t>
            </a:r>
            <a:r>
              <a:rPr lang="en-US" altLang="ko-KR" sz="1400"/>
              <a:t>) kubectl get svc nginx-service</a:t>
            </a:r>
          </a:p>
          <a:p>
            <a:endParaRPr lang="en-US" altLang="ko-KR" sz="1600"/>
          </a:p>
          <a:p>
            <a:r>
              <a:rPr lang="en-US" altLang="ko-KR" sz="1600"/>
              <a:t>curl http://localhost:30080/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49A704D-C414-89F8-D65B-A423AECC2BFF}"/>
              </a:ext>
            </a:extLst>
          </p:cNvPr>
          <p:cNvSpPr txBox="1"/>
          <p:nvPr/>
        </p:nvSpPr>
        <p:spPr>
          <a:xfrm>
            <a:off x="6096000" y="1221904"/>
            <a:ext cx="2689185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apps/v1</a:t>
            </a:r>
          </a:p>
          <a:p>
            <a:r>
              <a:rPr lang="en-US" altLang="ko-KR" sz="1400"/>
              <a:t>kind: Deployment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nginx-deployment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replicas: 1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matchLabels:</a:t>
            </a:r>
          </a:p>
          <a:p>
            <a:r>
              <a:rPr lang="en-US" altLang="ko-KR" sz="1400"/>
              <a:t>      app: nginx</a:t>
            </a:r>
          </a:p>
          <a:p>
            <a:r>
              <a:rPr lang="en-US" altLang="ko-KR" sz="1400"/>
              <a:t>  template:</a:t>
            </a:r>
          </a:p>
          <a:p>
            <a:r>
              <a:rPr lang="en-US" altLang="ko-KR" sz="1400"/>
              <a:t>    metadata:</a:t>
            </a:r>
          </a:p>
          <a:p>
            <a:r>
              <a:rPr lang="en-US" altLang="ko-KR" sz="1400"/>
              <a:t>      labels:</a:t>
            </a:r>
          </a:p>
          <a:p>
            <a:r>
              <a:rPr lang="en-US" altLang="ko-KR" sz="1400"/>
              <a:t>        app: nginx</a:t>
            </a:r>
          </a:p>
          <a:p>
            <a:r>
              <a:rPr lang="en-US" altLang="ko-KR" sz="1400"/>
              <a:t>    spec:</a:t>
            </a:r>
          </a:p>
          <a:p>
            <a:r>
              <a:rPr lang="en-US" altLang="ko-KR" sz="1400"/>
              <a:t>      containers:</a:t>
            </a:r>
          </a:p>
          <a:p>
            <a:r>
              <a:rPr lang="en-US" altLang="ko-KR" sz="1400"/>
              <a:t>      - name: nginx</a:t>
            </a:r>
          </a:p>
          <a:p>
            <a:r>
              <a:rPr lang="en-US" altLang="ko-KR" sz="1400"/>
              <a:t>        image: nginx</a:t>
            </a:r>
          </a:p>
          <a:p>
            <a:r>
              <a:rPr lang="en-US" altLang="ko-KR" sz="1400"/>
              <a:t>        ports:</a:t>
            </a:r>
          </a:p>
          <a:p>
            <a:r>
              <a:rPr lang="en-US" altLang="ko-KR" sz="1400"/>
              <a:t>        - containerPort: 80</a:t>
            </a:r>
          </a:p>
          <a:p>
            <a:r>
              <a:rPr lang="en-US" altLang="ko-KR" sz="1400"/>
              <a:t>        resources:</a:t>
            </a:r>
          </a:p>
          <a:p>
            <a:r>
              <a:rPr lang="en-US" altLang="ko-KR" sz="1400"/>
              <a:t>          requests:</a:t>
            </a:r>
          </a:p>
          <a:p>
            <a:r>
              <a:rPr lang="en-US" altLang="ko-KR" sz="1400"/>
              <a:t>            cpu: "100m"</a:t>
            </a:r>
          </a:p>
          <a:p>
            <a:r>
              <a:rPr lang="en-US" altLang="ko-KR" sz="1400"/>
              <a:t>          limits:</a:t>
            </a:r>
          </a:p>
          <a:p>
            <a:r>
              <a:rPr lang="en-US" altLang="ko-KR" sz="1400"/>
              <a:t>            cpu: "200m"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93B6A1-DC3B-E220-3DA0-177316305328}"/>
              </a:ext>
            </a:extLst>
          </p:cNvPr>
          <p:cNvSpPr txBox="1"/>
          <p:nvPr/>
        </p:nvSpPr>
        <p:spPr>
          <a:xfrm>
            <a:off x="6096000" y="898143"/>
            <a:ext cx="284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nginx-deployment.yaml</a:t>
            </a:r>
            <a:endParaRPr lang="ko-KR" alt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7995D-1202-96D3-FAC7-E14664C2C366}"/>
              </a:ext>
            </a:extLst>
          </p:cNvPr>
          <p:cNvSpPr txBox="1"/>
          <p:nvPr/>
        </p:nvSpPr>
        <p:spPr>
          <a:xfrm>
            <a:off x="8890528" y="1229896"/>
            <a:ext cx="2689185" cy="28931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v1</a:t>
            </a:r>
          </a:p>
          <a:p>
            <a:r>
              <a:rPr lang="en-US" altLang="ko-KR" sz="1400"/>
              <a:t>kind: Service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nginx-service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type: NodePort</a:t>
            </a:r>
          </a:p>
          <a:p>
            <a:r>
              <a:rPr lang="en-US" altLang="ko-KR" sz="1400"/>
              <a:t>  selector:</a:t>
            </a:r>
          </a:p>
          <a:p>
            <a:r>
              <a:rPr lang="en-US" altLang="ko-KR" sz="1400"/>
              <a:t>    app: nginx</a:t>
            </a:r>
          </a:p>
          <a:p>
            <a:r>
              <a:rPr lang="en-US" altLang="ko-KR" sz="1400"/>
              <a:t>  ports:</a:t>
            </a:r>
          </a:p>
          <a:p>
            <a:r>
              <a:rPr lang="en-US" altLang="ko-KR" sz="1400"/>
              <a:t>    - protocol: TCP</a:t>
            </a:r>
          </a:p>
          <a:p>
            <a:r>
              <a:rPr lang="en-US" altLang="ko-KR" sz="1400"/>
              <a:t>      port: 80</a:t>
            </a:r>
          </a:p>
          <a:p>
            <a:r>
              <a:rPr lang="en-US" altLang="ko-KR" sz="1400"/>
              <a:t>      targetPort: 80</a:t>
            </a:r>
          </a:p>
          <a:p>
            <a:r>
              <a:rPr lang="en-US" altLang="ko-KR" sz="1400"/>
              <a:t>      nodePort: 30080</a:t>
            </a:r>
            <a:endParaRPr lang="ko-KR" altLang="en-US" sz="1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90C35-A485-2293-8751-41CE282C24F2}"/>
              </a:ext>
            </a:extLst>
          </p:cNvPr>
          <p:cNvSpPr txBox="1"/>
          <p:nvPr/>
        </p:nvSpPr>
        <p:spPr>
          <a:xfrm>
            <a:off x="8890528" y="906135"/>
            <a:ext cx="284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nginx-service.yaml</a:t>
            </a:r>
            <a:endParaRPr lang="ko-KR" altLang="en-US" sz="140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3B7B71B-FAFE-71D0-A97B-F9F5C5535E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9866"/>
          <a:stretch/>
        </p:blipFill>
        <p:spPr>
          <a:xfrm>
            <a:off x="838199" y="5350829"/>
            <a:ext cx="4702589" cy="113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1576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893BE-34C9-C4BA-2C19-7110E9370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32C6C4-3526-BDBF-2465-4956B7B4392B}"/>
              </a:ext>
            </a:extLst>
          </p:cNvPr>
          <p:cNvSpPr txBox="1"/>
          <p:nvPr/>
        </p:nvSpPr>
        <p:spPr>
          <a:xfrm>
            <a:off x="838200" y="1221904"/>
            <a:ext cx="31073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4. HPA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생성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6DA4D09-AAE1-0FDF-750C-36D87551F75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10" name="내용 개체 틀 4">
            <a:extLst>
              <a:ext uri="{FF2B5EF4-FFF2-40B4-BE49-F238E27FC236}">
                <a16:creationId xmlns:a16="http://schemas.microsoft.com/office/drawing/2014/main" id="{D315EF12-79FA-78B6-1341-CBD3A4AD9B7C}"/>
              </a:ext>
            </a:extLst>
          </p:cNvPr>
          <p:cNvSpPr txBox="1">
            <a:spLocks/>
          </p:cNvSpPr>
          <p:nvPr/>
        </p:nvSpPr>
        <p:spPr>
          <a:xfrm>
            <a:off x="838200" y="2066700"/>
            <a:ext cx="5344817" cy="1362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/>
              <a:t>kubectl apply -f nginx-hpa.yaml</a:t>
            </a:r>
          </a:p>
          <a:p>
            <a:r>
              <a:rPr lang="en-US" altLang="ko-KR" sz="1800"/>
              <a:t>kubectl get hpa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568218-3DEC-DA59-A8FD-81B61F4E61E4}"/>
              </a:ext>
            </a:extLst>
          </p:cNvPr>
          <p:cNvSpPr txBox="1"/>
          <p:nvPr/>
        </p:nvSpPr>
        <p:spPr>
          <a:xfrm>
            <a:off x="8359250" y="1221904"/>
            <a:ext cx="3107365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apiVersion: autoscaling/v2</a:t>
            </a:r>
          </a:p>
          <a:p>
            <a:r>
              <a:rPr lang="en-US" altLang="ko-KR" sz="1400"/>
              <a:t>kind: HorizontalPodAutoscaler</a:t>
            </a:r>
          </a:p>
          <a:p>
            <a:r>
              <a:rPr lang="en-US" altLang="ko-KR" sz="1400"/>
              <a:t>metadata:</a:t>
            </a:r>
          </a:p>
          <a:p>
            <a:r>
              <a:rPr lang="en-US" altLang="ko-KR" sz="1400"/>
              <a:t>  name: nginx-hpa</a:t>
            </a:r>
          </a:p>
          <a:p>
            <a:r>
              <a:rPr lang="en-US" altLang="ko-KR" sz="1400"/>
              <a:t>spec:</a:t>
            </a:r>
          </a:p>
          <a:p>
            <a:r>
              <a:rPr lang="en-US" altLang="ko-KR" sz="1400"/>
              <a:t>  scaleTargetRef:</a:t>
            </a:r>
          </a:p>
          <a:p>
            <a:r>
              <a:rPr lang="en-US" altLang="ko-KR" sz="1400"/>
              <a:t>    apiVersion: apps/v1</a:t>
            </a:r>
          </a:p>
          <a:p>
            <a:r>
              <a:rPr lang="en-US" altLang="ko-KR" sz="1400"/>
              <a:t>    kind: Deployment</a:t>
            </a:r>
          </a:p>
          <a:p>
            <a:r>
              <a:rPr lang="en-US" altLang="ko-KR" sz="1400"/>
              <a:t>    name: nginx-deployment</a:t>
            </a:r>
          </a:p>
          <a:p>
            <a:r>
              <a:rPr lang="en-US" altLang="ko-KR" sz="1400"/>
              <a:t>  minReplicas: 1</a:t>
            </a:r>
          </a:p>
          <a:p>
            <a:r>
              <a:rPr lang="en-US" altLang="ko-KR" sz="1400"/>
              <a:t>  maxReplicas: 5</a:t>
            </a:r>
          </a:p>
          <a:p>
            <a:r>
              <a:rPr lang="en-US" altLang="ko-KR" sz="1400"/>
              <a:t>  metrics:</a:t>
            </a:r>
          </a:p>
          <a:p>
            <a:r>
              <a:rPr lang="en-US" altLang="ko-KR" sz="1400"/>
              <a:t>  - type: Resource</a:t>
            </a:r>
          </a:p>
          <a:p>
            <a:r>
              <a:rPr lang="en-US" altLang="ko-KR" sz="1400"/>
              <a:t>    resource:</a:t>
            </a:r>
          </a:p>
          <a:p>
            <a:r>
              <a:rPr lang="en-US" altLang="ko-KR" sz="1400"/>
              <a:t>      name: cpu</a:t>
            </a:r>
          </a:p>
          <a:p>
            <a:r>
              <a:rPr lang="en-US" altLang="ko-KR" sz="1400"/>
              <a:t>      target:</a:t>
            </a:r>
          </a:p>
          <a:p>
            <a:r>
              <a:rPr lang="en-US" altLang="ko-KR" sz="1400"/>
              <a:t>        type: Utilization</a:t>
            </a:r>
          </a:p>
          <a:p>
            <a:r>
              <a:rPr lang="en-US" altLang="ko-KR" sz="1400"/>
              <a:t>        averageUtilization: 5 # 5%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F32504-EB08-CAE1-1669-F150A40E779B}"/>
              </a:ext>
            </a:extLst>
          </p:cNvPr>
          <p:cNvSpPr txBox="1"/>
          <p:nvPr/>
        </p:nvSpPr>
        <p:spPr>
          <a:xfrm>
            <a:off x="8359250" y="853463"/>
            <a:ext cx="28473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nginx-hpa.yaml</a:t>
            </a:r>
            <a:endParaRPr lang="ko-KR" alt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D2788F-145A-6A99-348C-3B901CFCC9D1}"/>
              </a:ext>
            </a:extLst>
          </p:cNvPr>
          <p:cNvSpPr txBox="1"/>
          <p:nvPr/>
        </p:nvSpPr>
        <p:spPr>
          <a:xfrm>
            <a:off x="558788" y="4638953"/>
            <a:ext cx="747382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만약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cpu: &lt;unknown&gt;/5%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와 같이 </a:t>
            </a:r>
            <a:r>
              <a:rPr kumimoji="0" lang="ko-KR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&lt;unknown&gt;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이 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나올 경우</a:t>
            </a: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b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ko-KR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metrics-server</a:t>
            </a:r>
            <a:r>
              <a:rPr kumimoji="0" lang="ko-KR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에 문제가 없는지 확인하고</a:t>
            </a:r>
            <a:r>
              <a:rPr lang="en-US" altLang="ko-KR" sz="1600"/>
              <a:t> </a:t>
            </a:r>
          </a:p>
          <a:p>
            <a:r>
              <a:rPr lang="ko-KR" altLang="en-US" sz="1600"/>
              <a:t>문제가 없다면 기다리면 됨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	kubectl get deployment metrics-server -n kube-system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	kubectl get pods -n kube-system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600"/>
              <a:t>	kubectl top pods --all-namespaces</a:t>
            </a:r>
          </a:p>
          <a:p>
            <a:pPr lvl="1"/>
            <a:endParaRPr lang="en-US" altLang="ko-KR" sz="1600"/>
          </a:p>
          <a:p>
            <a:endParaRPr lang="ko-KR" altLang="en-US" sz="160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802293F3-78DF-6248-C889-7658E70CE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39" y="3414113"/>
            <a:ext cx="7907001" cy="51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723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6DBEE-2EBE-D099-09BE-B5540675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4A3DB7-CA0C-A421-F1E3-734684414C35}"/>
              </a:ext>
            </a:extLst>
          </p:cNvPr>
          <p:cNvSpPr txBox="1"/>
          <p:nvPr/>
        </p:nvSpPr>
        <p:spPr>
          <a:xfrm>
            <a:off x="838199" y="1113742"/>
            <a:ext cx="587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5.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부하 테스트 및 오토스케일링 확인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8CCF0B3-A0E2-C2BA-E454-955E51D0045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4063725-EDF8-832D-2B08-8D40EF9E9C7E}"/>
              </a:ext>
            </a:extLst>
          </p:cNvPr>
          <p:cNvSpPr txBox="1">
            <a:spLocks/>
          </p:cNvSpPr>
          <p:nvPr/>
        </p:nvSpPr>
        <p:spPr>
          <a:xfrm>
            <a:off x="838199" y="1645457"/>
            <a:ext cx="11245771" cy="3968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-apple-system"/>
              </a:rPr>
              <a:t>ab -n [</a:t>
            </a:r>
            <a:r>
              <a:rPr lang="ko-KR" altLang="en-US" sz="2000">
                <a:latin typeface="-apple-system"/>
              </a:rPr>
              <a:t>요청 총 갯수</a:t>
            </a:r>
            <a:r>
              <a:rPr lang="en-US" altLang="ko-KR" sz="2000">
                <a:latin typeface="-apple-system"/>
              </a:rPr>
              <a:t>] -c [</a:t>
            </a:r>
            <a:r>
              <a:rPr lang="ko-KR" altLang="en-US" sz="2000">
                <a:latin typeface="-apple-system"/>
              </a:rPr>
              <a:t>동시 연결 수</a:t>
            </a:r>
            <a:r>
              <a:rPr lang="en-US" altLang="ko-KR" sz="2000">
                <a:latin typeface="-apple-system"/>
              </a:rPr>
              <a:t>] [</a:t>
            </a:r>
            <a:r>
              <a:rPr lang="ko-KR" altLang="en-US" sz="2000">
                <a:latin typeface="-apple-system"/>
              </a:rPr>
              <a:t>서버 </a:t>
            </a:r>
            <a:r>
              <a:rPr lang="en-US" altLang="ko-KR" sz="2000">
                <a:latin typeface="-apple-system"/>
              </a:rPr>
              <a:t>IP:</a:t>
            </a:r>
            <a:r>
              <a:rPr lang="ko-KR" altLang="en-US" sz="2000">
                <a:latin typeface="-apple-system"/>
              </a:rPr>
              <a:t>포트</a:t>
            </a:r>
            <a:r>
              <a:rPr lang="en-US" altLang="ko-KR" sz="2000">
                <a:latin typeface="-apple-system"/>
              </a:rPr>
              <a:t>]</a:t>
            </a:r>
          </a:p>
          <a:p>
            <a:pPr lvl="1"/>
            <a:r>
              <a:rPr lang="en-US" altLang="ko-KR" sz="1600" b="1">
                <a:latin typeface="-apple-system"/>
              </a:rPr>
              <a:t>ab -n 10000 -c 1000 http://localhost:30080/ </a:t>
            </a:r>
          </a:p>
          <a:p>
            <a:pPr lvl="1"/>
            <a:r>
              <a:rPr lang="en-US" altLang="ko-KR" sz="1600">
                <a:latin typeface="-apple-system"/>
              </a:rPr>
              <a:t>-n 10000: </a:t>
            </a:r>
            <a:r>
              <a:rPr lang="ko-KR" altLang="en-US" sz="1600">
                <a:latin typeface="-apple-system"/>
              </a:rPr>
              <a:t>총 </a:t>
            </a:r>
            <a:r>
              <a:rPr lang="en-US" altLang="ko-KR" sz="1600">
                <a:latin typeface="-apple-system"/>
              </a:rPr>
              <a:t>10000</a:t>
            </a:r>
            <a:r>
              <a:rPr lang="ko-KR" altLang="en-US" sz="1600">
                <a:latin typeface="-apple-system"/>
              </a:rPr>
              <a:t>개의 요청을 보냄</a:t>
            </a:r>
            <a:endParaRPr lang="en-US" altLang="ko-KR" sz="1600">
              <a:latin typeface="-apple-system"/>
            </a:endParaRPr>
          </a:p>
          <a:p>
            <a:pPr lvl="1"/>
            <a:r>
              <a:rPr lang="en-US" altLang="ko-KR" sz="1600">
                <a:latin typeface="-apple-system"/>
              </a:rPr>
              <a:t>-c 1000: 1000</a:t>
            </a:r>
            <a:r>
              <a:rPr lang="ko-KR" altLang="en-US" sz="1600">
                <a:latin typeface="-apple-system"/>
              </a:rPr>
              <a:t>개의 동시 연결</a:t>
            </a:r>
            <a:r>
              <a:rPr lang="en-US" altLang="ko-KR" sz="1600">
                <a:latin typeface="-apple-system"/>
              </a:rPr>
              <a:t>(</a:t>
            </a:r>
            <a:r>
              <a:rPr lang="ko-KR" altLang="en-US" sz="1600">
                <a:latin typeface="-apple-system"/>
              </a:rPr>
              <a:t>동시 요청</a:t>
            </a:r>
            <a:r>
              <a:rPr lang="en-US" altLang="ko-KR" sz="1600">
                <a:latin typeface="-apple-system"/>
              </a:rPr>
              <a:t>)</a:t>
            </a:r>
            <a:r>
              <a:rPr lang="ko-KR" altLang="en-US" sz="1600">
                <a:latin typeface="-apple-system"/>
              </a:rPr>
              <a:t>로 테스트</a:t>
            </a:r>
            <a:endParaRPr lang="en-US" altLang="ko-KR" sz="1600">
              <a:latin typeface="-apple-system"/>
            </a:endParaRPr>
          </a:p>
          <a:p>
            <a:r>
              <a:rPr lang="ko-KR" altLang="en-US" sz="2000">
                <a:latin typeface="-apple-system"/>
              </a:rPr>
              <a:t>명령어를 실행하면 상당한 부하가 걸리므로 </a:t>
            </a:r>
            <a:r>
              <a:rPr lang="en-US" altLang="ko-KR" sz="2000">
                <a:latin typeface="-apple-system"/>
              </a:rPr>
              <a:t>HPA</a:t>
            </a:r>
            <a:r>
              <a:rPr lang="ko-KR" altLang="en-US" sz="2000">
                <a:latin typeface="-apple-system"/>
              </a:rPr>
              <a:t>가 자동으로 </a:t>
            </a:r>
            <a:r>
              <a:rPr lang="en-US" altLang="ko-KR" sz="2000">
                <a:latin typeface="-apple-system"/>
              </a:rPr>
              <a:t>Pod</a:t>
            </a:r>
            <a:r>
              <a:rPr lang="ko-KR" altLang="en-US" sz="2000">
                <a:latin typeface="-apple-system"/>
              </a:rPr>
              <a:t>을 늘리는지 확인할 수 있음</a:t>
            </a:r>
            <a:endParaRPr lang="en-US" altLang="ko-KR" sz="2000">
              <a:latin typeface="-apple-system"/>
            </a:endParaRPr>
          </a:p>
          <a:p>
            <a:endParaRPr lang="en-US" altLang="ko-KR" sz="2000">
              <a:latin typeface="-apple-system"/>
            </a:endParaRPr>
          </a:p>
          <a:p>
            <a:r>
              <a:rPr lang="ko-KR" altLang="en-US" sz="2000" b="1">
                <a:latin typeface="-apple-system"/>
              </a:rPr>
              <a:t>명령어 실행 전에도 </a:t>
            </a:r>
            <a:r>
              <a:rPr lang="en-US" altLang="ko-KR" sz="2000" b="1">
                <a:latin typeface="-apple-system"/>
              </a:rPr>
              <a:t>kubectl get hpa</a:t>
            </a:r>
            <a:r>
              <a:rPr lang="ko-KR" altLang="en-US" sz="2000" b="1">
                <a:latin typeface="-apple-system"/>
              </a:rPr>
              <a:t>와</a:t>
            </a:r>
            <a:r>
              <a:rPr lang="en-US" altLang="ko-KR" sz="2000" b="1">
                <a:latin typeface="-apple-system"/>
              </a:rPr>
              <a:t> kubectl get pods</a:t>
            </a:r>
            <a:r>
              <a:rPr lang="ko-KR" altLang="en-US" sz="2000" b="1">
                <a:latin typeface="-apple-system"/>
              </a:rPr>
              <a:t>를</a:t>
            </a:r>
            <a:r>
              <a:rPr lang="en-US" altLang="ko-KR" sz="2000" b="1">
                <a:latin typeface="-apple-system"/>
              </a:rPr>
              <a:t> </a:t>
            </a:r>
            <a:r>
              <a:rPr lang="ko-KR" altLang="en-US" sz="2000" b="1">
                <a:latin typeface="-apple-system"/>
              </a:rPr>
              <a:t>해보고</a:t>
            </a:r>
            <a:endParaRPr lang="en-US" altLang="ko-KR" sz="2000" b="1">
              <a:latin typeface="-apple-system"/>
            </a:endParaRPr>
          </a:p>
          <a:p>
            <a:r>
              <a:rPr lang="ko-KR" altLang="en-US" sz="2000" b="1">
                <a:latin typeface="-apple-system"/>
              </a:rPr>
              <a:t>명령어 실행 후에도 </a:t>
            </a:r>
            <a:r>
              <a:rPr lang="en-US" altLang="ko-KR" sz="2000" b="1">
                <a:latin typeface="-apple-system"/>
              </a:rPr>
              <a:t>kubectl get hpa</a:t>
            </a:r>
            <a:r>
              <a:rPr lang="ko-KR" altLang="en-US" sz="2000" b="1">
                <a:latin typeface="-apple-system"/>
              </a:rPr>
              <a:t>와</a:t>
            </a:r>
            <a:r>
              <a:rPr lang="en-US" altLang="ko-KR" sz="2000" b="1">
                <a:latin typeface="-apple-system"/>
              </a:rPr>
              <a:t> kubectl get pods</a:t>
            </a:r>
            <a:r>
              <a:rPr lang="ko-KR" altLang="en-US" sz="2000" b="1">
                <a:latin typeface="-apple-system"/>
              </a:rPr>
              <a:t>를</a:t>
            </a:r>
            <a:r>
              <a:rPr lang="en-US" altLang="ko-KR" sz="2000" b="1">
                <a:latin typeface="-apple-system"/>
              </a:rPr>
              <a:t> </a:t>
            </a:r>
            <a:r>
              <a:rPr lang="ko-KR" altLang="en-US" sz="2000" b="1">
                <a:latin typeface="-apple-system"/>
              </a:rPr>
              <a:t>해볼 것</a:t>
            </a:r>
            <a:endParaRPr lang="en-US" altLang="ko-KR" sz="2000" b="1">
              <a:latin typeface="-apple-system"/>
            </a:endParaRPr>
          </a:p>
          <a:p>
            <a:endParaRPr lang="en-US" altLang="ko-KR" sz="2000">
              <a:latin typeface="-apple-system"/>
            </a:endParaRPr>
          </a:p>
          <a:p>
            <a:r>
              <a:rPr lang="ko-KR" altLang="en-US" sz="2000"/>
              <a:t>부하 테스트가 끝나면 몇 분 후 </a:t>
            </a:r>
            <a:r>
              <a:rPr lang="en-US" altLang="ko-KR" sz="2000"/>
              <a:t>HPA</a:t>
            </a:r>
            <a:r>
              <a:rPr lang="ko-KR" altLang="en-US" sz="2000"/>
              <a:t>가 </a:t>
            </a:r>
            <a:r>
              <a:rPr lang="en-US" altLang="ko-KR" sz="2000"/>
              <a:t>Pod</a:t>
            </a:r>
            <a:r>
              <a:rPr lang="ko-KR" altLang="en-US" sz="2000"/>
              <a:t>을 줄이는 것을 확인할 수 있음</a:t>
            </a:r>
            <a:endParaRPr lang="en-US" altLang="ko-KR" sz="2000"/>
          </a:p>
          <a:p>
            <a:pPr lvl="1"/>
            <a:r>
              <a:rPr lang="ko-KR" altLang="en-US" sz="1800" b="1"/>
              <a:t>부하 중지 후 </a:t>
            </a:r>
            <a:r>
              <a:rPr lang="en-US" altLang="ko-KR" sz="1800" b="1"/>
              <a:t>Pod </a:t>
            </a:r>
            <a:r>
              <a:rPr lang="ko-KR" altLang="en-US" sz="1800" b="1"/>
              <a:t>개수 감소</a:t>
            </a:r>
            <a:r>
              <a:rPr lang="en-US" altLang="ko-KR" sz="1800" b="1"/>
              <a:t>!</a:t>
            </a:r>
            <a:endParaRPr lang="en-US" altLang="ko-KR" sz="2800" b="1">
              <a:latin typeface="-apple-system"/>
            </a:endParaRPr>
          </a:p>
          <a:p>
            <a:endParaRPr lang="en-US" altLang="ko-KR" sz="1600">
              <a:latin typeface="-apple-system"/>
            </a:endParaRPr>
          </a:p>
          <a:p>
            <a:endParaRPr lang="en-US" altLang="ko-KR" sz="160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4008986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E8A2B-8E06-741F-D628-D3AEE3665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D4A4E5-1FD7-E43D-B13D-E9B204D27B64}"/>
              </a:ext>
            </a:extLst>
          </p:cNvPr>
          <p:cNvSpPr txBox="1"/>
          <p:nvPr/>
        </p:nvSpPr>
        <p:spPr>
          <a:xfrm>
            <a:off x="838199" y="1113742"/>
            <a:ext cx="5870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정리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06F88712-8DCC-A34A-7A89-7451A9D8CB7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오토 스케일링</a:t>
            </a:r>
            <a:endParaRPr lang="ko-KR" altLang="en-US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91A22E9F-CB9B-7A11-C5F0-D8061E2511DB}"/>
              </a:ext>
            </a:extLst>
          </p:cNvPr>
          <p:cNvSpPr txBox="1">
            <a:spLocks/>
          </p:cNvSpPr>
          <p:nvPr/>
        </p:nvSpPr>
        <p:spPr>
          <a:xfrm>
            <a:off x="838199" y="1953364"/>
            <a:ext cx="11245771" cy="109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>
                <a:latin typeface="-apple-system"/>
              </a:rPr>
              <a:t>HPA</a:t>
            </a:r>
            <a:r>
              <a:rPr lang="ko-KR" altLang="en-US" sz="2000">
                <a:latin typeface="-apple-system"/>
              </a:rPr>
              <a:t>가 </a:t>
            </a:r>
            <a:r>
              <a:rPr lang="en-US" altLang="ko-KR" sz="2000">
                <a:latin typeface="-apple-system"/>
              </a:rPr>
              <a:t>CPU </a:t>
            </a:r>
            <a:r>
              <a:rPr lang="ko-KR" altLang="en-US" sz="2000">
                <a:latin typeface="-apple-system"/>
              </a:rPr>
              <a:t>사용량을 감지하고 </a:t>
            </a:r>
            <a:r>
              <a:rPr lang="en-US" altLang="ko-KR" sz="2000">
                <a:latin typeface="-apple-system"/>
              </a:rPr>
              <a:t>Pod</a:t>
            </a:r>
            <a:r>
              <a:rPr lang="ko-KR" altLang="en-US" sz="2000">
                <a:latin typeface="-apple-system"/>
              </a:rPr>
              <a:t>을 자동으로 확장</a:t>
            </a:r>
            <a:r>
              <a:rPr lang="en-US" altLang="ko-KR" sz="2000">
                <a:latin typeface="-apple-system"/>
              </a:rPr>
              <a:t>(Scale-Out).</a:t>
            </a:r>
          </a:p>
          <a:p>
            <a:r>
              <a:rPr lang="ko-KR" altLang="en-US" sz="2000">
                <a:latin typeface="-apple-system"/>
              </a:rPr>
              <a:t>부하가 줄어들면 </a:t>
            </a:r>
            <a:r>
              <a:rPr lang="en-US" altLang="ko-KR" sz="2000">
                <a:latin typeface="-apple-system"/>
              </a:rPr>
              <a:t>HPA</a:t>
            </a:r>
            <a:r>
              <a:rPr lang="ko-KR" altLang="en-US" sz="2000">
                <a:latin typeface="-apple-system"/>
              </a:rPr>
              <a:t>가 </a:t>
            </a:r>
            <a:r>
              <a:rPr lang="en-US" altLang="ko-KR" sz="2000">
                <a:latin typeface="-apple-system"/>
              </a:rPr>
              <a:t>Pod</a:t>
            </a:r>
            <a:r>
              <a:rPr lang="ko-KR" altLang="en-US" sz="2000">
                <a:latin typeface="-apple-system"/>
              </a:rPr>
              <a:t>을 다시 축소</a:t>
            </a:r>
            <a:r>
              <a:rPr lang="en-US" altLang="ko-KR" sz="2000">
                <a:latin typeface="-apple-system"/>
              </a:rPr>
              <a:t>(Scale-In).</a:t>
            </a:r>
            <a:endParaRPr lang="en-US" altLang="ko-KR" sz="1600">
              <a:latin typeface="-apple-system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2338EB4-85F8-0D89-EF4E-00E3D0177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759" y="5415735"/>
            <a:ext cx="6645216" cy="108213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0077AA6-F6B4-C941-C6C7-6B75B6100F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759" y="4861152"/>
            <a:ext cx="7132058" cy="42297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8220E7-FA8F-C0EE-41B5-676B5B7BB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5920" y="3548978"/>
            <a:ext cx="7907001" cy="5152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84170D4-DE00-4383-2C35-F3C3D8F439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45788" y="2918416"/>
            <a:ext cx="6500423" cy="510584"/>
          </a:xfrm>
          <a:prstGeom prst="rect">
            <a:avLst/>
          </a:prstGeom>
        </p:spPr>
      </p:pic>
      <p:sp>
        <p:nvSpPr>
          <p:cNvPr id="10" name="화살표: 왼쪽/오른쪽 9">
            <a:extLst>
              <a:ext uri="{FF2B5EF4-FFF2-40B4-BE49-F238E27FC236}">
                <a16:creationId xmlns:a16="http://schemas.microsoft.com/office/drawing/2014/main" id="{806B48D6-BC83-7E20-FE76-39D23FE29A10}"/>
              </a:ext>
            </a:extLst>
          </p:cNvPr>
          <p:cNvSpPr/>
          <p:nvPr/>
        </p:nvSpPr>
        <p:spPr>
          <a:xfrm rot="5400000">
            <a:off x="5901663" y="4205065"/>
            <a:ext cx="731226" cy="515208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D411EF-1206-0656-12E5-DC4CF1B4160F}"/>
              </a:ext>
            </a:extLst>
          </p:cNvPr>
          <p:cNvSpPr txBox="1"/>
          <p:nvPr/>
        </p:nvSpPr>
        <p:spPr>
          <a:xfrm>
            <a:off x="6632058" y="4294123"/>
            <a:ext cx="38729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>
                <a:latin typeface="-apple-system"/>
              </a:rPr>
              <a:t>ab -n 10000 -c 500 http://localhost:30080/ 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9360863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65AB2-F404-2922-13B9-0D47113A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D747878-6EF5-0937-C764-7E48E2E91096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1144821-27FF-DCF2-8E01-456E3AFD5E4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A3B3F7DC-0F12-CF8D-8BEF-B2587C1C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8"/>
            <a:ext cx="10846982" cy="2713832"/>
          </a:xfrm>
        </p:spPr>
        <p:txBody>
          <a:bodyPr>
            <a:normAutofit/>
          </a:bodyPr>
          <a:lstStyle/>
          <a:p>
            <a:r>
              <a:rPr lang="ko-KR" altLang="en-US" sz="2000" b="1" i="0">
                <a:effectLst/>
                <a:latin typeface="-apple-system"/>
              </a:rPr>
              <a:t>서비스</a:t>
            </a:r>
            <a:r>
              <a:rPr lang="en-US" altLang="ko-KR" sz="2000" b="1" i="0">
                <a:effectLst/>
                <a:latin typeface="-apple-system"/>
              </a:rPr>
              <a:t>(Service)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클러스터 내에서 실행 중인 애플리케이션과 외부 또는 다른 파드들 간의 네트워크 통신을 관리</a:t>
            </a:r>
            <a:endParaRPr lang="en-US" altLang="ko-KR" sz="1800" i="0">
              <a:effectLst/>
              <a:latin typeface="-apple-system"/>
            </a:endParaRPr>
          </a:p>
          <a:p>
            <a:pPr lvl="1"/>
            <a:r>
              <a:rPr lang="ko-KR" altLang="en-US" sz="1800" i="0">
                <a:effectLst/>
                <a:latin typeface="-apple-system"/>
              </a:rPr>
              <a:t>쿠버네티스에서 파드를 묶어 클러스터 외부에 노출시켜 클라이언트와 통신할 수 있게 해줌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파드가 동적으로 생성</a:t>
            </a:r>
            <a:r>
              <a:rPr lang="en-US" altLang="ko-KR" sz="1600" i="0">
                <a:effectLst/>
                <a:latin typeface="-apple-system"/>
              </a:rPr>
              <a:t>/</a:t>
            </a:r>
            <a:r>
              <a:rPr lang="ko-KR" altLang="en-US" sz="1600" i="0">
                <a:effectLst/>
                <a:latin typeface="-apple-system"/>
              </a:rPr>
              <a:t>삭제되더라도 서비스는 </a:t>
            </a:r>
            <a:r>
              <a:rPr lang="ko-KR" altLang="en-US" sz="1600" b="1" i="0">
                <a:effectLst/>
                <a:latin typeface="-apple-system"/>
              </a:rPr>
              <a:t>고정된 </a:t>
            </a:r>
            <a:r>
              <a:rPr lang="en-US" altLang="ko-KR" sz="1600" b="1" i="0">
                <a:effectLst/>
                <a:latin typeface="-apple-system"/>
              </a:rPr>
              <a:t>IP </a:t>
            </a:r>
            <a:r>
              <a:rPr lang="ko-KR" altLang="en-US" sz="1600" i="0">
                <a:effectLst/>
                <a:latin typeface="-apple-system"/>
              </a:rPr>
              <a:t>및 </a:t>
            </a:r>
            <a:r>
              <a:rPr lang="en-US" altLang="ko-KR" sz="1600" i="0">
                <a:effectLst/>
                <a:latin typeface="-apple-system"/>
              </a:rPr>
              <a:t>DNS </a:t>
            </a:r>
            <a:r>
              <a:rPr lang="ko-KR" altLang="en-US" sz="1600" i="0">
                <a:effectLst/>
                <a:latin typeface="-apple-system"/>
              </a:rPr>
              <a:t>이름으로 파드에 접근 가능하도록 보장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파드 변경에 무관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실행 중인 파드를 외부에 노출시키기 위해 파드 내부 설정을 수정할 필요가 없음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파드가 생성되거나 삭제되더라도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서비스는 클라이언트가 동일한 방식으로 접근할 수 있게 함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2"/>
            <a:r>
              <a:rPr lang="ko-KR" altLang="en-US" sz="1600" i="0">
                <a:effectLst/>
                <a:latin typeface="-apple-system"/>
              </a:rPr>
              <a:t>파드의 수명 주기와 독립적으로 동작하며</a:t>
            </a:r>
            <a:r>
              <a:rPr lang="en-US" altLang="ko-KR" sz="1600" i="0">
                <a:effectLst/>
                <a:latin typeface="-apple-system"/>
              </a:rPr>
              <a:t>, </a:t>
            </a:r>
            <a:r>
              <a:rPr lang="ko-KR" altLang="en-US" sz="1600" i="0">
                <a:effectLst/>
                <a:latin typeface="-apple-system"/>
              </a:rPr>
              <a:t>파드의 네트워크 연결을 추상화</a:t>
            </a:r>
            <a:r>
              <a:rPr lang="en-US" altLang="ko-KR" sz="1600" i="0">
                <a:effectLst/>
                <a:latin typeface="-apple-system"/>
              </a:rPr>
              <a:t>.</a:t>
            </a:r>
          </a:p>
          <a:p>
            <a:pPr lvl="1"/>
            <a:r>
              <a:rPr lang="ko-KR" altLang="en-US" sz="1800" b="1" i="0">
                <a:effectLst/>
                <a:latin typeface="-apple-system"/>
              </a:rPr>
              <a:t>로드 밸런싱 기능 제공</a:t>
            </a:r>
            <a:r>
              <a:rPr lang="en-US" altLang="ko-KR" sz="1800" b="1" i="0">
                <a:effectLst/>
                <a:latin typeface="-apple-system"/>
              </a:rPr>
              <a:t>: </a:t>
            </a:r>
            <a:r>
              <a:rPr lang="ko-KR" altLang="en-US" sz="1800" i="0">
                <a:effectLst/>
                <a:latin typeface="-apple-system"/>
              </a:rPr>
              <a:t>여러 </a:t>
            </a:r>
            <a:r>
              <a:rPr lang="ko-KR" altLang="en-US" sz="1800">
                <a:latin typeface="-apple-system"/>
              </a:rPr>
              <a:t>노드</a:t>
            </a:r>
            <a:r>
              <a:rPr lang="en-US" altLang="ko-KR" sz="1800">
                <a:latin typeface="-apple-system"/>
              </a:rPr>
              <a:t>/</a:t>
            </a:r>
            <a:r>
              <a:rPr lang="ko-KR" altLang="en-US" sz="1800">
                <a:latin typeface="-apple-system"/>
              </a:rPr>
              <a:t>파드</a:t>
            </a:r>
            <a:r>
              <a:rPr lang="ko-KR" altLang="en-US" sz="1800" i="0">
                <a:effectLst/>
                <a:latin typeface="-apple-system"/>
              </a:rPr>
              <a:t>에 트래픽을 자동으로 분산</a:t>
            </a:r>
            <a:r>
              <a:rPr lang="en-US" altLang="ko-KR" sz="1800" i="0"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494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83BC7-D59F-D0CA-7634-A9C7CF923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D2E18-3947-2F4D-E59A-AB004C19040A}"/>
              </a:ext>
            </a:extLst>
          </p:cNvPr>
          <p:cNvSpPr txBox="1"/>
          <p:nvPr/>
        </p:nvSpPr>
        <p:spPr>
          <a:xfrm>
            <a:off x="838199" y="1096906"/>
            <a:ext cx="7572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네트워크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84B3F651-BE9B-2051-04C7-DC7B1968D673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구조</a:t>
            </a:r>
            <a:endParaRPr lang="ko-KR" altLang="en-US"/>
          </a:p>
        </p:txBody>
      </p:sp>
      <p:sp>
        <p:nvSpPr>
          <p:cNvPr id="16" name="내용 개체 틀 4">
            <a:extLst>
              <a:ext uri="{FF2B5EF4-FFF2-40B4-BE49-F238E27FC236}">
                <a16:creationId xmlns:a16="http://schemas.microsoft.com/office/drawing/2014/main" id="{1A6EE9F3-82AF-B681-6E57-CBE961597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44807"/>
            <a:ext cx="10846982" cy="5074970"/>
          </a:xfrm>
        </p:spPr>
        <p:txBody>
          <a:bodyPr>
            <a:normAutofit/>
          </a:bodyPr>
          <a:lstStyle/>
          <a:p>
            <a:r>
              <a:rPr lang="ko-KR" altLang="en-US" sz="2000" b="1" i="0" dirty="0">
                <a:effectLst/>
                <a:latin typeface="-apple-system"/>
              </a:rPr>
              <a:t>서비스</a:t>
            </a:r>
            <a:r>
              <a:rPr lang="en-US" altLang="ko-KR" sz="2000" b="1" i="0" dirty="0">
                <a:effectLst/>
                <a:latin typeface="-apple-system"/>
              </a:rPr>
              <a:t>(Service) </a:t>
            </a:r>
            <a:r>
              <a:rPr lang="ko-KR" altLang="en-US" sz="2000" b="1" i="0" dirty="0">
                <a:effectLst/>
                <a:latin typeface="-apple-system"/>
              </a:rPr>
              <a:t>유형</a:t>
            </a:r>
            <a:endParaRPr lang="en-US" altLang="ko-KR" sz="20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ClusterIP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기본 서비스 유형이며</a:t>
            </a:r>
            <a:r>
              <a:rPr lang="en-US" altLang="ko-KR" sz="1400" i="0" dirty="0">
                <a:effectLst/>
                <a:latin typeface="-apple-system"/>
              </a:rPr>
              <a:t>, </a:t>
            </a:r>
            <a:r>
              <a:rPr lang="ko-KR" altLang="en-US" sz="1400" i="0" dirty="0">
                <a:effectLst/>
                <a:latin typeface="-apple-system"/>
              </a:rPr>
              <a:t>클러스터 내부에서만 접근할 수 있음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외부에서는 접근할 수 없음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ClusterIP</a:t>
            </a:r>
            <a:endParaRPr lang="en-US" altLang="ko-KR" sz="18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NodePort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클러스터 외부에서 특정 포트를 통해 서비스를 접근할 수 있게 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클러스터의 모든 노드는 이 포트를 열어 외부 접근을 허용함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NodePort</a:t>
            </a:r>
            <a:endParaRPr lang="en-US" altLang="ko-KR" sz="18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LoadBalancer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외부 로드 </a:t>
            </a:r>
            <a:r>
              <a:rPr lang="ko-KR" altLang="en-US" sz="1400" i="0" dirty="0" err="1">
                <a:effectLst/>
                <a:latin typeface="-apple-system"/>
              </a:rPr>
              <a:t>밸런서를</a:t>
            </a:r>
            <a:r>
              <a:rPr lang="ko-KR" altLang="en-US" sz="1400" i="0" dirty="0">
                <a:effectLst/>
                <a:latin typeface="-apple-system"/>
              </a:rPr>
              <a:t> 사용하여 서비스를 노출하는 방법임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주로 </a:t>
            </a:r>
            <a:r>
              <a:rPr lang="ko-KR" altLang="en-US" sz="1400" i="0" dirty="0" err="1">
                <a:effectLst/>
                <a:latin typeface="-apple-system"/>
              </a:rPr>
              <a:t>클라우드</a:t>
            </a:r>
            <a:r>
              <a:rPr lang="ko-KR" altLang="en-US" sz="1400" i="0" dirty="0">
                <a:effectLst/>
                <a:latin typeface="-apple-system"/>
              </a:rPr>
              <a:t> 환경에서 사용됨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LoadBalancer</a:t>
            </a:r>
            <a:endParaRPr lang="en-US" altLang="ko-KR" sz="1800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ExternalName</a:t>
            </a:r>
            <a:endParaRPr lang="en-US" altLang="ko-KR" sz="1800" b="1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클러스터 외부의 서비스에 대한 </a:t>
            </a:r>
            <a:r>
              <a:rPr lang="en-US" altLang="ko-KR" sz="1400" i="0" dirty="0">
                <a:effectLst/>
                <a:latin typeface="-apple-system"/>
              </a:rPr>
              <a:t>alias</a:t>
            </a:r>
            <a:r>
              <a:rPr lang="ko-KR" altLang="en-US" sz="1400" i="0" dirty="0">
                <a:effectLst/>
                <a:latin typeface="-apple-system"/>
              </a:rPr>
              <a:t>를 제공함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이 서비스는 외부의 다른 </a:t>
            </a:r>
            <a:r>
              <a:rPr lang="en-US" altLang="ko-KR" sz="1400" i="0" dirty="0">
                <a:effectLst/>
                <a:latin typeface="-apple-system"/>
              </a:rPr>
              <a:t>DNS </a:t>
            </a:r>
            <a:r>
              <a:rPr lang="ko-KR" altLang="en-US" sz="1400" i="0" dirty="0">
                <a:effectLst/>
                <a:latin typeface="-apple-system"/>
              </a:rPr>
              <a:t>이름을 클러스터 내에서 사용할 수 있게 함</a:t>
            </a:r>
            <a:endParaRPr lang="en-US" altLang="ko-KR" sz="1400" i="0" dirty="0">
              <a:effectLst/>
              <a:latin typeface="-apple-system"/>
            </a:endParaRPr>
          </a:p>
          <a:p>
            <a:pPr lvl="2"/>
            <a:r>
              <a:rPr lang="ko-KR" altLang="en-US" sz="1400" i="0" dirty="0">
                <a:effectLst/>
                <a:latin typeface="-apple-system"/>
              </a:rPr>
              <a:t>예시</a:t>
            </a:r>
            <a:r>
              <a:rPr lang="en-US" altLang="ko-KR" sz="1400" i="0" dirty="0">
                <a:effectLst/>
                <a:latin typeface="-apple-system"/>
              </a:rPr>
              <a:t>: </a:t>
            </a:r>
            <a:r>
              <a:rPr lang="en-US" altLang="ko-KR" sz="1400" i="0" dirty="0" err="1">
                <a:effectLst/>
                <a:latin typeface="-apple-system"/>
              </a:rPr>
              <a:t>kubectl</a:t>
            </a:r>
            <a:r>
              <a:rPr lang="en-US" altLang="ko-KR" sz="1400" i="0" dirty="0">
                <a:effectLst/>
                <a:latin typeface="-apple-system"/>
              </a:rPr>
              <a:t> expose deployment my-app --type=</a:t>
            </a:r>
            <a:r>
              <a:rPr lang="en-US" altLang="ko-KR" sz="1400" i="0" dirty="0" err="1">
                <a:effectLst/>
                <a:latin typeface="-apple-system"/>
              </a:rPr>
              <a:t>ExternalName</a:t>
            </a:r>
            <a:endParaRPr lang="en-US" altLang="ko-KR" sz="140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22171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1D8B9-64DC-53F5-F6A0-3E1811F79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11161A-A036-58E9-1017-7EBF934DBDB3}"/>
              </a:ext>
            </a:extLst>
          </p:cNvPr>
          <p:cNvSpPr txBox="1"/>
          <p:nvPr/>
        </p:nvSpPr>
        <p:spPr>
          <a:xfrm>
            <a:off x="838199" y="1096906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필요성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0FFD3CE-4636-2CBC-2C4A-F8FEECFDF63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밸런싱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7A576E2-A466-3DB4-9498-E2DA4DC71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320" y="4093535"/>
            <a:ext cx="10721622" cy="2150799"/>
          </a:xfrm>
        </p:spPr>
        <p:txBody>
          <a:bodyPr>
            <a:normAutofit/>
          </a:bodyPr>
          <a:lstStyle/>
          <a:p>
            <a:r>
              <a:rPr lang="en-US" altLang="ko-KR" sz="2000" i="0">
                <a:effectLst/>
                <a:latin typeface="-apple-system"/>
              </a:rPr>
              <a:t>Client</a:t>
            </a:r>
            <a:r>
              <a:rPr lang="ko-KR" altLang="en-US" sz="2000" i="0">
                <a:effectLst/>
                <a:latin typeface="-apple-system"/>
              </a:rPr>
              <a:t>가 한 두명인 경우에는 </a:t>
            </a:r>
            <a:r>
              <a:rPr lang="en-US" altLang="ko-KR" sz="2000" i="0">
                <a:effectLst/>
                <a:latin typeface="-apple-system"/>
              </a:rPr>
              <a:t>Server</a:t>
            </a:r>
            <a:r>
              <a:rPr lang="ko-KR" altLang="en-US" sz="2000" i="0">
                <a:effectLst/>
                <a:latin typeface="-apple-system"/>
              </a:rPr>
              <a:t>는 여유롭게 사용자가 원하는 결과를 응답 해줄 수있음</a:t>
            </a:r>
          </a:p>
          <a:p>
            <a:r>
              <a:rPr lang="ko-KR" altLang="en-US" sz="2000" i="0">
                <a:effectLst/>
                <a:latin typeface="-apple-system"/>
              </a:rPr>
              <a:t>그러나 </a:t>
            </a:r>
            <a:r>
              <a:rPr lang="en-US" altLang="ko-KR" sz="2000" i="0">
                <a:effectLst/>
                <a:latin typeface="-apple-system"/>
              </a:rPr>
              <a:t>Client</a:t>
            </a:r>
            <a:r>
              <a:rPr lang="ko-KR" altLang="en-US" sz="2000" i="0">
                <a:effectLst/>
                <a:latin typeface="-apple-system"/>
              </a:rPr>
              <a:t>가 매우 많다면 모든 요청을 처리할 수 없어 서버는 결국 동작을 멈추게 됨 </a:t>
            </a:r>
            <a:endParaRPr lang="en-US" altLang="ko-KR" sz="2000" i="0">
              <a:effectLst/>
              <a:latin typeface="-apple-system"/>
            </a:endParaRPr>
          </a:p>
          <a:p>
            <a:endParaRPr lang="en-US" altLang="ko-KR" sz="2000" i="0">
              <a:effectLst/>
              <a:latin typeface="-apple-system"/>
            </a:endParaRPr>
          </a:p>
          <a:p>
            <a:r>
              <a:rPr lang="en-US" altLang="ko-KR" sz="2000" i="0">
                <a:effectLst/>
                <a:latin typeface="-apple-system"/>
              </a:rPr>
              <a:t>Scale-up : Server</a:t>
            </a:r>
            <a:r>
              <a:rPr lang="ko-KR" altLang="en-US" sz="2000" i="0">
                <a:effectLst/>
                <a:latin typeface="-apple-system"/>
              </a:rPr>
              <a:t>가 더 빠르게 동작하기 위해 하드웨어 성능을 올리는 방법</a:t>
            </a:r>
            <a:endParaRPr lang="en-US" altLang="ko-KR" sz="2000" i="0">
              <a:effectLst/>
              <a:latin typeface="-apple-system"/>
            </a:endParaRPr>
          </a:p>
          <a:p>
            <a:r>
              <a:rPr lang="en-US" altLang="ko-KR" sz="2000" i="0">
                <a:effectLst/>
                <a:highlight>
                  <a:srgbClr val="FFFF00"/>
                </a:highlight>
                <a:latin typeface="-apple-system"/>
              </a:rPr>
              <a:t>Scale-out : </a:t>
            </a:r>
            <a:r>
              <a:rPr lang="ko-KR" altLang="en-US" sz="2000" i="0">
                <a:effectLst/>
                <a:highlight>
                  <a:srgbClr val="FFFF00"/>
                </a:highlight>
                <a:latin typeface="-apple-system"/>
              </a:rPr>
              <a:t>하나의 </a:t>
            </a:r>
            <a:r>
              <a:rPr lang="en-US" altLang="ko-KR" sz="2000" i="0">
                <a:effectLst/>
                <a:highlight>
                  <a:srgbClr val="FFFF00"/>
                </a:highlight>
                <a:latin typeface="-apple-system"/>
              </a:rPr>
              <a:t>Server </a:t>
            </a:r>
            <a:r>
              <a:rPr lang="ko-KR" altLang="en-US" sz="2000" i="0">
                <a:effectLst/>
                <a:highlight>
                  <a:srgbClr val="FFFF00"/>
                </a:highlight>
                <a:latin typeface="-apple-system"/>
              </a:rPr>
              <a:t>보다는 여러 대의 </a:t>
            </a:r>
            <a:r>
              <a:rPr lang="en-US" altLang="ko-KR" sz="2000" i="0">
                <a:effectLst/>
                <a:highlight>
                  <a:srgbClr val="FFFF00"/>
                </a:highlight>
                <a:latin typeface="-apple-system"/>
              </a:rPr>
              <a:t>Server</a:t>
            </a:r>
            <a:r>
              <a:rPr lang="ko-KR" altLang="en-US" sz="2000" i="0">
                <a:effectLst/>
                <a:highlight>
                  <a:srgbClr val="FFFF00"/>
                </a:highlight>
                <a:latin typeface="-apple-system"/>
              </a:rPr>
              <a:t>가 나눠서 일을 하는 방법</a:t>
            </a:r>
            <a:endParaRPr lang="en-US" altLang="ko-KR" sz="2000">
              <a:highlight>
                <a:srgbClr val="FFFF00"/>
              </a:highlight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240B4-1CC0-2E06-A1EA-CD77A0E0FFC8}"/>
              </a:ext>
            </a:extLst>
          </p:cNvPr>
          <p:cNvSpPr txBox="1"/>
          <p:nvPr/>
        </p:nvSpPr>
        <p:spPr>
          <a:xfrm>
            <a:off x="0" y="6519446"/>
            <a:ext cx="3266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hlinkClick r:id="rId3"/>
              </a:rPr>
              <a:t>로드 밸런서</a:t>
            </a:r>
            <a:r>
              <a:rPr lang="en-US" altLang="ko-KR" sz="1600">
                <a:hlinkClick r:id="rId3"/>
              </a:rPr>
              <a:t>(Load Balancer)</a:t>
            </a:r>
            <a:r>
              <a:rPr lang="ko-KR" altLang="en-US" sz="1600">
                <a:hlinkClick r:id="rId3"/>
              </a:rPr>
              <a:t>란</a:t>
            </a:r>
            <a:r>
              <a:rPr lang="en-US" altLang="ko-KR" sz="1600">
                <a:hlinkClick r:id="rId3"/>
              </a:rPr>
              <a:t>?</a:t>
            </a:r>
            <a:endParaRPr lang="ko-KR" altLang="en-US" sz="16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80AEFF-F221-801F-9F82-314E9AB0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917" y="1334175"/>
            <a:ext cx="6677247" cy="1978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956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605CD-9324-84BB-9E10-928267EAD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A059D-F556-6DF5-E892-7CE9F9A59A3C}"/>
              </a:ext>
            </a:extLst>
          </p:cNvPr>
          <p:cNvSpPr txBox="1"/>
          <p:nvPr/>
        </p:nvSpPr>
        <p:spPr>
          <a:xfrm>
            <a:off x="838199" y="1240994"/>
            <a:ext cx="30971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의미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49BF46B7-4F52-4285-FFA6-E398E1ABD9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밸런싱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813C5FE-B1D7-33CE-FC1B-900021E1E5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7991"/>
            <a:ext cx="10721622" cy="3807409"/>
          </a:xfrm>
        </p:spPr>
        <p:txBody>
          <a:bodyPr>
            <a:normAutofit/>
          </a:bodyPr>
          <a:lstStyle/>
          <a:p>
            <a:r>
              <a:rPr lang="ko-KR" altLang="en-US" sz="2000" i="0">
                <a:effectLst/>
                <a:latin typeface="-apple-system"/>
              </a:rPr>
              <a:t>트래픽이 많을 때 여러 대의 서버가 분산처리하여 서버의 로드율 증가</a:t>
            </a:r>
            <a:r>
              <a:rPr lang="en-US" altLang="ko-KR" sz="2000" i="0">
                <a:effectLst/>
                <a:latin typeface="-apple-system"/>
              </a:rPr>
              <a:t>, </a:t>
            </a:r>
            <a:r>
              <a:rPr lang="ko-KR" altLang="en-US" sz="2000" i="0">
                <a:effectLst/>
                <a:latin typeface="-apple-system"/>
              </a:rPr>
              <a:t>부하량</a:t>
            </a:r>
            <a:r>
              <a:rPr lang="en-US" altLang="ko-KR" sz="2000" i="0">
                <a:effectLst/>
                <a:latin typeface="-apple-system"/>
              </a:rPr>
              <a:t>, </a:t>
            </a:r>
            <a:r>
              <a:rPr lang="ko-KR" altLang="en-US" sz="2000" i="0">
                <a:effectLst/>
                <a:latin typeface="-apple-system"/>
              </a:rPr>
              <a:t>속도 저하 등을 고려하여 적절히 분산처리</a:t>
            </a:r>
            <a:r>
              <a:rPr lang="ko-KR" altLang="en-US" sz="2000">
                <a:latin typeface="-apple-system"/>
              </a:rPr>
              <a:t>하는 것을 뜻함</a:t>
            </a:r>
            <a:endParaRPr lang="en-US" altLang="ko-KR" sz="2000" i="0">
              <a:effectLst/>
              <a:latin typeface="-apple-system"/>
            </a:endParaRPr>
          </a:p>
          <a:p>
            <a:r>
              <a:rPr lang="en-US" altLang="ko-KR" sz="2000" i="0">
                <a:effectLst/>
                <a:latin typeface="-apple-system"/>
              </a:rPr>
              <a:t>Kubernetes</a:t>
            </a:r>
            <a:r>
              <a:rPr lang="ko-KR" altLang="en-US" sz="2000" i="0">
                <a:effectLst/>
                <a:latin typeface="-apple-system"/>
              </a:rPr>
              <a:t>에서는 여러 개의 </a:t>
            </a:r>
            <a:r>
              <a:rPr lang="en-US" altLang="ko-KR" sz="2000">
                <a:latin typeface="-apple-system"/>
              </a:rPr>
              <a:t>node/</a:t>
            </a:r>
            <a:r>
              <a:rPr lang="en-US" altLang="ko-KR" sz="2000" i="0">
                <a:effectLst/>
                <a:latin typeface="-apple-system"/>
              </a:rPr>
              <a:t>Pod</a:t>
            </a:r>
            <a:r>
              <a:rPr lang="ko-KR" altLang="en-US" sz="2000" i="0">
                <a:effectLst/>
                <a:latin typeface="-apple-system"/>
              </a:rPr>
              <a:t>으로 트래픽을 분배하여 부하를 줄이고 가용성을 높임</a:t>
            </a:r>
            <a:endParaRPr lang="en-US" altLang="ko-KR" sz="2000" i="0">
              <a:effectLst/>
              <a:latin typeface="-apple-system"/>
            </a:endParaRPr>
          </a:p>
          <a:p>
            <a:pPr lvl="1"/>
            <a:r>
              <a:rPr lang="ko-KR" altLang="en-US" sz="1800"/>
              <a:t>웹 애플리케이션</a:t>
            </a:r>
            <a:r>
              <a:rPr lang="en-US" altLang="ko-KR" sz="1800"/>
              <a:t>, API </a:t>
            </a:r>
            <a:r>
              <a:rPr lang="ko-KR" altLang="en-US" sz="1800"/>
              <a:t>게이트웨이</a:t>
            </a:r>
            <a:r>
              <a:rPr lang="en-US" altLang="ko-KR" sz="1800"/>
              <a:t>, </a:t>
            </a:r>
            <a:r>
              <a:rPr lang="ko-KR" altLang="en-US" sz="1800"/>
              <a:t>외부에서 접근해야 하는 서비스에 사용 </a:t>
            </a:r>
            <a:r>
              <a:rPr lang="en-US" altLang="ko-KR" sz="1800"/>
              <a:t>(Django, Flask </a:t>
            </a:r>
            <a:r>
              <a:rPr lang="ko-KR" altLang="en-US" sz="1800"/>
              <a:t>등</a:t>
            </a:r>
            <a:r>
              <a:rPr lang="en-US" altLang="ko-KR" sz="1800"/>
              <a:t>)</a:t>
            </a:r>
            <a:endParaRPr lang="en-US" altLang="ko-KR"/>
          </a:p>
          <a:p>
            <a:pPr lvl="1"/>
            <a:endParaRPr lang="en-US" altLang="ko-KR" sz="1600" i="0"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7BCD1A-5F94-4D33-38D7-1438DBB1EA7D}"/>
              </a:ext>
            </a:extLst>
          </p:cNvPr>
          <p:cNvSpPr txBox="1"/>
          <p:nvPr/>
        </p:nvSpPr>
        <p:spPr>
          <a:xfrm>
            <a:off x="0" y="6519446"/>
            <a:ext cx="32668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>
                <a:hlinkClick r:id="rId3"/>
              </a:rPr>
              <a:t>로드 밸런서</a:t>
            </a:r>
            <a:r>
              <a:rPr lang="en-US" altLang="ko-KR" sz="1600">
                <a:hlinkClick r:id="rId3"/>
              </a:rPr>
              <a:t>(Load Balancer)</a:t>
            </a:r>
            <a:r>
              <a:rPr lang="ko-KR" altLang="en-US" sz="1600">
                <a:hlinkClick r:id="rId3"/>
              </a:rPr>
              <a:t>란</a:t>
            </a:r>
            <a:r>
              <a:rPr lang="en-US" altLang="ko-KR" sz="1600">
                <a:hlinkClick r:id="rId3"/>
              </a:rPr>
              <a:t>?</a:t>
            </a:r>
            <a:endParaRPr lang="ko-KR" altLang="en-US" sz="1600"/>
          </a:p>
        </p:txBody>
      </p:sp>
      <p:pic>
        <p:nvPicPr>
          <p:cNvPr id="4098" name="Picture 2" descr="기술 | 넥스트이노베이션 공식 블로그">
            <a:extLst>
              <a:ext uri="{FF2B5EF4-FFF2-40B4-BE49-F238E27FC236}">
                <a16:creationId xmlns:a16="http://schemas.microsoft.com/office/drawing/2014/main" id="{899427FB-5E43-15F3-ABC9-A3040F7F4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8176" y="3614528"/>
            <a:ext cx="5215648" cy="29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68368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DA02-A9B9-88FF-AF6D-B3D87CB1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BCBC61-D5F7-ABAA-CF48-109A91BAFADB}"/>
              </a:ext>
            </a:extLst>
          </p:cNvPr>
          <p:cNvSpPr txBox="1"/>
          <p:nvPr/>
        </p:nvSpPr>
        <p:spPr>
          <a:xfrm>
            <a:off x="838200" y="1081796"/>
            <a:ext cx="56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Kubernetes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에서의 로드 밸런싱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5B5FA76-AC1C-9287-4172-B343DF7AEF8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</a:t>
            </a:r>
            <a:r>
              <a:rPr lang="ko-KR" altLang="en-US"/>
              <a:t>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D35F25-AC9A-61C0-2095-F79474939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056"/>
            <a:ext cx="10515600" cy="5235986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Service (</a:t>
            </a:r>
            <a:r>
              <a:rPr lang="en-US" altLang="ko-KR" sz="2000" dirty="0" err="1"/>
              <a:t>LoadBalancer</a:t>
            </a:r>
            <a:r>
              <a:rPr lang="en-US" altLang="ko-KR" sz="2000" dirty="0"/>
              <a:t>)</a:t>
            </a:r>
          </a:p>
          <a:p>
            <a:pPr lvl="1"/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클러스터 외부의 트래픽을 받아 외부 로드 </a:t>
            </a:r>
            <a:r>
              <a:rPr lang="ko-KR" altLang="en-US" sz="1600" dirty="0" err="1"/>
              <a:t>밸런서로</a:t>
            </a:r>
            <a:r>
              <a:rPr lang="ko-KR" altLang="en-US" sz="1600" dirty="0"/>
              <a:t> 전달함</a:t>
            </a:r>
            <a:endParaRPr lang="en-US" altLang="ko-KR" sz="1600" dirty="0"/>
          </a:p>
          <a:p>
            <a:r>
              <a:rPr lang="en-US" altLang="ko-KR" sz="2000" dirty="0"/>
              <a:t>Ingress</a:t>
            </a:r>
          </a:p>
          <a:p>
            <a:pPr lvl="1"/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도메인과 </a:t>
            </a:r>
            <a:r>
              <a:rPr lang="en-US" altLang="ko-KR" sz="1600" dirty="0"/>
              <a:t>URL </a:t>
            </a:r>
            <a:r>
              <a:rPr lang="ko-KR" altLang="en-US" sz="1600" dirty="0"/>
              <a:t>경로에 따라 </a:t>
            </a:r>
            <a:r>
              <a:rPr lang="ko-KR" altLang="en-US" sz="1600" b="1" dirty="0"/>
              <a:t>요청을 여러 서비스로 라우팅</a:t>
            </a:r>
          </a:p>
          <a:p>
            <a:pPr lvl="1"/>
            <a:r>
              <a:rPr lang="ko-KR" altLang="en-US" sz="1600" dirty="0"/>
              <a:t>하나의 </a:t>
            </a:r>
            <a:r>
              <a:rPr lang="ko-KR" altLang="en-US" sz="1600" dirty="0" err="1"/>
              <a:t>엔드포인트에서</a:t>
            </a:r>
            <a:r>
              <a:rPr lang="ko-KR" altLang="en-US" sz="1600" dirty="0"/>
              <a:t> 여러 서비스를 효과적으로 분기하며 관리</a:t>
            </a:r>
          </a:p>
          <a:p>
            <a:r>
              <a:rPr lang="en-US" altLang="ko-KR" sz="2000" dirty="0" err="1">
                <a:highlight>
                  <a:srgbClr val="FFFF00"/>
                </a:highlight>
              </a:rPr>
              <a:t>kube</a:t>
            </a:r>
            <a:r>
              <a:rPr lang="en-US" altLang="ko-KR" sz="2000" dirty="0">
                <a:highlight>
                  <a:srgbClr val="FFFF00"/>
                </a:highlight>
              </a:rPr>
              <a:t>-proxy</a:t>
            </a:r>
          </a:p>
          <a:p>
            <a:pPr lvl="1"/>
            <a:r>
              <a:rPr lang="ko-KR" altLang="en-US" sz="1600" dirty="0">
                <a:highlight>
                  <a:srgbClr val="FFFF00"/>
                </a:highlight>
              </a:rPr>
              <a:t>역할</a:t>
            </a:r>
            <a:r>
              <a:rPr lang="en-US" altLang="ko-KR" sz="1600" dirty="0">
                <a:highlight>
                  <a:srgbClr val="FFFF00"/>
                </a:highlight>
              </a:rPr>
              <a:t>: Kubernetes</a:t>
            </a:r>
            <a:r>
              <a:rPr lang="ko-KR" altLang="en-US" sz="1600" dirty="0">
                <a:highlight>
                  <a:srgbClr val="FFFF00"/>
                </a:highlight>
              </a:rPr>
              <a:t>의 </a:t>
            </a:r>
            <a:r>
              <a:rPr lang="en-US" altLang="ko-KR" sz="1600" b="1" dirty="0">
                <a:highlight>
                  <a:srgbClr val="FFFF00"/>
                </a:highlight>
              </a:rPr>
              <a:t>Service</a:t>
            </a:r>
            <a:r>
              <a:rPr lang="ko-KR" altLang="en-US" sz="1600" b="1" dirty="0">
                <a:highlight>
                  <a:srgbClr val="FFFF00"/>
                </a:highlight>
              </a:rPr>
              <a:t>와 </a:t>
            </a:r>
            <a:r>
              <a:rPr lang="en-US" altLang="ko-KR" sz="1600" b="1" dirty="0">
                <a:highlight>
                  <a:srgbClr val="FFFF00"/>
                </a:highlight>
              </a:rPr>
              <a:t>Pod </a:t>
            </a:r>
            <a:r>
              <a:rPr lang="ko-KR" altLang="en-US" sz="1600" b="1" dirty="0">
                <a:highlight>
                  <a:srgbClr val="FFFF00"/>
                </a:highlight>
              </a:rPr>
              <a:t>간의 네트워크 트래픽을 연결</a:t>
            </a:r>
          </a:p>
          <a:p>
            <a:pPr lvl="1"/>
            <a:r>
              <a:rPr lang="ko-KR" altLang="en-US" sz="1600" dirty="0">
                <a:highlight>
                  <a:srgbClr val="FFFF00"/>
                </a:highlight>
              </a:rPr>
              <a:t>트래픽 로드 </a:t>
            </a:r>
            <a:r>
              <a:rPr lang="ko-KR" altLang="en-US" sz="1600" dirty="0" err="1">
                <a:highlight>
                  <a:srgbClr val="FFFF00"/>
                </a:highlight>
              </a:rPr>
              <a:t>밸런싱과</a:t>
            </a:r>
            <a:r>
              <a:rPr lang="ko-KR" altLang="en-US" sz="1600" dirty="0">
                <a:highlight>
                  <a:srgbClr val="FFFF00"/>
                </a:highlight>
              </a:rPr>
              <a:t> 라우팅을 통해 내부 </a:t>
            </a:r>
            <a:r>
              <a:rPr lang="en-US" altLang="ko-KR" sz="1600" dirty="0">
                <a:highlight>
                  <a:srgbClr val="FFFF00"/>
                </a:highlight>
              </a:rPr>
              <a:t>(</a:t>
            </a:r>
            <a:r>
              <a:rPr lang="ko-KR" altLang="en-US" sz="1600" dirty="0">
                <a:highlight>
                  <a:srgbClr val="FFFF00"/>
                </a:highlight>
              </a:rPr>
              <a:t>서비스</a:t>
            </a:r>
            <a:r>
              <a:rPr lang="en-US" altLang="ko-KR" sz="1600" dirty="0">
                <a:highlight>
                  <a:srgbClr val="FFFF00"/>
                </a:highlight>
              </a:rPr>
              <a:t>-Pod)</a:t>
            </a:r>
            <a:r>
              <a:rPr lang="ko-KR" altLang="en-US" sz="1600" dirty="0">
                <a:highlight>
                  <a:srgbClr val="FFFF00"/>
                </a:highlight>
              </a:rPr>
              <a:t> 및 외부 통신을 관리</a:t>
            </a:r>
            <a:endParaRPr lang="en-US" altLang="ko-KR" sz="1600" dirty="0">
              <a:highlight>
                <a:srgbClr val="FFFF00"/>
              </a:highlight>
            </a:endParaRPr>
          </a:p>
          <a:p>
            <a:pPr lvl="2"/>
            <a:r>
              <a:rPr lang="en-US" altLang="ko-KR" sz="1400" dirty="0" err="1">
                <a:highlight>
                  <a:srgbClr val="FFFF00"/>
                </a:highlight>
              </a:rPr>
              <a:t>IPTables</a:t>
            </a:r>
            <a:r>
              <a:rPr lang="ko-KR" altLang="en-US" sz="1400" dirty="0">
                <a:highlight>
                  <a:srgbClr val="FFFF00"/>
                </a:highlight>
              </a:rPr>
              <a:t>나 </a:t>
            </a:r>
            <a:r>
              <a:rPr lang="en-US" altLang="ko-KR" sz="1400" dirty="0">
                <a:highlight>
                  <a:srgbClr val="FFFF00"/>
                </a:highlight>
              </a:rPr>
              <a:t>IPVS </a:t>
            </a:r>
            <a:r>
              <a:rPr lang="ko-KR" altLang="en-US" sz="1400" dirty="0">
                <a:highlight>
                  <a:srgbClr val="FFFF00"/>
                </a:highlight>
              </a:rPr>
              <a:t>같은 기술을 활용</a:t>
            </a:r>
            <a:endParaRPr lang="en-US" altLang="ko-KR" sz="1400" dirty="0">
              <a:highlight>
                <a:srgbClr val="FFFF00"/>
              </a:highlight>
            </a:endParaRPr>
          </a:p>
          <a:p>
            <a:r>
              <a:rPr lang="ko-KR" altLang="en-US" sz="2000" dirty="0"/>
              <a:t>외부 로드 </a:t>
            </a:r>
            <a:r>
              <a:rPr lang="ko-KR" altLang="en-US" sz="2000" dirty="0" err="1"/>
              <a:t>밸런서</a:t>
            </a:r>
            <a:endParaRPr lang="en-US" altLang="ko-KR" sz="2000" dirty="0"/>
          </a:p>
          <a:p>
            <a:pPr lvl="1"/>
            <a:r>
              <a:rPr lang="ko-KR" altLang="en-US" sz="1600" dirty="0"/>
              <a:t>역할</a:t>
            </a:r>
            <a:r>
              <a:rPr lang="en-US" altLang="ko-KR" sz="1600" dirty="0"/>
              <a:t>: </a:t>
            </a:r>
            <a:r>
              <a:rPr lang="ko-KR" altLang="en-US" sz="1600" dirty="0"/>
              <a:t>클러스터 외부의 트래픽을 받아 내부 서비스로 전달하며</a:t>
            </a:r>
            <a:r>
              <a:rPr lang="en-US" altLang="ko-KR" sz="1600" dirty="0"/>
              <a:t>, </a:t>
            </a:r>
            <a:r>
              <a:rPr lang="ko-KR" altLang="en-US" sz="1600" dirty="0"/>
              <a:t>안정적이고 효율적으로 요청을 분산</a:t>
            </a:r>
            <a:endParaRPr lang="en-US" altLang="ko-KR" sz="1600" dirty="0"/>
          </a:p>
          <a:p>
            <a:pPr lvl="2"/>
            <a:r>
              <a:rPr lang="ko-KR" altLang="en-US" sz="1400" dirty="0" err="1"/>
              <a:t>클라우드</a:t>
            </a:r>
            <a:r>
              <a:rPr lang="ko-KR" altLang="en-US" sz="1400" dirty="0"/>
              <a:t> 환경</a:t>
            </a:r>
            <a:r>
              <a:rPr lang="en-US" altLang="ko-KR" sz="1400" dirty="0"/>
              <a:t>: </a:t>
            </a:r>
            <a:r>
              <a:rPr lang="ko-KR" altLang="en-US" sz="1400" dirty="0" err="1"/>
              <a:t>클라우드</a:t>
            </a:r>
            <a:r>
              <a:rPr lang="ko-KR" altLang="en-US" sz="1400" dirty="0"/>
              <a:t> 제공 업체</a:t>
            </a:r>
            <a:r>
              <a:rPr lang="en-US" altLang="ko-KR" sz="1400" dirty="0"/>
              <a:t>(AWS, GCP, Azure </a:t>
            </a:r>
            <a:r>
              <a:rPr lang="ko-KR" altLang="en-US" sz="1400" dirty="0"/>
              <a:t>등</a:t>
            </a:r>
            <a:r>
              <a:rPr lang="en-US" altLang="ko-KR" sz="1400" dirty="0"/>
              <a:t>)</a:t>
            </a:r>
            <a:r>
              <a:rPr lang="ko-KR" altLang="en-US" sz="1400" dirty="0"/>
              <a:t>는 </a:t>
            </a:r>
            <a:r>
              <a:rPr lang="en-US" altLang="ko-KR" sz="1400" b="1" dirty="0" err="1"/>
              <a:t>LoadBalancer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타입 서비스를 생성하면 별도 세팅 필요없이 자동으로 자체 외부 로드 </a:t>
            </a:r>
            <a:r>
              <a:rPr lang="ko-KR" altLang="en-US" sz="1400" b="1" dirty="0" err="1"/>
              <a:t>밸런서를</a:t>
            </a:r>
            <a:r>
              <a:rPr lang="ko-KR" altLang="en-US" sz="1400" b="1" dirty="0"/>
              <a:t> 통해 외부 </a:t>
            </a:r>
            <a:r>
              <a:rPr lang="en-US" altLang="ko-KR" sz="1400" b="1" dirty="0"/>
              <a:t>IP</a:t>
            </a:r>
            <a:r>
              <a:rPr lang="ko-KR" altLang="en-US" sz="1400" b="1" dirty="0"/>
              <a:t>를 할당</a:t>
            </a:r>
            <a:r>
              <a:rPr lang="ko-KR" altLang="en-US" sz="1400" dirty="0"/>
              <a:t>하고</a:t>
            </a:r>
            <a:r>
              <a:rPr lang="en-US" altLang="ko-KR" sz="1400" dirty="0"/>
              <a:t>, </a:t>
            </a:r>
            <a:r>
              <a:rPr lang="ko-KR" altLang="en-US" sz="1400" dirty="0"/>
              <a:t>이 </a:t>
            </a:r>
            <a:r>
              <a:rPr lang="en-US" altLang="ko-KR" sz="1400" dirty="0"/>
              <a:t>IP</a:t>
            </a:r>
            <a:r>
              <a:rPr lang="ko-KR" altLang="en-US" sz="1400" dirty="0"/>
              <a:t>로 들어오는 트래픽을 클러스터 내부 서비스로 전달 </a:t>
            </a:r>
            <a:endParaRPr lang="en-US" altLang="ko-KR" sz="1400" dirty="0"/>
          </a:p>
          <a:p>
            <a:pPr lvl="2"/>
            <a:r>
              <a:rPr lang="ko-KR" altLang="en-US" sz="1400" dirty="0" err="1"/>
              <a:t>온프레미스</a:t>
            </a:r>
            <a:r>
              <a:rPr lang="ko-KR" altLang="en-US" sz="1400" dirty="0"/>
              <a:t> 환경</a:t>
            </a:r>
            <a:r>
              <a:rPr lang="en-US" altLang="ko-KR" sz="1400" dirty="0"/>
              <a:t>: </a:t>
            </a:r>
            <a:r>
              <a:rPr lang="ko-KR" altLang="en-US" sz="1400" dirty="0"/>
              <a:t>기본적으로 외부 로드 </a:t>
            </a:r>
            <a:r>
              <a:rPr lang="ko-KR" altLang="en-US" sz="1400" dirty="0" err="1"/>
              <a:t>밸런서</a:t>
            </a:r>
            <a:r>
              <a:rPr lang="ko-KR" altLang="en-US" sz="1400" dirty="0"/>
              <a:t> 기능이 내장되어 있지 않으므로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LoadBalancer</a:t>
            </a:r>
            <a:r>
              <a:rPr lang="en-US" altLang="ko-KR" sz="1400" dirty="0"/>
              <a:t> </a:t>
            </a:r>
            <a:r>
              <a:rPr lang="ko-KR" altLang="en-US" sz="1400" dirty="0"/>
              <a:t>타입 서비스를 생성하면 </a:t>
            </a:r>
            <a:r>
              <a:rPr lang="ko-KR" altLang="en-US" sz="1400" b="1" dirty="0"/>
              <a:t>외부 </a:t>
            </a:r>
            <a:r>
              <a:rPr lang="en-US" altLang="ko-KR" sz="1400" b="1" dirty="0"/>
              <a:t>IP</a:t>
            </a:r>
            <a:r>
              <a:rPr lang="ko-KR" altLang="en-US" sz="1400" b="1" dirty="0"/>
              <a:t>를 할당해줄 </a:t>
            </a:r>
            <a:r>
              <a:rPr lang="en-US" altLang="ko-KR" sz="1400" b="1" dirty="0" err="1"/>
              <a:t>MetalLB</a:t>
            </a:r>
            <a:r>
              <a:rPr lang="ko-KR" altLang="en-US" sz="1400" b="1" dirty="0"/>
              <a:t>나</a:t>
            </a:r>
            <a:r>
              <a:rPr lang="en-US" altLang="ko-KR" sz="1400" b="1" dirty="0"/>
              <a:t> </a:t>
            </a:r>
            <a:r>
              <a:rPr lang="en-US" altLang="ko-KR" sz="1400" b="1" dirty="0" err="1"/>
              <a:t>HAProxy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등 별도의 외부 로드 </a:t>
            </a:r>
            <a:r>
              <a:rPr lang="ko-KR" altLang="en-US" sz="1400" b="1" dirty="0" err="1"/>
              <a:t>밸런서의</a:t>
            </a:r>
            <a:r>
              <a:rPr lang="ko-KR" altLang="en-US" sz="1400" b="1" dirty="0"/>
              <a:t> 세팅이 필요함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714874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27FB9-9757-B933-6A8C-260C4BD82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9BE150-4A2F-0220-3437-7D28B3D0B90B}"/>
              </a:ext>
            </a:extLst>
          </p:cNvPr>
          <p:cNvSpPr txBox="1"/>
          <p:nvPr/>
        </p:nvSpPr>
        <p:spPr>
          <a:xfrm>
            <a:off x="838200" y="1221904"/>
            <a:ext cx="2000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노드 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(Node)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E6BF0DCB-ADFC-C735-439E-1A6C5ECB729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쿠버네티스의 개념</a:t>
            </a:r>
            <a:endParaRPr lang="ko-KR" altLang="en-US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79205583-A641-A942-7F6B-1E5F714AB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5552"/>
            <a:ext cx="11102164" cy="5112448"/>
          </a:xfrm>
        </p:spPr>
        <p:txBody>
          <a:bodyPr>
            <a:normAutofit/>
          </a:bodyPr>
          <a:lstStyle/>
          <a:p>
            <a:r>
              <a:rPr lang="ko-KR" altLang="en-US" sz="2000" i="0" dirty="0">
                <a:effectLst/>
                <a:latin typeface="-apple-system"/>
              </a:rPr>
              <a:t>워크로드</a:t>
            </a:r>
            <a:r>
              <a:rPr lang="en-US" altLang="ko-KR" sz="2000" i="0" dirty="0">
                <a:effectLst/>
                <a:latin typeface="-apple-system"/>
              </a:rPr>
              <a:t>(</a:t>
            </a:r>
            <a:r>
              <a:rPr lang="ko-KR" altLang="en-US" sz="2000" i="0" dirty="0">
                <a:effectLst/>
                <a:latin typeface="-apple-system"/>
              </a:rPr>
              <a:t>와 컨테이너</a:t>
            </a:r>
            <a:r>
              <a:rPr lang="en-US" altLang="ko-KR" sz="2000" i="0" dirty="0">
                <a:effectLst/>
                <a:latin typeface="-apple-system"/>
              </a:rPr>
              <a:t>)</a:t>
            </a:r>
            <a:r>
              <a:rPr lang="ko-KR" altLang="en-US" sz="2000" i="0" dirty="0">
                <a:effectLst/>
                <a:latin typeface="-apple-system"/>
              </a:rPr>
              <a:t>를 실행하는 물리적</a:t>
            </a:r>
            <a:r>
              <a:rPr lang="en-US" altLang="ko-KR" sz="2000" dirty="0">
                <a:latin typeface="-apple-system"/>
              </a:rPr>
              <a:t> </a:t>
            </a:r>
            <a:r>
              <a:rPr lang="ko-KR" altLang="en-US" sz="2000" i="0" dirty="0">
                <a:effectLst/>
                <a:latin typeface="-apple-system"/>
              </a:rPr>
              <a:t>서버 또는 가상 머신</a:t>
            </a:r>
            <a:r>
              <a:rPr lang="en-US" altLang="ko-KR" sz="2000" dirty="0">
                <a:latin typeface="-apple-system"/>
              </a:rPr>
              <a:t>(</a:t>
            </a:r>
            <a:r>
              <a:rPr lang="ko-KR" altLang="en-US" sz="2000" dirty="0" err="1">
                <a:latin typeface="-apple-system"/>
              </a:rPr>
              <a:t>버추얼</a:t>
            </a:r>
            <a:r>
              <a:rPr lang="ko-KR" altLang="en-US" sz="2000" dirty="0">
                <a:latin typeface="-apple-system"/>
              </a:rPr>
              <a:t> 박스 등</a:t>
            </a:r>
            <a:r>
              <a:rPr lang="en-US" altLang="ko-KR" sz="2000" dirty="0">
                <a:latin typeface="-apple-system"/>
              </a:rPr>
              <a:t>)</a:t>
            </a:r>
            <a:r>
              <a:rPr lang="ko-KR" altLang="en-US" sz="2000" i="0" dirty="0">
                <a:effectLst/>
                <a:latin typeface="-apple-system"/>
              </a:rPr>
              <a:t> </a:t>
            </a:r>
            <a:endParaRPr lang="ko-KR" altLang="en-US" sz="2000" dirty="0"/>
          </a:p>
          <a:p>
            <a:r>
              <a:rPr lang="ko-KR" altLang="en-US" sz="2000" i="0" dirty="0">
                <a:effectLst/>
                <a:latin typeface="-apple-system"/>
              </a:rPr>
              <a:t>워크로드를 실행하고</a:t>
            </a:r>
            <a:r>
              <a:rPr lang="en-US" altLang="ko-KR" sz="2000" i="0" dirty="0">
                <a:effectLst/>
                <a:latin typeface="-apple-system"/>
              </a:rPr>
              <a:t>, </a:t>
            </a:r>
            <a:r>
              <a:rPr lang="ko-KR" altLang="en-US" sz="2000" i="0" dirty="0">
                <a:effectLst/>
                <a:latin typeface="-apple-system"/>
              </a:rPr>
              <a:t>컨테이너 네트워크와 리소스 관리를 담당</a:t>
            </a:r>
            <a:r>
              <a:rPr lang="en-US" altLang="ko-KR" sz="2000" i="0" dirty="0">
                <a:effectLst/>
                <a:latin typeface="-apple-system"/>
              </a:rPr>
              <a:t>.</a:t>
            </a:r>
            <a:endParaRPr lang="en-US" altLang="ko-KR" sz="1600" dirty="0">
              <a:latin typeface="-apple-system"/>
            </a:endParaRPr>
          </a:p>
          <a:p>
            <a:endParaRPr lang="en-US" altLang="ko-KR" sz="2000" b="1" i="0" dirty="0">
              <a:effectLst/>
              <a:latin typeface="-apple-system"/>
            </a:endParaRPr>
          </a:p>
          <a:p>
            <a:r>
              <a:rPr lang="ko-KR" altLang="en-US" sz="2000" b="1" i="0" dirty="0">
                <a:effectLst/>
                <a:latin typeface="-apple-system"/>
              </a:rPr>
              <a:t>구성 요소</a:t>
            </a:r>
            <a:r>
              <a:rPr lang="en-US" altLang="ko-KR" sz="2000" b="1" i="0" dirty="0">
                <a:effectLst/>
                <a:latin typeface="-apple-system"/>
              </a:rPr>
              <a:t>:</a:t>
            </a:r>
          </a:p>
          <a:p>
            <a:pPr lvl="1"/>
            <a:r>
              <a:rPr lang="en-US" altLang="ko-KR" sz="1800" b="1" i="0" dirty="0" err="1">
                <a:effectLst/>
                <a:latin typeface="-apple-system"/>
              </a:rPr>
              <a:t>Kubelet</a:t>
            </a:r>
            <a:r>
              <a:rPr lang="en-US" altLang="ko-KR" sz="1800" b="1" i="0" dirty="0">
                <a:effectLst/>
                <a:latin typeface="-apple-system"/>
              </a:rPr>
              <a:t>: </a:t>
            </a:r>
            <a:r>
              <a:rPr lang="ko-KR" altLang="en-US" sz="1800" dirty="0">
                <a:latin typeface="-apple-system"/>
              </a:rPr>
              <a:t>클러스터를 구성하는 각 노드에서 실행됨</a:t>
            </a:r>
            <a:endParaRPr lang="en-US" altLang="ko-KR" sz="1800" dirty="0">
              <a:latin typeface="-apple-system"/>
            </a:endParaRPr>
          </a:p>
          <a:p>
            <a:pPr lvl="1"/>
            <a:r>
              <a:rPr lang="ko-KR" altLang="en-US" sz="1800" i="0" dirty="0">
                <a:effectLst/>
                <a:latin typeface="-apple-system"/>
              </a:rPr>
              <a:t>컨트롤 </a:t>
            </a:r>
            <a:r>
              <a:rPr lang="ko-KR" altLang="en-US" sz="1800" i="0" dirty="0" err="1">
                <a:effectLst/>
                <a:latin typeface="-apple-system"/>
              </a:rPr>
              <a:t>플레인의</a:t>
            </a:r>
            <a:r>
              <a:rPr lang="ko-KR" altLang="en-US" sz="1800" i="0" dirty="0">
                <a:effectLst/>
                <a:latin typeface="-apple-system"/>
              </a:rPr>
              <a:t> 명령을 받아 </a:t>
            </a:r>
            <a:r>
              <a:rPr lang="ko-KR" altLang="en-US" sz="1800" dirty="0" err="1">
                <a:latin typeface="-apple-system"/>
              </a:rPr>
              <a:t>파드</a:t>
            </a:r>
            <a:r>
              <a:rPr lang="ko-KR" altLang="en-US" sz="1800" dirty="0">
                <a:latin typeface="-apple-system"/>
              </a:rPr>
              <a:t> 내부의 컨테이너 실행을 담당</a:t>
            </a:r>
            <a:endParaRPr lang="en-US" altLang="ko-KR" sz="1800" dirty="0">
              <a:latin typeface="-apple-system"/>
            </a:endParaRPr>
          </a:p>
          <a:p>
            <a:pPr lvl="1"/>
            <a:r>
              <a:rPr lang="ko-KR" altLang="en-US" sz="1800" dirty="0" err="1">
                <a:latin typeface="-apple-system"/>
              </a:rPr>
              <a:t>파드의</a:t>
            </a:r>
            <a:r>
              <a:rPr lang="ko-KR" altLang="en-US" sz="1800" dirty="0">
                <a:latin typeface="-apple-system"/>
              </a:rPr>
              <a:t> 상태를 모니터링하고 상태 이상이 발생하면 해당 </a:t>
            </a:r>
            <a:r>
              <a:rPr lang="ko-KR" altLang="en-US" sz="1800" dirty="0" err="1">
                <a:latin typeface="-apple-system"/>
              </a:rPr>
              <a:t>파드를</a:t>
            </a:r>
            <a:r>
              <a:rPr lang="ko-KR" altLang="en-US" sz="1800" dirty="0">
                <a:latin typeface="-apple-system"/>
              </a:rPr>
              <a:t> 다시 배포한다</a:t>
            </a:r>
            <a:r>
              <a:rPr lang="en-US" altLang="ko-KR" sz="1800" dirty="0">
                <a:latin typeface="-apple-system"/>
              </a:rPr>
              <a:t>.</a:t>
            </a:r>
          </a:p>
          <a:p>
            <a:pPr lvl="1"/>
            <a:endParaRPr lang="en-US" altLang="ko-KR" sz="1800" i="0" dirty="0">
              <a:effectLst/>
              <a:latin typeface="-apple-system"/>
            </a:endParaRPr>
          </a:p>
          <a:p>
            <a:pPr lvl="1"/>
            <a:r>
              <a:rPr lang="ko-KR" altLang="en-US" sz="1800" b="1" i="0" dirty="0">
                <a:effectLst/>
                <a:latin typeface="-apple-system"/>
              </a:rPr>
              <a:t>컨테이너 런타임</a:t>
            </a:r>
            <a:r>
              <a:rPr lang="en-US" altLang="ko-KR" sz="1800" b="1" i="0" dirty="0">
                <a:effectLst/>
                <a:latin typeface="-apple-system"/>
              </a:rPr>
              <a:t>: </a:t>
            </a:r>
            <a:r>
              <a:rPr lang="en-US" altLang="ko-KR" sz="1800" i="0" dirty="0">
                <a:effectLst/>
                <a:latin typeface="-apple-system"/>
              </a:rPr>
              <a:t>Docker, </a:t>
            </a:r>
            <a:r>
              <a:rPr lang="en-US" altLang="ko-KR" sz="1800" i="0" dirty="0" err="1">
                <a:effectLst/>
                <a:latin typeface="-apple-system"/>
              </a:rPr>
              <a:t>containerd</a:t>
            </a:r>
            <a:r>
              <a:rPr lang="en-US" altLang="ko-KR" sz="1800" i="0" dirty="0">
                <a:effectLst/>
                <a:latin typeface="-apple-system"/>
              </a:rPr>
              <a:t> </a:t>
            </a:r>
            <a:r>
              <a:rPr lang="ko-KR" altLang="en-US" sz="1800" i="0" dirty="0">
                <a:effectLst/>
                <a:latin typeface="-apple-system"/>
              </a:rPr>
              <a:t>등 컨테이너를 실행하는 소프트웨어</a:t>
            </a:r>
            <a:r>
              <a:rPr lang="en-US" altLang="ko-KR" sz="1800" i="0" dirty="0">
                <a:effectLst/>
                <a:latin typeface="-apple-system"/>
              </a:rPr>
              <a:t>.</a:t>
            </a:r>
          </a:p>
          <a:p>
            <a:pPr lvl="1"/>
            <a:endParaRPr lang="en-US" altLang="ko-KR" sz="1800" b="1" i="0" dirty="0">
              <a:effectLst/>
              <a:latin typeface="-apple-system"/>
            </a:endParaRPr>
          </a:p>
          <a:p>
            <a:pPr lvl="1"/>
            <a:r>
              <a:rPr lang="en-US" altLang="ko-KR" sz="1800" b="1" i="0" dirty="0" err="1">
                <a:effectLst/>
                <a:highlight>
                  <a:srgbClr val="FFFF00"/>
                </a:highlight>
                <a:latin typeface="-apple-system"/>
              </a:rPr>
              <a:t>Kube</a:t>
            </a:r>
            <a:r>
              <a:rPr lang="en-US" altLang="ko-KR" sz="1800" b="1" i="0" dirty="0">
                <a:effectLst/>
                <a:highlight>
                  <a:srgbClr val="FFFF00"/>
                </a:highlight>
                <a:latin typeface="-apple-system"/>
              </a:rPr>
              <a:t>-proxy: </a:t>
            </a:r>
            <a:r>
              <a:rPr lang="ko-KR" altLang="en-US" sz="1800" i="0" dirty="0">
                <a:effectLst/>
                <a:highlight>
                  <a:srgbClr val="FFFF00"/>
                </a:highlight>
                <a:latin typeface="-apple-system"/>
              </a:rPr>
              <a:t>노드에서 네트워크 역할을 수행함</a:t>
            </a:r>
            <a:endParaRPr lang="en-US" altLang="ko-KR" sz="1800" i="0" dirty="0">
              <a:effectLst/>
              <a:highlight>
                <a:srgbClr val="FFFF00"/>
              </a:highlight>
              <a:latin typeface="-apple-system"/>
            </a:endParaRPr>
          </a:p>
          <a:p>
            <a:pPr lvl="1"/>
            <a:r>
              <a:rPr lang="ko-KR" altLang="en-US" sz="1800" i="0" dirty="0" err="1">
                <a:effectLst/>
                <a:latin typeface="-apple-system"/>
              </a:rPr>
              <a:t>파드</a:t>
            </a:r>
            <a:r>
              <a:rPr lang="ko-KR" altLang="en-US" sz="1800" i="0" dirty="0">
                <a:effectLst/>
                <a:latin typeface="-apple-system"/>
              </a:rPr>
              <a:t> 간의 통신을 처리</a:t>
            </a:r>
            <a:r>
              <a:rPr lang="ko-KR" altLang="en-US" sz="1800" dirty="0">
                <a:latin typeface="-apple-system"/>
              </a:rPr>
              <a:t>함</a:t>
            </a:r>
            <a:endParaRPr lang="en-US" altLang="ko-KR" sz="1800" dirty="0">
              <a:latin typeface="-apple-system"/>
            </a:endParaRPr>
          </a:p>
          <a:p>
            <a:pPr lvl="1"/>
            <a:r>
              <a:rPr lang="ko-KR" altLang="en-US" sz="1800" i="0" dirty="0">
                <a:effectLst/>
                <a:latin typeface="-apple-system"/>
              </a:rPr>
              <a:t>노드에 존재하는 </a:t>
            </a:r>
            <a:r>
              <a:rPr lang="ko-KR" altLang="en-US" sz="1800" i="0" dirty="0" err="1">
                <a:effectLst/>
                <a:latin typeface="-apple-system"/>
              </a:rPr>
              <a:t>파드들이</a:t>
            </a:r>
            <a:r>
              <a:rPr lang="ko-KR" altLang="en-US" sz="1800" i="0" dirty="0">
                <a:effectLst/>
                <a:latin typeface="-apple-system"/>
              </a:rPr>
              <a:t> 내부와 외부 네트워크와 통신할 수 있도록 함</a:t>
            </a:r>
            <a:endParaRPr lang="en-US" altLang="ko-KR" sz="1800" i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587749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97EF4-0265-79F8-7C44-291F71436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B2AC1C-1DF9-6F88-4037-5676FAAC3DF7}"/>
              </a:ext>
            </a:extLst>
          </p:cNvPr>
          <p:cNvSpPr txBox="1"/>
          <p:nvPr/>
        </p:nvSpPr>
        <p:spPr>
          <a:xfrm>
            <a:off x="838200" y="1221904"/>
            <a:ext cx="56795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Kubernetes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에서의 로드 밸런싱 방식</a:t>
            </a: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E94D051-BEF5-BE9A-EFB1-D7E024B422A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로드 밸런</a:t>
            </a:r>
            <a:r>
              <a:rPr lang="ko-KR" altLang="en-US"/>
              <a:t>싱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123596-BB6B-3685-B192-AFF6BCA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2"/>
            <a:ext cx="11002701" cy="4798461"/>
          </a:xfrm>
        </p:spPr>
        <p:txBody>
          <a:bodyPr>
            <a:normAutofit/>
          </a:bodyPr>
          <a:lstStyle/>
          <a:p>
            <a:r>
              <a:rPr lang="ko-KR" altLang="en-US" sz="2000"/>
              <a:t>클라우드 환경</a:t>
            </a:r>
            <a:r>
              <a:rPr lang="en-US" altLang="ko-KR" sz="2000"/>
              <a:t>:</a:t>
            </a:r>
          </a:p>
          <a:p>
            <a:pPr lvl="1"/>
            <a:r>
              <a:rPr lang="ko-KR" altLang="en-US" sz="1600"/>
              <a:t>트래픽 → 외부 로드 밸런서 </a:t>
            </a:r>
            <a:r>
              <a:rPr lang="en-US" altLang="ko-KR" sz="1600"/>
              <a:t>(</a:t>
            </a:r>
            <a:r>
              <a:rPr lang="ko-KR" altLang="en-US" sz="1600"/>
              <a:t>클라우드 자체</a:t>
            </a:r>
            <a:r>
              <a:rPr lang="en-US" altLang="ko-KR" sz="1600"/>
              <a:t>) (→ Ingress)</a:t>
            </a:r>
            <a:r>
              <a:rPr lang="ko-KR" altLang="en-US" sz="1600"/>
              <a:t> </a:t>
            </a:r>
            <a:r>
              <a:rPr lang="en-US" altLang="ko-KR" sz="1600"/>
              <a:t>→ kube-proxy → Pod </a:t>
            </a:r>
            <a:r>
              <a:rPr lang="ko-KR" altLang="en-US" sz="1600"/>
              <a:t>→ 응답 반환</a:t>
            </a:r>
            <a:endParaRPr lang="en-US" altLang="ko-KR" sz="1600"/>
          </a:p>
          <a:p>
            <a:pPr lvl="1"/>
            <a:r>
              <a:rPr lang="ko-KR" altLang="en-US" sz="1600"/>
              <a:t>클라우드 자체 외부 로드 밸런서를 통해 트래픽을 받아</a:t>
            </a:r>
            <a:r>
              <a:rPr lang="en-US" altLang="ko-KR" sz="1600"/>
              <a:t>, kube-proxy</a:t>
            </a:r>
            <a:r>
              <a:rPr lang="ko-KR" altLang="en-US" sz="1600"/>
              <a:t>가 내부적으로 네트워크 수준에서 </a:t>
            </a:r>
            <a:r>
              <a:rPr lang="en-US" altLang="ko-KR" sz="1600"/>
              <a:t>Pod</a:t>
            </a:r>
            <a:r>
              <a:rPr lang="ko-KR" altLang="en-US" sz="1600"/>
              <a:t>에 전달하여 트래픽을 분산</a:t>
            </a:r>
            <a:endParaRPr lang="ko-KR" altLang="en-US" sz="2000"/>
          </a:p>
          <a:p>
            <a:r>
              <a:rPr lang="ko-KR" altLang="en-US" sz="2000"/>
              <a:t>온프레미스 환경</a:t>
            </a:r>
            <a:r>
              <a:rPr lang="en-US" altLang="ko-KR" sz="2000"/>
              <a:t>:</a:t>
            </a:r>
          </a:p>
          <a:p>
            <a:pPr lvl="1"/>
            <a:r>
              <a:rPr lang="ko-KR" altLang="en-US" sz="1600"/>
              <a:t>트래픽 → 외부 로드 밸런서 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MetalLB) (→ Ingress)</a:t>
            </a:r>
            <a:r>
              <a:rPr lang="ko-KR" altLang="en-US" sz="1600"/>
              <a:t> </a:t>
            </a:r>
            <a:r>
              <a:rPr lang="en-US" altLang="ko-KR" sz="1600"/>
              <a:t>→ kube-proxy → Pod </a:t>
            </a:r>
            <a:r>
              <a:rPr lang="ko-KR" altLang="en-US" sz="1600"/>
              <a:t>→ 응답 반환</a:t>
            </a:r>
            <a:endParaRPr lang="en-US" altLang="ko-KR" sz="1600"/>
          </a:p>
          <a:p>
            <a:pPr lvl="1"/>
            <a:r>
              <a:rPr lang="ko-KR" altLang="en-US" sz="1600"/>
              <a:t>외부 로드 밸런서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MetalLB) </a:t>
            </a:r>
            <a:r>
              <a:rPr lang="ko-KR" altLang="en-US" sz="1600"/>
              <a:t>트래픽을 받은 후 클라우드 환경과 동일 방식으로 트래픽을 분산</a:t>
            </a:r>
            <a:endParaRPr lang="en-US" altLang="ko-KR" sz="1600"/>
          </a:p>
          <a:p>
            <a:pPr lvl="1"/>
            <a:endParaRPr lang="ko-KR" altLang="en-US" sz="2000"/>
          </a:p>
          <a:p>
            <a:r>
              <a:rPr lang="ko-KR" altLang="en-US" sz="2000"/>
              <a:t>자동 확장</a:t>
            </a:r>
            <a:r>
              <a:rPr lang="en-US" altLang="ko-KR" sz="2000"/>
              <a:t>(Autoscaler):</a:t>
            </a:r>
          </a:p>
          <a:p>
            <a:pPr lvl="1"/>
            <a:r>
              <a:rPr lang="ko-KR" altLang="en-US" sz="1600"/>
              <a:t>트래픽 증가 </a:t>
            </a:r>
            <a:endParaRPr lang="en-US" altLang="ko-KR" sz="1600"/>
          </a:p>
          <a:p>
            <a:pPr lvl="1"/>
            <a:r>
              <a:rPr lang="ko-KR" altLang="en-US" sz="1600"/>
              <a:t>트래픽 → 외부 로드 밸런서 </a:t>
            </a:r>
            <a:r>
              <a:rPr lang="en-US" altLang="ko-KR" sz="1600"/>
              <a:t>(</a:t>
            </a:r>
            <a:r>
              <a:rPr lang="ko-KR" altLang="en-US" sz="1600"/>
              <a:t>→ </a:t>
            </a:r>
            <a:r>
              <a:rPr lang="en-US" altLang="ko-KR" sz="1600"/>
              <a:t>Ingress) → </a:t>
            </a:r>
            <a:r>
              <a:rPr lang="en-US" altLang="ko-KR" sz="1600">
                <a:highlight>
                  <a:srgbClr val="FFFF00"/>
                </a:highlight>
              </a:rPr>
              <a:t>Horizontal Pod Autoscaler (HPA)</a:t>
            </a:r>
            <a:r>
              <a:rPr lang="en-US" altLang="ko-KR" sz="1600"/>
              <a:t> → Pod </a:t>
            </a:r>
            <a:r>
              <a:rPr lang="ko-KR" altLang="en-US" sz="1600"/>
              <a:t>자동 확장</a:t>
            </a:r>
            <a:endParaRPr lang="en-US" altLang="ko-KR" sz="1600"/>
          </a:p>
          <a:p>
            <a:pPr lvl="1"/>
            <a:r>
              <a:rPr lang="en-US" altLang="ko-KR" sz="1600"/>
              <a:t>Ingress</a:t>
            </a:r>
            <a:r>
              <a:rPr lang="ko-KR" altLang="en-US" sz="1600"/>
              <a:t>와 </a:t>
            </a:r>
            <a:r>
              <a:rPr lang="en-US" altLang="ko-KR" sz="1600"/>
              <a:t>Horizontal Pod Autoscaler(HPA)</a:t>
            </a:r>
            <a:r>
              <a:rPr lang="ko-KR" altLang="en-US" sz="1600"/>
              <a:t>를 결합하여</a:t>
            </a:r>
            <a:r>
              <a:rPr lang="en-US" altLang="ko-KR" sz="1600"/>
              <a:t>, </a:t>
            </a:r>
            <a:r>
              <a:rPr lang="ko-KR" altLang="en-US" sz="1600" b="1"/>
              <a:t>트래픽이 증가하면 자동으로 </a:t>
            </a:r>
            <a:r>
              <a:rPr lang="en-US" altLang="ko-KR" sz="1600" b="1"/>
              <a:t>Pod </a:t>
            </a:r>
            <a:r>
              <a:rPr lang="ko-KR" altLang="en-US" sz="1600" b="1"/>
              <a:t>개수를 확장하여 부하를 분산</a:t>
            </a:r>
            <a:endParaRPr lang="en-US" altLang="ko-KR" sz="1600" b="1"/>
          </a:p>
          <a:p>
            <a:pPr lvl="1"/>
            <a:r>
              <a:rPr lang="ko-KR" altLang="en-US" sz="1600" b="1"/>
              <a:t>자동 확장은 클라우드</a:t>
            </a:r>
            <a:r>
              <a:rPr lang="en-US" altLang="ko-KR" sz="1600" b="1"/>
              <a:t>, </a:t>
            </a:r>
            <a:r>
              <a:rPr lang="ko-KR" altLang="en-US" sz="1600" b="1"/>
              <a:t>온프레미스 모두에서 구현 가능</a:t>
            </a:r>
            <a:endParaRPr lang="en-US" altLang="ko-KR" sz="1600" b="1"/>
          </a:p>
          <a:p>
            <a:pPr lvl="1"/>
            <a:r>
              <a:rPr lang="ko-KR" altLang="en-US" sz="1600"/>
              <a:t>클라우드 환경에서는 기본적으로 제공되는 경우가 많고</a:t>
            </a:r>
            <a:r>
              <a:rPr lang="en-US" altLang="ko-KR" sz="1600"/>
              <a:t>, </a:t>
            </a:r>
            <a:r>
              <a:rPr lang="ko-KR" altLang="en-US" sz="1600"/>
              <a:t>온프레미스에서는 별도의 설정이나 도구</a:t>
            </a:r>
            <a:r>
              <a:rPr lang="en-US" altLang="ko-KR" sz="1600"/>
              <a:t>(</a:t>
            </a:r>
            <a:r>
              <a:rPr lang="ko-KR" altLang="en-US" sz="1600"/>
              <a:t>예</a:t>
            </a:r>
            <a:r>
              <a:rPr lang="en-US" altLang="ko-KR" sz="1600"/>
              <a:t>: KubeVirt, Metal </a:t>
            </a:r>
            <a:r>
              <a:rPr lang="ko-KR" altLang="en-US" sz="1600"/>
              <a:t>등</a:t>
            </a:r>
            <a:r>
              <a:rPr lang="en-US" altLang="ko-KR" sz="1600"/>
              <a:t>)</a:t>
            </a:r>
            <a:r>
              <a:rPr lang="ko-KR" altLang="en-US" sz="1600"/>
              <a:t>이 필요할 수 있음</a:t>
            </a:r>
            <a:endParaRPr lang="ko-KR" alt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7ED026-478F-C4A9-D45E-8223CE6D37BC}"/>
              </a:ext>
            </a:extLst>
          </p:cNvPr>
          <p:cNvSpPr txBox="1"/>
          <p:nvPr/>
        </p:nvSpPr>
        <p:spPr>
          <a:xfrm>
            <a:off x="2898259" y="1882308"/>
            <a:ext cx="36195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LoadBalancer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타입 서비스를 생성하면 자동 할당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5FDDF-CC8B-9C65-FD66-FDC24EFCAA9C}"/>
              </a:ext>
            </a:extLst>
          </p:cNvPr>
          <p:cNvSpPr txBox="1"/>
          <p:nvPr/>
        </p:nvSpPr>
        <p:spPr>
          <a:xfrm>
            <a:off x="4613241" y="2682400"/>
            <a:ext cx="542200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만약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ingress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를 통해 요청을 라우팅한다면 로드 벨런서와 </a:t>
            </a:r>
            <a:r>
              <a:rPr lang="en-US" altLang="ko-KR" sz="1200">
                <a:solidFill>
                  <a:schemeClr val="bg1">
                    <a:lumMod val="50000"/>
                  </a:schemeClr>
                </a:solidFill>
              </a:rPr>
              <a:t>kube-proxy </a:t>
            </a:r>
            <a:r>
              <a:rPr lang="ko-KR" altLang="en-US" sz="1200">
                <a:solidFill>
                  <a:schemeClr val="bg1">
                    <a:lumMod val="50000"/>
                  </a:schemeClr>
                </a:solidFill>
              </a:rPr>
              <a:t>사이임 </a:t>
            </a:r>
          </a:p>
        </p:txBody>
      </p:sp>
    </p:spTree>
    <p:extLst>
      <p:ext uri="{BB962C8B-B14F-4D97-AF65-F5344CB8AC3E}">
        <p14:creationId xmlns:p14="http://schemas.microsoft.com/office/powerpoint/2010/main" val="115388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20844</TotalTime>
  <Words>2301</Words>
  <Application>Microsoft Office PowerPoint</Application>
  <PresentationFormat>와이드스크린</PresentationFormat>
  <Paragraphs>325</Paragraphs>
  <Slides>26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-apple-system</vt:lpstr>
      <vt:lpstr>Arial Unicode MS</vt:lpstr>
      <vt:lpstr>맑은 고딕</vt:lpstr>
      <vt:lpstr>Arial</vt:lpstr>
      <vt:lpstr>Office 테마</vt:lpstr>
      <vt:lpstr>리눅스 프로그래밍</vt:lpstr>
      <vt:lpstr>로드 밸런싱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kube-proxy 실습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오토 스케일링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리눅스 프로그래밍</dc:title>
  <dc:creator>이다영</dc:creator>
  <cp:lastModifiedBy>LeeDayoung</cp:lastModifiedBy>
  <cp:revision>3427</cp:revision>
  <dcterms:created xsi:type="dcterms:W3CDTF">2024-02-22T02:46:48Z</dcterms:created>
  <dcterms:modified xsi:type="dcterms:W3CDTF">2025-05-14T09:14:00Z</dcterms:modified>
</cp:coreProperties>
</file>