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499" r:id="rId3"/>
    <p:sldId id="587" r:id="rId4"/>
    <p:sldId id="512" r:id="rId5"/>
    <p:sldId id="490" r:id="rId6"/>
    <p:sldId id="522" r:id="rId7"/>
    <p:sldId id="523" r:id="rId8"/>
    <p:sldId id="529" r:id="rId9"/>
    <p:sldId id="584" r:id="rId10"/>
    <p:sldId id="526" r:id="rId11"/>
    <p:sldId id="527" r:id="rId12"/>
    <p:sldId id="525" r:id="rId13"/>
    <p:sldId id="558" r:id="rId14"/>
    <p:sldId id="530" r:id="rId15"/>
    <p:sldId id="505" r:id="rId16"/>
    <p:sldId id="531" r:id="rId17"/>
    <p:sldId id="586" r:id="rId18"/>
    <p:sldId id="511" r:id="rId19"/>
    <p:sldId id="541" r:id="rId20"/>
    <p:sldId id="533" r:id="rId21"/>
    <p:sldId id="534" r:id="rId22"/>
    <p:sldId id="585" r:id="rId23"/>
    <p:sldId id="536" r:id="rId24"/>
    <p:sldId id="560" r:id="rId25"/>
    <p:sldId id="547" r:id="rId26"/>
    <p:sldId id="535" r:id="rId27"/>
    <p:sldId id="537" r:id="rId28"/>
    <p:sldId id="540" r:id="rId29"/>
    <p:sldId id="548" r:id="rId30"/>
    <p:sldId id="549" r:id="rId31"/>
    <p:sldId id="542" r:id="rId32"/>
    <p:sldId id="543" r:id="rId33"/>
    <p:sldId id="550" r:id="rId34"/>
    <p:sldId id="551" r:id="rId35"/>
    <p:sldId id="486" r:id="rId36"/>
    <p:sldId id="566" r:id="rId37"/>
    <p:sldId id="583" r:id="rId38"/>
    <p:sldId id="562" r:id="rId39"/>
    <p:sldId id="553" r:id="rId40"/>
    <p:sldId id="557" r:id="rId41"/>
    <p:sldId id="568" r:id="rId42"/>
    <p:sldId id="572" r:id="rId43"/>
    <p:sldId id="574" r:id="rId44"/>
    <p:sldId id="554" r:id="rId45"/>
    <p:sldId id="567" r:id="rId46"/>
    <p:sldId id="582" r:id="rId47"/>
    <p:sldId id="343" r:id="rId48"/>
    <p:sldId id="510" r:id="rId49"/>
    <p:sldId id="588" r:id="rId50"/>
    <p:sldId id="589" r:id="rId51"/>
    <p:sldId id="513" r:id="rId52"/>
    <p:sldId id="514" r:id="rId53"/>
    <p:sldId id="515" r:id="rId54"/>
    <p:sldId id="516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9C06F"/>
    <a:srgbClr val="95B4D8"/>
    <a:srgbClr val="D2DDF1"/>
    <a:srgbClr val="E48C0A"/>
    <a:srgbClr val="F9C1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696" autoAdjust="0"/>
  </p:normalViewPr>
  <p:slideViewPr>
    <p:cSldViewPr snapToGrid="0">
      <p:cViewPr varScale="1">
        <p:scale>
          <a:sx n="72" d="100"/>
          <a:sy n="72" d="100"/>
        </p:scale>
        <p:origin x="11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400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D72925A-DD11-9FE1-C065-BD38DE25D1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4C33EB-D11D-3830-A80E-939CB7DC8C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7EF63-9856-4AF3-84CC-EB28F672220A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C048B9-C457-70A9-6625-19044C1682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FCEF74-405F-B87E-3105-2CB7896773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D1C0E-684E-4EE9-9E19-A0EC75F81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146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89542-1938-4442-A3C8-949D9C82129D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106D1-FB54-4A9D-AC6A-F3F994DB5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810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E9E80-E739-0DEF-DE9E-3F37BF049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157D1A-EEB2-925A-F9A2-5817017DE9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60A1E87-359A-AB20-0C0E-0320708A0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BD3B8A-9872-33C9-17F9-D175B9D54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694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C935D-2B5F-C41D-B828-58A411DE9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3492CF-2928-FCC9-3BED-7D3CC97344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BC6ADFC-4CB7-90F9-2EE3-489463E659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667605-4BCD-03A7-B63F-FB1188AE1A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43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9BE4F-A26C-675B-EAE0-E07AAD8E9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DA00F5-F14A-AE11-98D9-3FAB197322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3D8AAB1-C9D6-59FA-76EC-25295D9AD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99C12F-1AC5-3D30-6578-F9AC209D65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047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49346-E067-1F27-0874-53C181B50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1B1285A-4412-DB58-16A6-B82802BECA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8F2EC9C-F8CC-3B0F-7554-45392702F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9179AF-027B-F396-80EC-1CE0DA3043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728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C81A-2B68-0E13-7765-D577A03AD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18AC3A6-0EB0-8842-9626-8660F5358A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ED99BAB-50E3-2474-F53A-28EC390D9F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1ADA54-4D36-F5B0-8D2D-3E0A0D6611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886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E26CA-9679-1302-2031-4B2511E2D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8338AD-797E-B2F3-08CE-FEEE2CAB9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B5EC15-F9AF-2FCC-A2B6-2345D872B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C7B327-105D-A9B4-7970-2048DB0CA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172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0DCC4-0FA2-8669-1053-FA8614A04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6DD6B74-B0BA-1DFF-59C5-E3B97E15BB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B92801-EDC3-53B8-0614-36E278B04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78CB65-E79A-5260-C3CB-67675867F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986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8E991-900C-E523-65F9-C9A7341AA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026520-95E5-2968-7CA8-79D39E7A7E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E016741-095D-3E01-47EC-EBDBEFCD7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F30DA2-D138-C714-9C18-2F516533A1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050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90116-F0B9-B537-07DC-B8087A73D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EC9AF59-0B58-58B9-CA89-3CCF193991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E4B6E67-7E13-53E6-5AFC-5D15C6754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7C2F00-0DD5-BE7D-202B-10D1BFF8C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507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995FC-5B44-F5FE-5122-4BA7B1B1D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993776-FD33-010B-E424-C2D89E8820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D6B4982-492E-77D9-DF66-939248A5C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917AC8-0C4C-BA13-07F5-79F2D46B47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003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A487D-1421-854C-ED39-A408C4813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898D54-9A1C-469F-312D-C03A7330ED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172F232-89A6-B0B5-E5AD-A167289FB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6E24C9-8C17-030E-68F4-4860CE9714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8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90116-F0B9-B537-07DC-B8087A73D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EC9AF59-0B58-58B9-CA89-3CCF193991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E4B6E67-7E13-53E6-5AFC-5D15C6754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7C2F00-0DD5-BE7D-202B-10D1BFF8C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507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AA9D8-2A65-2FD3-18CE-55AEC35E0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A2DDCEB-F9F8-72B3-B43F-6A17F46430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9D49F81-A198-19A0-EB18-209240B32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9F0AD3-E6FA-DD16-A088-A27912B1CE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03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1AF06-9367-6C70-EBF3-B5D454D2C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ED2C57-4E81-35B7-369B-8360A42258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2387570-CD3D-8539-CE92-86C319DC4C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2D6203-EE18-17AC-AE85-66CB7A1C2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958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EF7FF-524A-8547-A257-634D1A747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2165117-B62E-1613-09A1-08C3DAC659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2D2CCE-F662-66D6-2168-25C1E3973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F629E9-BD7E-6199-0241-A1704EB59C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932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45195-E469-1445-FD6F-523748B1B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3E41BAC-4EF7-AA21-CD22-166F4BEE65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B026A69-9664-114C-3394-5676A3027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3B3493-C37F-95F1-7AE1-9D25178F09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101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A2D12-9C1F-65ED-9315-86FEF161D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7A92AD-5554-117A-967E-1D508397B8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768AF05-B52E-511B-17E4-1BFDF9D36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FBF9E5-22B5-BEB6-88DE-703E1855D9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065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76E8D-5735-2B66-49DB-550171F35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F145E3-E20E-FE3B-A745-ED2F80C26B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F088B5-449E-C350-E68B-2F5847201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8A8192-3997-BE80-DCAA-FC5BE3DD6B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1485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12DF1-6B49-9484-54D5-34D0E3B35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4213EC2-503D-1B53-7B77-03F4450E9A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EC5676C-5FDD-D912-71E4-E0281977AA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CE4719-C6C8-20BC-8BA5-834B5DD01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8460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BFEA8-BA95-6F17-AFD7-68691834B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0894AF-22D2-E8E9-53FC-0570732E2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4A7F9D-C863-C099-5DDE-E44294008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EB7B5-9D77-B1F2-F745-6BE77C9C1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5140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A3620-A88A-3592-6F76-A50BFBD99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9DF9CA-4174-CCB8-E9B6-519A9C1CF0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B10ABD-3A1E-AE26-8ABF-084700A10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D638AF-7EF0-1F37-2DA8-11D4692428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237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7C8AD-35C9-9715-83A3-61BD62F05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D151ADE-771E-7D57-ECEA-0678AA648D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5295A77-AFF6-500F-0D4F-1C3E19989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208C64-32B3-77AF-BBF1-4C932A9A3F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8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71437-CC42-F878-9677-8E6B81CF8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098641-F8C9-F033-971B-63C3222C41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767051-E25E-AC1D-6A0A-FA3CA6803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B5495D-B2E6-3B7E-DDBD-6CDE970485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1062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28757-A3B4-8122-C30A-138BD4E7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F06FFB-7A9C-8ACE-073D-F29BF1DF02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E746B8-73C1-A844-2617-A3E1C7DFC1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78F9B-9D52-7796-5545-636D486D46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624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CA23B-970C-A814-39ED-BCB71EE2A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482CDD-A72A-CEDF-526D-0AE634BDA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409AF07-25B1-0A64-574F-1EE27F33B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D413D8-D62C-5EB2-7474-B94114657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3357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6DA9F-9451-34F2-3439-BF6AE2C85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005036-1DB6-5101-B4EB-F90FE55C73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11D85B-D162-D7EC-60F6-0F115EE20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1AC816-0ED4-786C-BA10-742091EEA0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1369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28C7D-2F21-76EC-BAC5-ACF02B7A4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634D83-E12E-71AC-9270-1C27A9EDBA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6D854A6-CEF2-4C03-2411-F5CBDA729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721D08-15F1-C629-C7DE-BF9CE4C34B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7736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A5D70-1B36-B788-02BC-3EBDE043A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FFC4168-C62D-9F01-1469-2C2AD39530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913874C-8D9D-1E69-B6D2-03AD08E25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81E968-1734-A744-A6A5-76C96C963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757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9B6A2-B895-14A7-34AE-14272B6AC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9E4CF9-D21F-8BB5-8CBF-C063E0A909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404D076-883F-183C-5E36-FF12336A9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0BC160-9A98-6CA0-21C6-677CD76F5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400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E9E68-D93B-DA8D-AB04-F404225C6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F39B88-3356-EA91-D136-457234FBCE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8B53EF3-5B5F-9D20-9857-023F8B4B1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10292E-4EC6-DF89-54EC-0ECBC4A6B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517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BD493-02AA-089E-52B2-92A3C0D3B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139A34-8683-F66E-997F-429A879868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EEB6DA-39DA-DA40-8616-D99B0BE5D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2980F0-2B55-9A95-CF5A-64D1EB889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905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76705-8A9C-30B0-55F2-31853C9C3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890AF77-977B-88F6-FFAF-F93273EFD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6C941A-5BB0-1F00-F6BC-CD129409AE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D48C5D-DA87-6B4D-9DF3-F6189E451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384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E8232-6A05-AF0F-D642-FEB15CBB8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93A17C7-F69A-141F-7962-6EC4F04F95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A1E7EF5-BAC8-6EA5-5B04-1BFF6FF02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14F5A-4C9A-7170-F58E-38A5514818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98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69B32-B051-FDFD-BE19-115A98BB0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889932-6A57-4540-9F99-BD6DEF3149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5E89C14-D95F-D476-9B46-A8F4DE229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E466A7-BC2B-EF0D-201C-369A3F0A77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4387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81368-2F75-B44B-7DA4-2E59495FC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19CB20-CD65-3CB8-91DF-BC33FBF100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5F2C672-C1AF-2DC9-9033-E92C73ECD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FC83F8-EDF9-C646-921F-39A71A327A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8916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E28C6-D43D-08EF-B15D-FB1EC992C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35917B-66F1-DC1B-7C70-E7D48F0360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7B05F86-33CE-BCEB-C28C-6E940005B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postgresql://&lt;USER&gt;:&lt;PASSWORD&gt;@&lt;HOST&gt;:&lt;PORT&gt;/&lt;NAME&gt;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5A985E-4DCE-D54B-F686-0A86E015B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9024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A628B-45FE-F10F-C873-4E3393DC4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D363AA0-7401-6359-0698-466C059A6B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D64FB74-6879-0633-7252-B72B0149C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highlight>
                  <a:srgbClr val="00FFFF"/>
                </a:highlight>
              </a:rPr>
              <a:t>volumeMounts</a:t>
            </a:r>
            <a:r>
              <a:rPr lang="en-US" altLang="ko-KR" sz="1200" dirty="0">
                <a:highlight>
                  <a:srgbClr val="00FFFF"/>
                </a:highlight>
              </a:rPr>
              <a:t>:</a:t>
            </a:r>
            <a:r>
              <a:rPr lang="ko-KR" altLang="en-US" sz="1200" dirty="0">
                <a:highlight>
                  <a:srgbClr val="00FFFF"/>
                </a:highlight>
              </a:rPr>
              <a:t>의 </a:t>
            </a:r>
            <a:r>
              <a:rPr lang="en-US" altLang="ko-KR" sz="1200" b="1" dirty="0">
                <a:highlight>
                  <a:srgbClr val="00FFFF"/>
                </a:highlight>
              </a:rPr>
              <a:t>name: </a:t>
            </a:r>
            <a:r>
              <a:rPr lang="en-US" altLang="ko-KR" sz="1200" b="1" dirty="0" err="1">
                <a:highlight>
                  <a:srgbClr val="00FFFF"/>
                </a:highlight>
              </a:rPr>
              <a:t>db</a:t>
            </a:r>
            <a:r>
              <a:rPr lang="en-US" altLang="ko-KR" sz="1200" b="1" dirty="0">
                <a:highlight>
                  <a:srgbClr val="00FFFF"/>
                </a:highlight>
              </a:rPr>
              <a:t>-storage</a:t>
            </a:r>
          </a:p>
          <a:p>
            <a:r>
              <a:rPr lang="en-US" altLang="ko-KR" sz="1200" dirty="0">
                <a:highlight>
                  <a:srgbClr val="00FFFF"/>
                </a:highlight>
              </a:rPr>
              <a:t>volumes:</a:t>
            </a:r>
            <a:r>
              <a:rPr lang="ko-KR" altLang="en-US" sz="1200" dirty="0">
                <a:highlight>
                  <a:srgbClr val="00FFFF"/>
                </a:highlight>
              </a:rPr>
              <a:t>의 </a:t>
            </a:r>
            <a:r>
              <a:rPr lang="en-US" altLang="ko-KR" sz="1200" b="1" dirty="0">
                <a:highlight>
                  <a:srgbClr val="00FFFF"/>
                </a:highlight>
              </a:rPr>
              <a:t>name: </a:t>
            </a:r>
            <a:r>
              <a:rPr lang="en-US" altLang="ko-KR" sz="1200" b="1" dirty="0" err="1">
                <a:highlight>
                  <a:srgbClr val="00FFFF"/>
                </a:highlight>
              </a:rPr>
              <a:t>db</a:t>
            </a:r>
            <a:r>
              <a:rPr lang="en-US" altLang="ko-KR" sz="1200" b="1" dirty="0">
                <a:highlight>
                  <a:srgbClr val="00FFFF"/>
                </a:highlight>
              </a:rPr>
              <a:t>-storage</a:t>
            </a:r>
          </a:p>
          <a:p>
            <a:r>
              <a:rPr lang="ko-KR" altLang="en-US" sz="1200" b="0" dirty="0">
                <a:highlight>
                  <a:srgbClr val="00FFFF"/>
                </a:highlight>
              </a:rPr>
              <a:t>이름 같음</a:t>
            </a:r>
            <a:r>
              <a:rPr lang="ko-KR" altLang="en-US" sz="1200" b="1" dirty="0">
                <a:highlight>
                  <a:srgbClr val="00FFFF"/>
                </a:highlight>
              </a:rPr>
              <a:t> </a:t>
            </a:r>
            <a:endParaRPr lang="en-US" altLang="ko-KR" sz="1200" b="1" dirty="0">
              <a:highlight>
                <a:srgbClr val="00FFFF"/>
              </a:highlight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464E0D-3A7A-8C91-6B37-9EA126CA8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863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0E0B1-318B-B5D8-B505-AC59DEBD9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7538C3-60A8-D79A-DDC9-1CD72343C8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80F8B9-830A-6505-747B-98133943B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AF643-ADF9-6211-6D6C-082142C1A9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8919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4675E-688F-6657-1FDE-69F00C54A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DAD5BFB-7DA4-A3FC-BC33-50ED2E03F5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4F3D08D-1EB0-671A-DC27-D98168BB8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1D2EF4-2997-201A-64EA-C8AE1944A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86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CCC5E-FCCB-E7D7-715D-255609E99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5257BF-2405-BE7F-2ED3-2054C9E23B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65DA6BB-1C5A-EF5F-F9D0-ABB759E75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BB18B0-82FE-BB5F-90BD-2530806246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041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5027C-FFEA-4182-9763-07D630DAB05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292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4302E-E04B-327A-5758-7FFE373DA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BBCF1B-AAED-F743-1DA0-611400FD38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2C6AA89-AF17-BF42-913E-EE07A9D27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730DF5-CC05-943D-E38A-AFA939B8EB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729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E3B2D-917D-47EB-D1BF-8428C6EA1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6FCDA4-953A-F702-993E-3A8BF0C16C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1AD1A7-C345-6C0E-FE8A-F58D9F0D9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C9D58D-583E-306A-4B09-FE29A13544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8942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9E891-ABE3-E6AD-8319-4935148C0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8D99B56-A2CD-594E-9E8B-8F45BE677C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ABA19B-153E-8AEE-1369-528D43025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F62EA2-6F48-F08B-28DB-CE0EA841C0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55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EB7A0-C813-7D98-0290-43340045D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509EF8-9E85-980B-2071-74447CE384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C788AF-05D6-1953-00F7-AD1670B01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7AAB15-2A58-8A0E-671C-B48C06CD5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4549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3EDED-CD7D-380E-6FD0-D7CED9D8A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4C88AB5-810B-D074-778A-822061B941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A2C583F-B9C0-293D-670B-847555B03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7ADC77-D219-E649-1EF6-A157629E6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411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81368-2F75-B44B-7DA4-2E59495FC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19CB20-CD65-3CB8-91DF-BC33FBF100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5F2C672-C1AF-2DC9-9033-E92C73ECD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FC83F8-EDF9-C646-921F-39A71A327A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8916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342D9-C906-DF4C-BAED-066191EA3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D9C82CB-9B34-AF9A-1CE2-619F0591EA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FFA5472-D6B9-998B-AAB0-975954918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7EBD95-5144-699E-3766-615DA6705D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9344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6B063-870B-65AB-7CC1-FDF2D1BAE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6E30FD-642B-5692-B92F-69CEF3CBF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3019F8-9D20-74F0-8255-1C1615695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585DC2-896A-F8E3-D5DC-319C84A67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353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08168-53EE-9C9B-5DDB-9EA3B6252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87B2B96-156A-C6A4-1A99-2C090F8AB0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9B2E86-5770-AFAC-60AC-F90C7BC91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DD83FD-4E8A-2313-3E6F-E35139805F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84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E6571-7944-2B85-7636-FEABD93F5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91946DB-F0EB-CACB-FAD7-D6D0A25972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EF615B6-FDE6-3891-43B0-5FCCA9AB9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B4E8B9-F694-22F9-852A-490C179EE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846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C6EB0-E70B-E334-4AAF-61B4F6393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F5E68A-8371-2F88-2817-69A91CFA9C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F58B478-9633-069F-69BD-12B71D45E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223117-0276-3D27-E948-37F4D7AC5D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075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68089-3F47-B006-86FC-F56491BAE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19D9FD2-78D5-0F69-A037-DD5DBED42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1245268-414D-2DF2-0E29-4F5782012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B8356E-7D05-3FE3-B95F-E3086D574B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43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8CD08-B51E-E454-90AC-B45D6C1D2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C2E751-3EC9-7994-3CA8-20D2FBBA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0B3BE-E169-AFA4-5E16-4676E30C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7B4E2-0789-CA56-A4D1-FCBE2D5E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124B2-239D-58F8-7339-60F9186E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85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4A350-2F5F-0295-8EC3-704E4695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57FFA3-B975-C982-2F3E-039A16691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34770-4E21-32F4-93CE-C024D0A3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4B895-1634-18D5-752B-AF237ABA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31A4D-62A3-0291-5FE7-FF299303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9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FCC8FA-0531-8E1B-F33C-819DADB7C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00879E-A6AF-918C-8DDF-A19606823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FD3FD-8F68-BCF6-DE4D-9BD6B8B4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FBEEA-6F67-4646-4D73-09E58415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2DA981-7FD0-AE2B-57EF-579FFCE2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2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17692-651F-DE58-CA38-0C158B1D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DD853-5EA8-B9F3-D130-3D0961819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9EF72-57FE-D3EA-F622-3786E76B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335BC-8831-B822-5CDC-B12573D3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1A23C-D1E3-12C7-7ECE-940C5F90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5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215D6-E25B-8124-49F1-18326013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FD712D-670B-34F8-0622-4A162FA2B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31752-5068-BF36-CECF-0C666552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4366B-35FD-C49F-1FBF-758F83E6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B6B12-7763-4F0E-A9F7-A3AA1616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2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E2FEB-552E-69EB-61ED-3D8CD5D3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3F7D7-DA5C-02BC-3732-FC0EB3FCF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5B0E3-F45C-D639-777D-C088439E6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A8CF70-4B1C-F70B-BAFB-CBF7EE84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2ED0D9-B1DC-8B3C-E82B-CCF1D583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1CC65-B6BD-72B6-87F6-D5956189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F2B1C-BA5E-BC2A-B93C-27429497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5E83E7-399C-B884-8024-51D4007E4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77E213-0B40-C521-C3F8-7B66808E0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9D7A8-9701-D66D-66FA-9799F9522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329B2F-53C0-41FE-6393-6C8091561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4A2B32-4D20-4381-5A7E-AA054326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23EC9C-464B-858E-4379-BF4E7A7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CD4B2A-4F3B-E7BD-2171-94F9C519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58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E4E6D-CBED-0263-00A2-D96B8C93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2DE658-74D8-EF88-8633-F73DEAD2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B97F10-F6F2-C9DB-7B3B-F9DD3A3B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35D3B-7641-3AE5-7BFB-4C8D87E3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53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90FB9A-0D47-F1A2-CB18-C664F159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A7A941-0950-E772-8C06-41AD8884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26C6B-9AD3-CDEF-FDE6-DAC27541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6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DF4C3-C60D-0984-EA44-F7678421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E6F9B-5D51-E827-A84E-E5C87661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13AAD0-9754-4AB7-A7D4-65859E9E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0B5CF5-8458-5DC5-D286-79C09DEB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B9C4F-48EE-7FA4-0D22-1CD2A7E5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FB984C-7A27-5E5D-4058-3D38D2DE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4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9B99E-3F40-5768-A2BE-18A0B156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D2F571-5AC6-5D07-AA4F-DC5B721F0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DB7910-77B2-6082-C114-DAE573E46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FCA638-8F12-98B1-A3C2-99D007A7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5E83E3-C965-6550-D1B1-E97C5B18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1467CF-C0D3-6579-9C8D-8839F1F9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2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F28197-4DFB-7BC9-7C16-9A6941BD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C48B09-68D5-37C9-7F86-EB355B7C9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5FDDB-4AE9-650B-EDAC-DEF4E4B9F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C72AB-3017-1870-C4BB-5372768FF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109B7-F978-A7E4-447E-3CE2A2AA3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77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loudacode.com/hello-kubernetes/hello-kubernetes/section05/ingress-controller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89774-3577-47DA-71B2-A810F6AFD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0BF8B-BC61-8C2E-0AF8-B1785D527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3852"/>
          </a:xfrm>
        </p:spPr>
        <p:txBody>
          <a:bodyPr/>
          <a:lstStyle/>
          <a:p>
            <a:r>
              <a:rPr lang="en-US" altLang="ko-KR"/>
              <a:t>19. </a:t>
            </a:r>
            <a:r>
              <a:rPr lang="en-US" altLang="ko-KR" sz="2400"/>
              <a:t>Kubernetes</a:t>
            </a:r>
            <a:r>
              <a:rPr lang="ko-KR" altLang="en-US"/>
              <a:t>와 라우팅</a:t>
            </a:r>
          </a:p>
        </p:txBody>
      </p:sp>
    </p:spTree>
    <p:extLst>
      <p:ext uri="{BB962C8B-B14F-4D97-AF65-F5344CB8AC3E}">
        <p14:creationId xmlns:p14="http://schemas.microsoft.com/office/powerpoint/2010/main" val="88753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09538-97B2-7E51-9FB4-72D7943CB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D6797D2-26BA-504D-2DD4-A281F8EF4EF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MetalLB </a:t>
            </a:r>
            <a:r>
              <a:rPr lang="ko-KR" altLang="en-US" sz="4400"/>
              <a:t>실습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B2997F8-1895-8796-E32D-D76E97FF8FE6}"/>
              </a:ext>
            </a:extLst>
          </p:cNvPr>
          <p:cNvSpPr txBox="1">
            <a:spLocks/>
          </p:cNvSpPr>
          <p:nvPr/>
        </p:nvSpPr>
        <p:spPr>
          <a:xfrm>
            <a:off x="990598" y="1855605"/>
            <a:ext cx="10266682" cy="72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-apple-system"/>
              </a:rPr>
              <a:t>외부 노드 </a:t>
            </a:r>
            <a:r>
              <a:rPr lang="ko-KR" altLang="en-US" sz="1800" dirty="0" err="1">
                <a:latin typeface="-apple-system"/>
              </a:rPr>
              <a:t>밸런서</a:t>
            </a:r>
            <a:r>
              <a:rPr lang="ko-KR" altLang="en-US" sz="1800" dirty="0">
                <a:latin typeface="-apple-system"/>
              </a:rPr>
              <a:t> </a:t>
            </a:r>
            <a:r>
              <a:rPr lang="en-US" altLang="ko-KR" sz="1800" dirty="0" err="1">
                <a:latin typeface="-apple-system"/>
              </a:rPr>
              <a:t>MetalLB</a:t>
            </a:r>
            <a:r>
              <a:rPr lang="en-US" altLang="ko-KR" sz="1800" dirty="0">
                <a:latin typeface="-apple-system"/>
              </a:rPr>
              <a:t> </a:t>
            </a:r>
            <a:r>
              <a:rPr lang="ko-KR" altLang="en-US" sz="1800" dirty="0">
                <a:latin typeface="-apple-system"/>
              </a:rPr>
              <a:t>설치</a:t>
            </a:r>
            <a:endParaRPr lang="en-US" altLang="ko-KR" sz="1800" dirty="0">
              <a:latin typeface="-apple-system"/>
            </a:endParaRPr>
          </a:p>
          <a:p>
            <a:pPr lvl="1"/>
            <a:r>
              <a:rPr lang="en-US" altLang="ko-KR" sz="1600" dirty="0" err="1">
                <a:latin typeface="-apple-system"/>
              </a:rPr>
              <a:t>kubectl</a:t>
            </a:r>
            <a:r>
              <a:rPr lang="en-US" altLang="ko-KR" sz="1600" dirty="0">
                <a:latin typeface="-apple-system"/>
              </a:rPr>
              <a:t> apply -f https://raw.githubusercontent.com/metallb/metallb/main/config/manifests/metallb-native.yaml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9E5E0D-ABD3-F329-9E6F-50D1EE9EA2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959"/>
          <a:stretch/>
        </p:blipFill>
        <p:spPr>
          <a:xfrm>
            <a:off x="2487604" y="2778490"/>
            <a:ext cx="7521592" cy="687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DD393F-F504-A889-2EFE-3C9AACC6D465}"/>
              </a:ext>
            </a:extLst>
          </p:cNvPr>
          <p:cNvSpPr txBox="1"/>
          <p:nvPr/>
        </p:nvSpPr>
        <p:spPr>
          <a:xfrm>
            <a:off x="990598" y="3749945"/>
            <a:ext cx="10266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>
                <a:latin typeface="-apple-system"/>
              </a:rPr>
              <a:t>MetalLB</a:t>
            </a:r>
            <a:r>
              <a:rPr lang="ko-KR" altLang="en-US" sz="1800">
                <a:latin typeface="-apple-system"/>
              </a:rPr>
              <a:t>는 </a:t>
            </a:r>
            <a:r>
              <a:rPr lang="en-US" altLang="ko-KR" sz="1800">
                <a:latin typeface="-apple-system"/>
              </a:rPr>
              <a:t>Kubernetes </a:t>
            </a:r>
            <a:r>
              <a:rPr lang="ko-KR" altLang="en-US" sz="1800">
                <a:latin typeface="-apple-system"/>
              </a:rPr>
              <a:t>클러스터에서 온프레미스 환경에서도 </a:t>
            </a:r>
            <a:r>
              <a:rPr lang="en-US" altLang="ko-KR" sz="1800">
                <a:latin typeface="-apple-system"/>
              </a:rPr>
              <a:t>LoadBalancer </a:t>
            </a:r>
            <a:r>
              <a:rPr lang="ko-KR" altLang="en-US" sz="1800">
                <a:latin typeface="-apple-system"/>
              </a:rPr>
              <a:t>서비스를 사용할 수 있게 해주는 로드 밸런서 솔루션임</a:t>
            </a:r>
            <a:endParaRPr lang="en-US" altLang="ko-KR" sz="1800">
              <a:latin typeface="-apple-syste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E52912-1B2F-6BD8-BE9D-F2EB15529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643" y="4957192"/>
            <a:ext cx="4367410" cy="824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F102B3-62CE-40EF-9C19-5355A099F210}"/>
              </a:ext>
            </a:extLst>
          </p:cNvPr>
          <p:cNvSpPr txBox="1"/>
          <p:nvPr/>
        </p:nvSpPr>
        <p:spPr>
          <a:xfrm>
            <a:off x="990598" y="5792526"/>
            <a:ext cx="939457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MetalLB </a:t>
            </a:r>
            <a:r>
              <a:rPr lang="ko-KR" altLang="en-US"/>
              <a:t>컨트롤러와 </a:t>
            </a:r>
            <a:r>
              <a:rPr lang="en-US" altLang="ko-KR"/>
              <a:t>speaker Pod</a:t>
            </a:r>
            <a:r>
              <a:rPr lang="ko-KR" altLang="en-US"/>
              <a:t>들이 </a:t>
            </a:r>
            <a:r>
              <a:rPr lang="en-US" altLang="ko-KR"/>
              <a:t>Ready</a:t>
            </a:r>
            <a:r>
              <a:rPr lang="ko-KR" altLang="en-US"/>
              <a:t>가 전부 </a:t>
            </a:r>
            <a:r>
              <a:rPr lang="en-US" altLang="ko-KR"/>
              <a:t>1/1</a:t>
            </a:r>
            <a:r>
              <a:rPr lang="ko-KR" altLang="en-US"/>
              <a:t>이고 정상 실행 중인지 확인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/>
              <a:t>kubectl get pods -n metallb-system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FEFE1-1785-2D41-29FF-3C8468BBB5CE}"/>
              </a:ext>
            </a:extLst>
          </p:cNvPr>
          <p:cNvSpPr txBox="1"/>
          <p:nvPr/>
        </p:nvSpPr>
        <p:spPr>
          <a:xfrm>
            <a:off x="838200" y="1206423"/>
            <a:ext cx="5020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2. Metallb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설치 및 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IP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주소 풀 생성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AA8A8F-7D03-51A6-6598-31C09000E11C}"/>
              </a:ext>
            </a:extLst>
          </p:cNvPr>
          <p:cNvSpPr txBox="1"/>
          <p:nvPr/>
        </p:nvSpPr>
        <p:spPr>
          <a:xfrm>
            <a:off x="4158068" y="714999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기존 파일을 수정하여 진행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58256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8F0A5-10D1-E790-2A4C-D30F9D034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3FB211-85FD-CCBF-4C2D-23E359AD32A7}"/>
              </a:ext>
            </a:extLst>
          </p:cNvPr>
          <p:cNvSpPr txBox="1"/>
          <p:nvPr/>
        </p:nvSpPr>
        <p:spPr>
          <a:xfrm>
            <a:off x="838198" y="1221904"/>
            <a:ext cx="9454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MetalLB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의 컴포넌트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AB4C363-2258-D515-AF37-13DF9F11E92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MetalLB </a:t>
            </a:r>
            <a:r>
              <a:rPr lang="ko-KR" altLang="en-US" sz="4400"/>
              <a:t>실습</a:t>
            </a:r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ED3A7522-C074-80C4-5899-1D35529C74CE}"/>
              </a:ext>
            </a:extLst>
          </p:cNvPr>
          <p:cNvSpPr txBox="1">
            <a:spLocks/>
          </p:cNvSpPr>
          <p:nvPr/>
        </p:nvSpPr>
        <p:spPr>
          <a:xfrm>
            <a:off x="990598" y="1851949"/>
            <a:ext cx="10266682" cy="4219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MetalLB</a:t>
            </a:r>
            <a:r>
              <a:rPr lang="ko-KR" altLang="en-US" sz="2000"/>
              <a:t>는 두 가지 주요 컴포넌트인 </a:t>
            </a:r>
            <a:r>
              <a:rPr lang="en-US" altLang="ko-KR" sz="2000" b="1"/>
              <a:t>controller</a:t>
            </a:r>
            <a:r>
              <a:rPr lang="ko-KR" altLang="en-US" sz="2000"/>
              <a:t>와 </a:t>
            </a:r>
            <a:r>
              <a:rPr lang="en-US" altLang="ko-KR" sz="2000" b="1"/>
              <a:t>speaker</a:t>
            </a:r>
            <a:r>
              <a:rPr lang="ko-KR" altLang="en-US" sz="2000"/>
              <a:t>로 구성됨</a:t>
            </a:r>
            <a:endParaRPr lang="en-US" altLang="ko-KR" sz="2000"/>
          </a:p>
          <a:p>
            <a:endParaRPr lang="en-US" altLang="ko-KR" sz="2000">
              <a:latin typeface="-apple-system"/>
            </a:endParaRPr>
          </a:p>
          <a:p>
            <a:r>
              <a:rPr lang="en-US" altLang="ko-KR" sz="2000">
                <a:latin typeface="-apple-system"/>
              </a:rPr>
              <a:t>Controller:</a:t>
            </a:r>
          </a:p>
          <a:p>
            <a:pPr lvl="1"/>
            <a:r>
              <a:rPr lang="ko-KR" altLang="en-US" sz="1600">
                <a:latin typeface="-apple-system"/>
              </a:rPr>
              <a:t>클러스터 전체에서 </a:t>
            </a:r>
            <a:r>
              <a:rPr lang="en-US" altLang="ko-KR" sz="1600">
                <a:latin typeface="-apple-system"/>
              </a:rPr>
              <a:t>LoadBalancer </a:t>
            </a:r>
            <a:r>
              <a:rPr lang="ko-KR" altLang="en-US" sz="1600">
                <a:latin typeface="-apple-system"/>
              </a:rPr>
              <a:t>관련 리소스를 감시</a:t>
            </a:r>
            <a:endParaRPr lang="en-US" altLang="ko-KR" sz="1600">
              <a:latin typeface="-apple-system"/>
            </a:endParaRPr>
          </a:p>
          <a:p>
            <a:pPr lvl="1"/>
            <a:r>
              <a:rPr lang="en-US" altLang="ko-KR" sz="1600">
                <a:latin typeface="-apple-system"/>
              </a:rPr>
              <a:t>IP </a:t>
            </a:r>
            <a:r>
              <a:rPr lang="ko-KR" altLang="en-US" sz="1600">
                <a:latin typeface="-apple-system"/>
              </a:rPr>
              <a:t>할당 및 설정 정보를 관리</a:t>
            </a:r>
            <a:endParaRPr lang="en-US" altLang="ko-KR" sz="1600">
              <a:latin typeface="-apple-system"/>
            </a:endParaRPr>
          </a:p>
          <a:p>
            <a:pPr lvl="1"/>
            <a:r>
              <a:rPr lang="en-US" altLang="ko-KR" sz="1600" b="1">
                <a:latin typeface="-apple-system"/>
              </a:rPr>
              <a:t>speaker</a:t>
            </a:r>
            <a:r>
              <a:rPr lang="ko-KR" altLang="en-US" sz="1600" b="1">
                <a:latin typeface="-apple-system"/>
              </a:rPr>
              <a:t>에게 필요한 정보를 전달하여 외부 </a:t>
            </a:r>
            <a:r>
              <a:rPr lang="en-US" altLang="ko-KR" sz="1600" b="1">
                <a:latin typeface="-apple-system"/>
              </a:rPr>
              <a:t>IP</a:t>
            </a:r>
            <a:r>
              <a:rPr lang="ko-KR" altLang="en-US" sz="1600" b="1">
                <a:latin typeface="-apple-system"/>
              </a:rPr>
              <a:t>가 어떻게 광고될지를 결정함</a:t>
            </a:r>
            <a:endParaRPr lang="en-US" altLang="ko-KR" sz="2000" b="1">
              <a:latin typeface="-apple-system"/>
            </a:endParaRPr>
          </a:p>
          <a:p>
            <a:r>
              <a:rPr lang="en-US" altLang="ko-KR" sz="2000">
                <a:latin typeface="-apple-system"/>
              </a:rPr>
              <a:t>Speaker:</a:t>
            </a:r>
          </a:p>
          <a:p>
            <a:pPr lvl="1"/>
            <a:r>
              <a:rPr lang="ko-KR" altLang="en-US" sz="1600" b="1">
                <a:latin typeface="-apple-system"/>
              </a:rPr>
              <a:t>각 노드에서 동작하며</a:t>
            </a:r>
            <a:r>
              <a:rPr lang="en-US" altLang="ko-KR" sz="1600" b="1">
                <a:latin typeface="-apple-system"/>
              </a:rPr>
              <a:t>, controller</a:t>
            </a:r>
            <a:r>
              <a:rPr lang="ko-KR" altLang="en-US" sz="1600" b="1">
                <a:latin typeface="-apple-system"/>
              </a:rPr>
              <a:t>가 할당한 </a:t>
            </a:r>
            <a:r>
              <a:rPr lang="en-US" altLang="ko-KR" sz="1600" b="1">
                <a:latin typeface="-apple-system"/>
              </a:rPr>
              <a:t>IP</a:t>
            </a:r>
            <a:r>
              <a:rPr lang="ko-KR" altLang="en-US" sz="1600" b="1">
                <a:latin typeface="-apple-system"/>
              </a:rPr>
              <a:t>를 네트워크에 광고함</a:t>
            </a:r>
            <a:endParaRPr lang="en-US" altLang="ko-KR" sz="1600" b="1">
              <a:latin typeface="-apple-system"/>
            </a:endParaRPr>
          </a:p>
          <a:p>
            <a:pPr lvl="1"/>
            <a:r>
              <a:rPr lang="ko-KR" altLang="en-US" sz="1600">
                <a:latin typeface="-apple-system"/>
              </a:rPr>
              <a:t>외부 트래픽이 해당 노드로 들어오도록 만듦</a:t>
            </a:r>
            <a:endParaRPr lang="en-US" altLang="ko-KR" sz="1600">
              <a:latin typeface="-apple-system"/>
            </a:endParaRPr>
          </a:p>
          <a:p>
            <a:pPr lvl="1"/>
            <a:r>
              <a:rPr lang="ko-KR" altLang="en-US" sz="1600">
                <a:latin typeface="-apple-system"/>
              </a:rPr>
              <a:t>그 후</a:t>
            </a:r>
            <a:r>
              <a:rPr lang="en-US" altLang="ko-KR" sz="1600">
                <a:latin typeface="-apple-system"/>
              </a:rPr>
              <a:t>, </a:t>
            </a:r>
            <a:r>
              <a:rPr lang="ko-KR" altLang="en-US" sz="1600">
                <a:latin typeface="-apple-system"/>
              </a:rPr>
              <a:t>내부 </a:t>
            </a:r>
            <a:r>
              <a:rPr lang="en-US" altLang="ko-KR" sz="1600">
                <a:latin typeface="-apple-system"/>
              </a:rPr>
              <a:t>kube-proxy </a:t>
            </a:r>
            <a:r>
              <a:rPr lang="ko-KR" altLang="en-US" sz="1600">
                <a:latin typeface="-apple-system"/>
              </a:rPr>
              <a:t>등이 해당 트래픽을 올바른 </a:t>
            </a:r>
            <a:r>
              <a:rPr lang="en-US" altLang="ko-KR" sz="1600">
                <a:latin typeface="-apple-system"/>
              </a:rPr>
              <a:t>Pod</a:t>
            </a:r>
            <a:r>
              <a:rPr lang="ko-KR" altLang="en-US" sz="1600">
                <a:latin typeface="-apple-system"/>
              </a:rPr>
              <a:t>로 전달함</a:t>
            </a:r>
            <a:endParaRPr lang="en-US" altLang="ko-KR" sz="160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75991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C54AA-DA66-E6BE-8B7A-AA918A2F5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5228010-E23A-6D24-FB25-D63D1EA411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MetalLB </a:t>
            </a:r>
            <a:r>
              <a:rPr lang="ko-KR" altLang="en-US" sz="4400"/>
              <a:t>실습</a:t>
            </a:r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48A3D352-82D1-E6B8-1E23-892D9F668F1E}"/>
              </a:ext>
            </a:extLst>
          </p:cNvPr>
          <p:cNvSpPr txBox="1">
            <a:spLocks/>
          </p:cNvSpPr>
          <p:nvPr/>
        </p:nvSpPr>
        <p:spPr>
          <a:xfrm>
            <a:off x="962659" y="1724357"/>
            <a:ext cx="6438462" cy="2401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>
                <a:latin typeface="-apple-system"/>
              </a:rPr>
              <a:t>IPAddressPool: </a:t>
            </a:r>
          </a:p>
          <a:p>
            <a:pPr lvl="1"/>
            <a:r>
              <a:rPr lang="ko-KR" altLang="en-US" sz="1400">
                <a:latin typeface="-apple-system"/>
              </a:rPr>
              <a:t>외부 </a:t>
            </a:r>
            <a:r>
              <a:rPr lang="en-US" altLang="ko-KR" sz="1400">
                <a:latin typeface="-apple-system"/>
              </a:rPr>
              <a:t>IP </a:t>
            </a:r>
            <a:r>
              <a:rPr lang="ko-KR" altLang="en-US" sz="1400">
                <a:latin typeface="-apple-system"/>
              </a:rPr>
              <a:t>주소의 범위를 정의</a:t>
            </a:r>
            <a:endParaRPr lang="en-US" altLang="ko-KR" sz="1400">
              <a:latin typeface="-apple-system"/>
            </a:endParaRPr>
          </a:p>
          <a:p>
            <a:pPr lvl="1"/>
            <a:r>
              <a:rPr lang="ko-KR" altLang="en-US" sz="1400">
                <a:latin typeface="-apple-system"/>
              </a:rPr>
              <a:t>클러스터 외부에서 들어오는 요청이 할당된 </a:t>
            </a:r>
            <a:r>
              <a:rPr lang="en-US" altLang="ko-KR" sz="1400">
                <a:latin typeface="-apple-system"/>
              </a:rPr>
              <a:t>IP</a:t>
            </a:r>
            <a:r>
              <a:rPr lang="ko-KR" altLang="en-US" sz="1400">
                <a:latin typeface="-apple-system"/>
              </a:rPr>
              <a:t>를 통해 </a:t>
            </a:r>
            <a:br>
              <a:rPr lang="en-US" altLang="ko-KR" sz="1400">
                <a:latin typeface="-apple-system"/>
              </a:rPr>
            </a:br>
            <a:r>
              <a:rPr lang="ko-KR" altLang="en-US" sz="1400">
                <a:latin typeface="-apple-system"/>
              </a:rPr>
              <a:t>서비스에 접근하게 됨</a:t>
            </a:r>
            <a:endParaRPr lang="en-US" altLang="ko-KR" sz="1400">
              <a:latin typeface="-apple-system"/>
            </a:endParaRPr>
          </a:p>
          <a:p>
            <a:r>
              <a:rPr lang="en-US" altLang="ko-KR" sz="1800" b="1">
                <a:latin typeface="-apple-system"/>
              </a:rPr>
              <a:t>L2Advertisement: </a:t>
            </a:r>
          </a:p>
          <a:p>
            <a:pPr lvl="1"/>
            <a:r>
              <a:rPr lang="ko-KR" altLang="en-US" sz="1400">
                <a:latin typeface="-apple-system"/>
              </a:rPr>
              <a:t>외부 네트워크에 서비스 </a:t>
            </a:r>
            <a:r>
              <a:rPr lang="en-US" altLang="ko-KR" sz="1400">
                <a:latin typeface="-apple-system"/>
              </a:rPr>
              <a:t>IP </a:t>
            </a:r>
            <a:r>
              <a:rPr lang="ko-KR" altLang="en-US" sz="1400">
                <a:latin typeface="-apple-system"/>
              </a:rPr>
              <a:t>주소를 알릴 수 있도록 설정</a:t>
            </a:r>
            <a:endParaRPr lang="en-US" altLang="ko-KR" sz="1400">
              <a:latin typeface="-apple-system"/>
            </a:endParaRPr>
          </a:p>
          <a:p>
            <a:pPr lvl="1"/>
            <a:r>
              <a:rPr lang="ko-KR" altLang="en-US" sz="1400">
                <a:latin typeface="-apple-system"/>
              </a:rPr>
              <a:t>외부 네트워크 장비들이 해당 </a:t>
            </a:r>
            <a:r>
              <a:rPr lang="en-US" altLang="ko-KR" sz="1400">
                <a:latin typeface="-apple-system"/>
              </a:rPr>
              <a:t>IP</a:t>
            </a:r>
            <a:r>
              <a:rPr lang="ko-KR" altLang="en-US" sz="1400">
                <a:latin typeface="-apple-system"/>
              </a:rPr>
              <a:t>로 트래픽을 전달할 수 있게 됨</a:t>
            </a:r>
            <a:endParaRPr lang="en-US" altLang="ko-KR" sz="1400">
              <a:latin typeface="-apple-system"/>
            </a:endParaRPr>
          </a:p>
          <a:p>
            <a:endParaRPr lang="en-US" altLang="ko-KR" sz="1800"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C9A1A-7B07-4E19-F38F-E6303297C106}"/>
              </a:ext>
            </a:extLst>
          </p:cNvPr>
          <p:cNvSpPr txBox="1"/>
          <p:nvPr/>
        </p:nvSpPr>
        <p:spPr>
          <a:xfrm>
            <a:off x="6906619" y="2078683"/>
            <a:ext cx="4805639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apiVersion: metallb.io/v1beta1</a:t>
            </a:r>
          </a:p>
          <a:p>
            <a:r>
              <a:rPr lang="en-US" altLang="ko-KR" sz="1400"/>
              <a:t>kind: IPAddressPool</a:t>
            </a:r>
          </a:p>
          <a:p>
            <a:r>
              <a:rPr lang="en-US" altLang="ko-KR" sz="1400"/>
              <a:t>metadata:</a:t>
            </a:r>
          </a:p>
          <a:p>
            <a:r>
              <a:rPr lang="en-US" altLang="ko-KR" sz="1400"/>
              <a:t>  name: my-ip-pool</a:t>
            </a:r>
          </a:p>
          <a:p>
            <a:r>
              <a:rPr lang="en-US" altLang="ko-KR" sz="1400"/>
              <a:t>  namespace: metallb-system</a:t>
            </a:r>
          </a:p>
          <a:p>
            <a:r>
              <a:rPr lang="en-US" altLang="ko-KR" sz="1400"/>
              <a:t>spec:</a:t>
            </a:r>
          </a:p>
          <a:p>
            <a:r>
              <a:rPr lang="en-US" altLang="ko-KR" sz="1400"/>
              <a:t>  addresses:</a:t>
            </a:r>
          </a:p>
          <a:p>
            <a:r>
              <a:rPr lang="en-US" altLang="ko-KR" sz="1400"/>
              <a:t>    - </a:t>
            </a:r>
            <a:r>
              <a:rPr lang="en-US" altLang="ko-KR" sz="1400">
                <a:highlight>
                  <a:srgbClr val="FFFF00"/>
                </a:highlight>
              </a:rPr>
              <a:t>172.18.0.240-172.18.0.250</a:t>
            </a:r>
            <a:endParaRPr lang="ko-KR" altLang="en-US" sz="1400">
              <a:highlight>
                <a:srgbClr val="FFFF00"/>
              </a:highlight>
            </a:endParaRPr>
          </a:p>
          <a:p>
            <a:r>
              <a:rPr lang="en-US" altLang="ko-KR" sz="1400"/>
              <a:t>---</a:t>
            </a:r>
          </a:p>
          <a:p>
            <a:r>
              <a:rPr lang="en-US" altLang="ko-KR" sz="1400"/>
              <a:t>apiVersion: metallb.io/v1beta1</a:t>
            </a:r>
          </a:p>
          <a:p>
            <a:r>
              <a:rPr lang="en-US" altLang="ko-KR" sz="1400"/>
              <a:t>kind: L2Advertisement</a:t>
            </a:r>
          </a:p>
          <a:p>
            <a:r>
              <a:rPr lang="en-US" altLang="ko-KR" sz="1400"/>
              <a:t>metadata:</a:t>
            </a:r>
          </a:p>
          <a:p>
            <a:r>
              <a:rPr lang="en-US" altLang="ko-KR" sz="1400"/>
              <a:t>  name: my-l2-advertisement</a:t>
            </a:r>
          </a:p>
          <a:p>
            <a:r>
              <a:rPr lang="en-US" altLang="ko-KR" sz="1400"/>
              <a:t>  namespace: metallb-system</a:t>
            </a:r>
          </a:p>
          <a:p>
            <a:r>
              <a:rPr lang="en-US" altLang="ko-KR" sz="1400"/>
              <a:t>spec:</a:t>
            </a:r>
          </a:p>
          <a:p>
            <a:r>
              <a:rPr lang="en-US" altLang="ko-KR" sz="1400"/>
              <a:t>  ipAddressPools:</a:t>
            </a:r>
          </a:p>
          <a:p>
            <a:r>
              <a:rPr lang="en-US" altLang="ko-KR" sz="1400"/>
              <a:t>    - my-ip-pool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DD0FC-E1BF-A6A6-8B0C-C2011BACB096}"/>
              </a:ext>
            </a:extLst>
          </p:cNvPr>
          <p:cNvSpPr txBox="1"/>
          <p:nvPr/>
        </p:nvSpPr>
        <p:spPr>
          <a:xfrm>
            <a:off x="10108184" y="5826020"/>
            <a:ext cx="185599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/>
              <a:t>metallb-config.yaml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5AFF23-A0F7-26F5-932A-2EDF5C60D990}"/>
              </a:ext>
            </a:extLst>
          </p:cNvPr>
          <p:cNvSpPr txBox="1"/>
          <p:nvPr/>
        </p:nvSpPr>
        <p:spPr>
          <a:xfrm>
            <a:off x="1382510" y="4424112"/>
            <a:ext cx="48056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vi metallb-config.yaml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kubectl apply -f metallb-config.yaml</a:t>
            </a:r>
            <a:endParaRPr lang="ko-KR" altLang="en-US" sz="16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340BE6D-06EC-1593-B6D1-1328CB5D2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59" y="3839278"/>
            <a:ext cx="5075360" cy="5410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1FBE22-F5B3-9AB1-6135-72E69F355809}"/>
              </a:ext>
            </a:extLst>
          </p:cNvPr>
          <p:cNvSpPr txBox="1"/>
          <p:nvPr/>
        </p:nvSpPr>
        <p:spPr>
          <a:xfrm>
            <a:off x="962659" y="5097330"/>
            <a:ext cx="562132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IPAddressPool</a:t>
            </a:r>
            <a:r>
              <a:rPr lang="ko-KR" altLang="en-US" sz="1400" b="1"/>
              <a:t>과 </a:t>
            </a:r>
            <a:r>
              <a:rPr lang="en-US" altLang="ko-KR" sz="1400" b="1"/>
              <a:t>L2Advertisement</a:t>
            </a:r>
            <a:r>
              <a:rPr lang="ko-KR" altLang="en-US" sz="1400" b="1"/>
              <a:t>가 제대로 생성되었는지 확인</a:t>
            </a:r>
            <a:endParaRPr lang="en-US" altLang="ko-KR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kubectl get ipaddresspools -n metallb-system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kubectl get l2advertisements -n metallb-system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DFBCE-8EDA-DC79-8C93-C84AAC399333}"/>
              </a:ext>
            </a:extLst>
          </p:cNvPr>
          <p:cNvSpPr txBox="1"/>
          <p:nvPr/>
        </p:nvSpPr>
        <p:spPr>
          <a:xfrm>
            <a:off x="6312195" y="729461"/>
            <a:ext cx="58798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docker network inspect kind | grep Subnet</a:t>
            </a:r>
          </a:p>
          <a:p>
            <a:r>
              <a:rPr lang="en-US" altLang="ko-KR" sz="1400"/>
              <a:t>KinD </a:t>
            </a:r>
            <a:r>
              <a:rPr lang="ko-KR" altLang="en-US" sz="1400"/>
              <a:t>환경이므로 </a:t>
            </a:r>
            <a:r>
              <a:rPr lang="ko-KR" altLang="en-US" sz="1400">
                <a:highlight>
                  <a:srgbClr val="FFFF00"/>
                </a:highlight>
              </a:rPr>
              <a:t>도커 네트워크 범위에 맞게 </a:t>
            </a:r>
            <a:r>
              <a:rPr lang="en-US" altLang="ko-KR" sz="1400">
                <a:highlight>
                  <a:srgbClr val="FFFF00"/>
                </a:highlight>
              </a:rPr>
              <a:t>address </a:t>
            </a:r>
            <a:r>
              <a:rPr lang="ko-KR" altLang="en-US" sz="1400">
                <a:highlight>
                  <a:srgbClr val="FFFF00"/>
                </a:highlight>
              </a:rPr>
              <a:t>설정할 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BE8C76-E897-EFA9-F855-C454BA087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988" y="1391338"/>
            <a:ext cx="5380186" cy="5486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1425B3-A352-6D13-C03C-E0B32B6D9711}"/>
              </a:ext>
            </a:extLst>
          </p:cNvPr>
          <p:cNvSpPr txBox="1"/>
          <p:nvPr/>
        </p:nvSpPr>
        <p:spPr>
          <a:xfrm>
            <a:off x="4158068" y="714999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기존 파일을 수정하여 진행</a:t>
            </a:r>
            <a:endParaRPr lang="en-US" altLang="ko-KR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C3CA7-0C72-B003-A6D0-26E856F97275}"/>
              </a:ext>
            </a:extLst>
          </p:cNvPr>
          <p:cNvSpPr txBox="1"/>
          <p:nvPr/>
        </p:nvSpPr>
        <p:spPr>
          <a:xfrm>
            <a:off x="838200" y="1120475"/>
            <a:ext cx="5020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2. Metallb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설치 및 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IP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주소 풀 생성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49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4251C-4749-8568-5622-E6E4C6C8D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EE1B127-8F4B-A925-B7BD-EAE679360BD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MetalLB </a:t>
            </a:r>
            <a:r>
              <a:rPr lang="ko-KR" altLang="en-US" sz="4400"/>
              <a:t>실습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42755F-8376-08C1-04D6-08808CF82737}"/>
              </a:ext>
            </a:extLst>
          </p:cNvPr>
          <p:cNvSpPr txBox="1"/>
          <p:nvPr/>
        </p:nvSpPr>
        <p:spPr>
          <a:xfrm>
            <a:off x="4606559" y="1735035"/>
            <a:ext cx="3945895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 err="1"/>
              <a:t>apiVersion</a:t>
            </a:r>
            <a:r>
              <a:rPr lang="en-US" altLang="ko-KR" sz="1200" dirty="0"/>
              <a:t>: apps/v1</a:t>
            </a:r>
          </a:p>
          <a:p>
            <a:r>
              <a:rPr lang="en-US" altLang="ko-KR" sz="1200" dirty="0"/>
              <a:t>kind: Deployment</a:t>
            </a:r>
          </a:p>
          <a:p>
            <a:r>
              <a:rPr lang="en-US" altLang="ko-KR" sz="1200" dirty="0"/>
              <a:t>metadata:</a:t>
            </a:r>
          </a:p>
          <a:p>
            <a:r>
              <a:rPr lang="en-US" altLang="ko-KR" sz="1200" dirty="0"/>
              <a:t>  name: hello-world</a:t>
            </a:r>
          </a:p>
          <a:p>
            <a:r>
              <a:rPr lang="en-US" altLang="ko-KR" sz="1200" dirty="0"/>
              <a:t>spec:</a:t>
            </a:r>
          </a:p>
          <a:p>
            <a:r>
              <a:rPr lang="en-US" altLang="ko-KR" sz="1200" dirty="0"/>
              <a:t>  replicas: 3</a:t>
            </a:r>
          </a:p>
          <a:p>
            <a:r>
              <a:rPr lang="en-US" altLang="ko-KR" sz="1200" dirty="0"/>
              <a:t>  selector: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matchLabels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      app: hello-world</a:t>
            </a:r>
          </a:p>
          <a:p>
            <a:r>
              <a:rPr lang="en-US" altLang="ko-KR" sz="1200" dirty="0"/>
              <a:t>  template:</a:t>
            </a:r>
          </a:p>
          <a:p>
            <a:r>
              <a:rPr lang="en-US" altLang="ko-KR" sz="1200" dirty="0"/>
              <a:t>    metadata:</a:t>
            </a:r>
          </a:p>
          <a:p>
            <a:r>
              <a:rPr lang="en-US" altLang="ko-KR" sz="1200" dirty="0"/>
              <a:t>      labels:</a:t>
            </a:r>
          </a:p>
          <a:p>
            <a:r>
              <a:rPr lang="en-US" altLang="ko-KR" sz="1200" dirty="0"/>
              <a:t>        app: hello-world</a:t>
            </a:r>
          </a:p>
          <a:p>
            <a:r>
              <a:rPr lang="en-US" altLang="ko-KR" sz="1200" dirty="0"/>
              <a:t>    spec:</a:t>
            </a:r>
          </a:p>
          <a:p>
            <a:r>
              <a:rPr lang="en-US" altLang="ko-KR" sz="1200" dirty="0"/>
              <a:t>      containers:</a:t>
            </a:r>
          </a:p>
          <a:p>
            <a:r>
              <a:rPr lang="en-US" altLang="ko-KR" sz="1200" dirty="0"/>
              <a:t>        - name: </a:t>
            </a:r>
            <a:r>
              <a:rPr lang="en-US" altLang="ko-KR" sz="1200" dirty="0" err="1"/>
              <a:t>nginx</a:t>
            </a:r>
            <a:endParaRPr lang="en-US" altLang="ko-KR" sz="1200" dirty="0"/>
          </a:p>
          <a:p>
            <a:r>
              <a:rPr lang="en-US" altLang="ko-KR" sz="1200" dirty="0"/>
              <a:t>          image: </a:t>
            </a:r>
            <a:r>
              <a:rPr lang="en-US" altLang="ko-KR" sz="1200" dirty="0" err="1"/>
              <a:t>nginx:latest</a:t>
            </a:r>
            <a:endParaRPr lang="en-US" altLang="ko-KR" sz="1200" dirty="0"/>
          </a:p>
          <a:p>
            <a:r>
              <a:rPr lang="en-US" altLang="ko-KR" sz="1200" dirty="0"/>
              <a:t>          </a:t>
            </a:r>
            <a:r>
              <a:rPr lang="en-US" altLang="ko-KR" sz="1200" dirty="0" err="1">
                <a:highlight>
                  <a:srgbClr val="FFFF00"/>
                </a:highlight>
              </a:rPr>
              <a:t>imagePullPolicy</a:t>
            </a:r>
            <a:r>
              <a:rPr lang="en-US" altLang="ko-KR" sz="1200" dirty="0">
                <a:highlight>
                  <a:srgbClr val="FFFF00"/>
                </a:highlight>
              </a:rPr>
              <a:t>: </a:t>
            </a:r>
            <a:r>
              <a:rPr lang="en-US" altLang="ko-KR" sz="1200" dirty="0" err="1">
                <a:highlight>
                  <a:srgbClr val="FFFF00"/>
                </a:highlight>
              </a:rPr>
              <a:t>IfNotPresent</a:t>
            </a:r>
            <a:endParaRPr lang="en-US" altLang="ko-KR" sz="1200" dirty="0">
              <a:highlight>
                <a:srgbClr val="FFFF00"/>
              </a:highlight>
            </a:endParaRPr>
          </a:p>
          <a:p>
            <a:r>
              <a:rPr lang="en-US" altLang="ko-KR" sz="1200" dirty="0"/>
              <a:t>          ports:</a:t>
            </a:r>
          </a:p>
          <a:p>
            <a:r>
              <a:rPr lang="en-US" altLang="ko-KR" sz="1200" dirty="0"/>
              <a:t>            - </a:t>
            </a:r>
            <a:r>
              <a:rPr lang="en-US" altLang="ko-KR" sz="1200" dirty="0" err="1"/>
              <a:t>containerPort</a:t>
            </a:r>
            <a:r>
              <a:rPr lang="en-US" altLang="ko-KR" sz="1200" dirty="0"/>
              <a:t>: </a:t>
            </a:r>
            <a:r>
              <a:rPr lang="en-US" altLang="ko-KR" sz="1200" dirty="0">
                <a:highlight>
                  <a:srgbClr val="00FF00"/>
                </a:highlight>
              </a:rPr>
              <a:t>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D9DC6-1A96-4C63-C87E-01D6A78B867A}"/>
              </a:ext>
            </a:extLst>
          </p:cNvPr>
          <p:cNvSpPr txBox="1"/>
          <p:nvPr/>
        </p:nvSpPr>
        <p:spPr>
          <a:xfrm>
            <a:off x="4606559" y="5620707"/>
            <a:ext cx="29889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hello-world-</a:t>
            </a:r>
            <a:r>
              <a:rPr lang="en-US" altLang="ko-KR" sz="1200" dirty="0" err="1"/>
              <a:t>deployment.yaml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69328-FED1-4AFA-13D3-7A0D850A343D}"/>
              </a:ext>
            </a:extLst>
          </p:cNvPr>
          <p:cNvSpPr txBox="1"/>
          <p:nvPr/>
        </p:nvSpPr>
        <p:spPr>
          <a:xfrm>
            <a:off x="8220348" y="3473972"/>
            <a:ext cx="1480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수정 </a:t>
            </a:r>
            <a:r>
              <a:rPr lang="en-US" altLang="ko-KR" sz="1400" dirty="0">
                <a:solidFill>
                  <a:srgbClr val="FF0000"/>
                </a:solidFill>
              </a:rPr>
              <a:t>X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5E5552-345B-59C6-55B0-B78AC8618802}"/>
              </a:ext>
            </a:extLst>
          </p:cNvPr>
          <p:cNvSpPr txBox="1"/>
          <p:nvPr/>
        </p:nvSpPr>
        <p:spPr>
          <a:xfrm>
            <a:off x="322534" y="5850613"/>
            <a:ext cx="93783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vi hello-world-deployment.yaml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i="0">
                <a:effectLst/>
                <a:latin typeface="-apple-system"/>
              </a:rPr>
              <a:t>kubectl apply -f hello-world-deployment.yaml</a:t>
            </a:r>
            <a:endParaRPr lang="en-US" altLang="ko-KR" sz="2000" i="0"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54C33-AF5E-99C6-EE9C-4E37DF5AB0DB}"/>
              </a:ext>
            </a:extLst>
          </p:cNvPr>
          <p:cNvSpPr txBox="1"/>
          <p:nvPr/>
        </p:nvSpPr>
        <p:spPr>
          <a:xfrm>
            <a:off x="828111" y="1137258"/>
            <a:ext cx="6371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3. Deployment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생성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9CA15-9EAF-F8A6-E5D5-C2BCBD482C18}"/>
              </a:ext>
            </a:extLst>
          </p:cNvPr>
          <p:cNvSpPr txBox="1"/>
          <p:nvPr/>
        </p:nvSpPr>
        <p:spPr>
          <a:xfrm>
            <a:off x="4158068" y="714999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기존 파일을 수정하여 진행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063439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ACCC0-DAAD-3FC1-0152-9359CC4CB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407028-B950-ACC4-45D8-EB43D1F56D93}"/>
              </a:ext>
            </a:extLst>
          </p:cNvPr>
          <p:cNvSpPr txBox="1"/>
          <p:nvPr/>
        </p:nvSpPr>
        <p:spPr>
          <a:xfrm>
            <a:off x="838198" y="1221904"/>
            <a:ext cx="80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4.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서비스 생성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2B2CA44-20CD-78CB-A047-96521D948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762773"/>
            <a:ext cx="4967179" cy="555125"/>
          </a:xfrm>
        </p:spPr>
        <p:txBody>
          <a:bodyPr>
            <a:normAutofit/>
          </a:bodyPr>
          <a:lstStyle/>
          <a:p>
            <a:r>
              <a:rPr lang="en-US" altLang="ko-KR" sz="2000"/>
              <a:t>LoadBalancer</a:t>
            </a:r>
            <a:r>
              <a:rPr lang="en-US" altLang="ko-KR" sz="2000">
                <a:latin typeface="-apple-system"/>
              </a:rPr>
              <a:t> Service </a:t>
            </a:r>
            <a:r>
              <a:rPr lang="ko-KR" altLang="en-US" sz="2000">
                <a:latin typeface="-apple-system"/>
              </a:rPr>
              <a:t>생성</a:t>
            </a:r>
            <a:endParaRPr lang="en-US" altLang="ko-KR" sz="2000" i="0">
              <a:effectLst/>
              <a:latin typeface="-apple-syste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B2C0F-9CCB-A5A6-BFDB-8B61540EB50E}"/>
              </a:ext>
            </a:extLst>
          </p:cNvPr>
          <p:cNvSpPr txBox="1"/>
          <p:nvPr/>
        </p:nvSpPr>
        <p:spPr>
          <a:xfrm>
            <a:off x="625947" y="2410390"/>
            <a:ext cx="5159396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apiVersion: v1</a:t>
            </a:r>
          </a:p>
          <a:p>
            <a:r>
              <a:rPr lang="en-US" altLang="ko-KR" sz="1400"/>
              <a:t>kind: Service</a:t>
            </a:r>
          </a:p>
          <a:p>
            <a:r>
              <a:rPr lang="en-US" altLang="ko-KR" sz="1400"/>
              <a:t>metadata:</a:t>
            </a:r>
          </a:p>
          <a:p>
            <a:r>
              <a:rPr lang="en-US" altLang="ko-KR" sz="1400"/>
              <a:t>  name: hello-world</a:t>
            </a:r>
          </a:p>
          <a:p>
            <a:r>
              <a:rPr lang="en-US" altLang="ko-KR" sz="1400"/>
              <a:t>spec:</a:t>
            </a:r>
          </a:p>
          <a:p>
            <a:r>
              <a:rPr lang="en-US" altLang="ko-KR" sz="1400"/>
              <a:t>  type: </a:t>
            </a:r>
            <a:r>
              <a:rPr lang="en-US" altLang="ko-KR" sz="1400">
                <a:highlight>
                  <a:srgbClr val="FFFF00"/>
                </a:highlight>
              </a:rPr>
              <a:t>LoadBalancer</a:t>
            </a:r>
            <a:r>
              <a:rPr lang="en-US" altLang="ko-KR" sz="1400"/>
              <a:t> </a:t>
            </a:r>
          </a:p>
          <a:p>
            <a:r>
              <a:rPr lang="en-US" altLang="ko-KR" sz="1400"/>
              <a:t>  selector:</a:t>
            </a:r>
          </a:p>
          <a:p>
            <a:r>
              <a:rPr lang="en-US" altLang="ko-KR" sz="1400"/>
              <a:t>    app: hello-world</a:t>
            </a:r>
          </a:p>
          <a:p>
            <a:r>
              <a:rPr lang="en-US" altLang="ko-KR" sz="1400"/>
              <a:t>  </a:t>
            </a:r>
            <a:r>
              <a:rPr lang="en-US" altLang="ko-KR" sz="1400">
                <a:highlight>
                  <a:srgbClr val="FFFF00"/>
                </a:highlight>
              </a:rPr>
              <a:t>loadBalancerIP: 172.18.0.240 # MetalLB</a:t>
            </a:r>
            <a:r>
              <a:rPr lang="ko-KR" altLang="en-US" sz="1400">
                <a:highlight>
                  <a:srgbClr val="FFFF00"/>
                </a:highlight>
              </a:rPr>
              <a:t>에서 할당할 외부 </a:t>
            </a:r>
            <a:r>
              <a:rPr lang="en-US" altLang="ko-KR" sz="1400">
                <a:highlight>
                  <a:srgbClr val="FFFF00"/>
                </a:highlight>
              </a:rPr>
              <a:t>IP</a:t>
            </a:r>
          </a:p>
          <a:p>
            <a:r>
              <a:rPr lang="ko-KR" altLang="en-US" sz="1400"/>
              <a:t>  </a:t>
            </a:r>
            <a:r>
              <a:rPr lang="en-US" altLang="ko-KR" sz="1400"/>
              <a:t>ports:</a:t>
            </a:r>
          </a:p>
          <a:p>
            <a:r>
              <a:rPr lang="en-US" altLang="ko-KR" sz="1400"/>
              <a:t>    - protocol: TCP</a:t>
            </a:r>
          </a:p>
          <a:p>
            <a:r>
              <a:rPr lang="en-US" altLang="ko-KR" sz="1400"/>
              <a:t>      port: 80          # </a:t>
            </a:r>
            <a:r>
              <a:rPr lang="ko-KR" altLang="en-US" sz="1400">
                <a:latin typeface="+mn-ea"/>
              </a:rPr>
              <a:t>외부 네트워크와 통신할 서비스</a:t>
            </a:r>
            <a:r>
              <a:rPr lang="ko-KR" altLang="en-US" sz="1400"/>
              <a:t> 포트</a:t>
            </a:r>
          </a:p>
          <a:p>
            <a:r>
              <a:rPr lang="ko-KR" altLang="en-US" sz="1400"/>
              <a:t>      </a:t>
            </a:r>
            <a:r>
              <a:rPr lang="en-US" altLang="ko-KR" sz="1400"/>
              <a:t>targetPort: 80  # </a:t>
            </a:r>
            <a:r>
              <a:rPr lang="ko-KR" altLang="en-US" sz="1400"/>
              <a:t>파드 내부 컨테이너 </a:t>
            </a:r>
            <a:r>
              <a:rPr lang="en-US" altLang="ko-KR" sz="1400"/>
              <a:t>(</a:t>
            </a:r>
            <a:r>
              <a:rPr lang="ko-KR" altLang="en-US" sz="1400"/>
              <a:t>엔진엑스</a:t>
            </a:r>
            <a:r>
              <a:rPr lang="en-US" altLang="ko-KR" sz="1400"/>
              <a:t>)</a:t>
            </a:r>
            <a:r>
              <a:rPr lang="ko-KR" altLang="en-US" sz="1400"/>
              <a:t> 포트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A5921-EE67-89F1-D6A6-F14F459DF369}"/>
              </a:ext>
            </a:extLst>
          </p:cNvPr>
          <p:cNvSpPr txBox="1"/>
          <p:nvPr/>
        </p:nvSpPr>
        <p:spPr>
          <a:xfrm>
            <a:off x="3702571" y="5328319"/>
            <a:ext cx="29889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hello-world-service.yaml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11014-CF11-65D5-496D-4E4C2C47C973}"/>
              </a:ext>
            </a:extLst>
          </p:cNvPr>
          <p:cNvSpPr txBox="1"/>
          <p:nvPr/>
        </p:nvSpPr>
        <p:spPr>
          <a:xfrm>
            <a:off x="5805377" y="2317898"/>
            <a:ext cx="609777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옆의 파일 생성</a:t>
            </a:r>
            <a:endParaRPr lang="en-US" altLang="ko-KR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/>
              <a:t>vi hello-world-service.yaml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옆의 파일을 적용</a:t>
            </a:r>
            <a:endParaRPr lang="en-US" altLang="ko-KR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/>
              <a:t>kubectl apply -f hello-world-service.yaml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FD0C7C-BC56-AD26-9EF3-24DF35EF3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784" y="3406020"/>
            <a:ext cx="5387807" cy="5182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02214-EBF1-EB0A-E466-BA53DBB6EB25}"/>
              </a:ext>
            </a:extLst>
          </p:cNvPr>
          <p:cNvSpPr txBox="1"/>
          <p:nvPr/>
        </p:nvSpPr>
        <p:spPr>
          <a:xfrm>
            <a:off x="5805377" y="5016291"/>
            <a:ext cx="60977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MetalLB</a:t>
            </a:r>
            <a:r>
              <a:rPr lang="ko-KR" altLang="en-US" sz="1400">
                <a:latin typeface="+mn-ea"/>
              </a:rPr>
              <a:t>가 외부 네트워크에 통신할 서비스 포트</a:t>
            </a:r>
            <a:br>
              <a:rPr lang="en-US" altLang="ko-KR" sz="1400">
                <a:latin typeface="+mn-ea"/>
              </a:rPr>
            </a:br>
            <a:r>
              <a:rPr lang="ko-KR" altLang="en-US" sz="1400">
                <a:latin typeface="+mn-ea"/>
              </a:rPr>
              <a:t>외부 클라이언트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또는 호스트</a:t>
            </a:r>
            <a:r>
              <a:rPr lang="en-US" altLang="ko-KR" sz="1400">
                <a:latin typeface="+mn-ea"/>
              </a:rPr>
              <a:t>)</a:t>
            </a:r>
            <a:r>
              <a:rPr lang="ko-KR" altLang="en-US" sz="1400">
                <a:latin typeface="+mn-ea"/>
              </a:rPr>
              <a:t>는 </a:t>
            </a:r>
            <a:r>
              <a:rPr lang="en-US" altLang="ko-KR" sz="1400">
                <a:latin typeface="+mn-ea"/>
              </a:rPr>
              <a:t>80</a:t>
            </a:r>
            <a:r>
              <a:rPr lang="ko-KR" altLang="en-US" sz="1400">
                <a:latin typeface="+mn-ea"/>
              </a:rPr>
              <a:t> 포트로 접근하여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클러스터 내의 해당 서비스를 사용하게 함</a:t>
            </a:r>
            <a:endParaRPr lang="en-US" altLang="ko-KR" sz="140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클러스터 내부에서는 서비스가 받은 트래픽을 파드의 </a:t>
            </a:r>
            <a:r>
              <a:rPr lang="en-US" altLang="ko-KR" sz="1400">
                <a:latin typeface="+mn-ea"/>
              </a:rPr>
              <a:t>targetPort(80</a:t>
            </a:r>
            <a:r>
              <a:rPr lang="ko-KR" altLang="en-US" sz="1400">
                <a:latin typeface="+mn-ea"/>
              </a:rPr>
              <a:t>번</a:t>
            </a:r>
            <a:r>
              <a:rPr lang="en-US" altLang="ko-KR" sz="1400">
                <a:latin typeface="+mn-ea"/>
              </a:rPr>
              <a:t>)</a:t>
            </a:r>
            <a:r>
              <a:rPr lang="ko-KR" altLang="en-US" sz="1400">
                <a:latin typeface="+mn-ea"/>
              </a:rPr>
              <a:t>으로 라우팅</a:t>
            </a:r>
            <a:endParaRPr lang="ko-KR" altLang="en-US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40DDF-30E8-CD31-0910-788558ED19D1}"/>
              </a:ext>
            </a:extLst>
          </p:cNvPr>
          <p:cNvSpPr txBox="1"/>
          <p:nvPr/>
        </p:nvSpPr>
        <p:spPr>
          <a:xfrm>
            <a:off x="5805377" y="4078223"/>
            <a:ext cx="60977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FF0000"/>
                </a:solidFill>
              </a:rPr>
              <a:t>Selector</a:t>
            </a:r>
            <a:r>
              <a:rPr lang="ko-KR" altLang="en-US" sz="1400">
                <a:solidFill>
                  <a:srgbClr val="FF0000"/>
                </a:solidFill>
              </a:rPr>
              <a:t>는 </a:t>
            </a:r>
            <a:r>
              <a:rPr lang="en-US" altLang="ko-KR" sz="1400">
                <a:solidFill>
                  <a:srgbClr val="FF0000"/>
                </a:solidFill>
              </a:rPr>
              <a:t>Service</a:t>
            </a:r>
            <a:r>
              <a:rPr lang="ko-KR" altLang="en-US" sz="1400">
                <a:solidFill>
                  <a:srgbClr val="FF0000"/>
                </a:solidFill>
              </a:rPr>
              <a:t>가 연결할 대상 </a:t>
            </a:r>
            <a:r>
              <a:rPr lang="en-US" altLang="ko-KR" sz="1400">
                <a:solidFill>
                  <a:srgbClr val="FF0000"/>
                </a:solidFill>
              </a:rPr>
              <a:t>Pod</a:t>
            </a:r>
            <a:r>
              <a:rPr lang="ko-KR" altLang="en-US" sz="1400">
                <a:solidFill>
                  <a:srgbClr val="FF0000"/>
                </a:solidFill>
              </a:rPr>
              <a:t>들을 지정함</a:t>
            </a:r>
            <a:endParaRPr lang="en-US" altLang="ko-KR" sz="14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selector: app: hello-world</a:t>
            </a:r>
            <a:r>
              <a:rPr lang="ko-KR" altLang="en-US" sz="1400"/>
              <a:t>는 </a:t>
            </a:r>
            <a:r>
              <a:rPr lang="en-US" altLang="ko-KR" sz="1400"/>
              <a:t>app: hello-world </a:t>
            </a:r>
            <a:r>
              <a:rPr lang="ko-KR" altLang="en-US" sz="1400"/>
              <a:t>라벨을 가진 </a:t>
            </a:r>
            <a:br>
              <a:rPr lang="en-US" altLang="ko-KR" sz="1400"/>
            </a:br>
            <a:r>
              <a:rPr lang="en-US" altLang="ko-KR" sz="1400"/>
              <a:t>Pod</a:t>
            </a:r>
            <a:r>
              <a:rPr lang="ko-KR" altLang="en-US" sz="1400"/>
              <a:t>들에 트래픽을 전달한다는 뜻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80BF314-D1E7-D000-05BA-CC6070D0C1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MetalLB </a:t>
            </a:r>
            <a:r>
              <a:rPr lang="ko-KR" altLang="en-US" sz="440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022097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94B61-981D-13C4-948E-813DE779C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55929C9-2E40-E1BC-69B7-8A2068D1B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762773"/>
            <a:ext cx="4967179" cy="555125"/>
          </a:xfrm>
        </p:spPr>
        <p:txBody>
          <a:bodyPr>
            <a:normAutofit/>
          </a:bodyPr>
          <a:lstStyle/>
          <a:p>
            <a:r>
              <a:rPr lang="ko-KR" altLang="en-US" sz="2000" i="0">
                <a:effectLst/>
                <a:latin typeface="-apple-system"/>
              </a:rPr>
              <a:t>배포 잘 되었는지 확인</a:t>
            </a:r>
            <a:endParaRPr lang="en-US" altLang="ko-KR" sz="2000" i="0">
              <a:effectLst/>
              <a:latin typeface="-apple-system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12EA43-38FB-EC2E-06C7-3D807684F53E}"/>
              </a:ext>
            </a:extLst>
          </p:cNvPr>
          <p:cNvSpPr/>
          <p:nvPr/>
        </p:nvSpPr>
        <p:spPr>
          <a:xfrm>
            <a:off x="1033060" y="6583328"/>
            <a:ext cx="6291072" cy="13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9D2ED7B-CB29-B831-BE39-55403A3CAEB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MetalLB </a:t>
            </a:r>
            <a:r>
              <a:rPr lang="ko-KR" altLang="en-US" sz="4400"/>
              <a:t>실습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739D41-9C55-3EE3-685F-C8C11CCD6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092" y="1703707"/>
            <a:ext cx="7239627" cy="6706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5C5D87-5033-A0B0-C92F-BD4042FC32CA}"/>
              </a:ext>
            </a:extLst>
          </p:cNvPr>
          <p:cNvSpPr txBox="1"/>
          <p:nvPr/>
        </p:nvSpPr>
        <p:spPr>
          <a:xfrm>
            <a:off x="836206" y="2471991"/>
            <a:ext cx="6097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 docker exec -it my-cluster-control-plane curl -s </a:t>
            </a:r>
            <a:r>
              <a:rPr lang="en-US" altLang="ko-KR" sz="1400"/>
              <a:t>[</a:t>
            </a:r>
            <a:r>
              <a:rPr lang="ko-KR" altLang="en-US" sz="1400"/>
              <a:t>클러스터 </a:t>
            </a:r>
            <a:r>
              <a:rPr lang="en-US" altLang="ko-KR" sz="1400"/>
              <a:t>IP]</a:t>
            </a:r>
            <a:endParaRPr lang="ko-KR" altLang="en-US" sz="140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F173B41-3257-E1C2-2BD4-66F530267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31" y="2872101"/>
            <a:ext cx="5067523" cy="29609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28D68A2-0A0C-8783-69E1-EF42E1C75B41}"/>
              </a:ext>
            </a:extLst>
          </p:cNvPr>
          <p:cNvSpPr txBox="1"/>
          <p:nvPr/>
        </p:nvSpPr>
        <p:spPr>
          <a:xfrm>
            <a:off x="6094228" y="2471196"/>
            <a:ext cx="6097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 docker exec -it my-cluster-control-plane curl -s </a:t>
            </a:r>
            <a:r>
              <a:rPr lang="en-US" altLang="ko-KR" sz="1400"/>
              <a:t>[</a:t>
            </a:r>
            <a:r>
              <a:rPr lang="ko-KR" altLang="en-US" sz="1400"/>
              <a:t>외부 </a:t>
            </a:r>
            <a:r>
              <a:rPr lang="en-US" altLang="ko-KR" sz="1400"/>
              <a:t>IP]</a:t>
            </a:r>
            <a:endParaRPr lang="ko-KR" altLang="en-US" sz="140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63FAA84-DA17-7A78-F345-DDF717D53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805" y="2842907"/>
            <a:ext cx="5159226" cy="30145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62A8C48-0ADD-80CA-5002-953AC24E19DA}"/>
              </a:ext>
            </a:extLst>
          </p:cNvPr>
          <p:cNvSpPr txBox="1"/>
          <p:nvPr/>
        </p:nvSpPr>
        <p:spPr>
          <a:xfrm>
            <a:off x="6377592" y="5920546"/>
            <a:ext cx="497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MetalLB</a:t>
            </a:r>
            <a:r>
              <a:rPr lang="ko-KR" altLang="en-US">
                <a:solidFill>
                  <a:srgbClr val="FF0000"/>
                </a:solidFill>
              </a:rPr>
              <a:t>로 할당한 외부 아이피도 연결이 잘 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880CF7-17FB-DB6B-4B22-AA5F5A8E6FB3}"/>
              </a:ext>
            </a:extLst>
          </p:cNvPr>
          <p:cNvSpPr txBox="1"/>
          <p:nvPr/>
        </p:nvSpPr>
        <p:spPr>
          <a:xfrm>
            <a:off x="838199" y="1221904"/>
            <a:ext cx="354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4.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서비스 생성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6C9F1-CEB1-288B-18EC-92927AFE91E4}"/>
              </a:ext>
            </a:extLst>
          </p:cNvPr>
          <p:cNvSpPr txBox="1"/>
          <p:nvPr/>
        </p:nvSpPr>
        <p:spPr>
          <a:xfrm>
            <a:off x="4312977" y="1393441"/>
            <a:ext cx="63838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CLUSTER-IP</a:t>
            </a:r>
            <a:r>
              <a:rPr lang="ko-KR" altLang="en-US" sz="1200">
                <a:solidFill>
                  <a:srgbClr val="FF0000"/>
                </a:solidFill>
              </a:rPr>
              <a:t>는 </a:t>
            </a:r>
            <a:r>
              <a:rPr lang="en-US" altLang="ko-KR" sz="1200">
                <a:solidFill>
                  <a:srgbClr val="FF0000"/>
                </a:solidFill>
              </a:rPr>
              <a:t>yaml</a:t>
            </a:r>
            <a:r>
              <a:rPr lang="ko-KR" altLang="en-US" sz="1200">
                <a:solidFill>
                  <a:srgbClr val="FF0000"/>
                </a:solidFill>
              </a:rPr>
              <a:t>로 생성 때 마다 바뀌지만</a:t>
            </a:r>
            <a:r>
              <a:rPr lang="en-US" altLang="ko-KR" sz="1200">
                <a:solidFill>
                  <a:srgbClr val="FF0000"/>
                </a:solidFill>
              </a:rPr>
              <a:t>, External-IP</a:t>
            </a:r>
            <a:r>
              <a:rPr lang="ko-KR" altLang="en-US" sz="1200">
                <a:solidFill>
                  <a:srgbClr val="FF0000"/>
                </a:solidFill>
              </a:rPr>
              <a:t>는 고정해두었으므로 변하지 않음</a:t>
            </a:r>
          </a:p>
        </p:txBody>
      </p:sp>
    </p:spTree>
    <p:extLst>
      <p:ext uri="{BB962C8B-B14F-4D97-AF65-F5344CB8AC3E}">
        <p14:creationId xmlns:p14="http://schemas.microsoft.com/office/powerpoint/2010/main" val="304801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18898-9DB3-4F2C-7AA0-994F37BE6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FDA282-7C1C-5137-AAEB-A5D392269ED7}"/>
              </a:ext>
            </a:extLst>
          </p:cNvPr>
          <p:cNvSpPr txBox="1"/>
          <p:nvPr/>
        </p:nvSpPr>
        <p:spPr>
          <a:xfrm>
            <a:off x="838198" y="1221904"/>
            <a:ext cx="80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Nginx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기반의 웹 애플리케이션 배포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166F5F2-41F7-C3E5-5E16-C61883B36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762773"/>
            <a:ext cx="10967979" cy="2033723"/>
          </a:xfrm>
        </p:spPr>
        <p:txBody>
          <a:bodyPr>
            <a:normAutofit/>
          </a:bodyPr>
          <a:lstStyle/>
          <a:p>
            <a:r>
              <a:rPr lang="ko-KR" altLang="en-US" sz="1800" i="0">
                <a:solidFill>
                  <a:srgbClr val="FF0000"/>
                </a:solidFill>
                <a:effectLst/>
                <a:latin typeface="-apple-system"/>
              </a:rPr>
              <a:t>현재는 </a:t>
            </a:r>
            <a:r>
              <a:rPr lang="ko-KR" altLang="en-US" sz="1800">
                <a:solidFill>
                  <a:srgbClr val="FF0000"/>
                </a:solidFill>
                <a:latin typeface="-apple-system"/>
              </a:rPr>
              <a:t>가상 환경인 </a:t>
            </a:r>
            <a:r>
              <a:rPr lang="en-US" altLang="ko-KR" sz="1800" i="0">
                <a:solidFill>
                  <a:srgbClr val="FF0000"/>
                </a:solidFill>
                <a:effectLst/>
                <a:latin typeface="-apple-system"/>
              </a:rPr>
              <a:t>WSL2</a:t>
            </a:r>
            <a:r>
              <a:rPr lang="ko-KR" altLang="en-US" sz="1800" i="0">
                <a:solidFill>
                  <a:srgbClr val="FF0000"/>
                </a:solidFill>
                <a:effectLst/>
                <a:latin typeface="-apple-system"/>
              </a:rPr>
              <a:t>와</a:t>
            </a:r>
            <a:r>
              <a:rPr lang="en-US" altLang="ko-KR" sz="1800" i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en-US" altLang="ko-KR" sz="1800">
                <a:solidFill>
                  <a:srgbClr val="FF0000"/>
                </a:solidFill>
                <a:latin typeface="-apple-system"/>
              </a:rPr>
              <a:t>KinD</a:t>
            </a:r>
            <a:r>
              <a:rPr lang="ko-KR" altLang="en-US" sz="1800" i="0">
                <a:solidFill>
                  <a:srgbClr val="FF0000"/>
                </a:solidFill>
                <a:effectLst/>
                <a:latin typeface="-apple-system"/>
              </a:rPr>
              <a:t> 기반으로 작업하고 있다보니</a:t>
            </a:r>
            <a:r>
              <a:rPr lang="en-US" altLang="ko-KR" sz="1800" i="0">
                <a:solidFill>
                  <a:srgbClr val="FF0000"/>
                </a:solidFill>
                <a:effectLst/>
                <a:latin typeface="-apple-system"/>
              </a:rPr>
              <a:t>, </a:t>
            </a:r>
            <a:br>
              <a:rPr lang="en-US" altLang="ko-KR" sz="1800" i="0">
                <a:solidFill>
                  <a:srgbClr val="FF0000"/>
                </a:solidFill>
                <a:effectLst/>
                <a:latin typeface="-apple-system"/>
              </a:rPr>
            </a:br>
            <a:r>
              <a:rPr lang="ko-KR" altLang="en-US" sz="1800">
                <a:solidFill>
                  <a:srgbClr val="FF0000"/>
                </a:solidFill>
              </a:rPr>
              <a:t>my-cluster-control-plane을 통해서만 </a:t>
            </a:r>
            <a:r>
              <a:rPr lang="en-US" altLang="ko-KR" sz="1800">
                <a:solidFill>
                  <a:srgbClr val="FF0000"/>
                </a:solidFill>
              </a:rPr>
              <a:t>IP</a:t>
            </a:r>
            <a:r>
              <a:rPr lang="ko-KR" altLang="en-US" sz="1800">
                <a:solidFill>
                  <a:srgbClr val="FF0000"/>
                </a:solidFill>
              </a:rPr>
              <a:t>로 접속이 가능한 상황임</a:t>
            </a:r>
            <a:r>
              <a:rPr lang="en-US" altLang="ko-KR" sz="180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800" i="0">
                <a:effectLst/>
                <a:latin typeface="-apple-system"/>
              </a:rPr>
              <a:t>Docker </a:t>
            </a:r>
            <a:r>
              <a:rPr lang="ko-KR" altLang="en-US" sz="1800" i="0">
                <a:effectLst/>
                <a:latin typeface="-apple-system"/>
              </a:rPr>
              <a:t>네트워크와 </a:t>
            </a:r>
            <a:r>
              <a:rPr lang="en-US" altLang="ko-KR" sz="1800" i="0">
                <a:effectLst/>
                <a:latin typeface="-apple-system"/>
              </a:rPr>
              <a:t>WSL2 </a:t>
            </a:r>
            <a:r>
              <a:rPr lang="ko-KR" altLang="en-US" sz="1800" i="0">
                <a:effectLst/>
                <a:latin typeface="-apple-system"/>
              </a:rPr>
              <a:t>네트워크는 기본적으로 격리되어 있음</a:t>
            </a:r>
            <a:endParaRPr lang="en-US" altLang="ko-KR" sz="1800" i="0">
              <a:effectLst/>
              <a:latin typeface="-apple-system"/>
            </a:endParaRPr>
          </a:p>
          <a:p>
            <a:r>
              <a:rPr lang="ko-KR" altLang="en-US" sz="1800" i="0">
                <a:effectLst/>
                <a:latin typeface="-apple-system"/>
              </a:rPr>
              <a:t>포트 포워딩을 이용하면 </a:t>
            </a:r>
            <a:r>
              <a:rPr lang="en-US" altLang="ko-KR" sz="1800" i="0">
                <a:effectLst/>
                <a:latin typeface="-apple-system"/>
              </a:rPr>
              <a:t>localhost</a:t>
            </a:r>
            <a:r>
              <a:rPr lang="ko-KR" altLang="en-US" sz="1800">
                <a:latin typeface="-apple-system"/>
              </a:rPr>
              <a:t>로 접속이 가능하다</a:t>
            </a:r>
            <a:r>
              <a:rPr lang="en-US" altLang="ko-KR" sz="1800">
                <a:latin typeface="-apple-system"/>
              </a:rPr>
              <a:t>!</a:t>
            </a:r>
            <a:r>
              <a:rPr lang="ko-KR" altLang="en-US" sz="1800" i="0">
                <a:effectLst/>
                <a:latin typeface="-apple-system"/>
              </a:rPr>
              <a:t> </a:t>
            </a:r>
            <a:endParaRPr lang="en-US" altLang="ko-KR" sz="1800" i="0">
              <a:effectLst/>
              <a:latin typeface="-apple-system"/>
            </a:endParaRPr>
          </a:p>
          <a:p>
            <a:pPr lvl="1"/>
            <a:r>
              <a:rPr lang="en-US" altLang="ko-KR" sz="1600" i="0">
                <a:effectLst/>
                <a:latin typeface="-apple-system"/>
              </a:rPr>
              <a:t>kubectl port-forward svc/hello-world 30080:80</a:t>
            </a:r>
          </a:p>
          <a:p>
            <a:pPr lvl="1"/>
            <a:endParaRPr lang="en-US" altLang="ko-KR" sz="1600" i="0">
              <a:effectLst/>
              <a:latin typeface="-apple-system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FA3C1D-AB2A-3311-BC8C-2826B0ADCBF6}"/>
              </a:ext>
            </a:extLst>
          </p:cNvPr>
          <p:cNvSpPr/>
          <p:nvPr/>
        </p:nvSpPr>
        <p:spPr>
          <a:xfrm>
            <a:off x="1033060" y="6583328"/>
            <a:ext cx="6291072" cy="13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AC4F9A7-BEB1-8A4A-2FD0-E6A87580DD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MetalLB </a:t>
            </a:r>
            <a:r>
              <a:rPr lang="ko-KR" altLang="en-US" sz="4400"/>
              <a:t>실습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6D399C-45DC-3C14-ABDD-1BDEF54B1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363" y="3578731"/>
            <a:ext cx="5721285" cy="7170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D6816D-1062-C16C-DD37-9BF3575C2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175" y="4463266"/>
            <a:ext cx="4229403" cy="2029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C0938D-5143-0A29-36C7-21954546B870}"/>
              </a:ext>
            </a:extLst>
          </p:cNvPr>
          <p:cNvSpPr txBox="1"/>
          <p:nvPr/>
        </p:nvSpPr>
        <p:spPr>
          <a:xfrm>
            <a:off x="1830502" y="5016405"/>
            <a:ext cx="2820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웹 브라우저로 하려면</a:t>
            </a:r>
            <a:endParaRPr lang="en-US" altLang="ko-KR"/>
          </a:p>
          <a:p>
            <a:pPr algn="ctr"/>
            <a:r>
              <a:rPr lang="en-US" altLang="ko-KR"/>
              <a:t>WSL+KinD</a:t>
            </a:r>
            <a:r>
              <a:rPr lang="ko-KR" altLang="en-US"/>
              <a:t>로는 </a:t>
            </a:r>
            <a:br>
              <a:rPr lang="en-US" altLang="ko-KR"/>
            </a:br>
            <a:r>
              <a:rPr lang="ko-KR" altLang="en-US">
                <a:solidFill>
                  <a:srgbClr val="FF0000"/>
                </a:solidFill>
              </a:rPr>
              <a:t>외부 아이피 연결 어려움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7844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FC215-D49C-D596-144B-4441FF492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7A5A6-1106-6B3A-00C5-F3044D6E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9916"/>
            <a:ext cx="9144000" cy="1261471"/>
          </a:xfrm>
        </p:spPr>
        <p:txBody>
          <a:bodyPr>
            <a:normAutofit/>
          </a:bodyPr>
          <a:lstStyle/>
          <a:p>
            <a:r>
              <a:rPr lang="en-US" altLang="ko-KR" sz="4400"/>
              <a:t>Ingress</a:t>
            </a:r>
            <a:endParaRPr lang="ko-KR" altLang="en-US" sz="4400"/>
          </a:p>
        </p:txBody>
      </p:sp>
    </p:spTree>
    <p:extLst>
      <p:ext uri="{BB962C8B-B14F-4D97-AF65-F5344CB8AC3E}">
        <p14:creationId xmlns:p14="http://schemas.microsoft.com/office/powerpoint/2010/main" val="2195432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5DA02-A9B9-88FF-AF6D-B3D87CB15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gress-controller">
            <a:extLst>
              <a:ext uri="{FF2B5EF4-FFF2-40B4-BE49-F238E27FC236}">
                <a16:creationId xmlns:a16="http://schemas.microsoft.com/office/drawing/2014/main" id="{758CCE89-CCA4-47B1-82C2-BB6AA5BC4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056" y="3473603"/>
            <a:ext cx="4379089" cy="321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65B5FA76-AC1C-9287-4172-B343DF7AEF8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Ingress</a:t>
            </a:r>
            <a:endParaRPr lang="ko-KR" altLang="en-US"/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56B4E25E-8EA3-9CF3-03BA-DFFE7AF4B2F7}"/>
              </a:ext>
            </a:extLst>
          </p:cNvPr>
          <p:cNvSpPr txBox="1">
            <a:spLocks/>
          </p:cNvSpPr>
          <p:nvPr/>
        </p:nvSpPr>
        <p:spPr>
          <a:xfrm>
            <a:off x="672509" y="1329338"/>
            <a:ext cx="10846982" cy="364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>
                <a:latin typeface="-apple-system"/>
              </a:rPr>
              <a:t>인그레스</a:t>
            </a:r>
            <a:r>
              <a:rPr lang="en-US" altLang="ko-KR" sz="2000" b="1">
                <a:latin typeface="-apple-system"/>
              </a:rPr>
              <a:t>(Ingress)</a:t>
            </a:r>
            <a:endParaRPr lang="en-US" altLang="ko-KR" sz="2000">
              <a:latin typeface="-apple-system"/>
            </a:endParaRPr>
          </a:p>
          <a:p>
            <a:pPr lvl="1"/>
            <a:r>
              <a:rPr lang="ko-KR" altLang="en-US" sz="1800">
                <a:latin typeface="-apple-system"/>
              </a:rPr>
              <a:t>쿠버네티스 내부의 서비스를 </a:t>
            </a:r>
            <a:r>
              <a:rPr lang="en-US" altLang="ko-KR" sz="1800">
                <a:latin typeface="-apple-system"/>
              </a:rPr>
              <a:t>HTTP/HTTPS </a:t>
            </a:r>
            <a:r>
              <a:rPr lang="ko-KR" altLang="en-US" sz="1800">
                <a:latin typeface="-apple-system"/>
              </a:rPr>
              <a:t>경로를 통해 클러스터 외부로 라우팅하는 데 사용됨</a:t>
            </a:r>
            <a:r>
              <a:rPr lang="en-US" altLang="ko-KR" sz="1800">
                <a:latin typeface="-apple-system"/>
              </a:rPr>
              <a:t>.</a:t>
            </a:r>
          </a:p>
          <a:p>
            <a:pPr lvl="2"/>
            <a:r>
              <a:rPr lang="ko-KR" altLang="en-US" sz="1600">
                <a:latin typeface="-apple-system"/>
              </a:rPr>
              <a:t>클러스터 외부에서 클러스터 내부 서비스로 </a:t>
            </a:r>
            <a:r>
              <a:rPr lang="en-US" altLang="ko-KR" sz="1600">
                <a:latin typeface="-apple-system"/>
              </a:rPr>
              <a:t>HTTP</a:t>
            </a:r>
            <a:r>
              <a:rPr lang="ko-KR" altLang="en-US" sz="1600">
                <a:latin typeface="-apple-system"/>
              </a:rPr>
              <a:t>와 </a:t>
            </a:r>
            <a:r>
              <a:rPr lang="en-US" altLang="ko-KR" sz="1600">
                <a:latin typeface="-apple-system"/>
              </a:rPr>
              <a:t>HTTPS </a:t>
            </a:r>
            <a:r>
              <a:rPr lang="ko-KR" altLang="en-US" sz="1600">
                <a:latin typeface="-apple-system"/>
              </a:rPr>
              <a:t>경로를 노출함</a:t>
            </a:r>
            <a:endParaRPr lang="en-US" altLang="ko-KR" sz="1600">
              <a:latin typeface="-apple-system"/>
            </a:endParaRPr>
          </a:p>
          <a:p>
            <a:pPr lvl="2"/>
            <a:r>
              <a:rPr lang="ko-KR" altLang="en-US" sz="1600">
                <a:latin typeface="-apple-system"/>
              </a:rPr>
              <a:t>트래픽 라우팅은 인그레스 리소스에 정의된 규칙에 의해 컨트롤</a:t>
            </a:r>
            <a:endParaRPr lang="en-US" altLang="ko-KR" sz="1600">
              <a:latin typeface="-apple-system"/>
            </a:endParaRPr>
          </a:p>
          <a:p>
            <a:pPr lvl="1"/>
            <a:r>
              <a:rPr lang="ko-KR" altLang="en-US" sz="1800"/>
              <a:t>도메인과 </a:t>
            </a:r>
            <a:r>
              <a:rPr lang="en-US" altLang="ko-KR" sz="1800"/>
              <a:t>URL </a:t>
            </a:r>
            <a:r>
              <a:rPr lang="ko-KR" altLang="en-US" sz="1800"/>
              <a:t>경로에 따라 </a:t>
            </a:r>
            <a:r>
              <a:rPr lang="ko-KR" altLang="en-US" sz="1800" b="1"/>
              <a:t>요청을 여러 서비스로 라우팅</a:t>
            </a:r>
            <a:endParaRPr lang="en-US" altLang="ko-KR" sz="1800">
              <a:latin typeface="-apple-system"/>
            </a:endParaRPr>
          </a:p>
          <a:p>
            <a:pPr lvl="2"/>
            <a:r>
              <a:rPr lang="ko-KR" altLang="en-US" sz="1600" b="1">
                <a:latin typeface="-apple-system"/>
              </a:rPr>
              <a:t>활용 예시</a:t>
            </a:r>
            <a:r>
              <a:rPr lang="en-US" altLang="ko-KR" sz="1600" b="1">
                <a:latin typeface="-apple-system"/>
              </a:rPr>
              <a:t>: </a:t>
            </a:r>
            <a:r>
              <a:rPr lang="en-US" altLang="ko-KR" sz="1600">
                <a:latin typeface="-apple-system"/>
              </a:rPr>
              <a:t>api.example.com</a:t>
            </a:r>
            <a:r>
              <a:rPr lang="ko-KR" altLang="en-US" sz="1600">
                <a:latin typeface="-apple-system"/>
              </a:rPr>
              <a:t>으로 들어오는 요청은 </a:t>
            </a:r>
            <a:r>
              <a:rPr lang="en-US" altLang="ko-KR" sz="1600">
                <a:latin typeface="-apple-system"/>
              </a:rPr>
              <a:t>api-service</a:t>
            </a:r>
            <a:r>
              <a:rPr lang="ko-KR" altLang="en-US" sz="1600">
                <a:latin typeface="-apple-system"/>
              </a:rPr>
              <a:t>로 전달</a:t>
            </a:r>
            <a:r>
              <a:rPr lang="en-US" altLang="ko-KR" sz="1600">
                <a:latin typeface="-apple-system"/>
              </a:rPr>
              <a:t>, web.example.com</a:t>
            </a:r>
            <a:r>
              <a:rPr lang="ko-KR" altLang="en-US" sz="1600">
                <a:latin typeface="-apple-system"/>
              </a:rPr>
              <a:t>으로 들어오는 요청은 </a:t>
            </a:r>
            <a:r>
              <a:rPr lang="en-US" altLang="ko-KR" sz="1600">
                <a:latin typeface="-apple-system"/>
              </a:rPr>
              <a:t>web-servic</a:t>
            </a:r>
            <a:r>
              <a:rPr lang="ko-KR" altLang="en-US" sz="1600">
                <a:latin typeface="-apple-system"/>
              </a:rPr>
              <a:t>로 전달</a:t>
            </a:r>
            <a:r>
              <a:rPr lang="en-US" altLang="ko-KR" sz="1600">
                <a:latin typeface="-apple-system"/>
              </a:rPr>
              <a:t>, </a:t>
            </a:r>
            <a:r>
              <a:rPr lang="ko-KR" altLang="en-US" sz="1600">
                <a:latin typeface="-apple-system"/>
              </a:rPr>
              <a:t>어떤 규칙에도 맞지 않는 요청을 처리하기 위한 기본 백엔드 설정</a:t>
            </a:r>
            <a:endParaRPr lang="en-US" altLang="ko-KR" sz="1600">
              <a:latin typeface="-apple-system"/>
            </a:endParaRPr>
          </a:p>
          <a:p>
            <a:pPr lvl="1"/>
            <a:r>
              <a:rPr lang="ko-KR" altLang="en-US" sz="1800">
                <a:latin typeface="-apple-system"/>
              </a:rPr>
              <a:t>여러 서비스에 대한 접근 경로를 중앙에서 관리 가능</a:t>
            </a:r>
            <a:r>
              <a:rPr lang="en-US" altLang="ko-KR" sz="1800">
                <a:latin typeface="-apple-system"/>
              </a:rPr>
              <a:t>.</a:t>
            </a:r>
          </a:p>
          <a:p>
            <a:pPr lvl="1"/>
            <a:r>
              <a:rPr lang="en-US" altLang="ko-KR" sz="1800">
                <a:latin typeface="-apple-system"/>
              </a:rPr>
              <a:t>HTTPS </a:t>
            </a:r>
            <a:r>
              <a:rPr lang="ko-KR" altLang="en-US" sz="1800">
                <a:latin typeface="-apple-system"/>
              </a:rPr>
              <a:t>인증서를 통해 보안을 강화할 수 있음</a:t>
            </a:r>
            <a:r>
              <a:rPr lang="en-US" altLang="ko-KR" sz="1800">
                <a:latin typeface="-apple-system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DBE46-1F7A-FF7A-F8F5-60A5C7E08454}"/>
              </a:ext>
            </a:extLst>
          </p:cNvPr>
          <p:cNvSpPr txBox="1"/>
          <p:nvPr/>
        </p:nvSpPr>
        <p:spPr>
          <a:xfrm>
            <a:off x="104941" y="6488668"/>
            <a:ext cx="6094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hlinkClick r:id="rId4"/>
              </a:rPr>
              <a:t>5.2 Ingress Controller - </a:t>
            </a:r>
            <a:r>
              <a:rPr lang="ko-KR" altLang="en-US" sz="1600">
                <a:hlinkClick r:id="rId4"/>
              </a:rPr>
              <a:t>쿠버네티스 스쿨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714874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1CDA0-399F-9BA2-4EDC-6B3687178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7D1503-F138-4C2E-AD68-B30A9EA375E2}"/>
              </a:ext>
            </a:extLst>
          </p:cNvPr>
          <p:cNvSpPr txBox="1"/>
          <p:nvPr/>
        </p:nvSpPr>
        <p:spPr>
          <a:xfrm>
            <a:off x="838198" y="1221904"/>
            <a:ext cx="80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Ingress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76E5BDB-2F98-82CC-EA9B-92979702E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5033604"/>
            <a:ext cx="10419082" cy="1666227"/>
          </a:xfrm>
        </p:spPr>
        <p:txBody>
          <a:bodyPr>
            <a:normAutofit/>
          </a:bodyPr>
          <a:lstStyle/>
          <a:p>
            <a:r>
              <a:rPr lang="en-US" altLang="ko-KR" sz="1800"/>
              <a:t>Nginx Ingress Controller (</a:t>
            </a:r>
            <a:r>
              <a:rPr lang="ko-KR" altLang="en-US" sz="1800"/>
              <a:t>외부 </a:t>
            </a:r>
            <a:r>
              <a:rPr lang="en-US" altLang="ko-KR" sz="1800"/>
              <a:t>Ingress Controller</a:t>
            </a:r>
            <a:r>
              <a:rPr lang="ko-KR" altLang="en-US" sz="1800"/>
              <a:t>가 또 따로 필요함</a:t>
            </a:r>
            <a:r>
              <a:rPr lang="en-US" altLang="ko-KR" sz="1800"/>
              <a:t>! </a:t>
            </a:r>
            <a:r>
              <a:rPr lang="ko-KR" altLang="en-US" sz="1800"/>
              <a:t>로드 밸런서랑 마찬가지로</a:t>
            </a:r>
            <a:r>
              <a:rPr lang="en-US" altLang="ko-KR" sz="1800"/>
              <a:t>)</a:t>
            </a:r>
          </a:p>
          <a:p>
            <a:pPr lvl="1"/>
            <a:r>
              <a:rPr lang="en-US" altLang="ko-KR" sz="1400"/>
              <a:t>Nginx Ingress Controller</a:t>
            </a:r>
            <a:r>
              <a:rPr lang="ko-KR" altLang="en-US" sz="1400"/>
              <a:t>는 </a:t>
            </a:r>
            <a:r>
              <a:rPr lang="en-US" altLang="ko-KR" sz="1400"/>
              <a:t>Kubernetes</a:t>
            </a:r>
            <a:r>
              <a:rPr lang="ko-KR" altLang="en-US" sz="1400"/>
              <a:t>에서 외부로부터 들어오는 </a:t>
            </a:r>
            <a:r>
              <a:rPr lang="en-US" altLang="ko-KR" sz="1400"/>
              <a:t>HTTP </a:t>
            </a:r>
            <a:r>
              <a:rPr lang="ko-KR" altLang="en-US" sz="1400"/>
              <a:t>및 </a:t>
            </a:r>
            <a:r>
              <a:rPr lang="en-US" altLang="ko-KR" sz="1400"/>
              <a:t>HTTPS </a:t>
            </a:r>
            <a:r>
              <a:rPr lang="ko-KR" altLang="en-US" sz="1400"/>
              <a:t>요청을 클러스터 내부 서비스로 라우팅하는 </a:t>
            </a:r>
            <a:r>
              <a:rPr lang="en-US" altLang="ko-KR" sz="1400"/>
              <a:t>Ingress </a:t>
            </a:r>
            <a:r>
              <a:rPr lang="ko-KR" altLang="en-US" sz="1400"/>
              <a:t>리소스를 관리하는 컨트롤러</a:t>
            </a:r>
            <a:endParaRPr lang="en-US" altLang="ko-KR" sz="1400"/>
          </a:p>
          <a:p>
            <a:pPr lvl="1"/>
            <a:r>
              <a:rPr lang="en-US" altLang="ko-KR" sz="1400" b="1"/>
              <a:t>Ingress: </a:t>
            </a:r>
            <a:r>
              <a:rPr lang="en-US" altLang="ko-KR" sz="1400"/>
              <a:t>Kubernetes</a:t>
            </a:r>
            <a:r>
              <a:rPr lang="ko-KR" altLang="en-US" sz="1400"/>
              <a:t>의 </a:t>
            </a:r>
            <a:r>
              <a:rPr lang="en-US" altLang="ko-KR" sz="1400"/>
              <a:t>API </a:t>
            </a:r>
            <a:r>
              <a:rPr lang="ko-KR" altLang="en-US" sz="1400"/>
              <a:t>객체로</a:t>
            </a:r>
            <a:r>
              <a:rPr lang="en-US" altLang="ko-KR" sz="1400"/>
              <a:t>, </a:t>
            </a:r>
            <a:r>
              <a:rPr lang="ko-KR" altLang="en-US" sz="1400"/>
              <a:t>외부 트래픽이 클러스터 내부의 서비스로 전달되는 규칙을 정의</a:t>
            </a:r>
            <a:endParaRPr lang="en-US" altLang="ko-KR" sz="1400"/>
          </a:p>
          <a:p>
            <a:pPr lvl="1"/>
            <a:r>
              <a:rPr lang="en-US" altLang="ko-KR" sz="1400" b="1"/>
              <a:t>Controller: </a:t>
            </a:r>
            <a:r>
              <a:rPr lang="en-US" altLang="ko-KR" sz="1400"/>
              <a:t>Ingress </a:t>
            </a:r>
            <a:r>
              <a:rPr lang="ko-KR" altLang="en-US" sz="1400"/>
              <a:t>리소스를 모니터링하고 해당 규칙을 실제로 적용하는 소프트웨어</a:t>
            </a:r>
            <a:endParaRPr lang="en-US" altLang="ko-KR" sz="1400" i="0">
              <a:effectLst/>
              <a:latin typeface="-apple-system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30A3D87-BB43-FCD5-4CEB-604F6F7FB2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Ingress </a:t>
            </a:r>
            <a:r>
              <a:rPr lang="ko-KR" altLang="en-US" sz="4400"/>
              <a:t>실습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874AF3A0-D02D-E063-6BC6-6E55190E6524}"/>
              </a:ext>
            </a:extLst>
          </p:cNvPr>
          <p:cNvSpPr txBox="1">
            <a:spLocks/>
          </p:cNvSpPr>
          <p:nvPr/>
        </p:nvSpPr>
        <p:spPr>
          <a:xfrm>
            <a:off x="838198" y="1740283"/>
            <a:ext cx="10419082" cy="3293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/>
              <a:t>외부 트래픽 라우팅</a:t>
            </a:r>
            <a:r>
              <a:rPr lang="en-US" altLang="ko-KR" sz="1600" b="1"/>
              <a:t>: </a:t>
            </a:r>
            <a:r>
              <a:rPr lang="ko-KR" altLang="en-US" sz="1600"/>
              <a:t>도메인명 및 </a:t>
            </a:r>
            <a:r>
              <a:rPr lang="en-US" altLang="ko-KR" sz="1600"/>
              <a:t>URL </a:t>
            </a:r>
            <a:r>
              <a:rPr lang="ko-KR" altLang="en-US" sz="1600"/>
              <a:t>경로에 따라 요청을 </a:t>
            </a:r>
            <a:r>
              <a:rPr lang="en-US" altLang="ko-KR" sz="1600"/>
              <a:t>Kubernetes </a:t>
            </a:r>
            <a:r>
              <a:rPr lang="ko-KR" altLang="en-US" sz="1600"/>
              <a:t>서비스로 전달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200"/>
              <a:t>예시</a:t>
            </a:r>
            <a:r>
              <a:rPr lang="en-US" altLang="ko-KR" sz="1200"/>
              <a:t>: https://example.com/api → Service: my-api-service</a:t>
            </a:r>
          </a:p>
          <a:p>
            <a:r>
              <a:rPr lang="ko-KR" altLang="en-US" sz="1600" b="1"/>
              <a:t>호스트 기반 라우팅</a:t>
            </a:r>
            <a:r>
              <a:rPr lang="en-US" altLang="ko-KR" sz="1600" b="1"/>
              <a:t>:</a:t>
            </a:r>
            <a:r>
              <a:rPr lang="en-US" altLang="ko-KR" sz="1600"/>
              <a:t> </a:t>
            </a:r>
            <a:r>
              <a:rPr lang="ko-KR" altLang="en-US" sz="1600"/>
              <a:t>도메인별로 요청을 다르게 처리합니다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200"/>
              <a:t>예시</a:t>
            </a:r>
            <a:r>
              <a:rPr lang="en-US" altLang="ko-KR" sz="1200"/>
              <a:t>: </a:t>
            </a:r>
            <a:r>
              <a:rPr lang="en-US" altLang="ko-KR" sz="1200">
                <a:highlight>
                  <a:srgbClr val="FFFF00"/>
                </a:highlight>
              </a:rPr>
              <a:t>app</a:t>
            </a:r>
            <a:r>
              <a:rPr lang="en-US" altLang="ko-KR" sz="1200"/>
              <a:t>.example.com</a:t>
            </a:r>
            <a:r>
              <a:rPr lang="ko-KR" altLang="en-US" sz="1200"/>
              <a:t>과 </a:t>
            </a:r>
            <a:r>
              <a:rPr lang="en-US" altLang="ko-KR" sz="1200">
                <a:highlight>
                  <a:srgbClr val="FFFF00"/>
                </a:highlight>
              </a:rPr>
              <a:t>api</a:t>
            </a:r>
            <a:r>
              <a:rPr lang="en-US" altLang="ko-KR" sz="1200"/>
              <a:t>.example.com</a:t>
            </a:r>
            <a:r>
              <a:rPr lang="ko-KR" altLang="en-US" sz="1200"/>
              <a:t>을 다른 서비스로 라우팅</a:t>
            </a:r>
          </a:p>
          <a:p>
            <a:r>
              <a:rPr lang="ko-KR" altLang="en-US" sz="1600" b="1"/>
              <a:t>경로 기반 라우팅</a:t>
            </a:r>
            <a:r>
              <a:rPr lang="en-US" altLang="ko-KR" sz="1600" b="1"/>
              <a:t>: </a:t>
            </a:r>
            <a:r>
              <a:rPr lang="ko-KR" altLang="en-US" sz="1600"/>
              <a:t>경로별로 요청을 다르게 처리합니다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200"/>
              <a:t>예시</a:t>
            </a:r>
            <a:r>
              <a:rPr lang="en-US" altLang="ko-KR" sz="1200"/>
              <a:t>: /login</a:t>
            </a:r>
            <a:r>
              <a:rPr lang="ko-KR" altLang="en-US" sz="1200"/>
              <a:t>과 </a:t>
            </a:r>
            <a:r>
              <a:rPr lang="en-US" altLang="ko-KR" sz="1200"/>
              <a:t>/admin</a:t>
            </a:r>
            <a:r>
              <a:rPr lang="ko-KR" altLang="en-US" sz="1200"/>
              <a:t>을 각각 다른 서비스로 전달</a:t>
            </a:r>
          </a:p>
          <a:p>
            <a:r>
              <a:rPr lang="ko-KR" altLang="en-US" sz="1600" b="1"/>
              <a:t>리라이트 및 리다이렉트</a:t>
            </a:r>
            <a:r>
              <a:rPr lang="en-US" altLang="ko-KR" sz="1600" b="1"/>
              <a:t>: </a:t>
            </a:r>
            <a:r>
              <a:rPr lang="en-US" altLang="ko-KR" sz="1600"/>
              <a:t>URL</a:t>
            </a:r>
            <a:r>
              <a:rPr lang="ko-KR" altLang="en-US" sz="1600"/>
              <a:t>을 재작성하거나 특정 경로로 리다이렉트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200"/>
              <a:t>예시</a:t>
            </a:r>
            <a:r>
              <a:rPr lang="en-US" altLang="ko-KR" sz="1200"/>
              <a:t>: /old → /new</a:t>
            </a:r>
          </a:p>
          <a:p>
            <a:r>
              <a:rPr lang="ko-KR" altLang="en-US" sz="1600" b="1"/>
              <a:t>로드 밸런싱</a:t>
            </a:r>
            <a:r>
              <a:rPr lang="en-US" altLang="ko-KR" sz="1600" b="1"/>
              <a:t>: </a:t>
            </a:r>
            <a:r>
              <a:rPr lang="ko-KR" altLang="en-US" sz="1600"/>
              <a:t>여러 </a:t>
            </a:r>
            <a:r>
              <a:rPr lang="en-US" altLang="ko-KR" sz="1600"/>
              <a:t>node/Pod</a:t>
            </a:r>
            <a:r>
              <a:rPr lang="ko-KR" altLang="en-US" sz="1600"/>
              <a:t>에 트래픽을 균등하게 분산하여 서비스의 가용성과 성능을 보장</a:t>
            </a:r>
            <a:r>
              <a:rPr lang="en-US" altLang="ko-KR" sz="1600"/>
              <a:t>.</a:t>
            </a:r>
          </a:p>
          <a:p>
            <a:r>
              <a:rPr lang="en-US" altLang="ko-KR" sz="1600" b="1"/>
              <a:t>TLS/SSL </a:t>
            </a:r>
            <a:r>
              <a:rPr lang="ko-KR" altLang="en-US" sz="1600" b="1"/>
              <a:t>종단</a:t>
            </a:r>
            <a:r>
              <a:rPr lang="en-US" altLang="ko-KR" sz="1600" b="1"/>
              <a:t>: </a:t>
            </a:r>
            <a:r>
              <a:rPr lang="en-US" altLang="ko-KR" sz="1600"/>
              <a:t>SSL/TLS </a:t>
            </a:r>
            <a:r>
              <a:rPr lang="ko-KR" altLang="en-US" sz="1600"/>
              <a:t>인증서를 통해 </a:t>
            </a:r>
            <a:r>
              <a:rPr lang="en-US" altLang="ko-KR" sz="1600"/>
              <a:t>HTTPS </a:t>
            </a:r>
            <a:r>
              <a:rPr lang="ko-KR" altLang="en-US" sz="1600"/>
              <a:t>트래픽을 처리하며</a:t>
            </a:r>
            <a:r>
              <a:rPr lang="en-US" altLang="ko-KR" sz="1600"/>
              <a:t>, </a:t>
            </a:r>
            <a:r>
              <a:rPr lang="ko-KR" altLang="en-US" sz="1600"/>
              <a:t>내부로는 </a:t>
            </a:r>
            <a:r>
              <a:rPr lang="en-US" altLang="ko-KR" sz="1600"/>
              <a:t>HTTP</a:t>
            </a:r>
            <a:r>
              <a:rPr lang="ko-KR" altLang="en-US" sz="1600"/>
              <a:t>로 전달해 성능을 최적화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38157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83BC7-D59F-D0CA-7634-A9C7CF923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ED2E18-3947-2F4D-E59A-AB004C19040A}"/>
              </a:ext>
            </a:extLst>
          </p:cNvPr>
          <p:cNvSpPr txBox="1"/>
          <p:nvPr/>
        </p:nvSpPr>
        <p:spPr>
          <a:xfrm>
            <a:off x="838199" y="1096906"/>
            <a:ext cx="7572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네트워크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4B3F651-BE9B-2051-04C7-DC7B1968D67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쿠버네티스의 구조</a:t>
            </a:r>
            <a:endParaRPr lang="ko-KR" altLang="en-US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1A6EE9F3-82AF-B681-6E57-CBE961597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4807"/>
            <a:ext cx="10846982" cy="5074970"/>
          </a:xfrm>
        </p:spPr>
        <p:txBody>
          <a:bodyPr>
            <a:normAutofit/>
          </a:bodyPr>
          <a:lstStyle/>
          <a:p>
            <a:r>
              <a:rPr lang="ko-KR" altLang="en-US" sz="2000" b="1" i="0" dirty="0">
                <a:effectLst/>
                <a:latin typeface="-apple-system"/>
              </a:rPr>
              <a:t>서비스</a:t>
            </a:r>
            <a:r>
              <a:rPr lang="en-US" altLang="ko-KR" sz="2000" b="1" i="0" dirty="0">
                <a:effectLst/>
                <a:latin typeface="-apple-system"/>
              </a:rPr>
              <a:t>(Service) </a:t>
            </a:r>
            <a:r>
              <a:rPr lang="ko-KR" altLang="en-US" sz="2000" b="1" i="0" dirty="0">
                <a:effectLst/>
                <a:latin typeface="-apple-system"/>
              </a:rPr>
              <a:t>유형</a:t>
            </a:r>
            <a:endParaRPr lang="en-US" altLang="ko-KR" sz="2000" i="0" dirty="0">
              <a:effectLst/>
              <a:latin typeface="-apple-system"/>
            </a:endParaRPr>
          </a:p>
          <a:p>
            <a:pPr lvl="1"/>
            <a:r>
              <a:rPr lang="en-US" altLang="ko-KR" sz="1800" b="1" i="0" dirty="0" err="1">
                <a:effectLst/>
                <a:latin typeface="-apple-system"/>
              </a:rPr>
              <a:t>ClusterIP</a:t>
            </a:r>
            <a:endParaRPr lang="en-US" altLang="ko-KR" sz="1800" b="1" i="0" dirty="0">
              <a:effectLst/>
              <a:latin typeface="-apple-system"/>
            </a:endParaRPr>
          </a:p>
          <a:p>
            <a:pPr lvl="2"/>
            <a:r>
              <a:rPr lang="ko-KR" altLang="en-US" sz="1400" i="0" dirty="0">
                <a:effectLst/>
                <a:latin typeface="-apple-system"/>
              </a:rPr>
              <a:t>기본 서비스 유형이며</a:t>
            </a:r>
            <a:r>
              <a:rPr lang="en-US" altLang="ko-KR" sz="1400" i="0" dirty="0">
                <a:effectLst/>
                <a:latin typeface="-apple-system"/>
              </a:rPr>
              <a:t>, </a:t>
            </a:r>
            <a:r>
              <a:rPr lang="ko-KR" altLang="en-US" sz="1400" i="0" dirty="0">
                <a:effectLst/>
                <a:latin typeface="-apple-system"/>
              </a:rPr>
              <a:t>클러스터 내부에서만 접근할 수 있음</a:t>
            </a:r>
            <a:endParaRPr lang="en-US" altLang="ko-KR" sz="1400" i="0" dirty="0">
              <a:effectLst/>
              <a:latin typeface="-apple-system"/>
            </a:endParaRPr>
          </a:p>
          <a:p>
            <a:pPr lvl="2"/>
            <a:r>
              <a:rPr lang="ko-KR" altLang="en-US" sz="1400" i="0" dirty="0">
                <a:effectLst/>
                <a:latin typeface="-apple-system"/>
              </a:rPr>
              <a:t>외부에서는 접근할 수 없음</a:t>
            </a:r>
            <a:endParaRPr lang="en-US" altLang="ko-KR" sz="1400" i="0" dirty="0">
              <a:effectLst/>
              <a:latin typeface="-apple-system"/>
            </a:endParaRPr>
          </a:p>
          <a:p>
            <a:pPr lvl="2"/>
            <a:r>
              <a:rPr lang="ko-KR" altLang="en-US" sz="1400" i="0" dirty="0">
                <a:effectLst/>
                <a:latin typeface="-apple-system"/>
              </a:rPr>
              <a:t>예시</a:t>
            </a:r>
            <a:r>
              <a:rPr lang="en-US" altLang="ko-KR" sz="1400" i="0" dirty="0">
                <a:effectLst/>
                <a:latin typeface="-apple-system"/>
              </a:rPr>
              <a:t>: </a:t>
            </a:r>
            <a:r>
              <a:rPr lang="en-US" altLang="ko-KR" sz="1400" i="0" dirty="0" err="1">
                <a:effectLst/>
                <a:latin typeface="-apple-system"/>
              </a:rPr>
              <a:t>kubectl</a:t>
            </a:r>
            <a:r>
              <a:rPr lang="en-US" altLang="ko-KR" sz="1400" i="0" dirty="0">
                <a:effectLst/>
                <a:latin typeface="-apple-system"/>
              </a:rPr>
              <a:t> expose deployment my-app --type=</a:t>
            </a:r>
            <a:r>
              <a:rPr lang="en-US" altLang="ko-KR" sz="1400" i="0" dirty="0" err="1">
                <a:effectLst/>
                <a:latin typeface="-apple-system"/>
              </a:rPr>
              <a:t>ClusterIP</a:t>
            </a:r>
            <a:endParaRPr lang="en-US" altLang="ko-KR" sz="1800" i="0" dirty="0">
              <a:effectLst/>
              <a:latin typeface="-apple-system"/>
            </a:endParaRPr>
          </a:p>
          <a:p>
            <a:pPr lvl="1"/>
            <a:r>
              <a:rPr lang="en-US" altLang="ko-KR" sz="1800" b="1" i="0" dirty="0" err="1">
                <a:effectLst/>
                <a:latin typeface="-apple-system"/>
              </a:rPr>
              <a:t>NodePort</a:t>
            </a:r>
            <a:endParaRPr lang="en-US" altLang="ko-KR" sz="1800" b="1" i="0" dirty="0">
              <a:effectLst/>
              <a:latin typeface="-apple-system"/>
            </a:endParaRPr>
          </a:p>
          <a:p>
            <a:pPr lvl="2"/>
            <a:r>
              <a:rPr lang="ko-KR" altLang="en-US" sz="1400" i="0" dirty="0">
                <a:effectLst/>
                <a:latin typeface="-apple-system"/>
              </a:rPr>
              <a:t>클러스터 외부에서 특정 포트를 통해 서비스를 접근할 수 있게 함</a:t>
            </a:r>
            <a:endParaRPr lang="en-US" altLang="ko-KR" sz="1400" i="0" dirty="0">
              <a:effectLst/>
              <a:latin typeface="-apple-system"/>
            </a:endParaRPr>
          </a:p>
          <a:p>
            <a:pPr lvl="2"/>
            <a:r>
              <a:rPr lang="ko-KR" altLang="en-US" sz="1400" i="0" dirty="0">
                <a:effectLst/>
                <a:latin typeface="-apple-system"/>
              </a:rPr>
              <a:t>클러스터의 모든 노드는 이 포트를 열어 외부 접근을 허용함</a:t>
            </a:r>
            <a:endParaRPr lang="en-US" altLang="ko-KR" sz="1400" i="0" dirty="0">
              <a:effectLst/>
              <a:latin typeface="-apple-system"/>
            </a:endParaRPr>
          </a:p>
          <a:p>
            <a:pPr lvl="2"/>
            <a:r>
              <a:rPr lang="ko-KR" altLang="en-US" sz="1400" i="0" dirty="0">
                <a:effectLst/>
                <a:latin typeface="-apple-system"/>
              </a:rPr>
              <a:t>예시</a:t>
            </a:r>
            <a:r>
              <a:rPr lang="en-US" altLang="ko-KR" sz="1400" i="0" dirty="0">
                <a:effectLst/>
                <a:latin typeface="-apple-system"/>
              </a:rPr>
              <a:t>: </a:t>
            </a:r>
            <a:r>
              <a:rPr lang="en-US" altLang="ko-KR" sz="1400" i="0" dirty="0" err="1">
                <a:effectLst/>
                <a:latin typeface="-apple-system"/>
              </a:rPr>
              <a:t>kubectl</a:t>
            </a:r>
            <a:r>
              <a:rPr lang="en-US" altLang="ko-KR" sz="1400" i="0" dirty="0">
                <a:effectLst/>
                <a:latin typeface="-apple-system"/>
              </a:rPr>
              <a:t> expose deployment my-app --type=</a:t>
            </a:r>
            <a:r>
              <a:rPr lang="en-US" altLang="ko-KR" sz="1400" i="0" dirty="0" err="1">
                <a:effectLst/>
                <a:latin typeface="-apple-system"/>
              </a:rPr>
              <a:t>NodePort</a:t>
            </a:r>
            <a:endParaRPr lang="en-US" altLang="ko-KR" sz="1800" i="0" dirty="0">
              <a:effectLst/>
              <a:latin typeface="-apple-system"/>
            </a:endParaRPr>
          </a:p>
          <a:p>
            <a:pPr lvl="1"/>
            <a:r>
              <a:rPr lang="en-US" altLang="ko-KR" sz="1800" b="1" i="0" dirty="0" err="1">
                <a:effectLst/>
                <a:highlight>
                  <a:srgbClr val="FFFF00"/>
                </a:highlight>
                <a:latin typeface="-apple-system"/>
              </a:rPr>
              <a:t>LoadBalancer</a:t>
            </a:r>
            <a:endParaRPr lang="en-US" altLang="ko-KR" sz="1800" b="1" i="0" dirty="0">
              <a:effectLst/>
              <a:highlight>
                <a:srgbClr val="FFFF00"/>
              </a:highlight>
              <a:latin typeface="-apple-system"/>
            </a:endParaRPr>
          </a:p>
          <a:p>
            <a:pPr lvl="2"/>
            <a:r>
              <a:rPr lang="ko-KR" altLang="en-US" sz="1400" i="0" dirty="0">
                <a:effectLst/>
                <a:highlight>
                  <a:srgbClr val="FFFF00"/>
                </a:highlight>
                <a:latin typeface="-apple-system"/>
              </a:rPr>
              <a:t>외부 로드 </a:t>
            </a:r>
            <a:r>
              <a:rPr lang="ko-KR" altLang="en-US" sz="1400" i="0" dirty="0" err="1">
                <a:effectLst/>
                <a:highlight>
                  <a:srgbClr val="FFFF00"/>
                </a:highlight>
                <a:latin typeface="-apple-system"/>
              </a:rPr>
              <a:t>밸런서를</a:t>
            </a:r>
            <a:r>
              <a:rPr lang="ko-KR" altLang="en-US" sz="1400" i="0" dirty="0">
                <a:effectLst/>
                <a:highlight>
                  <a:srgbClr val="FFFF00"/>
                </a:highlight>
                <a:latin typeface="-apple-system"/>
              </a:rPr>
              <a:t> 사용하여 서비스를 노출하는 방법임</a:t>
            </a:r>
            <a:endParaRPr lang="en-US" altLang="ko-KR" sz="1400" i="0" dirty="0">
              <a:effectLst/>
              <a:highlight>
                <a:srgbClr val="FFFF00"/>
              </a:highlight>
              <a:latin typeface="-apple-system"/>
            </a:endParaRPr>
          </a:p>
          <a:p>
            <a:pPr lvl="2"/>
            <a:r>
              <a:rPr lang="ko-KR" altLang="en-US" sz="1400" i="0" dirty="0">
                <a:effectLst/>
                <a:highlight>
                  <a:srgbClr val="FFFF00"/>
                </a:highlight>
                <a:latin typeface="-apple-system"/>
              </a:rPr>
              <a:t>주로 </a:t>
            </a:r>
            <a:r>
              <a:rPr lang="ko-KR" altLang="en-US" sz="1400" i="0" dirty="0" err="1">
                <a:effectLst/>
                <a:highlight>
                  <a:srgbClr val="FFFF00"/>
                </a:highlight>
                <a:latin typeface="-apple-system"/>
              </a:rPr>
              <a:t>클라우드</a:t>
            </a:r>
            <a:r>
              <a:rPr lang="ko-KR" altLang="en-US" sz="1400" i="0" dirty="0">
                <a:effectLst/>
                <a:highlight>
                  <a:srgbClr val="FFFF00"/>
                </a:highlight>
                <a:latin typeface="-apple-system"/>
              </a:rPr>
              <a:t> 환경에서 사용됨</a:t>
            </a:r>
            <a:endParaRPr lang="en-US" altLang="ko-KR" sz="1400" i="0" dirty="0">
              <a:effectLst/>
              <a:highlight>
                <a:srgbClr val="FFFF00"/>
              </a:highlight>
              <a:latin typeface="-apple-system"/>
            </a:endParaRPr>
          </a:p>
          <a:p>
            <a:pPr lvl="2"/>
            <a:r>
              <a:rPr lang="ko-KR" altLang="en-US" sz="1400" i="0" dirty="0">
                <a:effectLst/>
                <a:highlight>
                  <a:srgbClr val="FFFF00"/>
                </a:highlight>
                <a:latin typeface="-apple-system"/>
              </a:rPr>
              <a:t>예시</a:t>
            </a:r>
            <a:r>
              <a:rPr lang="en-US" altLang="ko-KR" sz="1400" i="0" dirty="0">
                <a:effectLst/>
                <a:highlight>
                  <a:srgbClr val="FFFF00"/>
                </a:highlight>
                <a:latin typeface="-apple-system"/>
              </a:rPr>
              <a:t>: </a:t>
            </a:r>
            <a:r>
              <a:rPr lang="en-US" altLang="ko-KR" sz="1400" i="0" dirty="0" err="1">
                <a:effectLst/>
                <a:highlight>
                  <a:srgbClr val="FFFF00"/>
                </a:highlight>
                <a:latin typeface="-apple-system"/>
              </a:rPr>
              <a:t>kubectl</a:t>
            </a:r>
            <a:r>
              <a:rPr lang="en-US" altLang="ko-KR" sz="1400" i="0" dirty="0">
                <a:effectLst/>
                <a:highlight>
                  <a:srgbClr val="FFFF00"/>
                </a:highlight>
                <a:latin typeface="-apple-system"/>
              </a:rPr>
              <a:t> expose deployment my-app --type=</a:t>
            </a:r>
            <a:r>
              <a:rPr lang="en-US" altLang="ko-KR" sz="1400" i="0" dirty="0" err="1">
                <a:effectLst/>
                <a:highlight>
                  <a:srgbClr val="FFFF00"/>
                </a:highlight>
                <a:latin typeface="-apple-system"/>
              </a:rPr>
              <a:t>LoadBalancer</a:t>
            </a:r>
            <a:endParaRPr lang="en-US" altLang="ko-KR" sz="1800" i="0" dirty="0">
              <a:effectLst/>
              <a:highlight>
                <a:srgbClr val="FFFF00"/>
              </a:highlight>
              <a:latin typeface="-apple-system"/>
            </a:endParaRPr>
          </a:p>
          <a:p>
            <a:pPr lvl="1"/>
            <a:r>
              <a:rPr lang="en-US" altLang="ko-KR" sz="1800" b="1" i="0" dirty="0" err="1">
                <a:effectLst/>
                <a:latin typeface="-apple-system"/>
              </a:rPr>
              <a:t>ExternalName</a:t>
            </a:r>
            <a:endParaRPr lang="en-US" altLang="ko-KR" sz="1800" b="1" i="0" dirty="0">
              <a:effectLst/>
              <a:latin typeface="-apple-system"/>
            </a:endParaRPr>
          </a:p>
          <a:p>
            <a:pPr lvl="2"/>
            <a:r>
              <a:rPr lang="ko-KR" altLang="en-US" sz="1400" i="0" dirty="0">
                <a:effectLst/>
                <a:latin typeface="-apple-system"/>
              </a:rPr>
              <a:t>클러스터 외부의 서비스에 대한 </a:t>
            </a:r>
            <a:r>
              <a:rPr lang="en-US" altLang="ko-KR" sz="1400" i="0" dirty="0">
                <a:effectLst/>
                <a:latin typeface="-apple-system"/>
              </a:rPr>
              <a:t>alias</a:t>
            </a:r>
            <a:r>
              <a:rPr lang="ko-KR" altLang="en-US" sz="1400" i="0" dirty="0">
                <a:effectLst/>
                <a:latin typeface="-apple-system"/>
              </a:rPr>
              <a:t>를 제공함</a:t>
            </a:r>
            <a:endParaRPr lang="en-US" altLang="ko-KR" sz="1400" i="0" dirty="0">
              <a:effectLst/>
              <a:latin typeface="-apple-system"/>
            </a:endParaRPr>
          </a:p>
          <a:p>
            <a:pPr lvl="2"/>
            <a:r>
              <a:rPr lang="ko-KR" altLang="en-US" sz="1400" i="0" dirty="0">
                <a:effectLst/>
                <a:latin typeface="-apple-system"/>
              </a:rPr>
              <a:t>이 서비스는 외부의 다른 </a:t>
            </a:r>
            <a:r>
              <a:rPr lang="en-US" altLang="ko-KR" sz="1400" i="0" dirty="0">
                <a:effectLst/>
                <a:latin typeface="-apple-system"/>
              </a:rPr>
              <a:t>DNS </a:t>
            </a:r>
            <a:r>
              <a:rPr lang="ko-KR" altLang="en-US" sz="1400" i="0" dirty="0">
                <a:effectLst/>
                <a:latin typeface="-apple-system"/>
              </a:rPr>
              <a:t>이름을 클러스터 내에서 사용할 수 있게 함</a:t>
            </a:r>
            <a:endParaRPr lang="en-US" altLang="ko-KR" sz="1400" i="0" dirty="0">
              <a:effectLst/>
              <a:latin typeface="-apple-system"/>
            </a:endParaRPr>
          </a:p>
          <a:p>
            <a:pPr lvl="2"/>
            <a:r>
              <a:rPr lang="ko-KR" altLang="en-US" sz="1400" i="0" dirty="0">
                <a:effectLst/>
                <a:latin typeface="-apple-system"/>
              </a:rPr>
              <a:t>예시</a:t>
            </a:r>
            <a:r>
              <a:rPr lang="en-US" altLang="ko-KR" sz="1400" i="0" dirty="0">
                <a:effectLst/>
                <a:latin typeface="-apple-system"/>
              </a:rPr>
              <a:t>: </a:t>
            </a:r>
            <a:r>
              <a:rPr lang="en-US" altLang="ko-KR" sz="1400" i="0" dirty="0" err="1">
                <a:effectLst/>
                <a:latin typeface="-apple-system"/>
              </a:rPr>
              <a:t>kubectl</a:t>
            </a:r>
            <a:r>
              <a:rPr lang="en-US" altLang="ko-KR" sz="1400" i="0" dirty="0">
                <a:effectLst/>
                <a:latin typeface="-apple-system"/>
              </a:rPr>
              <a:t> expose deployment my-app --type=</a:t>
            </a:r>
            <a:r>
              <a:rPr lang="en-US" altLang="ko-KR" sz="1400" i="0" dirty="0" err="1">
                <a:effectLst/>
                <a:latin typeface="-apple-system"/>
              </a:rPr>
              <a:t>ExternalName</a:t>
            </a:r>
            <a:endParaRPr lang="en-US" altLang="ko-KR" sz="140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22171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A13A8-5BE6-A201-EBAB-74CDBE0D5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5C5B0C-9A8A-9071-ED8D-86A285C64E34}"/>
              </a:ext>
            </a:extLst>
          </p:cNvPr>
          <p:cNvSpPr txBox="1"/>
          <p:nvPr/>
        </p:nvSpPr>
        <p:spPr>
          <a:xfrm>
            <a:off x="838198" y="1221904"/>
            <a:ext cx="80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Nginx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기반의 웹 애플리케이션 배포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3639B6-48C2-0AD6-39CC-39D87D4DB7B6}"/>
              </a:ext>
            </a:extLst>
          </p:cNvPr>
          <p:cNvSpPr/>
          <p:nvPr/>
        </p:nvSpPr>
        <p:spPr>
          <a:xfrm>
            <a:off x="1033060" y="6583328"/>
            <a:ext cx="6291072" cy="13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4732DA9-212A-1342-3AE7-8589954AC95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Ingress </a:t>
            </a:r>
            <a:r>
              <a:rPr lang="ko-KR" altLang="en-US" sz="4400"/>
              <a:t>실습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3EB6AFEE-BCA4-16C9-DC07-7EBE46A5EC96}"/>
              </a:ext>
            </a:extLst>
          </p:cNvPr>
          <p:cNvSpPr txBox="1">
            <a:spLocks/>
          </p:cNvSpPr>
          <p:nvPr/>
        </p:nvSpPr>
        <p:spPr>
          <a:xfrm>
            <a:off x="838198" y="1897062"/>
            <a:ext cx="10967979" cy="1350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latin typeface="-apple-system"/>
              </a:rPr>
              <a:t>MetalLB</a:t>
            </a:r>
            <a:r>
              <a:rPr lang="ko-KR" altLang="en-US" sz="1800">
                <a:latin typeface="-apple-system"/>
              </a:rPr>
              <a:t>가 </a:t>
            </a:r>
            <a:r>
              <a:rPr lang="en-US" altLang="ko-KR" sz="1800">
                <a:latin typeface="-apple-system"/>
              </a:rPr>
              <a:t>Ingress Controller</a:t>
            </a:r>
            <a:r>
              <a:rPr lang="ko-KR" altLang="en-US" sz="1800">
                <a:latin typeface="-apple-system"/>
              </a:rPr>
              <a:t>에 </a:t>
            </a:r>
            <a:r>
              <a:rPr lang="en-US" altLang="ko-KR" sz="1800">
                <a:latin typeface="-apple-system"/>
              </a:rPr>
              <a:t>172.18.0.240 IP</a:t>
            </a:r>
            <a:r>
              <a:rPr lang="ko-KR" altLang="en-US" sz="1800">
                <a:latin typeface="-apple-system"/>
              </a:rPr>
              <a:t>를 할당</a:t>
            </a:r>
            <a:r>
              <a:rPr lang="en-US" altLang="ko-KR" sz="1800">
                <a:latin typeface="-apple-system"/>
              </a:rPr>
              <a:t>.</a:t>
            </a:r>
          </a:p>
          <a:p>
            <a:r>
              <a:rPr lang="en-US" altLang="ko-KR" sz="1800">
                <a:latin typeface="-apple-system"/>
              </a:rPr>
              <a:t>Ingress Controller</a:t>
            </a:r>
            <a:r>
              <a:rPr lang="ko-KR" altLang="en-US" sz="1800">
                <a:latin typeface="-apple-system"/>
              </a:rPr>
              <a:t>는 외부 트래픽을 받아 내부의 </a:t>
            </a:r>
            <a:r>
              <a:rPr lang="en-US" altLang="ko-KR" sz="1800">
                <a:latin typeface="-apple-system"/>
              </a:rPr>
              <a:t>hello-world </a:t>
            </a:r>
            <a:r>
              <a:rPr lang="ko-KR" altLang="en-US" sz="1800">
                <a:latin typeface="-apple-system"/>
              </a:rPr>
              <a:t>서비스로 전달</a:t>
            </a:r>
            <a:r>
              <a:rPr lang="en-US" altLang="ko-KR" sz="1800">
                <a:latin typeface="-apple-system"/>
              </a:rPr>
              <a:t>.</a:t>
            </a:r>
          </a:p>
          <a:p>
            <a:r>
              <a:rPr lang="ko-KR" altLang="en-US" sz="1800">
                <a:latin typeface="-apple-system"/>
              </a:rPr>
              <a:t>이 구성은 실제 프로덕션 환경에서도 로드 밸런서를 통한 </a:t>
            </a:r>
            <a:r>
              <a:rPr lang="en-US" altLang="ko-KR" sz="1800">
                <a:latin typeface="-apple-system"/>
              </a:rPr>
              <a:t>Ingress </a:t>
            </a:r>
            <a:r>
              <a:rPr lang="ko-KR" altLang="en-US" sz="1800">
                <a:latin typeface="-apple-system"/>
              </a:rPr>
              <a:t>사용과 유사</a:t>
            </a:r>
            <a:endParaRPr lang="en-US" altLang="ko-KR" sz="160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75722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9A510-ACF0-3DAD-DB46-90F57A67B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783A497-1794-6A97-C3E7-55D6D35D004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Ingress </a:t>
            </a:r>
            <a:r>
              <a:rPr lang="ko-KR" altLang="en-US" sz="4400"/>
              <a:t>실습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A347C2-B82E-FF8A-06C2-6F3115671E62}"/>
              </a:ext>
            </a:extLst>
          </p:cNvPr>
          <p:cNvSpPr txBox="1"/>
          <p:nvPr/>
        </p:nvSpPr>
        <p:spPr>
          <a:xfrm>
            <a:off x="4055057" y="738823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기존 파일을 수정하여 진행</a:t>
            </a:r>
            <a:endParaRPr lang="en-US" altLang="ko-KR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63182-BBA1-0876-E58E-A000E57107D3}"/>
              </a:ext>
            </a:extLst>
          </p:cNvPr>
          <p:cNvSpPr txBox="1"/>
          <p:nvPr/>
        </p:nvSpPr>
        <p:spPr>
          <a:xfrm>
            <a:off x="838200" y="2337891"/>
            <a:ext cx="5327501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/>
              <a:t>kind: Cluster</a:t>
            </a:r>
          </a:p>
          <a:p>
            <a:r>
              <a:rPr lang="en-US" altLang="ko-KR" sz="1200"/>
              <a:t>apiVersion: kind.x-k8s.io/v1alpha4</a:t>
            </a:r>
          </a:p>
          <a:p>
            <a:r>
              <a:rPr lang="en-US" altLang="ko-KR" sz="1200"/>
              <a:t>nodes:</a:t>
            </a:r>
          </a:p>
          <a:p>
            <a:r>
              <a:rPr lang="en-US" altLang="ko-KR" sz="1200"/>
              <a:t>  - role: control-plane</a:t>
            </a:r>
          </a:p>
          <a:p>
            <a:r>
              <a:rPr lang="en-US" altLang="ko-KR" sz="1200">
                <a:highlight>
                  <a:srgbClr val="FFFF00"/>
                </a:highlight>
              </a:rPr>
              <a:t>    labels:</a:t>
            </a:r>
          </a:p>
          <a:p>
            <a:r>
              <a:rPr lang="en-US" altLang="ko-KR" sz="1200">
                <a:highlight>
                  <a:srgbClr val="FFFF00"/>
                </a:highlight>
              </a:rPr>
              <a:t>      ingress-ready: "true"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kubeadmConfigPatches: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- |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  kind: InitConfiguration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  nodeRegistration: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    kubeletExtraArgs: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      node-labels: ingress-ready=true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    taints: []  # Control-plane</a:t>
            </a:r>
            <a:r>
              <a:rPr lang="ko-KR" altLang="en-US" sz="1200">
                <a:highlight>
                  <a:srgbClr val="00FF00"/>
                </a:highlight>
              </a:rPr>
              <a:t>의 </a:t>
            </a:r>
            <a:r>
              <a:rPr lang="en-US" altLang="ko-KR" sz="1200">
                <a:highlight>
                  <a:srgbClr val="00FF00"/>
                </a:highlight>
              </a:rPr>
              <a:t>taint </a:t>
            </a:r>
            <a:r>
              <a:rPr lang="ko-KR" altLang="en-US" sz="1200">
                <a:highlight>
                  <a:srgbClr val="00FF00"/>
                </a:highlight>
              </a:rPr>
              <a:t>제거</a:t>
            </a:r>
          </a:p>
          <a:p>
            <a:r>
              <a:rPr lang="ko-KR" altLang="en-US" sz="1200"/>
              <a:t>  </a:t>
            </a:r>
            <a:r>
              <a:rPr lang="en-US" altLang="ko-KR" sz="1200"/>
              <a:t>- role: worker</a:t>
            </a:r>
          </a:p>
          <a:p>
            <a:r>
              <a:rPr lang="en-US" altLang="ko-KR" sz="1200"/>
              <a:t>    labels:</a:t>
            </a:r>
          </a:p>
          <a:p>
            <a:r>
              <a:rPr lang="en-US" altLang="ko-KR" sz="1200"/>
              <a:t>      ingress-ready: "true"</a:t>
            </a:r>
          </a:p>
          <a:p>
            <a:r>
              <a:rPr lang="en-US" altLang="ko-KR" sz="1200"/>
              <a:t>  - role: worker</a:t>
            </a:r>
          </a:p>
          <a:p>
            <a:r>
              <a:rPr lang="en-US" altLang="ko-KR" sz="1200"/>
              <a:t>    labels:</a:t>
            </a:r>
          </a:p>
          <a:p>
            <a:r>
              <a:rPr lang="en-US" altLang="ko-KR" sz="1200"/>
              <a:t>      ingress-ready: "true"</a:t>
            </a:r>
          </a:p>
          <a:p>
            <a:r>
              <a:rPr lang="en-US" altLang="ko-KR" sz="1200"/>
              <a:t>networking:</a:t>
            </a:r>
          </a:p>
          <a:p>
            <a:r>
              <a:rPr lang="en-US" altLang="ko-KR" sz="1200"/>
              <a:t>  disableDefaultCNI: true</a:t>
            </a:r>
          </a:p>
          <a:p>
            <a:r>
              <a:rPr lang="en-US" altLang="ko-KR" sz="1200"/>
              <a:t>  podSubnet: "192.168.0.0/16"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6DFACA-D436-3DD3-E026-78B34CEBB565}"/>
              </a:ext>
            </a:extLst>
          </p:cNvPr>
          <p:cNvSpPr txBox="1"/>
          <p:nvPr/>
        </p:nvSpPr>
        <p:spPr>
          <a:xfrm>
            <a:off x="838200" y="1995832"/>
            <a:ext cx="1425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0">
                <a:effectLst/>
                <a:latin typeface="-apple-system"/>
              </a:rPr>
              <a:t>kind-config.yaml </a:t>
            </a:r>
            <a:endParaRPr lang="ko-KR" alt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B89806-4E3E-0EC4-732B-23165B8D2AA2}"/>
              </a:ext>
            </a:extLst>
          </p:cNvPr>
          <p:cNvSpPr txBox="1"/>
          <p:nvPr/>
        </p:nvSpPr>
        <p:spPr>
          <a:xfrm>
            <a:off x="5820056" y="5015547"/>
            <a:ext cx="6371944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vi kind-config.yaml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i="0">
                <a:effectLst/>
                <a:latin typeface="-apple-system"/>
              </a:rPr>
              <a:t>kind create cluster --config kind-config.yaml --name my-cluster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i="0">
                <a:effectLst/>
                <a:latin typeface="-apple-system"/>
              </a:rPr>
              <a:t>kubectl apply -f https://docs.projectcalico.org/manifests/calico.yaml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kubectl get nodes </a:t>
            </a:r>
            <a:r>
              <a:rPr lang="ko-KR" altLang="en-US" sz="15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해서 모든 노드가 </a:t>
            </a:r>
            <a:r>
              <a:rPr lang="en-US" altLang="ko-KR" sz="15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Ready</a:t>
            </a:r>
            <a:r>
              <a:rPr lang="ko-KR" altLang="en-US" sz="15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일 때 까지 기다릴 것</a:t>
            </a:r>
            <a:endParaRPr lang="en-US" altLang="ko-KR" sz="1500" i="0"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kubectl get pods -n kube-system </a:t>
            </a:r>
            <a:r>
              <a:rPr lang="ko-KR" altLang="en-US" sz="15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해서 모든 </a:t>
            </a:r>
            <a:r>
              <a:rPr lang="en-US" altLang="ko-KR" sz="15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Pod</a:t>
            </a:r>
            <a:r>
              <a:rPr lang="ko-KR" altLang="en-US" sz="15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가 </a:t>
            </a:r>
            <a:r>
              <a:rPr lang="en-US" altLang="ko-KR" sz="15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Running </a:t>
            </a:r>
            <a:r>
              <a:rPr lang="ko-KR" altLang="en-US" sz="15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상태</a:t>
            </a:r>
            <a:r>
              <a:rPr lang="en-US" altLang="ko-KR" sz="15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, READY</a:t>
            </a:r>
            <a:r>
              <a:rPr lang="ko-KR" altLang="en-US" sz="15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는 </a:t>
            </a:r>
            <a:r>
              <a:rPr lang="en-US" altLang="ko-KR" sz="15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1/1</a:t>
            </a:r>
            <a:r>
              <a:rPr lang="ko-KR" altLang="en-US" sz="15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이 될 때 까지 기다릴 것</a:t>
            </a:r>
            <a:endParaRPr lang="en-US" altLang="ko-KR" sz="1500" i="0">
              <a:solidFill>
                <a:schemeClr val="bg1">
                  <a:lumMod val="50000"/>
                </a:schemeClr>
              </a:solidFill>
              <a:effectLst/>
              <a:latin typeface="-apple-system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2B68443-D9F5-52B6-2908-97DDC13C3525}"/>
              </a:ext>
            </a:extLst>
          </p:cNvPr>
          <p:cNvGrpSpPr/>
          <p:nvPr/>
        </p:nvGrpSpPr>
        <p:grpSpPr>
          <a:xfrm>
            <a:off x="6280034" y="2379196"/>
            <a:ext cx="5657126" cy="2204107"/>
            <a:chOff x="6392120" y="2303609"/>
            <a:chExt cx="5657126" cy="22041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508F82-988A-97B3-CAB2-4CCC33383BCA}"/>
                </a:ext>
              </a:extLst>
            </p:cNvPr>
            <p:cNvSpPr txBox="1"/>
            <p:nvPr/>
          </p:nvSpPr>
          <p:spPr>
            <a:xfrm>
              <a:off x="6392120" y="2303609"/>
              <a:ext cx="5657126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/>
                <a:t>labels: ingress-ready: "true"</a:t>
              </a:r>
              <a:r>
                <a:rPr lang="en-US" altLang="ko-KR" sz="1400"/>
                <a:t>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200"/>
                <a:t>이 노드에 ingress-ready=true 라벨을 추가하여 Ingress Controller와 관련된 설정이 가능하게 만듦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D5C456-3FDC-6694-2F24-38D3DCB37B0F}"/>
                </a:ext>
              </a:extLst>
            </p:cNvPr>
            <p:cNvSpPr txBox="1"/>
            <p:nvPr/>
          </p:nvSpPr>
          <p:spPr>
            <a:xfrm>
              <a:off x="6392120" y="2999611"/>
              <a:ext cx="5506655" cy="1508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/>
                <a:t>kubeadmConfigPatches: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400"/>
                <a:t>taints: [] 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ko-KR" altLang="en-US" sz="1200"/>
                <a:t>기본적으로 </a:t>
              </a:r>
              <a:r>
                <a:rPr lang="en-US" altLang="ko-KR" sz="1200"/>
                <a:t>ControlPlane </a:t>
              </a:r>
              <a:r>
                <a:rPr lang="ko-KR" altLang="en-US" sz="1200"/>
                <a:t>노드는 </a:t>
              </a:r>
              <a:r>
                <a:rPr lang="en-US" altLang="ko-KR" sz="1200"/>
                <a:t>NoSchedule taint</a:t>
              </a:r>
              <a:r>
                <a:rPr lang="ko-KR" altLang="en-US" sz="1200"/>
                <a:t>가 설정되어 있지만</a:t>
              </a:r>
              <a:r>
                <a:rPr lang="en-US" altLang="ko-KR" sz="1200"/>
                <a:t>, </a:t>
              </a:r>
              <a:r>
                <a:rPr lang="ko-KR" altLang="en-US" sz="1200"/>
                <a:t>이를 제거하여 워커 노드처럼 파드를 실행할 수 있도록 함</a:t>
              </a:r>
              <a:endParaRPr lang="en-US" altLang="ko-KR" sz="120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400"/>
                <a:t>kubeletExtraArgs: node-labels: ingress-ready=true 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ko-KR" altLang="en-US" sz="1200"/>
                <a:t>추가적인 노드 라벨을 설정</a:t>
              </a:r>
              <a:endParaRPr lang="ko-KR" altLang="en-US" sz="11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E93810F-334C-7D75-4CDF-2166C52EF853}"/>
              </a:ext>
            </a:extLst>
          </p:cNvPr>
          <p:cNvSpPr txBox="1"/>
          <p:nvPr/>
        </p:nvSpPr>
        <p:spPr>
          <a:xfrm>
            <a:off x="838198" y="1221904"/>
            <a:ext cx="80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1. kind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를 통한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클러스터 생성 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+ calico (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네트워크 플러그인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)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설치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3592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F4710-6117-41D3-204E-8882D9419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A9FB978-6E46-60F9-F037-A9CE91CE7B4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Ingress </a:t>
            </a:r>
            <a:r>
              <a:rPr lang="ko-KR" altLang="en-US" sz="4400"/>
              <a:t>실습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3CDDC9-8D25-D3D4-F3BD-FED2E2010959}"/>
              </a:ext>
            </a:extLst>
          </p:cNvPr>
          <p:cNvSpPr txBox="1"/>
          <p:nvPr/>
        </p:nvSpPr>
        <p:spPr>
          <a:xfrm>
            <a:off x="4055057" y="738823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기존 파일을 수정하여 진행</a:t>
            </a:r>
            <a:endParaRPr lang="en-US" altLang="ko-KR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DC887D-6638-89A0-6100-EB6F5D94485F}"/>
              </a:ext>
            </a:extLst>
          </p:cNvPr>
          <p:cNvSpPr txBox="1"/>
          <p:nvPr/>
        </p:nvSpPr>
        <p:spPr>
          <a:xfrm>
            <a:off x="838200" y="2337891"/>
            <a:ext cx="5327501" cy="360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/>
              <a:t>kind: Cluster</a:t>
            </a:r>
          </a:p>
          <a:p>
            <a:r>
              <a:rPr lang="en-US" altLang="ko-KR" sz="1200"/>
              <a:t>apiVersion: kind.x-k8s.io/v1alpha4</a:t>
            </a:r>
          </a:p>
          <a:p>
            <a:r>
              <a:rPr lang="en-US" altLang="ko-KR" sz="1200"/>
              <a:t>nodes:</a:t>
            </a:r>
          </a:p>
          <a:p>
            <a:r>
              <a:rPr lang="en-US" altLang="ko-KR" sz="1200"/>
              <a:t>  - role: control-plane</a:t>
            </a:r>
          </a:p>
          <a:p>
            <a:r>
              <a:rPr lang="en-US" altLang="ko-KR" sz="1200">
                <a:highlight>
                  <a:srgbClr val="FFFF00"/>
                </a:highlight>
              </a:rPr>
              <a:t>    labels:</a:t>
            </a:r>
          </a:p>
          <a:p>
            <a:r>
              <a:rPr lang="en-US" altLang="ko-KR" sz="1200">
                <a:highlight>
                  <a:srgbClr val="FFFF00"/>
                </a:highlight>
              </a:rPr>
              <a:t>      ingress-ready: "true"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kubeadmConfigPatches: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- |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  kind: InitConfiguration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  nodeRegistration: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    kubeletExtraArgs: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      node-labels: ingress-ready=true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    taints: []  # Control-plane</a:t>
            </a:r>
            <a:r>
              <a:rPr lang="ko-KR" altLang="en-US" sz="1200">
                <a:highlight>
                  <a:srgbClr val="00FF00"/>
                </a:highlight>
              </a:rPr>
              <a:t>의 </a:t>
            </a:r>
            <a:r>
              <a:rPr lang="en-US" altLang="ko-KR" sz="1200">
                <a:highlight>
                  <a:srgbClr val="00FF00"/>
                </a:highlight>
              </a:rPr>
              <a:t>taint </a:t>
            </a:r>
            <a:r>
              <a:rPr lang="ko-KR" altLang="en-US" sz="1200">
                <a:highlight>
                  <a:srgbClr val="00FF00"/>
                </a:highlight>
              </a:rPr>
              <a:t>제거</a:t>
            </a:r>
          </a:p>
          <a:p>
            <a:r>
              <a:rPr lang="ko-KR" altLang="en-US" sz="1200"/>
              <a:t>  </a:t>
            </a:r>
            <a:r>
              <a:rPr lang="en-US" altLang="ko-KR" sz="1200"/>
              <a:t>- role: worker</a:t>
            </a:r>
          </a:p>
          <a:p>
            <a:r>
              <a:rPr lang="en-US" altLang="ko-KR" sz="1200"/>
              <a:t>    labels:</a:t>
            </a:r>
          </a:p>
          <a:p>
            <a:r>
              <a:rPr lang="en-US" altLang="ko-KR" sz="1200"/>
              <a:t>      ingress-ready: "true"</a:t>
            </a:r>
          </a:p>
          <a:p>
            <a:r>
              <a:rPr lang="en-US" altLang="ko-KR" sz="1200"/>
              <a:t>  - role: worker</a:t>
            </a:r>
          </a:p>
          <a:p>
            <a:r>
              <a:rPr lang="en-US" altLang="ko-KR" sz="1200"/>
              <a:t>    labels:</a:t>
            </a:r>
          </a:p>
          <a:p>
            <a:r>
              <a:rPr lang="en-US" altLang="ko-KR" sz="1200"/>
              <a:t>      ingress-ready: "true"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B23FF-6A5D-77E8-6064-2C67F62D5CE3}"/>
              </a:ext>
            </a:extLst>
          </p:cNvPr>
          <p:cNvSpPr txBox="1"/>
          <p:nvPr/>
        </p:nvSpPr>
        <p:spPr>
          <a:xfrm>
            <a:off x="838200" y="1995832"/>
            <a:ext cx="1425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0">
                <a:effectLst/>
                <a:latin typeface="-apple-system"/>
              </a:rPr>
              <a:t>kind-config.yaml </a:t>
            </a:r>
            <a:endParaRPr lang="ko-KR" alt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AFD5F1-B92B-CADE-FBCB-D85C5B416435}"/>
              </a:ext>
            </a:extLst>
          </p:cNvPr>
          <p:cNvSpPr txBox="1"/>
          <p:nvPr/>
        </p:nvSpPr>
        <p:spPr>
          <a:xfrm>
            <a:off x="5820056" y="5015547"/>
            <a:ext cx="6371944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vi kind-config.yaml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i="0">
                <a:effectLst/>
                <a:latin typeface="-apple-system"/>
              </a:rPr>
              <a:t>kind create cluster --config kind-config.yaml --name my-cluster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i="0">
              <a:solidFill>
                <a:schemeClr val="bg1">
                  <a:lumMod val="50000"/>
                </a:schemeClr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>
              <a:solidFill>
                <a:schemeClr val="bg1">
                  <a:lumMod val="50000"/>
                </a:schemeClr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kubectl get nodes </a:t>
            </a:r>
            <a:r>
              <a:rPr lang="ko-KR" altLang="en-US" sz="15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해서 모든 노드가 </a:t>
            </a:r>
            <a:r>
              <a:rPr lang="en-US" altLang="ko-KR" sz="15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Ready</a:t>
            </a:r>
            <a:r>
              <a:rPr lang="ko-KR" altLang="en-US" sz="15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일 때 까지 기다릴 것</a:t>
            </a:r>
            <a:endParaRPr lang="en-US" altLang="ko-KR" sz="1500" i="0">
              <a:effectLst/>
              <a:latin typeface="-apple-system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89B8B9A-5C68-0025-CCC2-9EF577A24CD8}"/>
              </a:ext>
            </a:extLst>
          </p:cNvPr>
          <p:cNvGrpSpPr/>
          <p:nvPr/>
        </p:nvGrpSpPr>
        <p:grpSpPr>
          <a:xfrm>
            <a:off x="6280034" y="2379196"/>
            <a:ext cx="5657126" cy="2204107"/>
            <a:chOff x="6392120" y="2303609"/>
            <a:chExt cx="5657126" cy="22041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B11CB7-A523-157E-B5BD-B6DABF9214D7}"/>
                </a:ext>
              </a:extLst>
            </p:cNvPr>
            <p:cNvSpPr txBox="1"/>
            <p:nvPr/>
          </p:nvSpPr>
          <p:spPr>
            <a:xfrm>
              <a:off x="6392120" y="2303609"/>
              <a:ext cx="5657126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/>
                <a:t>labels: ingress-ready: "true"</a:t>
              </a:r>
              <a:r>
                <a:rPr lang="en-US" altLang="ko-KR" sz="1400"/>
                <a:t>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200"/>
                <a:t>이 노드에 ingress-ready=true 라벨을 추가하여 Ingress Controller와 관련된 설정이 가능하게 만듦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59C815-0630-27EE-3BD1-F415AD8776C7}"/>
                </a:ext>
              </a:extLst>
            </p:cNvPr>
            <p:cNvSpPr txBox="1"/>
            <p:nvPr/>
          </p:nvSpPr>
          <p:spPr>
            <a:xfrm>
              <a:off x="6392120" y="2999611"/>
              <a:ext cx="5506655" cy="1508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/>
                <a:t>kubeadmConfigPatches: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400"/>
                <a:t>taints: [] 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ko-KR" altLang="en-US" sz="1200"/>
                <a:t>기본적으로 </a:t>
              </a:r>
              <a:r>
                <a:rPr lang="en-US" altLang="ko-KR" sz="1200"/>
                <a:t>ControlPlane </a:t>
              </a:r>
              <a:r>
                <a:rPr lang="ko-KR" altLang="en-US" sz="1200"/>
                <a:t>노드는 </a:t>
              </a:r>
              <a:r>
                <a:rPr lang="en-US" altLang="ko-KR" sz="1200"/>
                <a:t>NoSchedule taint</a:t>
              </a:r>
              <a:r>
                <a:rPr lang="ko-KR" altLang="en-US" sz="1200"/>
                <a:t>가 설정되어 있지만</a:t>
              </a:r>
              <a:r>
                <a:rPr lang="en-US" altLang="ko-KR" sz="1200"/>
                <a:t>, </a:t>
              </a:r>
              <a:r>
                <a:rPr lang="ko-KR" altLang="en-US" sz="1200"/>
                <a:t>이를 제거하여 워커 노드처럼 파드를 실행할 수 있도록 함</a:t>
              </a:r>
              <a:endParaRPr lang="en-US" altLang="ko-KR" sz="120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400"/>
                <a:t>kubeletExtraArgs: node-labels: ingress-ready=true 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ko-KR" altLang="en-US" sz="1200"/>
                <a:t>추가적인 노드 라벨을 설정</a:t>
              </a:r>
              <a:endParaRPr lang="ko-KR" altLang="en-US" sz="11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062DE8A-B878-D280-0904-2174FA6985EB}"/>
              </a:ext>
            </a:extLst>
          </p:cNvPr>
          <p:cNvSpPr txBox="1"/>
          <p:nvPr/>
        </p:nvSpPr>
        <p:spPr>
          <a:xfrm>
            <a:off x="838198" y="1221904"/>
            <a:ext cx="80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1. kind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를 통한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클러스터 생성 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+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기본 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CNI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씀 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(Calico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안 씀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6011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3A4CF-58A5-865D-31A2-B16359A9A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98CCF-C9CA-3B4D-3EF9-AEC9B02F13E9}"/>
              </a:ext>
            </a:extLst>
          </p:cNvPr>
          <p:cNvSpPr txBox="1"/>
          <p:nvPr/>
        </p:nvSpPr>
        <p:spPr>
          <a:xfrm>
            <a:off x="838200" y="1316732"/>
            <a:ext cx="5020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2. Metallb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설치 및 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IP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주소풀 생성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F095A7E-83D3-33D3-BC7B-60247A3F010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Ingress </a:t>
            </a:r>
            <a:r>
              <a:rPr lang="ko-KR" altLang="en-US" sz="4400"/>
              <a:t>실습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DFECB5-15E7-96DF-B744-90A6AE257D99}"/>
              </a:ext>
            </a:extLst>
          </p:cNvPr>
          <p:cNvSpPr txBox="1"/>
          <p:nvPr/>
        </p:nvSpPr>
        <p:spPr>
          <a:xfrm>
            <a:off x="3988944" y="757721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기존 파일을 수정하여 진행</a:t>
            </a:r>
            <a:endParaRPr lang="en-US" altLang="ko-KR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8C13AB-73B1-C85D-E414-0A7D35FD53C8}"/>
              </a:ext>
            </a:extLst>
          </p:cNvPr>
          <p:cNvSpPr txBox="1"/>
          <p:nvPr/>
        </p:nvSpPr>
        <p:spPr>
          <a:xfrm>
            <a:off x="360623" y="5294926"/>
            <a:ext cx="103343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i="0">
                <a:effectLst/>
                <a:latin typeface="-apple-system"/>
              </a:rPr>
              <a:t>kubectl apply -f https://raw.githubusercontent.com/metallb/metallb/main/config/manifests/metallb-native.yaml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kubectl get pods -n metallb-system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docker network inspect kind | grep Subnet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vi metallb-config.yaml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i="0">
                <a:effectLst/>
                <a:latin typeface="-apple-system"/>
              </a:rPr>
              <a:t>kubectl apply -f metallb-config.yaml</a:t>
            </a:r>
            <a:endParaRPr lang="en-US" altLang="ko-KR" sz="2000" i="0">
              <a:effectLst/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A5A12-6F1F-0006-2B91-877FDB16FB16}"/>
              </a:ext>
            </a:extLst>
          </p:cNvPr>
          <p:cNvSpPr txBox="1"/>
          <p:nvPr/>
        </p:nvSpPr>
        <p:spPr>
          <a:xfrm>
            <a:off x="3988944" y="1940183"/>
            <a:ext cx="4214111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/>
              <a:t>apiVersion: metallb.io/v1beta1</a:t>
            </a:r>
          </a:p>
          <a:p>
            <a:r>
              <a:rPr lang="en-US" altLang="ko-KR" sz="1200"/>
              <a:t>kind: IPAddressPool</a:t>
            </a:r>
          </a:p>
          <a:p>
            <a:r>
              <a:rPr lang="en-US" altLang="ko-KR" sz="1200"/>
              <a:t>metadata:</a:t>
            </a:r>
          </a:p>
          <a:p>
            <a:r>
              <a:rPr lang="en-US" altLang="ko-KR" sz="1200"/>
              <a:t>  name: my-ip-pool</a:t>
            </a:r>
          </a:p>
          <a:p>
            <a:r>
              <a:rPr lang="en-US" altLang="ko-KR" sz="1200"/>
              <a:t>  namespace: metallb-system</a:t>
            </a:r>
          </a:p>
          <a:p>
            <a:r>
              <a:rPr lang="en-US" altLang="ko-KR" sz="1200"/>
              <a:t>spec:</a:t>
            </a:r>
          </a:p>
          <a:p>
            <a:r>
              <a:rPr lang="en-US" altLang="ko-KR" sz="1200"/>
              <a:t>  addresses:</a:t>
            </a:r>
          </a:p>
          <a:p>
            <a:r>
              <a:rPr lang="en-US" altLang="ko-KR" sz="1200"/>
              <a:t>    - </a:t>
            </a:r>
            <a:r>
              <a:rPr lang="en-US" altLang="ko-KR" sz="1200">
                <a:highlight>
                  <a:srgbClr val="FFFF00"/>
                </a:highlight>
              </a:rPr>
              <a:t>172.18.0.240-172.18.0.250</a:t>
            </a:r>
            <a:endParaRPr lang="ko-KR" altLang="en-US" sz="1200">
              <a:highlight>
                <a:srgbClr val="FFFF00"/>
              </a:highlight>
            </a:endParaRPr>
          </a:p>
          <a:p>
            <a:r>
              <a:rPr lang="en-US" altLang="ko-KR" sz="1200"/>
              <a:t>---</a:t>
            </a:r>
          </a:p>
          <a:p>
            <a:r>
              <a:rPr lang="en-US" altLang="ko-KR" sz="1200"/>
              <a:t>apiVersion: metallb.io/v1beta1</a:t>
            </a:r>
          </a:p>
          <a:p>
            <a:r>
              <a:rPr lang="en-US" altLang="ko-KR" sz="1200"/>
              <a:t>kind: L2Advertisement</a:t>
            </a:r>
          </a:p>
          <a:p>
            <a:r>
              <a:rPr lang="en-US" altLang="ko-KR" sz="1200"/>
              <a:t>metadata:</a:t>
            </a:r>
          </a:p>
          <a:p>
            <a:r>
              <a:rPr lang="en-US" altLang="ko-KR" sz="1200"/>
              <a:t>  name: my-l2-advertisement</a:t>
            </a:r>
          </a:p>
          <a:p>
            <a:r>
              <a:rPr lang="en-US" altLang="ko-KR" sz="1200"/>
              <a:t>  namespace: metallb-system</a:t>
            </a:r>
          </a:p>
          <a:p>
            <a:r>
              <a:rPr lang="en-US" altLang="ko-KR" sz="1200"/>
              <a:t>spec:</a:t>
            </a:r>
          </a:p>
          <a:p>
            <a:r>
              <a:rPr lang="en-US" altLang="ko-KR" sz="1200"/>
              <a:t>  ipAddressPools:</a:t>
            </a:r>
          </a:p>
          <a:p>
            <a:r>
              <a:rPr lang="en-US" altLang="ko-KR" sz="1200"/>
              <a:t>    - my-ip-pool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599B9-3A36-654E-93CF-9E527CB27BEA}"/>
              </a:ext>
            </a:extLst>
          </p:cNvPr>
          <p:cNvSpPr txBox="1"/>
          <p:nvPr/>
        </p:nvSpPr>
        <p:spPr>
          <a:xfrm>
            <a:off x="6648861" y="1656567"/>
            <a:ext cx="185599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/>
              <a:t>metallb-config.yaml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6DC68-52B5-1A79-FBED-C3E543329BF8}"/>
              </a:ext>
            </a:extLst>
          </p:cNvPr>
          <p:cNvSpPr txBox="1"/>
          <p:nvPr/>
        </p:nvSpPr>
        <p:spPr>
          <a:xfrm>
            <a:off x="6451892" y="3468052"/>
            <a:ext cx="1480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rgbClr val="FF0000"/>
                </a:solidFill>
              </a:rPr>
              <a:t>수정 </a:t>
            </a:r>
            <a:r>
              <a:rPr lang="en-US" altLang="ko-KR" sz="1400">
                <a:solidFill>
                  <a:srgbClr val="FF0000"/>
                </a:solidFill>
              </a:rPr>
              <a:t>X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902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1046F-32BA-575E-3D5C-017EC5739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95DBE51-7597-B250-6041-67F0548C118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MetalLB </a:t>
            </a:r>
            <a:r>
              <a:rPr lang="ko-KR" altLang="en-US" sz="4400"/>
              <a:t>실습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1AFAE-9B89-E2EC-1F18-33517FEE14E2}"/>
              </a:ext>
            </a:extLst>
          </p:cNvPr>
          <p:cNvSpPr txBox="1"/>
          <p:nvPr/>
        </p:nvSpPr>
        <p:spPr>
          <a:xfrm>
            <a:off x="4606559" y="1735035"/>
            <a:ext cx="3945895" cy="360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/>
              <a:t>apiVersion: apps/v1</a:t>
            </a:r>
          </a:p>
          <a:p>
            <a:r>
              <a:rPr lang="en-US" altLang="ko-KR" sz="1200"/>
              <a:t>kind: Deployment</a:t>
            </a:r>
          </a:p>
          <a:p>
            <a:r>
              <a:rPr lang="en-US" altLang="ko-KR" sz="1200"/>
              <a:t>metadata:</a:t>
            </a:r>
          </a:p>
          <a:p>
            <a:r>
              <a:rPr lang="en-US" altLang="ko-KR" sz="1200"/>
              <a:t>  name: hello-world</a:t>
            </a:r>
          </a:p>
          <a:p>
            <a:r>
              <a:rPr lang="en-US" altLang="ko-KR" sz="1200"/>
              <a:t>spec:</a:t>
            </a:r>
          </a:p>
          <a:p>
            <a:r>
              <a:rPr lang="en-US" altLang="ko-KR" sz="1200"/>
              <a:t>  replicas: 3</a:t>
            </a:r>
          </a:p>
          <a:p>
            <a:r>
              <a:rPr lang="en-US" altLang="ko-KR" sz="1200"/>
              <a:t>  selector:</a:t>
            </a:r>
          </a:p>
          <a:p>
            <a:r>
              <a:rPr lang="en-US" altLang="ko-KR" sz="1200"/>
              <a:t>    matchLabels:</a:t>
            </a:r>
          </a:p>
          <a:p>
            <a:r>
              <a:rPr lang="en-US" altLang="ko-KR" sz="1200"/>
              <a:t>      app: hello-world</a:t>
            </a:r>
          </a:p>
          <a:p>
            <a:r>
              <a:rPr lang="en-US" altLang="ko-KR" sz="1200"/>
              <a:t>  template:</a:t>
            </a:r>
          </a:p>
          <a:p>
            <a:r>
              <a:rPr lang="en-US" altLang="ko-KR" sz="1200"/>
              <a:t>    metadata:</a:t>
            </a:r>
          </a:p>
          <a:p>
            <a:r>
              <a:rPr lang="en-US" altLang="ko-KR" sz="1200"/>
              <a:t>      labels:</a:t>
            </a:r>
          </a:p>
          <a:p>
            <a:r>
              <a:rPr lang="en-US" altLang="ko-KR" sz="1200"/>
              <a:t>        app: hello-world</a:t>
            </a:r>
          </a:p>
          <a:p>
            <a:r>
              <a:rPr lang="en-US" altLang="ko-KR" sz="1200"/>
              <a:t>    spec:</a:t>
            </a:r>
          </a:p>
          <a:p>
            <a:r>
              <a:rPr lang="en-US" altLang="ko-KR" sz="1200"/>
              <a:t>      containers:</a:t>
            </a:r>
          </a:p>
          <a:p>
            <a:r>
              <a:rPr lang="en-US" altLang="ko-KR" sz="1200"/>
              <a:t>        - name: nginx</a:t>
            </a:r>
          </a:p>
          <a:p>
            <a:r>
              <a:rPr lang="en-US" altLang="ko-KR" sz="1200"/>
              <a:t>          image: nginx:latest</a:t>
            </a:r>
          </a:p>
          <a:p>
            <a:r>
              <a:rPr lang="en-US" altLang="ko-KR" sz="1200"/>
              <a:t>          ports:</a:t>
            </a:r>
          </a:p>
          <a:p>
            <a:r>
              <a:rPr lang="en-US" altLang="ko-KR" sz="1200"/>
              <a:t>            - containerPort: </a:t>
            </a:r>
            <a:r>
              <a:rPr lang="en-US" altLang="ko-KR" sz="1200">
                <a:highlight>
                  <a:srgbClr val="00FF00"/>
                </a:highlight>
              </a:rPr>
              <a:t>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DA8E2-3972-E756-353B-235C61AD1915}"/>
              </a:ext>
            </a:extLst>
          </p:cNvPr>
          <p:cNvSpPr txBox="1"/>
          <p:nvPr/>
        </p:nvSpPr>
        <p:spPr>
          <a:xfrm>
            <a:off x="4606559" y="5336021"/>
            <a:ext cx="29889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hello-world-deployment.yaml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A60A23-E080-933B-6E32-C1B4A53C335B}"/>
              </a:ext>
            </a:extLst>
          </p:cNvPr>
          <p:cNvSpPr txBox="1"/>
          <p:nvPr/>
        </p:nvSpPr>
        <p:spPr>
          <a:xfrm>
            <a:off x="7071870" y="3469315"/>
            <a:ext cx="1480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rgbClr val="FF0000"/>
                </a:solidFill>
              </a:rPr>
              <a:t>수정 </a:t>
            </a:r>
            <a:r>
              <a:rPr lang="en-US" altLang="ko-KR" sz="1400">
                <a:solidFill>
                  <a:srgbClr val="FF0000"/>
                </a:solidFill>
              </a:rPr>
              <a:t>X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E74422-E8AE-23F8-3A89-6093E2CBE36E}"/>
              </a:ext>
            </a:extLst>
          </p:cNvPr>
          <p:cNvSpPr txBox="1"/>
          <p:nvPr/>
        </p:nvSpPr>
        <p:spPr>
          <a:xfrm>
            <a:off x="322534" y="5850613"/>
            <a:ext cx="93783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vi hello-world-deployment.yaml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i="0">
                <a:effectLst/>
                <a:latin typeface="-apple-system"/>
              </a:rPr>
              <a:t>kubectl apply -f hello-world-deployment.yaml</a:t>
            </a:r>
            <a:endParaRPr lang="en-US" altLang="ko-KR" sz="2000" i="0"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6121D-ED4E-C526-084C-1CF81BFCC2E4}"/>
              </a:ext>
            </a:extLst>
          </p:cNvPr>
          <p:cNvSpPr txBox="1"/>
          <p:nvPr/>
        </p:nvSpPr>
        <p:spPr>
          <a:xfrm>
            <a:off x="828111" y="1137258"/>
            <a:ext cx="6371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3. Deployment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생성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44FAD8-688F-A45D-9018-0B8A19962F22}"/>
              </a:ext>
            </a:extLst>
          </p:cNvPr>
          <p:cNvSpPr txBox="1"/>
          <p:nvPr/>
        </p:nvSpPr>
        <p:spPr>
          <a:xfrm>
            <a:off x="4158068" y="714999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기존 파일을 수정하여 진행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236486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7B810-76DB-BD6E-7B2E-C05A7502D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615917-F557-076C-8E38-B2459372E039}"/>
              </a:ext>
            </a:extLst>
          </p:cNvPr>
          <p:cNvSpPr txBox="1"/>
          <p:nvPr/>
        </p:nvSpPr>
        <p:spPr>
          <a:xfrm>
            <a:off x="838200" y="1316732"/>
            <a:ext cx="6296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4. Nginx ingress controller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설치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A2B603F-EBA6-D7EC-9D9E-68811278A62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Ingress </a:t>
            </a:r>
            <a:r>
              <a:rPr lang="ko-KR" altLang="en-US" sz="4400"/>
              <a:t>실습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D5288B-31E7-2D72-242C-ECA41D351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83" y="2856789"/>
            <a:ext cx="10569856" cy="662997"/>
          </a:xfrm>
          <a:prstGeom prst="rect">
            <a:avLst/>
          </a:prstGeom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F47557F3-78AB-19A3-D5B4-695FEC9D7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2960"/>
            <a:ext cx="4967179" cy="555125"/>
          </a:xfrm>
        </p:spPr>
        <p:txBody>
          <a:bodyPr>
            <a:normAutofit/>
          </a:bodyPr>
          <a:lstStyle/>
          <a:p>
            <a:r>
              <a:rPr lang="en-US" altLang="ko-KR" sz="2000"/>
              <a:t>Nginx ingress controller </a:t>
            </a:r>
            <a:r>
              <a:rPr lang="ko-KR" altLang="en-US" sz="2000"/>
              <a:t>설치</a:t>
            </a:r>
            <a:endParaRPr lang="en-US" altLang="ko-KR" sz="2000" i="0">
              <a:effectLst/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D9D39-D7B9-D72B-E466-59446BBF9285}"/>
              </a:ext>
            </a:extLst>
          </p:cNvPr>
          <p:cNvSpPr txBox="1"/>
          <p:nvPr/>
        </p:nvSpPr>
        <p:spPr>
          <a:xfrm>
            <a:off x="838198" y="2317898"/>
            <a:ext cx="10857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kubectl apply -f https://raw.githubusercontent.com/kubernetes/ingress-nginx/main/deploy/static/provider/kind/deploy.yaml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77D55D-08B7-DDCF-D919-AF974498EA93}"/>
              </a:ext>
            </a:extLst>
          </p:cNvPr>
          <p:cNvSpPr txBox="1"/>
          <p:nvPr/>
        </p:nvSpPr>
        <p:spPr>
          <a:xfrm>
            <a:off x="4055056" y="749279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기존 파일을 수정하여 진행</a:t>
            </a:r>
            <a:endParaRPr lang="en-US" altLang="ko-KR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73E2BB-4593-4A1D-BB7D-5540740CD31B}"/>
              </a:ext>
            </a:extLst>
          </p:cNvPr>
          <p:cNvSpPr txBox="1"/>
          <p:nvPr/>
        </p:nvSpPr>
        <p:spPr>
          <a:xfrm>
            <a:off x="838198" y="3952783"/>
            <a:ext cx="108576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kubectl get pods -n ingress-nginx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아래와 같은 상태인지 확인</a:t>
            </a:r>
            <a:endParaRPr lang="en-US" altLang="ko-KR" sz="16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54BF976-B0CC-B484-FED0-D13EB43F240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5948" r="30612" b="-2922"/>
          <a:stretch/>
        </p:blipFill>
        <p:spPr>
          <a:xfrm>
            <a:off x="2336389" y="4718311"/>
            <a:ext cx="7519221" cy="9030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027B77-E4B8-B081-716C-3487367B94AA}"/>
              </a:ext>
            </a:extLst>
          </p:cNvPr>
          <p:cNvSpPr txBox="1"/>
          <p:nvPr/>
        </p:nvSpPr>
        <p:spPr>
          <a:xfrm>
            <a:off x="656445" y="5802160"/>
            <a:ext cx="107216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/>
              <a:t>ingress-nginx-controller: </a:t>
            </a:r>
            <a:r>
              <a:rPr lang="ko-KR" altLang="en-US" sz="1600"/>
              <a:t>외부 트래픽을 받아 클러스터 내부 서비스로 전달하는 주요 </a:t>
            </a:r>
            <a:r>
              <a:rPr lang="en-US" altLang="ko-KR" sz="1600"/>
              <a:t>Ingress </a:t>
            </a:r>
            <a:r>
              <a:rPr lang="ko-KR" altLang="en-US" sz="1600"/>
              <a:t>컨트롤러 </a:t>
            </a:r>
            <a:r>
              <a:rPr lang="en-US" altLang="ko-KR" sz="1600"/>
              <a:t>(</a:t>
            </a:r>
            <a:r>
              <a:rPr lang="ko-KR" altLang="en-US" sz="1600"/>
              <a:t>영구적</a:t>
            </a:r>
            <a:r>
              <a:rPr lang="en-US" altLang="ko-KR" sz="16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/>
              <a:t>ingress-nginx-admission-create: </a:t>
            </a:r>
            <a:r>
              <a:rPr lang="en-US" altLang="ko-KR" sz="1600"/>
              <a:t>API </a:t>
            </a:r>
            <a:r>
              <a:rPr lang="ko-KR" altLang="en-US" sz="1600"/>
              <a:t>서버에 </a:t>
            </a:r>
            <a:r>
              <a:rPr lang="en-US" altLang="ko-KR" sz="1600"/>
              <a:t>Webhook </a:t>
            </a:r>
            <a:r>
              <a:rPr lang="ko-KR" altLang="en-US" sz="1600"/>
              <a:t>구성을 설정하는 일회성 초기화 파드 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/>
              <a:t>ingress-nginx-admission-patch: </a:t>
            </a:r>
            <a:r>
              <a:rPr lang="en-US" altLang="ko-KR" sz="1600"/>
              <a:t>API </a:t>
            </a:r>
            <a:r>
              <a:rPr lang="ko-KR" altLang="en-US" sz="1600"/>
              <a:t>서버와 </a:t>
            </a:r>
            <a:r>
              <a:rPr lang="en-US" altLang="ko-KR" sz="1600"/>
              <a:t>Webhook </a:t>
            </a:r>
            <a:r>
              <a:rPr lang="ko-KR" altLang="en-US" sz="1600"/>
              <a:t>간의 </a:t>
            </a:r>
            <a:r>
              <a:rPr lang="en-US" altLang="ko-KR" sz="1600"/>
              <a:t>TLS </a:t>
            </a:r>
            <a:r>
              <a:rPr lang="ko-KR" altLang="en-US" sz="1600"/>
              <a:t>인증서 패치 작업을 수행하는 일회성 파드 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856734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67069-B4B1-2392-35E5-4634D7A4A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196FAE-9E9E-F73B-F7AE-811DDAC1E42D}"/>
              </a:ext>
            </a:extLst>
          </p:cNvPr>
          <p:cNvSpPr txBox="1"/>
          <p:nvPr/>
        </p:nvSpPr>
        <p:spPr>
          <a:xfrm>
            <a:off x="838198" y="1221904"/>
            <a:ext cx="80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5.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서비스 생성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355E1DF-273F-C780-A207-DB6822146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775424"/>
            <a:ext cx="5063287" cy="894490"/>
          </a:xfrm>
        </p:spPr>
        <p:txBody>
          <a:bodyPr>
            <a:normAutofit/>
          </a:bodyPr>
          <a:lstStyle/>
          <a:p>
            <a:r>
              <a:rPr lang="en-US" altLang="ko-KR" sz="1400" b="1">
                <a:highlight>
                  <a:srgbClr val="FFFF00"/>
                </a:highlight>
                <a:latin typeface="+mj-lt"/>
              </a:rPr>
              <a:t>ClusterIP: </a:t>
            </a:r>
            <a:r>
              <a:rPr lang="en-US" altLang="ko-KR" sz="1400">
                <a:highlight>
                  <a:srgbClr val="FFFF00"/>
                </a:highlight>
                <a:latin typeface="+mj-lt"/>
              </a:rPr>
              <a:t>Nginx </a:t>
            </a:r>
            <a:r>
              <a:rPr lang="ko-KR" altLang="en-US" sz="1400">
                <a:highlight>
                  <a:srgbClr val="FFFF00"/>
                </a:highlight>
                <a:latin typeface="+mj-lt"/>
              </a:rPr>
              <a:t>웹 서버의 통신</a:t>
            </a:r>
            <a:endParaRPr lang="en-US" altLang="ko-KR" sz="1400">
              <a:highlight>
                <a:srgbClr val="FFFF00"/>
              </a:highlight>
              <a:latin typeface="+mj-lt"/>
            </a:endParaRPr>
          </a:p>
          <a:p>
            <a:r>
              <a:rPr lang="en-US" altLang="ko-KR" sz="1400" b="1">
                <a:latin typeface="+mj-lt"/>
              </a:rPr>
              <a:t>LoadBalancer: </a:t>
            </a:r>
            <a:r>
              <a:rPr lang="en-US" altLang="ko-KR" sz="1400">
                <a:latin typeface="+mj-lt"/>
              </a:rPr>
              <a:t>Nginx ingress controller</a:t>
            </a:r>
            <a:r>
              <a:rPr lang="ko-KR" altLang="en-US" sz="1400">
                <a:latin typeface="+mj-lt"/>
              </a:rPr>
              <a:t>의 통신</a:t>
            </a:r>
            <a:endParaRPr lang="en-US" altLang="ko-KR" sz="1400" i="0">
              <a:effectLst/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6685DD-FE3E-3331-7D26-57B0BD7032C0}"/>
              </a:ext>
            </a:extLst>
          </p:cNvPr>
          <p:cNvSpPr txBox="1"/>
          <p:nvPr/>
        </p:nvSpPr>
        <p:spPr>
          <a:xfrm>
            <a:off x="742089" y="5996945"/>
            <a:ext cx="43190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vi hello-world-service.yaml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kubectl apply -f hello-world-service.yaml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kubectl get svc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C1A74C8-4AFD-593B-71B6-829560A753B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Ingress </a:t>
            </a:r>
            <a:r>
              <a:rPr lang="ko-KR" altLang="en-US" sz="4400"/>
              <a:t>실습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EF8C4-3462-D542-361C-1937AE1B51EB}"/>
              </a:ext>
            </a:extLst>
          </p:cNvPr>
          <p:cNvSpPr txBox="1"/>
          <p:nvPr/>
        </p:nvSpPr>
        <p:spPr>
          <a:xfrm>
            <a:off x="742089" y="2563800"/>
            <a:ext cx="5159396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apiVersion: v1</a:t>
            </a:r>
          </a:p>
          <a:p>
            <a:r>
              <a:rPr lang="en-US" altLang="ko-KR" sz="1400"/>
              <a:t>kind: Service</a:t>
            </a:r>
          </a:p>
          <a:p>
            <a:r>
              <a:rPr lang="en-US" altLang="ko-KR" sz="1400"/>
              <a:t>metadata:</a:t>
            </a:r>
          </a:p>
          <a:p>
            <a:r>
              <a:rPr lang="en-US" altLang="ko-KR" sz="1400"/>
              <a:t>  name: hello-world</a:t>
            </a:r>
          </a:p>
          <a:p>
            <a:r>
              <a:rPr lang="en-US" altLang="ko-KR" sz="1400"/>
              <a:t>spec:</a:t>
            </a:r>
          </a:p>
          <a:p>
            <a:r>
              <a:rPr lang="en-US" altLang="ko-KR" sz="1400"/>
              <a:t>  type: </a:t>
            </a:r>
            <a:r>
              <a:rPr lang="en-US" altLang="ko-KR" sz="1400">
                <a:highlight>
                  <a:srgbClr val="FFFF00"/>
                </a:highlight>
              </a:rPr>
              <a:t>ClusterIP</a:t>
            </a:r>
            <a:r>
              <a:rPr lang="en-US" altLang="ko-KR" sz="1400"/>
              <a:t> </a:t>
            </a:r>
          </a:p>
          <a:p>
            <a:r>
              <a:rPr lang="en-US" altLang="ko-KR" sz="1400"/>
              <a:t>  selector:</a:t>
            </a:r>
          </a:p>
          <a:p>
            <a:r>
              <a:rPr lang="en-US" altLang="ko-KR" sz="1400"/>
              <a:t>    app: hello-world</a:t>
            </a:r>
          </a:p>
          <a:p>
            <a:r>
              <a:rPr lang="en-US" altLang="ko-KR" sz="1400"/>
              <a:t>  ports:</a:t>
            </a:r>
          </a:p>
          <a:p>
            <a:r>
              <a:rPr lang="en-US" altLang="ko-KR" sz="1400"/>
              <a:t>    - protocol: TCP</a:t>
            </a:r>
          </a:p>
          <a:p>
            <a:r>
              <a:rPr lang="en-US" altLang="ko-KR" sz="1400"/>
              <a:t>      port: </a:t>
            </a:r>
            <a:r>
              <a:rPr lang="en-US" altLang="ko-KR" sz="1400">
                <a:highlight>
                  <a:srgbClr val="00FF00"/>
                </a:highlight>
              </a:rPr>
              <a:t>80</a:t>
            </a:r>
            <a:r>
              <a:rPr lang="en-US" altLang="ko-KR" sz="1400"/>
              <a:t>          # </a:t>
            </a:r>
            <a:r>
              <a:rPr lang="ko-KR" altLang="en-US" sz="1400"/>
              <a:t>클러스터 내부 서비스 포트</a:t>
            </a:r>
          </a:p>
          <a:p>
            <a:r>
              <a:rPr lang="ko-KR" altLang="en-US" sz="1400"/>
              <a:t>      </a:t>
            </a:r>
            <a:r>
              <a:rPr lang="en-US" altLang="ko-KR" sz="1400"/>
              <a:t>targetPort: </a:t>
            </a:r>
            <a:r>
              <a:rPr lang="en-US" altLang="ko-KR" sz="1400">
                <a:highlight>
                  <a:srgbClr val="00FF00"/>
                </a:highlight>
              </a:rPr>
              <a:t>80</a:t>
            </a:r>
            <a:r>
              <a:rPr lang="en-US" altLang="ko-KR" sz="1400"/>
              <a:t>  # </a:t>
            </a:r>
            <a:r>
              <a:rPr lang="ko-KR" altLang="en-US" sz="1400"/>
              <a:t>파드 내부 컨테이너 포트</a:t>
            </a:r>
            <a:endParaRPr lang="en-US" altLang="ko-KR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EF8C55-DB77-D946-E752-4801A18A8670}"/>
              </a:ext>
            </a:extLst>
          </p:cNvPr>
          <p:cNvSpPr txBox="1"/>
          <p:nvPr/>
        </p:nvSpPr>
        <p:spPr>
          <a:xfrm>
            <a:off x="9084798" y="311520"/>
            <a:ext cx="29889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hello-world-service.yaml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BF99E-0ACB-AE58-3719-43C7B67BB980}"/>
              </a:ext>
            </a:extLst>
          </p:cNvPr>
          <p:cNvSpPr txBox="1"/>
          <p:nvPr/>
        </p:nvSpPr>
        <p:spPr>
          <a:xfrm>
            <a:off x="6096000" y="619297"/>
            <a:ext cx="5159396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---</a:t>
            </a:r>
          </a:p>
          <a:p>
            <a:r>
              <a:rPr lang="en-US" altLang="ko-KR" sz="1400"/>
              <a:t>apiVersion: v1</a:t>
            </a:r>
          </a:p>
          <a:p>
            <a:r>
              <a:rPr lang="en-US" altLang="ko-KR" sz="1400"/>
              <a:t>kind: Service</a:t>
            </a:r>
          </a:p>
          <a:p>
            <a:r>
              <a:rPr lang="en-US" altLang="ko-KR" sz="1400"/>
              <a:t>metadata:</a:t>
            </a:r>
          </a:p>
          <a:p>
            <a:r>
              <a:rPr lang="en-US" altLang="ko-KR" sz="1400"/>
              <a:t>  name: ingress-nginx-controller</a:t>
            </a:r>
          </a:p>
          <a:p>
            <a:r>
              <a:rPr lang="en-US" altLang="ko-KR" sz="1400"/>
              <a:t>  namespace: ingress-nginx</a:t>
            </a:r>
          </a:p>
          <a:p>
            <a:r>
              <a:rPr lang="en-US" altLang="ko-KR" sz="1400"/>
              <a:t>spec:</a:t>
            </a:r>
          </a:p>
          <a:p>
            <a:r>
              <a:rPr lang="en-US" altLang="ko-KR" sz="1400"/>
              <a:t>  </a:t>
            </a:r>
            <a:r>
              <a:rPr lang="en-US" altLang="ko-KR" sz="1400">
                <a:highlight>
                  <a:srgbClr val="FFFF00"/>
                </a:highlight>
              </a:rPr>
              <a:t>type: LoadBalancer</a:t>
            </a:r>
          </a:p>
          <a:p>
            <a:r>
              <a:rPr lang="en-US" altLang="ko-KR" sz="1400">
                <a:highlight>
                  <a:srgbClr val="FFFF00"/>
                </a:highlight>
              </a:rPr>
              <a:t>  loadBalancerIP: 172.18.0.240 # MetalLB</a:t>
            </a:r>
            <a:r>
              <a:rPr lang="ko-KR" altLang="en-US" sz="1400">
                <a:highlight>
                  <a:srgbClr val="FFFF00"/>
                </a:highlight>
              </a:rPr>
              <a:t>에서 할당할 외부 </a:t>
            </a:r>
            <a:r>
              <a:rPr lang="en-US" altLang="ko-KR" sz="1400">
                <a:highlight>
                  <a:srgbClr val="FFFF00"/>
                </a:highlight>
              </a:rPr>
              <a:t>IP</a:t>
            </a:r>
          </a:p>
          <a:p>
            <a:r>
              <a:rPr lang="en-US" altLang="ko-KR" sz="1400"/>
              <a:t>  ports:</a:t>
            </a:r>
          </a:p>
          <a:p>
            <a:r>
              <a:rPr lang="en-US" altLang="ko-KR" sz="1400">
                <a:highlight>
                  <a:srgbClr val="00FFFF"/>
                </a:highlight>
              </a:rPr>
              <a:t>    - name: http</a:t>
            </a:r>
          </a:p>
          <a:p>
            <a:r>
              <a:rPr lang="en-US" altLang="ko-KR" sz="1400">
                <a:highlight>
                  <a:srgbClr val="00FFFF"/>
                </a:highlight>
              </a:rPr>
              <a:t>      port: 80</a:t>
            </a:r>
          </a:p>
          <a:p>
            <a:r>
              <a:rPr lang="en-US" altLang="ko-KR" sz="1400">
                <a:highlight>
                  <a:srgbClr val="00FFFF"/>
                </a:highlight>
              </a:rPr>
              <a:t>      targetPort: 80</a:t>
            </a:r>
          </a:p>
          <a:p>
            <a:r>
              <a:rPr lang="en-US" altLang="ko-KR" sz="1400">
                <a:highlight>
                  <a:srgbClr val="00FFFF"/>
                </a:highlight>
              </a:rPr>
              <a:t>      protocol: TCP</a:t>
            </a:r>
          </a:p>
          <a:p>
            <a:r>
              <a:rPr lang="en-US" altLang="ko-KR" sz="1400">
                <a:highlight>
                  <a:srgbClr val="00FFFF"/>
                </a:highlight>
              </a:rPr>
              <a:t>    - name: https</a:t>
            </a:r>
          </a:p>
          <a:p>
            <a:r>
              <a:rPr lang="en-US" altLang="ko-KR" sz="1400">
                <a:highlight>
                  <a:srgbClr val="00FFFF"/>
                </a:highlight>
              </a:rPr>
              <a:t>      port: 443</a:t>
            </a:r>
          </a:p>
          <a:p>
            <a:r>
              <a:rPr lang="en-US" altLang="ko-KR" sz="1400">
                <a:highlight>
                  <a:srgbClr val="00FFFF"/>
                </a:highlight>
              </a:rPr>
              <a:t>      targetPort: 443</a:t>
            </a:r>
          </a:p>
          <a:p>
            <a:r>
              <a:rPr lang="en-US" altLang="ko-KR" sz="1400">
                <a:highlight>
                  <a:srgbClr val="00FFFF"/>
                </a:highlight>
              </a:rPr>
              <a:t>      protocol: TCP</a:t>
            </a:r>
          </a:p>
          <a:p>
            <a:r>
              <a:rPr lang="en-US" altLang="ko-KR" sz="1400"/>
              <a:t>  selector:</a:t>
            </a:r>
          </a:p>
          <a:p>
            <a:r>
              <a:rPr lang="en-US" altLang="ko-KR" sz="1400"/>
              <a:t>    app.kubernetes.io/name: ingress-nginx</a:t>
            </a:r>
          </a:p>
          <a:p>
            <a:r>
              <a:rPr lang="en-US" altLang="ko-KR" sz="1400"/>
              <a:t>    app.kubernetes.io/part-of: ingress-nginx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CC4FF7E-F580-D619-D268-B93C21A68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72" y="5333948"/>
            <a:ext cx="10569856" cy="66299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FEE0966-99AB-64D9-A2B2-16DDD95A8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009" y="6048677"/>
            <a:ext cx="6101919" cy="65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15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9BABB-6D33-E05F-D9CC-140F60BDC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5542AA-91AA-AB3A-B824-F33B40FBD687}"/>
              </a:ext>
            </a:extLst>
          </p:cNvPr>
          <p:cNvSpPr txBox="1"/>
          <p:nvPr/>
        </p:nvSpPr>
        <p:spPr>
          <a:xfrm>
            <a:off x="838198" y="1221904"/>
            <a:ext cx="9868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5.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서비스 생성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8DAC28-CBA9-E1B8-E09D-1E14A4E53AEF}"/>
              </a:ext>
            </a:extLst>
          </p:cNvPr>
          <p:cNvSpPr txBox="1"/>
          <p:nvPr/>
        </p:nvSpPr>
        <p:spPr>
          <a:xfrm>
            <a:off x="838198" y="2098924"/>
            <a:ext cx="4414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kubectl get svc -n ingress-nginx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아래와 같은 상태인지 확인</a:t>
            </a:r>
            <a:endParaRPr lang="en-US" altLang="ko-KR" sz="1600" b="1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0894B00-6E65-D700-7757-929BCEFC562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Ingress </a:t>
            </a:r>
            <a:r>
              <a:rPr lang="ko-KR" altLang="en-US" sz="4400"/>
              <a:t>실습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25EAC1-4148-853C-D956-100F08AF6B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b="41914"/>
          <a:stretch/>
        </p:blipFill>
        <p:spPr>
          <a:xfrm>
            <a:off x="677710" y="3253577"/>
            <a:ext cx="10836579" cy="92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3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92917-6620-7307-810F-816A0958F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9A1BB5-1D7E-1987-5CB1-AF794248375B}"/>
              </a:ext>
            </a:extLst>
          </p:cNvPr>
          <p:cNvSpPr txBox="1"/>
          <p:nvPr/>
        </p:nvSpPr>
        <p:spPr>
          <a:xfrm>
            <a:off x="838198" y="1152211"/>
            <a:ext cx="9273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6. Ingress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생성 및 호스트 규칙 설정   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B21E387-ABE7-5F9D-89B5-0CF9F408C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744324"/>
            <a:ext cx="8857115" cy="4401205"/>
          </a:xfrm>
        </p:spPr>
        <p:txBody>
          <a:bodyPr>
            <a:normAutofit/>
          </a:bodyPr>
          <a:lstStyle/>
          <a:p>
            <a:r>
              <a:rPr lang="en-US" altLang="ko-KR" sz="2000">
                <a:latin typeface="-apple-system"/>
              </a:rPr>
              <a:t>Ingress </a:t>
            </a:r>
            <a:r>
              <a:rPr lang="ko-KR" altLang="en-US" sz="2000">
                <a:latin typeface="-apple-system"/>
              </a:rPr>
              <a:t>생성</a:t>
            </a:r>
            <a:endParaRPr lang="en-US" altLang="ko-KR" sz="2000">
              <a:latin typeface="-apple-system"/>
            </a:endParaRPr>
          </a:p>
          <a:p>
            <a:pPr lvl="1"/>
            <a:r>
              <a:rPr lang="en-US" altLang="ko-KR" sz="1600" i="0">
                <a:effectLst/>
                <a:latin typeface="-apple-system"/>
              </a:rPr>
              <a:t>annotations : Ingress Controller</a:t>
            </a:r>
            <a:r>
              <a:rPr lang="ko-KR" altLang="en-US" sz="1600" i="0">
                <a:effectLst/>
                <a:latin typeface="-apple-system"/>
              </a:rPr>
              <a:t>의 동작을 사용자 정의할 때 사용</a:t>
            </a:r>
          </a:p>
          <a:p>
            <a:pPr lvl="1"/>
            <a:r>
              <a:rPr lang="en-US" altLang="ko-KR" sz="1600" i="0">
                <a:effectLst/>
                <a:latin typeface="-apple-system"/>
              </a:rPr>
              <a:t>nginx.ingress.kubernetes.io/rewrite-target: /</a:t>
            </a:r>
          </a:p>
          <a:p>
            <a:pPr lvl="2"/>
            <a:r>
              <a:rPr lang="en-US" altLang="ko-KR" sz="1200" i="0">
                <a:effectLst/>
                <a:latin typeface="-apple-system"/>
              </a:rPr>
              <a:t>Nginx</a:t>
            </a:r>
            <a:r>
              <a:rPr lang="ko-KR" altLang="en-US" sz="1200" i="0">
                <a:effectLst/>
                <a:latin typeface="-apple-system"/>
              </a:rPr>
              <a:t>가 요청의 </a:t>
            </a:r>
            <a:r>
              <a:rPr lang="en-US" altLang="ko-KR" sz="1200" i="0">
                <a:effectLst/>
                <a:latin typeface="-apple-system"/>
              </a:rPr>
              <a:t>URL </a:t>
            </a:r>
            <a:r>
              <a:rPr lang="ko-KR" altLang="en-US" sz="1200" i="0">
                <a:effectLst/>
                <a:latin typeface="-apple-system"/>
              </a:rPr>
              <a:t>경로를 </a:t>
            </a:r>
            <a:r>
              <a:rPr lang="en-US" altLang="ko-KR" sz="1200" i="0">
                <a:effectLst/>
                <a:latin typeface="-apple-system"/>
              </a:rPr>
              <a:t>/</a:t>
            </a:r>
            <a:r>
              <a:rPr lang="ko-KR" altLang="en-US" sz="1200" i="0">
                <a:effectLst/>
                <a:latin typeface="-apple-system"/>
              </a:rPr>
              <a:t>로 재작성</a:t>
            </a:r>
            <a:endParaRPr lang="en-US" altLang="ko-KR" sz="1200" i="0">
              <a:effectLst/>
              <a:latin typeface="-apple-system"/>
            </a:endParaRPr>
          </a:p>
          <a:p>
            <a:pPr lvl="2"/>
            <a:r>
              <a:rPr lang="ko-KR" altLang="en-US" sz="1200" i="0">
                <a:effectLst/>
                <a:latin typeface="-apple-system"/>
              </a:rPr>
              <a:t>예시</a:t>
            </a:r>
            <a:r>
              <a:rPr lang="en-US" altLang="ko-KR" sz="1200" i="0">
                <a:effectLst/>
                <a:latin typeface="-apple-system"/>
              </a:rPr>
              <a:t>: /about → /</a:t>
            </a:r>
          </a:p>
          <a:p>
            <a:pPr marL="914400" lvl="2" indent="0">
              <a:buNone/>
            </a:pPr>
            <a:r>
              <a:rPr lang="en-US" altLang="ko-KR" sz="1200" i="0">
                <a:effectLst/>
                <a:latin typeface="-apple-system"/>
              </a:rPr>
              <a:t>                 /api/v1/data → /</a:t>
            </a:r>
          </a:p>
          <a:p>
            <a:pPr lvl="1"/>
            <a:r>
              <a:rPr lang="ko-KR" altLang="en-US" sz="1600" i="0">
                <a:effectLst/>
                <a:latin typeface="-apple-system"/>
              </a:rPr>
              <a:t>호스트</a:t>
            </a:r>
            <a:r>
              <a:rPr lang="en-US" altLang="ko-KR" sz="1600" i="0">
                <a:effectLst/>
                <a:latin typeface="-apple-system"/>
              </a:rPr>
              <a:t>(host) </a:t>
            </a:r>
            <a:r>
              <a:rPr lang="ko-KR" altLang="en-US" sz="1600" i="0">
                <a:effectLst/>
                <a:latin typeface="-apple-system"/>
              </a:rPr>
              <a:t>규칙</a:t>
            </a:r>
          </a:p>
          <a:p>
            <a:pPr lvl="2"/>
            <a:r>
              <a:rPr lang="en-US" altLang="ko-KR" sz="1200" i="0">
                <a:effectLst/>
                <a:latin typeface="-apple-system"/>
              </a:rPr>
              <a:t>hello-world.local </a:t>
            </a:r>
            <a:r>
              <a:rPr lang="ko-KR" altLang="en-US" sz="1200" i="0">
                <a:effectLst/>
                <a:latin typeface="-apple-system"/>
              </a:rPr>
              <a:t>도메인으로 들어오는 요청만 이 </a:t>
            </a:r>
            <a:r>
              <a:rPr lang="en-US" altLang="ko-KR" sz="1200" i="0">
                <a:effectLst/>
                <a:latin typeface="-apple-system"/>
              </a:rPr>
              <a:t>Ingress</a:t>
            </a:r>
            <a:r>
              <a:rPr lang="ko-KR" altLang="en-US" sz="1200" i="0">
                <a:effectLst/>
                <a:latin typeface="-apple-system"/>
              </a:rPr>
              <a:t>가 처리합니다</a:t>
            </a:r>
            <a:r>
              <a:rPr lang="en-US" altLang="ko-KR" sz="1200" i="0">
                <a:effectLst/>
                <a:latin typeface="-apple-system"/>
              </a:rPr>
              <a:t>.</a:t>
            </a:r>
          </a:p>
          <a:p>
            <a:pPr lvl="2"/>
            <a:r>
              <a:rPr lang="ko-KR" altLang="en-US" sz="1200" i="0">
                <a:effectLst/>
                <a:latin typeface="-apple-system"/>
              </a:rPr>
              <a:t>다른 도메인에서는 이 </a:t>
            </a:r>
            <a:r>
              <a:rPr lang="en-US" altLang="ko-KR" sz="1200" i="0">
                <a:effectLst/>
                <a:latin typeface="-apple-system"/>
              </a:rPr>
              <a:t>Ingress</a:t>
            </a:r>
            <a:r>
              <a:rPr lang="ko-KR" altLang="en-US" sz="1200" i="0">
                <a:effectLst/>
                <a:latin typeface="-apple-system"/>
              </a:rPr>
              <a:t>가 작동하지 않습니다</a:t>
            </a:r>
            <a:r>
              <a:rPr lang="en-US" altLang="ko-KR" sz="1200" i="0">
                <a:effectLst/>
                <a:latin typeface="-apple-system"/>
              </a:rPr>
              <a:t>.</a:t>
            </a:r>
          </a:p>
          <a:p>
            <a:pPr lvl="2"/>
            <a:r>
              <a:rPr lang="ko-KR" altLang="en-US" sz="1200" i="0">
                <a:effectLst/>
                <a:latin typeface="-apple-system"/>
              </a:rPr>
              <a:t>예시</a:t>
            </a:r>
            <a:r>
              <a:rPr lang="en-US" altLang="ko-KR" sz="1200" i="0">
                <a:effectLst/>
                <a:latin typeface="-apple-system"/>
              </a:rPr>
              <a:t>: http://hello-world.local → </a:t>
            </a:r>
            <a:r>
              <a:rPr lang="ko-KR" altLang="en-US" sz="1200" i="0">
                <a:effectLst/>
                <a:latin typeface="-apple-system"/>
              </a:rPr>
              <a:t>허용됨</a:t>
            </a:r>
          </a:p>
          <a:p>
            <a:pPr marL="457200" lvl="1" indent="0">
              <a:buNone/>
            </a:pPr>
            <a:r>
              <a:rPr lang="en-US" altLang="ko-KR" sz="1200" i="0">
                <a:effectLst/>
                <a:latin typeface="-apple-system"/>
              </a:rPr>
              <a:t>                              http://example.com → 404 Not Found</a:t>
            </a:r>
          </a:p>
          <a:p>
            <a:pPr lvl="1"/>
            <a:r>
              <a:rPr lang="en-US" altLang="ko-KR" sz="1600" i="0">
                <a:effectLst/>
                <a:latin typeface="-apple-system"/>
              </a:rPr>
              <a:t>backend: Ingress</a:t>
            </a:r>
            <a:r>
              <a:rPr lang="ko-KR" altLang="en-US" sz="1600" i="0">
                <a:effectLst/>
                <a:latin typeface="-apple-system"/>
              </a:rPr>
              <a:t>는 직접 </a:t>
            </a:r>
            <a:r>
              <a:rPr lang="en-US" altLang="ko-KR" sz="1600" i="0">
                <a:effectLst/>
                <a:latin typeface="-apple-system"/>
              </a:rPr>
              <a:t>Pod</a:t>
            </a:r>
            <a:r>
              <a:rPr lang="ko-KR" altLang="en-US" sz="1600" i="0">
                <a:effectLst/>
                <a:latin typeface="-apple-system"/>
              </a:rPr>
              <a:t>와 통신하지 않고 </a:t>
            </a:r>
            <a:r>
              <a:rPr lang="en-US" altLang="ko-KR" sz="1600" i="0">
                <a:effectLst/>
                <a:latin typeface="-apple-system"/>
              </a:rPr>
              <a:t>Service</a:t>
            </a:r>
            <a:r>
              <a:rPr lang="ko-KR" altLang="en-US" sz="1600" i="0">
                <a:effectLst/>
                <a:latin typeface="-apple-system"/>
              </a:rPr>
              <a:t>를 통해 접근</a:t>
            </a:r>
          </a:p>
          <a:p>
            <a:pPr lvl="2"/>
            <a:r>
              <a:rPr lang="en-US" altLang="ko-KR" sz="1200" i="0">
                <a:effectLst/>
                <a:latin typeface="-apple-system"/>
              </a:rPr>
              <a:t>service.name: hello-world</a:t>
            </a:r>
          </a:p>
          <a:p>
            <a:pPr lvl="2"/>
            <a:r>
              <a:rPr lang="ko-KR" altLang="en-US" sz="1200" i="0">
                <a:effectLst/>
                <a:latin typeface="-apple-system"/>
              </a:rPr>
              <a:t>요청을 </a:t>
            </a:r>
            <a:r>
              <a:rPr lang="en-US" altLang="ko-KR" sz="1200" i="0">
                <a:effectLst/>
                <a:latin typeface="-apple-system"/>
              </a:rPr>
              <a:t>hello-world </a:t>
            </a:r>
            <a:r>
              <a:rPr lang="ko-KR" altLang="en-US" sz="1200" i="0">
                <a:effectLst/>
                <a:latin typeface="-apple-system"/>
              </a:rPr>
              <a:t>서비스로 전달함</a:t>
            </a:r>
          </a:p>
          <a:p>
            <a:pPr lvl="2"/>
            <a:r>
              <a:rPr lang="en-US" altLang="ko-KR" sz="1200" i="0">
                <a:effectLst/>
                <a:latin typeface="-apple-system"/>
              </a:rPr>
              <a:t>service.port.number: 80</a:t>
            </a:r>
          </a:p>
          <a:p>
            <a:pPr lvl="2"/>
            <a:r>
              <a:rPr lang="ko-KR" altLang="en-US" sz="1200" i="0">
                <a:effectLst/>
                <a:latin typeface="-apple-system"/>
              </a:rPr>
              <a:t>서비스의 </a:t>
            </a:r>
            <a:r>
              <a:rPr lang="en-US" altLang="ko-KR" sz="1200" i="0">
                <a:effectLst/>
                <a:latin typeface="-apple-system"/>
              </a:rPr>
              <a:t>80</a:t>
            </a:r>
            <a:r>
              <a:rPr lang="ko-KR" altLang="en-US" sz="1200" i="0">
                <a:effectLst/>
                <a:latin typeface="-apple-system"/>
              </a:rPr>
              <a:t>번 포트로 요청을 전달함</a:t>
            </a:r>
            <a:endParaRPr lang="en-US" altLang="ko-KR" sz="1200" i="0">
              <a:effectLst/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6B92DB-65C3-59EE-79D4-BEC18632FD2C}"/>
              </a:ext>
            </a:extLst>
          </p:cNvPr>
          <p:cNvSpPr txBox="1"/>
          <p:nvPr/>
        </p:nvSpPr>
        <p:spPr>
          <a:xfrm>
            <a:off x="7757758" y="5972226"/>
            <a:ext cx="44754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vi ingress-config.yaml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kubectl apply -f ingress-config.yaml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kubectl get ingress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225EB89-89A8-5F13-5FE0-35BCCAECB5D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Ingress </a:t>
            </a:r>
            <a:r>
              <a:rPr lang="ko-KR" altLang="en-US" sz="4400"/>
              <a:t>실습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286DF-E575-4313-4FBF-04C760E5E63A}"/>
              </a:ext>
            </a:extLst>
          </p:cNvPr>
          <p:cNvSpPr txBox="1"/>
          <p:nvPr/>
        </p:nvSpPr>
        <p:spPr>
          <a:xfrm>
            <a:off x="7554532" y="1548295"/>
            <a:ext cx="4037092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apiVersion: networking.k8s.io/v1</a:t>
            </a:r>
          </a:p>
          <a:p>
            <a:r>
              <a:rPr lang="en-US" altLang="ko-KR" sz="1400"/>
              <a:t>kind: Ingress</a:t>
            </a:r>
          </a:p>
          <a:p>
            <a:r>
              <a:rPr lang="en-US" altLang="ko-KR" sz="1400"/>
              <a:t>metadata:</a:t>
            </a:r>
          </a:p>
          <a:p>
            <a:r>
              <a:rPr lang="en-US" altLang="ko-KR" sz="1400"/>
              <a:t>  name: hello-world-ingress</a:t>
            </a:r>
          </a:p>
          <a:p>
            <a:r>
              <a:rPr lang="en-US" altLang="ko-KR" sz="1400"/>
              <a:t>  namespace: default</a:t>
            </a:r>
          </a:p>
          <a:p>
            <a:r>
              <a:rPr lang="en-US" altLang="ko-KR" sz="1400"/>
              <a:t>  annotations:</a:t>
            </a:r>
          </a:p>
          <a:p>
            <a:r>
              <a:rPr lang="en-US" altLang="ko-KR" sz="1400"/>
              <a:t>    nginx.ingress.kubernetes.io/rewrite-target: /</a:t>
            </a:r>
          </a:p>
          <a:p>
            <a:r>
              <a:rPr lang="en-US" altLang="ko-KR" sz="1400"/>
              <a:t>spec:</a:t>
            </a:r>
          </a:p>
          <a:p>
            <a:r>
              <a:rPr lang="en-US" altLang="ko-KR" sz="1400"/>
              <a:t>  </a:t>
            </a:r>
            <a:r>
              <a:rPr lang="en-US" altLang="ko-KR" sz="1400">
                <a:highlight>
                  <a:srgbClr val="FFFF00"/>
                </a:highlight>
              </a:rPr>
              <a:t>ingressClassName: nginx</a:t>
            </a:r>
          </a:p>
          <a:p>
            <a:r>
              <a:rPr lang="en-US" altLang="ko-KR" sz="1400"/>
              <a:t>  rules:</a:t>
            </a:r>
          </a:p>
          <a:p>
            <a:r>
              <a:rPr lang="en-US" altLang="ko-KR" sz="1400"/>
              <a:t>    - </a:t>
            </a:r>
            <a:r>
              <a:rPr lang="en-US" altLang="ko-KR" sz="1400">
                <a:highlight>
                  <a:srgbClr val="FFFF00"/>
                </a:highlight>
              </a:rPr>
              <a:t>host: hello-world.local</a:t>
            </a:r>
          </a:p>
          <a:p>
            <a:r>
              <a:rPr lang="en-US" altLang="ko-KR" sz="1400"/>
              <a:t>      http:</a:t>
            </a:r>
          </a:p>
          <a:p>
            <a:r>
              <a:rPr lang="en-US" altLang="ko-KR" sz="1400"/>
              <a:t>        paths:</a:t>
            </a:r>
          </a:p>
          <a:p>
            <a:r>
              <a:rPr lang="en-US" altLang="ko-KR" sz="1400"/>
              <a:t>          - path: /</a:t>
            </a:r>
          </a:p>
          <a:p>
            <a:r>
              <a:rPr lang="en-US" altLang="ko-KR" sz="1400"/>
              <a:t>            pathType: Prefix</a:t>
            </a:r>
          </a:p>
          <a:p>
            <a:r>
              <a:rPr lang="en-US" altLang="ko-KR" sz="1400"/>
              <a:t>            backend:</a:t>
            </a:r>
          </a:p>
          <a:p>
            <a:r>
              <a:rPr lang="en-US" altLang="ko-KR" sz="1400"/>
              <a:t>              service:</a:t>
            </a:r>
          </a:p>
          <a:p>
            <a:r>
              <a:rPr lang="en-US" altLang="ko-KR" sz="1400"/>
              <a:t>                name: hello-world</a:t>
            </a:r>
          </a:p>
          <a:p>
            <a:r>
              <a:rPr lang="en-US" altLang="ko-KR" sz="1400"/>
              <a:t>                port:</a:t>
            </a:r>
          </a:p>
          <a:p>
            <a:r>
              <a:rPr lang="en-US" altLang="ko-KR" sz="1400"/>
              <a:t>                  number: </a:t>
            </a:r>
            <a:r>
              <a:rPr lang="en-US" altLang="ko-KR" sz="1400">
                <a:highlight>
                  <a:srgbClr val="00FF00"/>
                </a:highlight>
              </a:rPr>
              <a:t>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B949B-0D84-36BC-C15F-AD08575DF8F0}"/>
              </a:ext>
            </a:extLst>
          </p:cNvPr>
          <p:cNvSpPr txBox="1"/>
          <p:nvPr/>
        </p:nvSpPr>
        <p:spPr>
          <a:xfrm>
            <a:off x="9926360" y="1221904"/>
            <a:ext cx="1842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ingress-config.yaml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3A9BB34-F17D-A378-F129-8B499FACD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462"/>
          <a:stretch/>
        </p:blipFill>
        <p:spPr>
          <a:xfrm>
            <a:off x="411051" y="6145529"/>
            <a:ext cx="6919560" cy="5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0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3E4E3-FC02-6694-0DFA-D72A0C910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D2A78D-0571-0FEE-CD30-294F993924F2}"/>
              </a:ext>
            </a:extLst>
          </p:cNvPr>
          <p:cNvSpPr txBox="1"/>
          <p:nvPr/>
        </p:nvSpPr>
        <p:spPr>
          <a:xfrm>
            <a:off x="838198" y="1221904"/>
            <a:ext cx="80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Nginx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기반의 웹 애플리케이션 배포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AE42A8-29F7-E5F0-D6BE-B25E3D907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762772"/>
            <a:ext cx="10967979" cy="3873323"/>
          </a:xfrm>
        </p:spPr>
        <p:txBody>
          <a:bodyPr>
            <a:normAutofit/>
          </a:bodyPr>
          <a:lstStyle/>
          <a:p>
            <a:r>
              <a:rPr lang="ko-KR" altLang="en-US" sz="1800" i="0">
                <a:effectLst/>
                <a:latin typeface="-apple-system"/>
              </a:rPr>
              <a:t>현재는 가상 환경인 </a:t>
            </a:r>
            <a:r>
              <a:rPr lang="en-US" altLang="ko-KR" sz="1800" i="0">
                <a:effectLst/>
                <a:latin typeface="-apple-system"/>
              </a:rPr>
              <a:t>WSL2</a:t>
            </a:r>
            <a:r>
              <a:rPr lang="ko-KR" altLang="en-US" sz="1800" i="0">
                <a:effectLst/>
                <a:latin typeface="-apple-system"/>
              </a:rPr>
              <a:t>와 </a:t>
            </a:r>
            <a:r>
              <a:rPr lang="en-US" altLang="ko-KR" sz="1800" i="0">
                <a:effectLst/>
                <a:latin typeface="-apple-system"/>
              </a:rPr>
              <a:t>KinD </a:t>
            </a:r>
            <a:r>
              <a:rPr lang="ko-KR" altLang="en-US" sz="1800" i="0">
                <a:effectLst/>
                <a:latin typeface="-apple-system"/>
              </a:rPr>
              <a:t>기반으로 작업하고 있음</a:t>
            </a:r>
            <a:endParaRPr lang="en-US" altLang="ko-KR" sz="1800">
              <a:latin typeface="-apple-system"/>
            </a:endParaRPr>
          </a:p>
          <a:p>
            <a:pPr lvl="1"/>
            <a:r>
              <a:rPr lang="en-US" altLang="ko-KR" sz="1400" i="0">
                <a:effectLst/>
                <a:latin typeface="-apple-system"/>
              </a:rPr>
              <a:t>Docker </a:t>
            </a:r>
            <a:r>
              <a:rPr lang="ko-KR" altLang="en-US" sz="1400" i="0">
                <a:effectLst/>
                <a:latin typeface="-apple-system"/>
              </a:rPr>
              <a:t>네트워크와 </a:t>
            </a:r>
            <a:r>
              <a:rPr lang="en-US" altLang="ko-KR" sz="1400" i="0">
                <a:effectLst/>
                <a:latin typeface="-apple-system"/>
              </a:rPr>
              <a:t>WSL2 </a:t>
            </a:r>
            <a:r>
              <a:rPr lang="ko-KR" altLang="en-US" sz="1400" i="0">
                <a:effectLst/>
                <a:latin typeface="-apple-system"/>
              </a:rPr>
              <a:t>네트워크는 기본적으로 격리되어 있음</a:t>
            </a:r>
            <a:endParaRPr lang="en-US" altLang="ko-KR" sz="1400" i="0">
              <a:effectLst/>
              <a:latin typeface="-apple-system"/>
            </a:endParaRPr>
          </a:p>
          <a:p>
            <a:pPr lvl="1"/>
            <a:r>
              <a:rPr lang="ko-KR" altLang="en-US" sz="1400">
                <a:latin typeface="-apple-system"/>
              </a:rPr>
              <a:t>원래는 웹브라우저</a:t>
            </a:r>
            <a:r>
              <a:rPr lang="en-US" altLang="ko-KR" sz="1400">
                <a:latin typeface="-apple-system"/>
              </a:rPr>
              <a:t>, curl</a:t>
            </a:r>
            <a:r>
              <a:rPr lang="ko-KR" altLang="en-US" sz="1400">
                <a:latin typeface="-apple-system"/>
              </a:rPr>
              <a:t>로 바로 </a:t>
            </a:r>
            <a:r>
              <a:rPr lang="en-US" altLang="ko-KR" sz="1400">
                <a:highlight>
                  <a:srgbClr val="FFFF00"/>
                </a:highlight>
              </a:rPr>
              <a:t>hello-world.local</a:t>
            </a:r>
            <a:r>
              <a:rPr lang="ko-KR" altLang="en-US" sz="1400"/>
              <a:t>로 접속할 수 있어야하는데 안 됨</a:t>
            </a:r>
            <a:endParaRPr lang="en-US" altLang="ko-KR" sz="1400" i="0">
              <a:effectLst/>
              <a:latin typeface="-apple-system"/>
            </a:endParaRPr>
          </a:p>
          <a:p>
            <a:r>
              <a:rPr lang="ko-KR" altLang="en-US" sz="1800" i="0">
                <a:effectLst/>
                <a:latin typeface="-apple-system"/>
              </a:rPr>
              <a:t>포트 포워딩을 이용하면 </a:t>
            </a:r>
            <a:r>
              <a:rPr lang="en-US" altLang="ko-KR" sz="1800">
                <a:highlight>
                  <a:srgbClr val="FFFF00"/>
                </a:highlight>
              </a:rPr>
              <a:t>hello-world.local</a:t>
            </a:r>
            <a:r>
              <a:rPr lang="ko-KR" altLang="en-US" sz="1800">
                <a:latin typeface="-apple-system"/>
              </a:rPr>
              <a:t>로 접속이 가능하다</a:t>
            </a:r>
            <a:r>
              <a:rPr lang="en-US" altLang="ko-KR" sz="1800">
                <a:latin typeface="-apple-system"/>
              </a:rPr>
              <a:t>!</a:t>
            </a:r>
            <a:r>
              <a:rPr lang="ko-KR" altLang="en-US" sz="1800" i="0">
                <a:effectLst/>
                <a:latin typeface="-apple-system"/>
              </a:rPr>
              <a:t> </a:t>
            </a:r>
            <a:endParaRPr lang="en-US" altLang="ko-KR" sz="1600" i="0">
              <a:effectLst/>
              <a:latin typeface="-apple-system"/>
            </a:endParaRPr>
          </a:p>
          <a:p>
            <a:r>
              <a:rPr lang="ko-KR" altLang="en-US" sz="2000" i="0">
                <a:effectLst/>
                <a:latin typeface="-apple-system"/>
              </a:rPr>
              <a:t>단</a:t>
            </a:r>
            <a:r>
              <a:rPr lang="en-US" altLang="ko-KR" sz="2000" i="0">
                <a:effectLst/>
                <a:latin typeface="-apple-system"/>
              </a:rPr>
              <a:t>, </a:t>
            </a:r>
            <a:r>
              <a:rPr lang="ko-KR" altLang="en-US" sz="2000" i="0">
                <a:effectLst/>
                <a:latin typeface="-apple-system"/>
              </a:rPr>
              <a:t>아래를 해줘야 접속이 가능함</a:t>
            </a:r>
            <a:endParaRPr lang="en-US" altLang="ko-KR" sz="2000" i="0">
              <a:effectLst/>
              <a:latin typeface="-apple-system"/>
            </a:endParaRPr>
          </a:p>
          <a:p>
            <a:pPr lvl="1"/>
            <a:r>
              <a:rPr lang="ko-KR" altLang="en-US" sz="1600">
                <a:latin typeface="-apple-system"/>
              </a:rPr>
              <a:t>윈도우</a:t>
            </a:r>
            <a:r>
              <a:rPr lang="en-US" altLang="ko-KR" sz="1600">
                <a:latin typeface="-apple-system"/>
              </a:rPr>
              <a:t>(cmd</a:t>
            </a:r>
            <a:r>
              <a:rPr lang="ko-KR" altLang="en-US" sz="1600">
                <a:latin typeface="-apple-system"/>
              </a:rPr>
              <a:t>를 관리자 권한으로 실행</a:t>
            </a:r>
            <a:r>
              <a:rPr lang="en-US" altLang="ko-KR" sz="1600">
                <a:latin typeface="-apple-system"/>
              </a:rPr>
              <a:t>): </a:t>
            </a:r>
            <a:r>
              <a:rPr lang="en-US" altLang="ko-KR" sz="1600">
                <a:solidFill>
                  <a:srgbClr val="FF0000"/>
                </a:solidFill>
                <a:latin typeface="-apple-system"/>
              </a:rPr>
              <a:t>notepad C:\Windows\System32\drivers\etc\hosts</a:t>
            </a:r>
          </a:p>
          <a:p>
            <a:pPr lvl="1"/>
            <a:r>
              <a:rPr lang="en-US" altLang="ko-KR" sz="1600" i="0">
                <a:effectLst/>
                <a:latin typeface="-apple-system"/>
              </a:rPr>
              <a:t>WSL2: </a:t>
            </a:r>
            <a:r>
              <a:rPr lang="en-US" altLang="ko-KR" sz="1600" i="0">
                <a:solidFill>
                  <a:srgbClr val="FF0000"/>
                </a:solidFill>
                <a:effectLst/>
                <a:latin typeface="-apple-system"/>
              </a:rPr>
              <a:t>sudo vi /etc/hosts</a:t>
            </a:r>
          </a:p>
          <a:p>
            <a:pPr lvl="1"/>
            <a:r>
              <a:rPr lang="ko-KR" altLang="en-US" sz="1600" b="1" i="0">
                <a:effectLst/>
                <a:latin typeface="-apple-system"/>
              </a:rPr>
              <a:t>둘 다 </a:t>
            </a:r>
            <a:r>
              <a:rPr lang="en-US" altLang="ko-KR" sz="1600" b="1" i="0">
                <a:effectLst/>
                <a:latin typeface="-apple-system"/>
              </a:rPr>
              <a:t>127.0.0.1 hello-world.local</a:t>
            </a:r>
            <a:r>
              <a:rPr lang="en-US" altLang="ko-KR" sz="1600" b="1">
                <a:latin typeface="-apple-system"/>
              </a:rPr>
              <a:t> </a:t>
            </a:r>
            <a:r>
              <a:rPr lang="ko-KR" altLang="en-US" sz="1600" b="1">
                <a:latin typeface="-apple-system"/>
              </a:rPr>
              <a:t>추가하기</a:t>
            </a:r>
            <a:endParaRPr lang="en-US" altLang="ko-KR" sz="1600" b="1">
              <a:latin typeface="-apple-system"/>
            </a:endParaRPr>
          </a:p>
          <a:p>
            <a:r>
              <a:rPr lang="ko-KR" altLang="en-US" sz="2000" i="0">
                <a:effectLst/>
                <a:latin typeface="-apple-system"/>
              </a:rPr>
              <a:t>포트포워딩</a:t>
            </a:r>
            <a:endParaRPr lang="en-US" altLang="ko-KR" sz="2000" i="0">
              <a:effectLst/>
              <a:latin typeface="-apple-system"/>
            </a:endParaRPr>
          </a:p>
          <a:p>
            <a:pPr lvl="1"/>
            <a:r>
              <a:rPr lang="en-US" altLang="ko-KR" sz="1600" i="0">
                <a:effectLst/>
                <a:latin typeface="-apple-system"/>
              </a:rPr>
              <a:t>kubectl port-forward -n ingress-nginx svc/ingress-nginx-controller </a:t>
            </a:r>
            <a:r>
              <a:rPr lang="en-US" altLang="ko-KR" sz="1600" i="0">
                <a:effectLst/>
                <a:highlight>
                  <a:srgbClr val="00FFFF"/>
                </a:highlight>
                <a:latin typeface="-apple-system"/>
              </a:rPr>
              <a:t>30080:80 30081:443</a:t>
            </a:r>
          </a:p>
          <a:p>
            <a:pPr lvl="1"/>
            <a:r>
              <a:rPr lang="ko-KR" altLang="en-US" sz="1600" b="1">
                <a:latin typeface="-apple-system"/>
              </a:rPr>
              <a:t>웹브라우저에서 </a:t>
            </a:r>
            <a:r>
              <a:rPr lang="en-US" altLang="ko-KR" sz="1600" b="1">
                <a:highlight>
                  <a:srgbClr val="00FFFF"/>
                </a:highlight>
                <a:latin typeface="-apple-system"/>
              </a:rPr>
              <a:t>http</a:t>
            </a:r>
            <a:r>
              <a:rPr lang="en-US" altLang="ko-KR" sz="1600" b="1">
                <a:latin typeface="-apple-system"/>
              </a:rPr>
              <a:t>://hello-world.local:</a:t>
            </a:r>
            <a:r>
              <a:rPr lang="en-US" altLang="ko-KR" sz="1600" b="1">
                <a:highlight>
                  <a:srgbClr val="00FFFF"/>
                </a:highlight>
                <a:latin typeface="-apple-system"/>
              </a:rPr>
              <a:t>30080</a:t>
            </a:r>
            <a:r>
              <a:rPr lang="en-US" altLang="ko-KR" sz="1600" b="1">
                <a:latin typeface="-apple-system"/>
              </a:rPr>
              <a:t>/</a:t>
            </a:r>
            <a:r>
              <a:rPr lang="ko-KR" altLang="en-US" sz="1600" b="1">
                <a:latin typeface="-apple-system"/>
              </a:rPr>
              <a:t>으로 접속</a:t>
            </a:r>
            <a:endParaRPr lang="en-US" altLang="ko-KR" sz="1600" b="1">
              <a:latin typeface="-apple-system"/>
            </a:endParaRPr>
          </a:p>
          <a:p>
            <a:pPr lvl="1"/>
            <a:r>
              <a:rPr lang="en-US" altLang="ko-KR" sz="1600" b="1">
                <a:latin typeface="-apple-system"/>
              </a:rPr>
              <a:t>(</a:t>
            </a:r>
            <a:r>
              <a:rPr lang="ko-KR" altLang="en-US" sz="1600" b="1">
                <a:latin typeface="-apple-system"/>
              </a:rPr>
              <a:t>웹브라우저에서 </a:t>
            </a:r>
            <a:r>
              <a:rPr lang="en-US" altLang="ko-KR" sz="1600" b="1">
                <a:highlight>
                  <a:srgbClr val="00FFFF"/>
                </a:highlight>
                <a:latin typeface="-apple-system"/>
              </a:rPr>
              <a:t>https</a:t>
            </a:r>
            <a:r>
              <a:rPr lang="en-US" altLang="ko-KR" sz="1600" b="1">
                <a:latin typeface="-apple-system"/>
              </a:rPr>
              <a:t>://hello-world.local:</a:t>
            </a:r>
            <a:r>
              <a:rPr lang="en-US" altLang="ko-KR" sz="1600" b="1">
                <a:highlight>
                  <a:srgbClr val="00FFFF"/>
                </a:highlight>
                <a:latin typeface="-apple-system"/>
              </a:rPr>
              <a:t>30081</a:t>
            </a:r>
            <a:r>
              <a:rPr lang="en-US" altLang="ko-KR" sz="1600" b="1">
                <a:latin typeface="-apple-system"/>
              </a:rPr>
              <a:t>/</a:t>
            </a:r>
            <a:r>
              <a:rPr lang="ko-KR" altLang="en-US" sz="1600" b="1">
                <a:latin typeface="-apple-system"/>
              </a:rPr>
              <a:t>으로 접속도 가능</a:t>
            </a:r>
            <a:r>
              <a:rPr lang="en-US" altLang="ko-KR" sz="1600" b="1">
                <a:latin typeface="-apple-system"/>
              </a:rPr>
              <a:t>)</a:t>
            </a:r>
          </a:p>
          <a:p>
            <a:pPr lvl="1"/>
            <a:endParaRPr lang="en-US" altLang="ko-KR" sz="1600" b="1">
              <a:latin typeface="-apple-system"/>
            </a:endParaRPr>
          </a:p>
          <a:p>
            <a:endParaRPr lang="en-US" altLang="ko-KR" sz="2000" i="0">
              <a:effectLst/>
              <a:latin typeface="-apple-system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CA20D84-4A6B-445F-4C77-12FBDDC242A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Ingress </a:t>
            </a:r>
            <a:r>
              <a:rPr lang="ko-KR" altLang="en-US" sz="4400"/>
              <a:t>실습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D18B4D-A63E-DFDA-4AD8-8BF78B2133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3765"/>
          <a:stretch/>
        </p:blipFill>
        <p:spPr>
          <a:xfrm>
            <a:off x="8920479" y="4355170"/>
            <a:ext cx="2754479" cy="20184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398487A-52A1-F15B-7802-371EF19B5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58198"/>
            <a:ext cx="5044877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3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5DA02-A9B9-88FF-AF6D-B3D87CB15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BCBC61-D5F7-ABAA-CF48-109A91BAFADB}"/>
              </a:ext>
            </a:extLst>
          </p:cNvPr>
          <p:cNvSpPr txBox="1"/>
          <p:nvPr/>
        </p:nvSpPr>
        <p:spPr>
          <a:xfrm>
            <a:off x="838200" y="1081796"/>
            <a:ext cx="5679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Kubernetes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에서의 로드 밸런싱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5B5FA76-AC1C-9287-4172-B343DF7AEF8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로드 밸런</a:t>
            </a:r>
            <a:r>
              <a:rPr lang="ko-KR" altLang="en-US"/>
              <a:t>싱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D35F25-AC9A-61C0-2095-F7947493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056"/>
            <a:ext cx="10515600" cy="523598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Service (</a:t>
            </a:r>
            <a:r>
              <a:rPr lang="en-US" altLang="ko-KR" sz="2000" dirty="0" err="1"/>
              <a:t>LoadBalancer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600" dirty="0"/>
              <a:t>역할</a:t>
            </a:r>
            <a:r>
              <a:rPr lang="en-US" altLang="ko-KR" sz="1600" dirty="0"/>
              <a:t>: </a:t>
            </a:r>
            <a:r>
              <a:rPr lang="ko-KR" altLang="en-US" sz="1600" dirty="0"/>
              <a:t>클러스터 외부의 트래픽을 받아 외부 로드 </a:t>
            </a:r>
            <a:r>
              <a:rPr lang="ko-KR" altLang="en-US" sz="1600" dirty="0" err="1"/>
              <a:t>밸런서로</a:t>
            </a:r>
            <a:r>
              <a:rPr lang="ko-KR" altLang="en-US" sz="1600" dirty="0"/>
              <a:t> 전달함</a:t>
            </a:r>
            <a:endParaRPr lang="en-US" altLang="ko-KR" sz="1600" dirty="0"/>
          </a:p>
          <a:p>
            <a:r>
              <a:rPr lang="en-US" altLang="ko-KR" sz="2000" dirty="0">
                <a:highlight>
                  <a:srgbClr val="FFFF00"/>
                </a:highlight>
              </a:rPr>
              <a:t>Ingress</a:t>
            </a:r>
          </a:p>
          <a:p>
            <a:pPr lvl="1"/>
            <a:r>
              <a:rPr lang="ko-KR" altLang="en-US" sz="1600" dirty="0">
                <a:highlight>
                  <a:srgbClr val="FFFF00"/>
                </a:highlight>
              </a:rPr>
              <a:t>역할</a:t>
            </a:r>
            <a:r>
              <a:rPr lang="en-US" altLang="ko-KR" sz="1600" dirty="0">
                <a:highlight>
                  <a:srgbClr val="FFFF00"/>
                </a:highlight>
              </a:rPr>
              <a:t>: </a:t>
            </a:r>
            <a:r>
              <a:rPr lang="ko-KR" altLang="en-US" sz="1600" dirty="0">
                <a:highlight>
                  <a:srgbClr val="FFFF00"/>
                </a:highlight>
              </a:rPr>
              <a:t>도메인과 </a:t>
            </a:r>
            <a:r>
              <a:rPr lang="en-US" altLang="ko-KR" sz="1600" dirty="0">
                <a:highlight>
                  <a:srgbClr val="FFFF00"/>
                </a:highlight>
              </a:rPr>
              <a:t>URL </a:t>
            </a:r>
            <a:r>
              <a:rPr lang="ko-KR" altLang="en-US" sz="1600" dirty="0">
                <a:highlight>
                  <a:srgbClr val="FFFF00"/>
                </a:highlight>
              </a:rPr>
              <a:t>경로에 따라 </a:t>
            </a:r>
            <a:r>
              <a:rPr lang="ko-KR" altLang="en-US" sz="1600" b="1" dirty="0">
                <a:highlight>
                  <a:srgbClr val="FFFF00"/>
                </a:highlight>
              </a:rPr>
              <a:t>요청을 여러 서비스로 라우팅</a:t>
            </a:r>
          </a:p>
          <a:p>
            <a:pPr lvl="1"/>
            <a:r>
              <a:rPr lang="ko-KR" altLang="en-US" sz="1600" dirty="0">
                <a:highlight>
                  <a:srgbClr val="FFFF00"/>
                </a:highlight>
              </a:rPr>
              <a:t>하나의 </a:t>
            </a:r>
            <a:r>
              <a:rPr lang="ko-KR" altLang="en-US" sz="1600" dirty="0" err="1">
                <a:highlight>
                  <a:srgbClr val="FFFF00"/>
                </a:highlight>
              </a:rPr>
              <a:t>엔드포인트에서</a:t>
            </a:r>
            <a:r>
              <a:rPr lang="ko-KR" altLang="en-US" sz="1600" dirty="0">
                <a:highlight>
                  <a:srgbClr val="FFFF00"/>
                </a:highlight>
              </a:rPr>
              <a:t> 여러 서비스를 효과적으로 분기하며 관리</a:t>
            </a:r>
          </a:p>
          <a:p>
            <a:r>
              <a:rPr lang="en-US" altLang="ko-KR" sz="2000" dirty="0" err="1"/>
              <a:t>kube</a:t>
            </a:r>
            <a:r>
              <a:rPr lang="en-US" altLang="ko-KR" sz="2000" dirty="0"/>
              <a:t>-proxy</a:t>
            </a:r>
          </a:p>
          <a:p>
            <a:pPr lvl="1"/>
            <a:r>
              <a:rPr lang="ko-KR" altLang="en-US" sz="1600" dirty="0"/>
              <a:t>역할</a:t>
            </a:r>
            <a:r>
              <a:rPr lang="en-US" altLang="ko-KR" sz="1600" dirty="0"/>
              <a:t>: Kubernetes</a:t>
            </a:r>
            <a:r>
              <a:rPr lang="ko-KR" altLang="en-US" sz="1600" dirty="0"/>
              <a:t>의 </a:t>
            </a:r>
            <a:r>
              <a:rPr lang="en-US" altLang="ko-KR" sz="1600" b="1" dirty="0"/>
              <a:t>Service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Pod </a:t>
            </a:r>
            <a:r>
              <a:rPr lang="ko-KR" altLang="en-US" sz="1600" b="1" dirty="0"/>
              <a:t>간의 네트워크 트래픽을 연결</a:t>
            </a:r>
          </a:p>
          <a:p>
            <a:pPr lvl="1"/>
            <a:r>
              <a:rPr lang="ko-KR" altLang="en-US" sz="1600" dirty="0"/>
              <a:t>트래픽 로드 </a:t>
            </a:r>
            <a:r>
              <a:rPr lang="ko-KR" altLang="en-US" sz="1600" dirty="0" err="1"/>
              <a:t>밸런싱과</a:t>
            </a:r>
            <a:r>
              <a:rPr lang="ko-KR" altLang="en-US" sz="1600" dirty="0"/>
              <a:t> 라우팅을 통해 내부 </a:t>
            </a:r>
            <a:r>
              <a:rPr lang="en-US" altLang="ko-KR" sz="1600" dirty="0"/>
              <a:t>(</a:t>
            </a:r>
            <a:r>
              <a:rPr lang="ko-KR" altLang="en-US" sz="1600" dirty="0"/>
              <a:t>서비스</a:t>
            </a:r>
            <a:r>
              <a:rPr lang="en-US" altLang="ko-KR" sz="1600" dirty="0"/>
              <a:t>-Pod)</a:t>
            </a:r>
            <a:r>
              <a:rPr lang="ko-KR" altLang="en-US" sz="1600" dirty="0"/>
              <a:t> 및 외부 통신을 관리</a:t>
            </a:r>
            <a:endParaRPr lang="en-US" altLang="ko-KR" sz="1600" dirty="0"/>
          </a:p>
          <a:p>
            <a:pPr lvl="2"/>
            <a:r>
              <a:rPr lang="en-US" altLang="ko-KR" sz="1400" dirty="0" err="1"/>
              <a:t>IPTables</a:t>
            </a:r>
            <a:r>
              <a:rPr lang="ko-KR" altLang="en-US" sz="1400" dirty="0"/>
              <a:t>나 </a:t>
            </a:r>
            <a:r>
              <a:rPr lang="en-US" altLang="ko-KR" sz="1400" dirty="0"/>
              <a:t>IPVS </a:t>
            </a:r>
            <a:r>
              <a:rPr lang="ko-KR" altLang="en-US" sz="1400" dirty="0"/>
              <a:t>같은 기술을 활용</a:t>
            </a:r>
            <a:endParaRPr lang="en-US" altLang="ko-KR" sz="1400" dirty="0"/>
          </a:p>
          <a:p>
            <a:r>
              <a:rPr lang="ko-KR" altLang="en-US" sz="2000" dirty="0">
                <a:highlight>
                  <a:srgbClr val="FFFF00"/>
                </a:highlight>
              </a:rPr>
              <a:t>외부 로드 </a:t>
            </a:r>
            <a:r>
              <a:rPr lang="ko-KR" altLang="en-US" sz="2000" dirty="0" err="1">
                <a:highlight>
                  <a:srgbClr val="FFFF00"/>
                </a:highlight>
              </a:rPr>
              <a:t>밸런서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lvl="1"/>
            <a:r>
              <a:rPr lang="ko-KR" altLang="en-US" sz="1600" dirty="0">
                <a:highlight>
                  <a:srgbClr val="FFFF00"/>
                </a:highlight>
              </a:rPr>
              <a:t>역할</a:t>
            </a:r>
            <a:r>
              <a:rPr lang="en-US" altLang="ko-KR" sz="1600" dirty="0">
                <a:highlight>
                  <a:srgbClr val="FFFF00"/>
                </a:highlight>
              </a:rPr>
              <a:t>: </a:t>
            </a:r>
            <a:r>
              <a:rPr lang="ko-KR" altLang="en-US" sz="1600" dirty="0">
                <a:highlight>
                  <a:srgbClr val="FFFF00"/>
                </a:highlight>
              </a:rPr>
              <a:t>클러스터 외부의 트래픽을 받아 내부 서비스로 전달하며</a:t>
            </a:r>
            <a:r>
              <a:rPr lang="en-US" altLang="ko-KR" sz="1600" dirty="0">
                <a:highlight>
                  <a:srgbClr val="FFFF00"/>
                </a:highlight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</a:rPr>
              <a:t>안정적이고 효율적으로 요청을 분산</a:t>
            </a:r>
            <a:endParaRPr lang="en-US" altLang="ko-KR" sz="1600" dirty="0">
              <a:highlight>
                <a:srgbClr val="FFFF00"/>
              </a:highlight>
            </a:endParaRPr>
          </a:p>
          <a:p>
            <a:pPr lvl="2"/>
            <a:r>
              <a:rPr lang="ko-KR" altLang="en-US" sz="1400" dirty="0" err="1">
                <a:highlight>
                  <a:srgbClr val="FFFF00"/>
                </a:highlight>
              </a:rPr>
              <a:t>클라우드</a:t>
            </a:r>
            <a:r>
              <a:rPr lang="ko-KR" altLang="en-US" sz="1400" dirty="0">
                <a:highlight>
                  <a:srgbClr val="FFFF00"/>
                </a:highlight>
              </a:rPr>
              <a:t> 환경</a:t>
            </a:r>
            <a:r>
              <a:rPr lang="en-US" altLang="ko-KR" sz="1400" dirty="0">
                <a:highlight>
                  <a:srgbClr val="FFFF00"/>
                </a:highlight>
              </a:rPr>
              <a:t>: </a:t>
            </a:r>
            <a:r>
              <a:rPr lang="ko-KR" altLang="en-US" sz="1400" dirty="0" err="1">
                <a:highlight>
                  <a:srgbClr val="FFFF00"/>
                </a:highlight>
              </a:rPr>
              <a:t>클라우드</a:t>
            </a:r>
            <a:r>
              <a:rPr lang="ko-KR" altLang="en-US" sz="1400" dirty="0">
                <a:highlight>
                  <a:srgbClr val="FFFF00"/>
                </a:highlight>
              </a:rPr>
              <a:t> 제공 업체</a:t>
            </a:r>
            <a:r>
              <a:rPr lang="en-US" altLang="ko-KR" sz="1400" dirty="0">
                <a:highlight>
                  <a:srgbClr val="FFFF00"/>
                </a:highlight>
              </a:rPr>
              <a:t>(AWS, GCP, Azure </a:t>
            </a:r>
            <a:r>
              <a:rPr lang="ko-KR" altLang="en-US" sz="1400" dirty="0">
                <a:highlight>
                  <a:srgbClr val="FFFF00"/>
                </a:highlight>
              </a:rPr>
              <a:t>등</a:t>
            </a:r>
            <a:r>
              <a:rPr lang="en-US" altLang="ko-KR" sz="1400" dirty="0">
                <a:highlight>
                  <a:srgbClr val="FFFF00"/>
                </a:highlight>
              </a:rPr>
              <a:t>)</a:t>
            </a:r>
            <a:r>
              <a:rPr lang="ko-KR" altLang="en-US" sz="1400" dirty="0">
                <a:highlight>
                  <a:srgbClr val="FFFF00"/>
                </a:highlight>
              </a:rPr>
              <a:t>는 </a:t>
            </a:r>
            <a:r>
              <a:rPr lang="en-US" altLang="ko-KR" sz="1400" b="1" dirty="0" err="1">
                <a:highlight>
                  <a:srgbClr val="FFFF00"/>
                </a:highlight>
              </a:rPr>
              <a:t>LoadBalancer</a:t>
            </a:r>
            <a:r>
              <a:rPr lang="en-US" altLang="ko-KR" sz="1400" b="1" dirty="0">
                <a:highlight>
                  <a:srgbClr val="FFFF00"/>
                </a:highlight>
              </a:rPr>
              <a:t> </a:t>
            </a:r>
            <a:r>
              <a:rPr lang="ko-KR" altLang="en-US" sz="1400" b="1" dirty="0">
                <a:highlight>
                  <a:srgbClr val="FFFF00"/>
                </a:highlight>
              </a:rPr>
              <a:t>타입 서비스를 생성하면 별도 세팅 필요없이 자동으로 자체 외부 로드 </a:t>
            </a:r>
            <a:r>
              <a:rPr lang="ko-KR" altLang="en-US" sz="1400" b="1" dirty="0" err="1">
                <a:highlight>
                  <a:srgbClr val="FFFF00"/>
                </a:highlight>
              </a:rPr>
              <a:t>밸런서를</a:t>
            </a:r>
            <a:r>
              <a:rPr lang="ko-KR" altLang="en-US" sz="1400" b="1" dirty="0">
                <a:highlight>
                  <a:srgbClr val="FFFF00"/>
                </a:highlight>
              </a:rPr>
              <a:t> 통해 외부 </a:t>
            </a:r>
            <a:r>
              <a:rPr lang="en-US" altLang="ko-KR" sz="1400" b="1" dirty="0">
                <a:highlight>
                  <a:srgbClr val="FFFF00"/>
                </a:highlight>
              </a:rPr>
              <a:t>IP</a:t>
            </a:r>
            <a:r>
              <a:rPr lang="ko-KR" altLang="en-US" sz="1400" b="1" dirty="0">
                <a:highlight>
                  <a:srgbClr val="FFFF00"/>
                </a:highlight>
              </a:rPr>
              <a:t>를 할당</a:t>
            </a:r>
            <a:r>
              <a:rPr lang="ko-KR" altLang="en-US" sz="1400" dirty="0">
                <a:highlight>
                  <a:srgbClr val="FFFF00"/>
                </a:highlight>
              </a:rPr>
              <a:t>하고</a:t>
            </a:r>
            <a:r>
              <a:rPr lang="en-US" altLang="ko-KR" sz="1400" dirty="0">
                <a:highlight>
                  <a:srgbClr val="FFFF00"/>
                </a:highlight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</a:rPr>
              <a:t>이 </a:t>
            </a:r>
            <a:r>
              <a:rPr lang="en-US" altLang="ko-KR" sz="1400" dirty="0">
                <a:highlight>
                  <a:srgbClr val="FFFF00"/>
                </a:highlight>
              </a:rPr>
              <a:t>IP</a:t>
            </a:r>
            <a:r>
              <a:rPr lang="ko-KR" altLang="en-US" sz="1400" dirty="0">
                <a:highlight>
                  <a:srgbClr val="FFFF00"/>
                </a:highlight>
              </a:rPr>
              <a:t>로 들어오는 트래픽을 클러스터 내부 서비스로 전달 </a:t>
            </a:r>
            <a:endParaRPr lang="en-US" altLang="ko-KR" sz="1400" dirty="0">
              <a:highlight>
                <a:srgbClr val="FFFF00"/>
              </a:highlight>
            </a:endParaRPr>
          </a:p>
          <a:p>
            <a:pPr lvl="2"/>
            <a:r>
              <a:rPr lang="ko-KR" altLang="en-US" sz="1400" dirty="0" err="1">
                <a:highlight>
                  <a:srgbClr val="FFFF00"/>
                </a:highlight>
              </a:rPr>
              <a:t>온프레미스</a:t>
            </a:r>
            <a:r>
              <a:rPr lang="ko-KR" altLang="en-US" sz="1400" dirty="0">
                <a:highlight>
                  <a:srgbClr val="FFFF00"/>
                </a:highlight>
              </a:rPr>
              <a:t> 환경</a:t>
            </a:r>
            <a:r>
              <a:rPr lang="en-US" altLang="ko-KR" sz="1400" dirty="0">
                <a:highlight>
                  <a:srgbClr val="FFFF00"/>
                </a:highlight>
              </a:rPr>
              <a:t>: </a:t>
            </a:r>
            <a:r>
              <a:rPr lang="ko-KR" altLang="en-US" sz="1400" dirty="0">
                <a:highlight>
                  <a:srgbClr val="FFFF00"/>
                </a:highlight>
              </a:rPr>
              <a:t>기본적으로 외부 로드 </a:t>
            </a:r>
            <a:r>
              <a:rPr lang="ko-KR" altLang="en-US" sz="1400" dirty="0" err="1">
                <a:highlight>
                  <a:srgbClr val="FFFF00"/>
                </a:highlight>
              </a:rPr>
              <a:t>밸런서</a:t>
            </a:r>
            <a:r>
              <a:rPr lang="ko-KR" altLang="en-US" sz="1400" dirty="0">
                <a:highlight>
                  <a:srgbClr val="FFFF00"/>
                </a:highlight>
              </a:rPr>
              <a:t> 기능이 내장되어 있지 않으므로</a:t>
            </a:r>
            <a:r>
              <a:rPr lang="en-US" altLang="ko-KR" sz="1400" dirty="0">
                <a:highlight>
                  <a:srgbClr val="FFFF00"/>
                </a:highlight>
              </a:rPr>
              <a:t>, </a:t>
            </a:r>
            <a:r>
              <a:rPr lang="en-US" altLang="ko-KR" sz="1400" dirty="0" err="1">
                <a:highlight>
                  <a:srgbClr val="FFFF00"/>
                </a:highlight>
              </a:rPr>
              <a:t>LoadBalancer</a:t>
            </a:r>
            <a:r>
              <a:rPr lang="en-US" altLang="ko-KR" sz="1400" dirty="0">
                <a:highlight>
                  <a:srgbClr val="FFFF00"/>
                </a:highlight>
              </a:rPr>
              <a:t> </a:t>
            </a:r>
            <a:r>
              <a:rPr lang="ko-KR" altLang="en-US" sz="1400" dirty="0">
                <a:highlight>
                  <a:srgbClr val="FFFF00"/>
                </a:highlight>
              </a:rPr>
              <a:t>타입 서비스를 생성하면 </a:t>
            </a:r>
            <a:r>
              <a:rPr lang="ko-KR" altLang="en-US" sz="1400" b="1" dirty="0">
                <a:highlight>
                  <a:srgbClr val="FFFF00"/>
                </a:highlight>
              </a:rPr>
              <a:t>외부 </a:t>
            </a:r>
            <a:r>
              <a:rPr lang="en-US" altLang="ko-KR" sz="1400" b="1" dirty="0">
                <a:highlight>
                  <a:srgbClr val="FFFF00"/>
                </a:highlight>
              </a:rPr>
              <a:t>IP</a:t>
            </a:r>
            <a:r>
              <a:rPr lang="ko-KR" altLang="en-US" sz="1400" b="1" dirty="0">
                <a:highlight>
                  <a:srgbClr val="FFFF00"/>
                </a:highlight>
              </a:rPr>
              <a:t>를 할당해줄 </a:t>
            </a:r>
            <a:r>
              <a:rPr lang="en-US" altLang="ko-KR" sz="1400" b="1" dirty="0" err="1">
                <a:highlight>
                  <a:srgbClr val="FFFF00"/>
                </a:highlight>
              </a:rPr>
              <a:t>MetalLB</a:t>
            </a:r>
            <a:r>
              <a:rPr lang="ko-KR" altLang="en-US" sz="1400" b="1" dirty="0">
                <a:highlight>
                  <a:srgbClr val="FFFF00"/>
                </a:highlight>
              </a:rPr>
              <a:t>나</a:t>
            </a:r>
            <a:r>
              <a:rPr lang="en-US" altLang="ko-KR" sz="1400" b="1" dirty="0">
                <a:highlight>
                  <a:srgbClr val="FFFF00"/>
                </a:highlight>
              </a:rPr>
              <a:t> </a:t>
            </a:r>
            <a:r>
              <a:rPr lang="en-US" altLang="ko-KR" sz="1400" b="1" dirty="0" err="1">
                <a:highlight>
                  <a:srgbClr val="FFFF00"/>
                </a:highlight>
              </a:rPr>
              <a:t>HAProxy</a:t>
            </a:r>
            <a:r>
              <a:rPr lang="en-US" altLang="ko-KR" sz="1400" b="1" dirty="0">
                <a:highlight>
                  <a:srgbClr val="FFFF00"/>
                </a:highlight>
              </a:rPr>
              <a:t> </a:t>
            </a:r>
            <a:r>
              <a:rPr lang="ko-KR" altLang="en-US" sz="1400" b="1" dirty="0">
                <a:highlight>
                  <a:srgbClr val="FFFF00"/>
                </a:highlight>
              </a:rPr>
              <a:t>등 별도의 외부 로드 </a:t>
            </a:r>
            <a:r>
              <a:rPr lang="ko-KR" altLang="en-US" sz="1400" b="1" dirty="0" err="1">
                <a:highlight>
                  <a:srgbClr val="FFFF00"/>
                </a:highlight>
              </a:rPr>
              <a:t>밸런서의</a:t>
            </a:r>
            <a:r>
              <a:rPr lang="ko-KR" altLang="en-US" sz="1400" b="1" dirty="0">
                <a:highlight>
                  <a:srgbClr val="FFFF00"/>
                </a:highlight>
              </a:rPr>
              <a:t> 세팅이 필요함</a:t>
            </a:r>
            <a:endParaRPr lang="en-US" altLang="ko-KR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30538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F5D9C-4B32-9822-DC38-B31B7485B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E401CA-C991-1143-A06C-67234F97C2AD}"/>
              </a:ext>
            </a:extLst>
          </p:cNvPr>
          <p:cNvSpPr txBox="1"/>
          <p:nvPr/>
        </p:nvSpPr>
        <p:spPr>
          <a:xfrm>
            <a:off x="838198" y="1221904"/>
            <a:ext cx="1163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Nginx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기반의 웹 애플리케이션 배포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 -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요청의 흐름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05FF5C8-AE65-81B0-3D86-200A2D9C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3942" y="1762773"/>
            <a:ext cx="7370137" cy="495905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ko-KR" altLang="en-US" sz="1800" i="0">
                <a:effectLst/>
                <a:latin typeface="-apple-system"/>
              </a:rPr>
              <a:t>사용자 요청</a:t>
            </a:r>
            <a:r>
              <a:rPr lang="en-US" altLang="ko-KR" sz="1800" i="0">
                <a:effectLst/>
                <a:latin typeface="-apple-system"/>
              </a:rPr>
              <a:t>: http://hello-world.local</a:t>
            </a:r>
          </a:p>
          <a:p>
            <a:pPr marL="0" indent="0" algn="ctr">
              <a:buNone/>
            </a:pPr>
            <a:r>
              <a:rPr lang="en-US" altLang="ko-KR" sz="1800" i="0">
                <a:effectLst/>
                <a:latin typeface="-apple-system"/>
              </a:rPr>
              <a:t>⬇</a:t>
            </a:r>
          </a:p>
          <a:p>
            <a:pPr marL="0" indent="0" algn="ctr">
              <a:buNone/>
            </a:pPr>
            <a:r>
              <a:rPr lang="en-US" altLang="ko-KR" sz="1800" i="0">
                <a:effectLst/>
                <a:latin typeface="-apple-system"/>
              </a:rPr>
              <a:t>DNS </a:t>
            </a:r>
            <a:r>
              <a:rPr lang="ko-KR" altLang="en-US" sz="1800" i="0">
                <a:effectLst/>
                <a:latin typeface="-apple-system"/>
              </a:rPr>
              <a:t>확인</a:t>
            </a:r>
            <a:r>
              <a:rPr lang="en-US" altLang="ko-KR" sz="1800" i="0">
                <a:effectLst/>
                <a:latin typeface="-apple-system"/>
              </a:rPr>
              <a:t>: /etc/hosts</a:t>
            </a:r>
            <a:r>
              <a:rPr lang="ko-KR" altLang="en-US" sz="1800" i="0">
                <a:effectLst/>
                <a:latin typeface="-apple-system"/>
              </a:rPr>
              <a:t>를 통해 </a:t>
            </a:r>
            <a:r>
              <a:rPr lang="en-US" altLang="ko-KR" sz="1800" i="0">
                <a:effectLst/>
                <a:latin typeface="-apple-system"/>
              </a:rPr>
              <a:t>127.0.0.1</a:t>
            </a:r>
            <a:r>
              <a:rPr lang="ko-KR" altLang="en-US" sz="1800" i="0">
                <a:effectLst/>
                <a:latin typeface="-apple-system"/>
              </a:rPr>
              <a:t>로 전달</a:t>
            </a:r>
          </a:p>
          <a:p>
            <a:pPr marL="0" indent="0" algn="ctr">
              <a:buNone/>
            </a:pPr>
            <a:r>
              <a:rPr lang="ko-KR" altLang="en-US" sz="1800" i="0">
                <a:effectLst/>
                <a:latin typeface="-apple-system"/>
              </a:rPr>
              <a:t>⬇</a:t>
            </a:r>
          </a:p>
          <a:p>
            <a:pPr marL="0" indent="0" algn="ctr">
              <a:buNone/>
            </a:pPr>
            <a:r>
              <a:rPr lang="en-US" altLang="ko-KR" sz="1800" i="0">
                <a:effectLst/>
                <a:latin typeface="-apple-system"/>
              </a:rPr>
              <a:t>Ingress Controller (Nginx Ingress)</a:t>
            </a:r>
            <a:r>
              <a:rPr lang="ko-KR" altLang="en-US" sz="1800" i="0">
                <a:effectLst/>
                <a:latin typeface="-apple-system"/>
              </a:rPr>
              <a:t>로 요청 도달</a:t>
            </a:r>
          </a:p>
          <a:p>
            <a:pPr marL="0" indent="0" algn="ctr">
              <a:buNone/>
            </a:pPr>
            <a:r>
              <a:rPr lang="ko-KR" altLang="en-US" sz="1800" i="0">
                <a:effectLst/>
                <a:latin typeface="-apple-system"/>
              </a:rPr>
              <a:t>⬇</a:t>
            </a:r>
          </a:p>
          <a:p>
            <a:pPr marL="0" indent="0" algn="ctr">
              <a:buNone/>
            </a:pPr>
            <a:r>
              <a:rPr lang="en-US" altLang="ko-KR" sz="1800" i="0">
                <a:effectLst/>
                <a:latin typeface="-apple-system"/>
              </a:rPr>
              <a:t>Ingress </a:t>
            </a:r>
            <a:r>
              <a:rPr lang="ko-KR" altLang="en-US" sz="1800" i="0">
                <a:effectLst/>
                <a:latin typeface="-apple-system"/>
              </a:rPr>
              <a:t>규칙 확인</a:t>
            </a:r>
            <a:r>
              <a:rPr lang="en-US" altLang="ko-KR" sz="1800" i="0">
                <a:effectLst/>
                <a:latin typeface="-apple-system"/>
              </a:rPr>
              <a:t>:</a:t>
            </a:r>
          </a:p>
          <a:p>
            <a:pPr marL="0" indent="0" algn="ctr">
              <a:buNone/>
            </a:pPr>
            <a:r>
              <a:rPr lang="en-US" altLang="ko-KR" sz="1800" i="0">
                <a:effectLst/>
                <a:latin typeface="-apple-system"/>
              </a:rPr>
              <a:t>   - Host: hello-world.local → </a:t>
            </a:r>
            <a:r>
              <a:rPr lang="ko-KR" altLang="en-US" sz="1800" i="0">
                <a:effectLst/>
                <a:latin typeface="-apple-system"/>
              </a:rPr>
              <a:t>일치</a:t>
            </a:r>
          </a:p>
          <a:p>
            <a:pPr marL="0" indent="0" algn="ctr">
              <a:buNone/>
            </a:pPr>
            <a:r>
              <a:rPr lang="ko-KR" altLang="en-US" sz="1800" i="0">
                <a:effectLst/>
                <a:latin typeface="-apple-system"/>
              </a:rPr>
              <a:t>   </a:t>
            </a:r>
            <a:r>
              <a:rPr lang="en-US" altLang="ko-KR" sz="1800" i="0">
                <a:effectLst/>
                <a:latin typeface="-apple-system"/>
              </a:rPr>
              <a:t>- Path: / → </a:t>
            </a:r>
            <a:r>
              <a:rPr lang="ko-KR" altLang="en-US" sz="1800" i="0">
                <a:effectLst/>
                <a:latin typeface="-apple-system"/>
              </a:rPr>
              <a:t>일치</a:t>
            </a:r>
          </a:p>
          <a:p>
            <a:pPr marL="0" indent="0" algn="ctr">
              <a:buNone/>
            </a:pPr>
            <a:r>
              <a:rPr lang="ko-KR" altLang="en-US" sz="1800" i="0">
                <a:effectLst/>
                <a:latin typeface="-apple-system"/>
              </a:rPr>
              <a:t>⬇</a:t>
            </a:r>
          </a:p>
          <a:p>
            <a:pPr marL="0" indent="0" algn="ctr">
              <a:buNone/>
            </a:pPr>
            <a:r>
              <a:rPr lang="ko-KR" altLang="en-US" sz="1800" i="0">
                <a:effectLst/>
                <a:latin typeface="-apple-system"/>
              </a:rPr>
              <a:t>서비스로 전달</a:t>
            </a:r>
            <a:r>
              <a:rPr lang="en-US" altLang="ko-KR" sz="1800" i="0">
                <a:effectLst/>
                <a:latin typeface="-apple-system"/>
              </a:rPr>
              <a:t>: hello-world:80</a:t>
            </a:r>
          </a:p>
          <a:p>
            <a:pPr marL="0" indent="0" algn="ctr">
              <a:buNone/>
            </a:pPr>
            <a:r>
              <a:rPr lang="en-US" altLang="ko-KR" sz="1800" i="0">
                <a:effectLst/>
                <a:latin typeface="-apple-system"/>
              </a:rPr>
              <a:t>⬇</a:t>
            </a:r>
          </a:p>
          <a:p>
            <a:pPr marL="0" indent="0" algn="ctr">
              <a:buNone/>
            </a:pPr>
            <a:r>
              <a:rPr lang="ko-KR" altLang="en-US" sz="1800" i="0">
                <a:effectLst/>
                <a:latin typeface="-apple-system"/>
              </a:rPr>
              <a:t>서비스는 </a:t>
            </a:r>
            <a:r>
              <a:rPr lang="en-US" altLang="ko-KR" sz="1800" i="0">
                <a:effectLst/>
                <a:latin typeface="-apple-system"/>
              </a:rPr>
              <a:t>Pod </a:t>
            </a:r>
            <a:r>
              <a:rPr lang="ko-KR" altLang="en-US" sz="1800" i="0">
                <a:effectLst/>
                <a:latin typeface="-apple-system"/>
              </a:rPr>
              <a:t>중 하나에 요청 전달 </a:t>
            </a:r>
            <a:r>
              <a:rPr lang="en-US" altLang="ko-KR" sz="1800" i="0">
                <a:effectLst/>
                <a:latin typeface="-apple-system"/>
              </a:rPr>
              <a:t>(kube-proxy</a:t>
            </a:r>
            <a:r>
              <a:rPr lang="ko-KR" altLang="en-US" sz="1800" i="0">
                <a:effectLst/>
                <a:latin typeface="-apple-system"/>
              </a:rPr>
              <a:t>를 거치면 </a:t>
            </a:r>
            <a:r>
              <a:rPr lang="en-US" altLang="ko-KR" sz="1800" i="0">
                <a:effectLst/>
                <a:latin typeface="-apple-system"/>
              </a:rPr>
              <a:t>Round-Robin)</a:t>
            </a:r>
          </a:p>
          <a:p>
            <a:pPr marL="0" indent="0" algn="ctr">
              <a:buNone/>
            </a:pPr>
            <a:r>
              <a:rPr lang="en-US" altLang="ko-KR" sz="1800" i="0">
                <a:effectLst/>
                <a:latin typeface="-apple-system"/>
              </a:rPr>
              <a:t>⬇</a:t>
            </a:r>
          </a:p>
          <a:p>
            <a:pPr marL="0" indent="0" algn="ctr">
              <a:buNone/>
            </a:pPr>
            <a:r>
              <a:rPr lang="en-US" altLang="ko-KR" sz="1800" i="0">
                <a:effectLst/>
                <a:latin typeface="-apple-system"/>
              </a:rPr>
              <a:t>Pod</a:t>
            </a:r>
            <a:r>
              <a:rPr lang="ko-KR" altLang="en-US" sz="1800" i="0">
                <a:effectLst/>
                <a:latin typeface="-apple-system"/>
              </a:rPr>
              <a:t>의 </a:t>
            </a:r>
            <a:r>
              <a:rPr lang="en-US" altLang="ko-KR" sz="1800" i="0">
                <a:effectLst/>
                <a:latin typeface="-apple-system"/>
              </a:rPr>
              <a:t>Nginx</a:t>
            </a:r>
            <a:r>
              <a:rPr lang="ko-KR" altLang="en-US" sz="1800" i="0">
                <a:effectLst/>
                <a:latin typeface="-apple-system"/>
              </a:rPr>
              <a:t>가 응답 반환</a:t>
            </a:r>
          </a:p>
          <a:p>
            <a:pPr marL="0" indent="0" algn="ctr">
              <a:buNone/>
            </a:pPr>
            <a:r>
              <a:rPr lang="ko-KR" altLang="en-US" sz="1800" i="0">
                <a:effectLst/>
                <a:latin typeface="-apple-system"/>
              </a:rPr>
              <a:t>⬇</a:t>
            </a:r>
          </a:p>
          <a:p>
            <a:pPr marL="0" indent="0" algn="ctr">
              <a:buNone/>
            </a:pPr>
            <a:r>
              <a:rPr lang="en-US" altLang="ko-KR" sz="1800" i="0">
                <a:effectLst/>
                <a:latin typeface="-apple-system"/>
              </a:rPr>
              <a:t>Ingress Controller</a:t>
            </a:r>
            <a:r>
              <a:rPr lang="ko-KR" altLang="en-US" sz="1800" i="0">
                <a:effectLst/>
                <a:latin typeface="-apple-system"/>
              </a:rPr>
              <a:t>가 응답을 사용자에게 전달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E416ED-216E-9474-43B8-25A9AD7745A2}"/>
              </a:ext>
            </a:extLst>
          </p:cNvPr>
          <p:cNvSpPr/>
          <p:nvPr/>
        </p:nvSpPr>
        <p:spPr>
          <a:xfrm>
            <a:off x="1033060" y="6583328"/>
            <a:ext cx="6291072" cy="13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98E67FA-CB79-71E3-0138-C676BFACEFE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Ingress </a:t>
            </a:r>
            <a:r>
              <a:rPr lang="ko-KR" altLang="en-US" sz="440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40999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9350A-DE7F-9712-5B70-FA628C893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1B88C1-EE5D-8BC6-0FC8-5209BD96E4FA}"/>
              </a:ext>
            </a:extLst>
          </p:cNvPr>
          <p:cNvSpPr txBox="1"/>
          <p:nvPr/>
        </p:nvSpPr>
        <p:spPr>
          <a:xfrm>
            <a:off x="838198" y="1221904"/>
            <a:ext cx="80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Nginx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기반의 웹 애플리케이션 배포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CD83497-176F-3D5D-42B7-823819507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762773"/>
            <a:ext cx="10967979" cy="598097"/>
          </a:xfrm>
        </p:spPr>
        <p:txBody>
          <a:bodyPr>
            <a:normAutofit/>
          </a:bodyPr>
          <a:lstStyle/>
          <a:p>
            <a:r>
              <a:rPr lang="ko-KR" altLang="en-US" sz="1800" i="0">
                <a:effectLst/>
                <a:latin typeface="-apple-system"/>
              </a:rPr>
              <a:t>문제가 있을 시 아래와 같은 경우</a:t>
            </a:r>
            <a:endParaRPr lang="en-US" altLang="ko-KR" sz="2000" i="0">
              <a:effectLst/>
              <a:latin typeface="-apple-system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27E7625-9245-7D56-51FF-0F2E2FF5C52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Ingress </a:t>
            </a:r>
            <a:r>
              <a:rPr lang="ko-KR" altLang="en-US" sz="4400"/>
              <a:t>실습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0C9A1A6-CBD5-56A3-6DA9-350AA5755B63}"/>
              </a:ext>
            </a:extLst>
          </p:cNvPr>
          <p:cNvGrpSpPr/>
          <p:nvPr/>
        </p:nvGrpSpPr>
        <p:grpSpPr>
          <a:xfrm>
            <a:off x="937367" y="2619551"/>
            <a:ext cx="4519052" cy="3187203"/>
            <a:chOff x="838198" y="2597407"/>
            <a:chExt cx="4519052" cy="318720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F781A53-138F-B09C-C970-54CD283A9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8" y="3338378"/>
              <a:ext cx="4519052" cy="244623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481E00-9732-E2E0-A608-B7021730A923}"/>
                </a:ext>
              </a:extLst>
            </p:cNvPr>
            <p:cNvSpPr txBox="1"/>
            <p:nvPr/>
          </p:nvSpPr>
          <p:spPr>
            <a:xfrm>
              <a:off x="1176455" y="2597407"/>
              <a:ext cx="35434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/>
                <a:t>localhost</a:t>
              </a:r>
              <a:r>
                <a:rPr lang="ko-KR" altLang="en-US" sz="1200"/>
                <a:t>로 접속하면 </a:t>
              </a:r>
              <a:r>
                <a:rPr lang="en-US" altLang="ko-KR" sz="1200"/>
                <a:t>404 Not Found</a:t>
              </a:r>
            </a:p>
            <a:p>
              <a:pPr algn="ctr"/>
              <a:r>
                <a:rPr lang="en-US" altLang="ko-KR" sz="1200"/>
                <a:t>Ingress Controller</a:t>
              </a:r>
              <a:r>
                <a:rPr lang="ko-KR" altLang="en-US" sz="1200"/>
                <a:t>는 정의되지 않은 경로에 대해 </a:t>
              </a:r>
              <a:endParaRPr lang="en-US" altLang="ko-KR" sz="1200"/>
            </a:p>
            <a:p>
              <a:pPr algn="ctr"/>
              <a:r>
                <a:rPr lang="en-US" altLang="ko-KR" sz="1200"/>
                <a:t>404 </a:t>
              </a:r>
              <a:r>
                <a:rPr lang="ko-KR" altLang="en-US" sz="1200"/>
                <a:t>페이지를 반환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1E153C5D-60B4-1C0E-61F7-B8C0A48AF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478" y="2619551"/>
            <a:ext cx="4344898" cy="23783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511223-EAC1-A598-09CB-69FFD6084329}"/>
              </a:ext>
            </a:extLst>
          </p:cNvPr>
          <p:cNvSpPr txBox="1"/>
          <p:nvPr/>
        </p:nvSpPr>
        <p:spPr>
          <a:xfrm>
            <a:off x="6896604" y="2259224"/>
            <a:ext cx="3869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hello-world </a:t>
            </a:r>
            <a:r>
              <a:rPr lang="ko-KR" altLang="en-US" sz="1200"/>
              <a:t>서비스가 정상적으로 배포되지 않은 상태</a:t>
            </a:r>
            <a:endParaRPr lang="ko-KR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C7042-06D8-F9ED-0FD4-E84F54E93A12}"/>
              </a:ext>
            </a:extLst>
          </p:cNvPr>
          <p:cNvSpPr txBox="1"/>
          <p:nvPr/>
        </p:nvSpPr>
        <p:spPr>
          <a:xfrm>
            <a:off x="5871593" y="5724998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/>
              <a:t>kubectl get svc </a:t>
            </a:r>
            <a:r>
              <a:rPr lang="ko-KR" altLang="en-US" sz="1200"/>
              <a:t>명령어의 결과가 </a:t>
            </a:r>
            <a:r>
              <a:rPr lang="en-US" altLang="ko-KR" sz="1200"/>
              <a:t>kubernetes </a:t>
            </a:r>
            <a:r>
              <a:rPr lang="ko-KR" altLang="en-US" sz="1200"/>
              <a:t>서비스 하나만 표시된다는 것은 </a:t>
            </a:r>
            <a:r>
              <a:rPr lang="en-US" altLang="ko-KR" sz="1200"/>
              <a:t>hello-world </a:t>
            </a:r>
            <a:r>
              <a:rPr lang="ko-KR" altLang="en-US" sz="1200"/>
              <a:t>서비스가 정상적으로 배포되지 않았거나 삭제된 상태</a:t>
            </a:r>
            <a:endParaRPr lang="en-US" altLang="ko-KR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/>
              <a:t>hello-world-service.yaml </a:t>
            </a:r>
            <a:r>
              <a:rPr lang="ko-KR" altLang="en-US" sz="1200"/>
              <a:t>파일을 잘 확인해 볼 것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/>
              <a:t>수정 후 다시 </a:t>
            </a:r>
            <a:r>
              <a:rPr lang="en-US" altLang="ko-KR" sz="1200"/>
              <a:t>kubectl apply -f hello-world-service.yaml</a:t>
            </a:r>
            <a:r>
              <a:rPr lang="ko-KR" altLang="en-US" sz="1200"/>
              <a:t> 하면 됨</a:t>
            </a:r>
            <a:endParaRPr lang="en-US" altLang="ko-KR" sz="120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58A5E71-1CF8-191B-3B70-4CDCC1250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472" y="5133723"/>
            <a:ext cx="5166782" cy="40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31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66FB0-30AF-170D-8AD2-3BBBB65FB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C712E2-01E0-B111-E9DB-6A9BF3FE43E5}"/>
              </a:ext>
            </a:extLst>
          </p:cNvPr>
          <p:cNvSpPr txBox="1"/>
          <p:nvPr/>
        </p:nvSpPr>
        <p:spPr>
          <a:xfrm>
            <a:off x="838198" y="1221904"/>
            <a:ext cx="80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다중 서비스 환경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8FF8F3-C68C-EC1F-0042-2BCBBBFB69CA}"/>
              </a:ext>
            </a:extLst>
          </p:cNvPr>
          <p:cNvSpPr/>
          <p:nvPr/>
        </p:nvSpPr>
        <p:spPr>
          <a:xfrm>
            <a:off x="1033060" y="6583328"/>
            <a:ext cx="6291072" cy="13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01F92B1-04C9-6A5A-12D5-445C5EA0B0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Ingress </a:t>
            </a:r>
            <a:r>
              <a:rPr lang="ko-KR" altLang="en-US" sz="4400"/>
              <a:t>실습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72727-2FBF-BAD6-DC9F-03752238E18A}"/>
              </a:ext>
            </a:extLst>
          </p:cNvPr>
          <p:cNvSpPr txBox="1"/>
          <p:nvPr/>
        </p:nvSpPr>
        <p:spPr>
          <a:xfrm>
            <a:off x="7522730" y="1014452"/>
            <a:ext cx="4037092" cy="5478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apiVersion: networking.k8s.io/v1</a:t>
            </a:r>
          </a:p>
          <a:p>
            <a:r>
              <a:rPr lang="en-US" altLang="ko-KR" sz="1400"/>
              <a:t>kind: Ingress</a:t>
            </a:r>
          </a:p>
          <a:p>
            <a:r>
              <a:rPr lang="en-US" altLang="ko-KR" sz="1400"/>
              <a:t>metadata:</a:t>
            </a:r>
          </a:p>
          <a:p>
            <a:r>
              <a:rPr lang="en-US" altLang="ko-KR" sz="1400"/>
              <a:t>  name: hello-world-ingress</a:t>
            </a:r>
          </a:p>
          <a:p>
            <a:r>
              <a:rPr lang="en-US" altLang="ko-KR" sz="1400"/>
              <a:t>  namespace: default</a:t>
            </a:r>
          </a:p>
          <a:p>
            <a:r>
              <a:rPr lang="en-US" altLang="ko-KR" sz="1400"/>
              <a:t>spec:</a:t>
            </a:r>
          </a:p>
          <a:p>
            <a:r>
              <a:rPr lang="en-US" altLang="ko-KR" sz="1400"/>
              <a:t>  ingressClassName: nginx</a:t>
            </a:r>
          </a:p>
          <a:p>
            <a:r>
              <a:rPr lang="en-US" altLang="ko-KR" sz="1400"/>
              <a:t>  rules:</a:t>
            </a:r>
          </a:p>
          <a:p>
            <a:r>
              <a:rPr lang="en-US" altLang="ko-KR" sz="1400"/>
              <a:t>    - host: hello-world.local</a:t>
            </a:r>
          </a:p>
          <a:p>
            <a:r>
              <a:rPr lang="en-US" altLang="ko-KR" sz="1400"/>
              <a:t>      http:</a:t>
            </a:r>
          </a:p>
          <a:p>
            <a:r>
              <a:rPr lang="en-US" altLang="ko-KR" sz="1400"/>
              <a:t>        paths:</a:t>
            </a:r>
          </a:p>
          <a:p>
            <a:r>
              <a:rPr lang="en-US" altLang="ko-KR" sz="1400">
                <a:highlight>
                  <a:srgbClr val="FFFF00"/>
                </a:highlight>
              </a:rPr>
              <a:t>          - path: /frontend</a:t>
            </a:r>
          </a:p>
          <a:p>
            <a:r>
              <a:rPr lang="en-US" altLang="ko-KR" sz="1400">
                <a:highlight>
                  <a:srgbClr val="FFFF00"/>
                </a:highlight>
              </a:rPr>
              <a:t>            pathType: Prefix</a:t>
            </a:r>
          </a:p>
          <a:p>
            <a:r>
              <a:rPr lang="en-US" altLang="ko-KR" sz="1400">
                <a:highlight>
                  <a:srgbClr val="FFFF00"/>
                </a:highlight>
              </a:rPr>
              <a:t>            backend:</a:t>
            </a:r>
          </a:p>
          <a:p>
            <a:r>
              <a:rPr lang="en-US" altLang="ko-KR" sz="1400">
                <a:highlight>
                  <a:srgbClr val="FFFF00"/>
                </a:highlight>
              </a:rPr>
              <a:t>              service:</a:t>
            </a:r>
          </a:p>
          <a:p>
            <a:r>
              <a:rPr lang="en-US" altLang="ko-KR" sz="1400">
                <a:highlight>
                  <a:srgbClr val="FFFF00"/>
                </a:highlight>
              </a:rPr>
              <a:t>                name: frontend-service</a:t>
            </a:r>
          </a:p>
          <a:p>
            <a:r>
              <a:rPr lang="en-US" altLang="ko-KR" sz="1400">
                <a:highlight>
                  <a:srgbClr val="FFFF00"/>
                </a:highlight>
              </a:rPr>
              <a:t>                port:</a:t>
            </a:r>
          </a:p>
          <a:p>
            <a:r>
              <a:rPr lang="en-US" altLang="ko-KR" sz="1400">
                <a:highlight>
                  <a:srgbClr val="FFFF00"/>
                </a:highlight>
              </a:rPr>
              <a:t>                  number: 80</a:t>
            </a:r>
          </a:p>
          <a:p>
            <a:r>
              <a:rPr lang="en-US" altLang="ko-KR" sz="1400">
                <a:highlight>
                  <a:srgbClr val="00FF00"/>
                </a:highlight>
              </a:rPr>
              <a:t>          - path: /backend</a:t>
            </a:r>
          </a:p>
          <a:p>
            <a:r>
              <a:rPr lang="en-US" altLang="ko-KR" sz="1400">
                <a:highlight>
                  <a:srgbClr val="00FF00"/>
                </a:highlight>
              </a:rPr>
              <a:t>            pathType: Prefix</a:t>
            </a:r>
          </a:p>
          <a:p>
            <a:r>
              <a:rPr lang="en-US" altLang="ko-KR" sz="1400">
                <a:highlight>
                  <a:srgbClr val="00FF00"/>
                </a:highlight>
              </a:rPr>
              <a:t>            backend:</a:t>
            </a:r>
          </a:p>
          <a:p>
            <a:r>
              <a:rPr lang="en-US" altLang="ko-KR" sz="1400">
                <a:highlight>
                  <a:srgbClr val="00FF00"/>
                </a:highlight>
              </a:rPr>
              <a:t>              service:</a:t>
            </a:r>
          </a:p>
          <a:p>
            <a:r>
              <a:rPr lang="en-US" altLang="ko-KR" sz="1400">
                <a:highlight>
                  <a:srgbClr val="00FF00"/>
                </a:highlight>
              </a:rPr>
              <a:t>                name: backend-service</a:t>
            </a:r>
          </a:p>
          <a:p>
            <a:r>
              <a:rPr lang="en-US" altLang="ko-KR" sz="1400">
                <a:highlight>
                  <a:srgbClr val="00FF00"/>
                </a:highlight>
              </a:rPr>
              <a:t>                port:</a:t>
            </a:r>
          </a:p>
          <a:p>
            <a:r>
              <a:rPr lang="en-US" altLang="ko-KR" sz="1400">
                <a:highlight>
                  <a:srgbClr val="00FF00"/>
                </a:highlight>
              </a:rPr>
              <a:t>                  number: 80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BFAF7DE1-CE46-3F84-EE71-F13B1E21D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88570"/>
            <a:ext cx="6485934" cy="1395116"/>
          </a:xfrm>
        </p:spPr>
        <p:txBody>
          <a:bodyPr>
            <a:normAutofit fontScale="92500"/>
          </a:bodyPr>
          <a:lstStyle/>
          <a:p>
            <a:r>
              <a:rPr lang="ko-KR" altLang="en-US" sz="2000">
                <a:latin typeface="-apple-system"/>
              </a:rPr>
              <a:t>이번에는 </a:t>
            </a:r>
            <a:r>
              <a:rPr lang="en-US" altLang="ko-KR" sz="2000">
                <a:latin typeface="+mj-lt"/>
              </a:rPr>
              <a:t>Nginx </a:t>
            </a:r>
            <a:r>
              <a:rPr lang="ko-KR" altLang="en-US" sz="2000">
                <a:latin typeface="+mj-lt"/>
              </a:rPr>
              <a:t>웹 서버 </a:t>
            </a:r>
            <a:r>
              <a:rPr lang="ko-KR" altLang="en-US" sz="2000">
                <a:latin typeface="-apple-system"/>
              </a:rPr>
              <a:t>단일 서비스 환경을 구성했지만 실제로는 다양한 서비스를 수행하는 경우가 일반적임</a:t>
            </a:r>
            <a:endParaRPr lang="en-US" altLang="ko-KR" sz="2000" i="0">
              <a:effectLst/>
              <a:latin typeface="-apple-system"/>
            </a:endParaRPr>
          </a:p>
          <a:p>
            <a:r>
              <a:rPr lang="ko-KR" altLang="en-US" sz="2000" i="0">
                <a:effectLst/>
                <a:latin typeface="-apple-system"/>
              </a:rPr>
              <a:t>다양한 서비스를 가진 환경을 구축하고</a:t>
            </a:r>
            <a:br>
              <a:rPr lang="en-US" altLang="ko-KR" sz="2000" i="0">
                <a:effectLst/>
                <a:latin typeface="-apple-system"/>
              </a:rPr>
            </a:br>
            <a:r>
              <a:rPr lang="ko-KR" altLang="en-US" sz="2000" i="0">
                <a:effectLst/>
                <a:latin typeface="-apple-system"/>
              </a:rPr>
              <a:t>제대로 라우팅 되는 지 확인해 보겠음</a:t>
            </a:r>
            <a:endParaRPr lang="en-US" altLang="ko-KR" sz="1200" i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18693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5309A-C8A6-D295-2D1C-45455EC08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634D6-7CB0-AC39-D609-C9166CD88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9916"/>
            <a:ext cx="9144000" cy="1261471"/>
          </a:xfrm>
        </p:spPr>
        <p:txBody>
          <a:bodyPr>
            <a:normAutofit/>
          </a:bodyPr>
          <a:lstStyle/>
          <a:p>
            <a:r>
              <a:rPr lang="ko-KR" altLang="en-US" sz="4400"/>
              <a:t>다중 서비스 아키텍처 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14BFC0-78DA-9B92-9DC0-8FCBBCAB0175}"/>
              </a:ext>
            </a:extLst>
          </p:cNvPr>
          <p:cNvSpPr txBox="1"/>
          <p:nvPr/>
        </p:nvSpPr>
        <p:spPr>
          <a:xfrm>
            <a:off x="2885057" y="3912781"/>
            <a:ext cx="642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Ingress </a:t>
            </a:r>
            <a:r>
              <a:rPr lang="ko-KR" altLang="en-US"/>
              <a:t>실습을 위한 것이므로</a:t>
            </a:r>
            <a:r>
              <a:rPr lang="en-US" altLang="ko-KR"/>
              <a:t> </a:t>
            </a:r>
            <a:r>
              <a:rPr lang="ko-KR" altLang="en-US"/>
              <a:t>각 파드의 연동은 하지 않았음</a:t>
            </a:r>
          </a:p>
        </p:txBody>
      </p:sp>
    </p:spTree>
    <p:extLst>
      <p:ext uri="{BB962C8B-B14F-4D97-AF65-F5344CB8AC3E}">
        <p14:creationId xmlns:p14="http://schemas.microsoft.com/office/powerpoint/2010/main" val="3543494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1AB10-956D-7F94-1BB0-392C77022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AE9AB0-A618-FDAB-A6DE-EB0BC72E51C4}"/>
              </a:ext>
            </a:extLst>
          </p:cNvPr>
          <p:cNvSpPr txBox="1"/>
          <p:nvPr/>
        </p:nvSpPr>
        <p:spPr>
          <a:xfrm>
            <a:off x="838198" y="1221904"/>
            <a:ext cx="80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다중 서비스 아키텍처 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FA7856-A9AE-C4E6-5066-FE8A6839CDF2}"/>
              </a:ext>
            </a:extLst>
          </p:cNvPr>
          <p:cNvSpPr/>
          <p:nvPr/>
        </p:nvSpPr>
        <p:spPr>
          <a:xfrm>
            <a:off x="1033060" y="6583328"/>
            <a:ext cx="6291072" cy="13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2F8254-466E-AB93-EEC0-3BE57AA10B7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다중 서비스 아키텍처 실습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86EE2AC-8355-900E-152D-90C32969FC17}"/>
              </a:ext>
            </a:extLst>
          </p:cNvPr>
          <p:cNvSpPr txBox="1">
            <a:spLocks/>
          </p:cNvSpPr>
          <p:nvPr/>
        </p:nvSpPr>
        <p:spPr>
          <a:xfrm>
            <a:off x="838198" y="1743959"/>
            <a:ext cx="10967979" cy="1360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-apple-system"/>
              </a:rPr>
              <a:t>Nginx Ingress Controller</a:t>
            </a:r>
            <a:r>
              <a:rPr lang="ko-KR" altLang="en-US" sz="1800" dirty="0">
                <a:latin typeface="-apple-system"/>
              </a:rPr>
              <a:t>를 활용한 다중 서비스 아키텍처</a:t>
            </a:r>
            <a:endParaRPr lang="en-US" altLang="ko-KR" sz="1800" dirty="0">
              <a:latin typeface="-apple-system"/>
            </a:endParaRPr>
          </a:p>
          <a:p>
            <a:r>
              <a:rPr lang="ko-KR" altLang="en-US" sz="1800" dirty="0" err="1">
                <a:latin typeface="-apple-system"/>
              </a:rPr>
              <a:t>파드</a:t>
            </a:r>
            <a:r>
              <a:rPr lang="ko-KR" altLang="en-US" sz="1800" dirty="0">
                <a:latin typeface="-apple-system"/>
              </a:rPr>
              <a:t> </a:t>
            </a:r>
            <a:r>
              <a:rPr lang="en-US" altLang="ko-KR" sz="1800" dirty="0">
                <a:latin typeface="-apple-system"/>
              </a:rPr>
              <a:t>3</a:t>
            </a:r>
            <a:r>
              <a:rPr lang="ko-KR" altLang="en-US" sz="1800" dirty="0">
                <a:latin typeface="-apple-system"/>
              </a:rPr>
              <a:t>개로 구성되어있고</a:t>
            </a:r>
            <a:r>
              <a:rPr lang="en-US" altLang="ko-KR" sz="1800" dirty="0">
                <a:latin typeface="-apple-system"/>
              </a:rPr>
              <a:t>, </a:t>
            </a:r>
            <a:r>
              <a:rPr lang="ko-KR" altLang="en-US" sz="1800" dirty="0">
                <a:latin typeface="-apple-system"/>
              </a:rPr>
              <a:t>각 </a:t>
            </a:r>
            <a:r>
              <a:rPr lang="ko-KR" altLang="en-US" sz="1800" dirty="0" err="1">
                <a:latin typeface="-apple-system"/>
              </a:rPr>
              <a:t>파드의</a:t>
            </a:r>
            <a:r>
              <a:rPr lang="ko-KR" altLang="en-US" sz="1800" dirty="0">
                <a:latin typeface="-apple-system"/>
              </a:rPr>
              <a:t> 통신을 위한 서비스가 각각 있음</a:t>
            </a:r>
            <a:endParaRPr lang="en-US" altLang="ko-KR" sz="1800" dirty="0">
              <a:latin typeface="-apple-system"/>
            </a:endParaRPr>
          </a:p>
          <a:p>
            <a:r>
              <a:rPr lang="ko-KR" altLang="en-US" sz="1800" dirty="0">
                <a:latin typeface="-apple-system"/>
              </a:rPr>
              <a:t>각 </a:t>
            </a:r>
            <a:r>
              <a:rPr lang="ko-KR" altLang="en-US" sz="1800" dirty="0" err="1">
                <a:latin typeface="-apple-system"/>
              </a:rPr>
              <a:t>파드에</a:t>
            </a:r>
            <a:r>
              <a:rPr lang="ko-KR" altLang="en-US" sz="1800" dirty="0">
                <a:latin typeface="-apple-system"/>
              </a:rPr>
              <a:t> </a:t>
            </a:r>
            <a:r>
              <a:rPr lang="en-US" altLang="ko-KR" sz="1800" dirty="0">
                <a:latin typeface="-apple-system"/>
              </a:rPr>
              <a:t>2</a:t>
            </a:r>
            <a:r>
              <a:rPr lang="ko-KR" altLang="en-US" sz="1800" dirty="0">
                <a:latin typeface="-apple-system"/>
              </a:rPr>
              <a:t>개의 컨테이너를 포함한 구성</a:t>
            </a:r>
            <a:endParaRPr lang="en-US" altLang="ko-KR" sz="1800" dirty="0"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911DC9-2A41-56DF-453F-EDDD6FBCDD41}"/>
              </a:ext>
            </a:extLst>
          </p:cNvPr>
          <p:cNvSpPr txBox="1"/>
          <p:nvPr/>
        </p:nvSpPr>
        <p:spPr>
          <a:xfrm>
            <a:off x="838198" y="2983508"/>
            <a:ext cx="609777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-apple-system"/>
              </a:rPr>
              <a:t>frontend-service: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-apple-system"/>
              </a:rPr>
              <a:t>Nginx: </a:t>
            </a:r>
            <a:r>
              <a:rPr lang="ko-KR" altLang="en-US" sz="1600" dirty="0">
                <a:latin typeface="-apple-system"/>
              </a:rPr>
              <a:t>정적 파일 </a:t>
            </a:r>
            <a:r>
              <a:rPr lang="ko-KR" altLang="en-US" sz="1600" dirty="0" err="1">
                <a:latin typeface="-apple-system"/>
              </a:rPr>
              <a:t>서빙</a:t>
            </a:r>
            <a:endParaRPr lang="ko-KR" altLang="en-US" sz="1600" dirty="0"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-apple-system"/>
              </a:rPr>
              <a:t>logger: </a:t>
            </a:r>
            <a:r>
              <a:rPr lang="ko-KR" altLang="en-US" sz="1600" dirty="0">
                <a:latin typeface="-apple-system"/>
              </a:rPr>
              <a:t>로그 저장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-apple-system"/>
              </a:rPr>
              <a:t>Deployment </a:t>
            </a:r>
            <a:r>
              <a:rPr lang="ko-KR" altLang="en-US" sz="1600" dirty="0">
                <a:latin typeface="-apple-system"/>
              </a:rPr>
              <a:t>사용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-apple-system"/>
              </a:rPr>
              <a:t>backend-service: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-apple-system"/>
              </a:rPr>
              <a:t>Django: </a:t>
            </a:r>
            <a:r>
              <a:rPr lang="ko-KR" altLang="en-US" sz="1600" dirty="0" err="1">
                <a:latin typeface="-apple-system"/>
              </a:rPr>
              <a:t>백엔드</a:t>
            </a:r>
            <a:r>
              <a:rPr lang="ko-KR" altLang="en-US" sz="1600" dirty="0">
                <a:latin typeface="-apple-system"/>
              </a:rPr>
              <a:t> 서비스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-apple-system"/>
              </a:rPr>
              <a:t>logger: </a:t>
            </a:r>
            <a:r>
              <a:rPr lang="ko-KR" altLang="en-US" sz="1600" dirty="0">
                <a:latin typeface="-apple-system"/>
              </a:rPr>
              <a:t>로그 저장 </a:t>
            </a:r>
            <a:endParaRPr lang="en-US" altLang="ko-KR" sz="1600" dirty="0"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-apple-system"/>
              </a:rPr>
              <a:t>Deployment </a:t>
            </a:r>
            <a:r>
              <a:rPr lang="ko-KR" altLang="en-US" sz="1600" dirty="0">
                <a:latin typeface="-apple-system"/>
              </a:rPr>
              <a:t>사용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-apple-system"/>
              </a:rPr>
              <a:t>db</a:t>
            </a:r>
            <a:r>
              <a:rPr lang="en-US" altLang="ko-KR" sz="2000" dirty="0">
                <a:latin typeface="-apple-system"/>
              </a:rPr>
              <a:t>-service: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-apple-system"/>
              </a:rPr>
              <a:t>PostgreSQL: </a:t>
            </a:r>
            <a:r>
              <a:rPr lang="ko-KR" altLang="en-US" sz="1600" dirty="0">
                <a:latin typeface="-apple-system"/>
              </a:rPr>
              <a:t>데이터베이스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-apple-system"/>
              </a:rPr>
              <a:t>logger : </a:t>
            </a:r>
            <a:r>
              <a:rPr lang="ko-KR" altLang="en-US" sz="1600" dirty="0">
                <a:latin typeface="-apple-system"/>
              </a:rPr>
              <a:t>로그 저장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atin typeface="-apple-system"/>
              </a:rPr>
              <a:t>StatefulSet</a:t>
            </a:r>
            <a:r>
              <a:rPr lang="en-US" altLang="ko-KR" sz="1600" b="1" dirty="0">
                <a:latin typeface="-apple-system"/>
              </a:rPr>
              <a:t> </a:t>
            </a:r>
            <a:r>
              <a:rPr lang="ko-KR" altLang="en-US" sz="1600" b="1" dirty="0">
                <a:latin typeface="-apple-system"/>
              </a:rPr>
              <a:t>사용</a:t>
            </a:r>
            <a:endParaRPr lang="en-US" altLang="ko-KR" sz="1600" b="1" dirty="0"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-apple-system"/>
              </a:rPr>
              <a:t>Volume </a:t>
            </a:r>
            <a:r>
              <a:rPr lang="ko-KR" altLang="en-US" sz="1600" b="1" dirty="0">
                <a:latin typeface="-apple-system"/>
              </a:rPr>
              <a:t>연결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0" y="609205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각각 연동 안됨</a:t>
            </a:r>
          </a:p>
        </p:txBody>
      </p:sp>
    </p:spTree>
    <p:extLst>
      <p:ext uri="{BB962C8B-B14F-4D97-AF65-F5344CB8AC3E}">
        <p14:creationId xmlns:p14="http://schemas.microsoft.com/office/powerpoint/2010/main" val="2892928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261BF-5707-F0EC-C73E-6A3622C23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51D667-6C4B-E05C-E6D2-9E1F421D4AFB}"/>
              </a:ext>
            </a:extLst>
          </p:cNvPr>
          <p:cNvSpPr txBox="1"/>
          <p:nvPr/>
        </p:nvSpPr>
        <p:spPr>
          <a:xfrm>
            <a:off x="838199" y="1096906"/>
            <a:ext cx="309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스토리지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B21CA2B-6D24-FD18-9CD3-E75DC7E130E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다중 서비스 아키텍처 실습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0F0918B-B275-6BEF-0422-D5AD14C42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4805"/>
            <a:ext cx="10910778" cy="5117501"/>
          </a:xfrm>
        </p:spPr>
        <p:txBody>
          <a:bodyPr>
            <a:normAutofit/>
          </a:bodyPr>
          <a:lstStyle/>
          <a:p>
            <a:r>
              <a:rPr lang="ko-KR" altLang="en-US" sz="1800" i="0">
                <a:effectLst/>
                <a:latin typeface="-apple-system"/>
              </a:rPr>
              <a:t>컨테이너 내부에 저장된 파일은 컨테이너 종료 시 사라지기 때문에</a:t>
            </a:r>
            <a:r>
              <a:rPr lang="en-US" altLang="ko-KR" sz="1800" i="0">
                <a:effectLst/>
                <a:latin typeface="-apple-system"/>
              </a:rPr>
              <a:t>, </a:t>
            </a:r>
            <a:r>
              <a:rPr lang="ko-KR" altLang="en-US" sz="1800" i="0">
                <a:effectLst/>
                <a:latin typeface="-apple-system"/>
              </a:rPr>
              <a:t>데이터를 영구적으로 저장하기 위해 스토리지를 사용함</a:t>
            </a:r>
            <a:r>
              <a:rPr lang="en-US" altLang="ko-KR" sz="1800" i="0">
                <a:effectLst/>
                <a:latin typeface="-apple-system"/>
              </a:rPr>
              <a:t>.</a:t>
            </a:r>
          </a:p>
          <a:p>
            <a:r>
              <a:rPr lang="ko-KR" altLang="en-US" sz="1800" i="0">
                <a:effectLst/>
                <a:latin typeface="-apple-system"/>
              </a:rPr>
              <a:t>파드가 삭제되거나 다시 생성되더라도 데이터를 보존할 수 있음</a:t>
            </a:r>
            <a:r>
              <a:rPr lang="en-US" altLang="ko-KR" sz="1800" i="0">
                <a:effectLst/>
                <a:latin typeface="-apple-system"/>
              </a:rPr>
              <a:t>.</a:t>
            </a:r>
          </a:p>
          <a:p>
            <a:endParaRPr lang="en-US" altLang="ko-KR" sz="500" i="0">
              <a:effectLst/>
              <a:latin typeface="-apple-system"/>
            </a:endParaRPr>
          </a:p>
          <a:p>
            <a:r>
              <a:rPr lang="ko-KR" altLang="en-US" sz="1800" i="0">
                <a:effectLst/>
                <a:latin typeface="-apple-system"/>
              </a:rPr>
              <a:t>종류</a:t>
            </a:r>
            <a:r>
              <a:rPr lang="en-US" altLang="ko-KR" sz="1800" i="0">
                <a:effectLst/>
                <a:latin typeface="-apple-system"/>
              </a:rPr>
              <a:t>:</a:t>
            </a:r>
          </a:p>
          <a:p>
            <a:pPr lvl="1"/>
            <a:r>
              <a:rPr lang="en-US" altLang="ko-KR" sz="1600" b="1" i="0">
                <a:effectLst/>
                <a:latin typeface="-apple-system"/>
              </a:rPr>
              <a:t>Persistent Volume (PV): </a:t>
            </a:r>
            <a:r>
              <a:rPr lang="ko-KR" altLang="en-US" sz="1600" i="0">
                <a:effectLst/>
                <a:latin typeface="-apple-system"/>
              </a:rPr>
              <a:t>클러스터에서 제공하는 물리적</a:t>
            </a:r>
            <a:r>
              <a:rPr lang="en-US" altLang="ko-KR" sz="1600" i="0">
                <a:effectLst/>
                <a:latin typeface="-apple-system"/>
              </a:rPr>
              <a:t>/</a:t>
            </a:r>
            <a:r>
              <a:rPr lang="ko-KR" altLang="en-US" sz="1600" i="0">
                <a:effectLst/>
                <a:latin typeface="-apple-system"/>
              </a:rPr>
              <a:t>가상 스토리지</a:t>
            </a:r>
            <a:r>
              <a:rPr lang="en-US" altLang="ko-KR" sz="1600" i="0">
                <a:effectLst/>
                <a:latin typeface="-apple-system"/>
              </a:rPr>
              <a:t>.</a:t>
            </a:r>
          </a:p>
          <a:p>
            <a:pPr lvl="2"/>
            <a:r>
              <a:rPr lang="ko-KR" altLang="en-US" sz="1600" i="0">
                <a:effectLst/>
                <a:latin typeface="-apple-system"/>
              </a:rPr>
              <a:t>파드와 독립적으로 존재하므로 </a:t>
            </a:r>
            <a:r>
              <a:rPr lang="ko-KR" altLang="en-US" sz="1600" i="0" u="sng">
                <a:effectLst/>
                <a:latin typeface="-apple-system"/>
              </a:rPr>
              <a:t>파드가 삭제되더라도 데이터는 유지됨</a:t>
            </a:r>
            <a:r>
              <a:rPr lang="en-US" altLang="ko-KR" sz="1600" i="0">
                <a:effectLst/>
                <a:latin typeface="-apple-system"/>
              </a:rPr>
              <a:t>.</a:t>
            </a:r>
          </a:p>
          <a:p>
            <a:pPr lvl="1"/>
            <a:r>
              <a:rPr lang="en-US" altLang="ko-KR" sz="1600" b="1" i="0">
                <a:effectLst/>
                <a:highlight>
                  <a:srgbClr val="FFFF00"/>
                </a:highlight>
                <a:latin typeface="-apple-system"/>
              </a:rPr>
              <a:t>Persistent Volume Claim (PVC): </a:t>
            </a:r>
            <a:r>
              <a:rPr lang="ko-KR" altLang="en-US" sz="1600" i="0" u="sng">
                <a:effectLst/>
                <a:highlight>
                  <a:srgbClr val="FFFF00"/>
                </a:highlight>
                <a:latin typeface="-apple-system"/>
              </a:rPr>
              <a:t>사용자가 필요한 스토리지를 요청</a:t>
            </a:r>
            <a:r>
              <a:rPr lang="ko-KR" altLang="en-US" sz="1600" i="0">
                <a:effectLst/>
                <a:highlight>
                  <a:srgbClr val="FFFF00"/>
                </a:highlight>
                <a:latin typeface="-apple-system"/>
              </a:rPr>
              <a:t>하는 인터페이스</a:t>
            </a:r>
            <a:r>
              <a:rPr lang="en-US" altLang="ko-KR" sz="1600" i="0">
                <a:effectLst/>
                <a:highlight>
                  <a:srgbClr val="FFFF00"/>
                </a:highlight>
                <a:latin typeface="-apple-system"/>
              </a:rPr>
              <a:t>.</a:t>
            </a:r>
          </a:p>
          <a:p>
            <a:pPr lvl="2"/>
            <a:r>
              <a:rPr lang="ko-KR" altLang="en-US" sz="1600" i="0">
                <a:effectLst/>
                <a:highlight>
                  <a:srgbClr val="FFFF00"/>
                </a:highlight>
                <a:latin typeface="-apple-system"/>
              </a:rPr>
              <a:t>사용자는 스토리지 요구사항만 선언하고</a:t>
            </a:r>
            <a:r>
              <a:rPr lang="en-US" altLang="ko-KR" sz="1600" i="0">
                <a:effectLst/>
                <a:highlight>
                  <a:srgbClr val="FFFF00"/>
                </a:highlight>
                <a:latin typeface="-apple-system"/>
              </a:rPr>
              <a:t>, </a:t>
            </a:r>
            <a:r>
              <a:rPr lang="ko-KR" altLang="en-US" sz="1600" i="0" u="sng">
                <a:effectLst/>
                <a:highlight>
                  <a:srgbClr val="FFFF00"/>
                </a:highlight>
                <a:latin typeface="-apple-system"/>
              </a:rPr>
              <a:t>실제 </a:t>
            </a:r>
            <a:r>
              <a:rPr lang="en-US" altLang="ko-KR" sz="1600" i="0" u="sng">
                <a:effectLst/>
                <a:highlight>
                  <a:srgbClr val="FFFF00"/>
                </a:highlight>
                <a:latin typeface="-apple-system"/>
              </a:rPr>
              <a:t>PV</a:t>
            </a:r>
            <a:r>
              <a:rPr lang="ko-KR" altLang="en-US" sz="1600" i="0" u="sng">
                <a:effectLst/>
                <a:highlight>
                  <a:srgbClr val="FFFF00"/>
                </a:highlight>
                <a:latin typeface="-apple-system"/>
              </a:rPr>
              <a:t>와의 매칭은 쿠버네티스가 자동으로 처리</a:t>
            </a:r>
            <a:r>
              <a:rPr lang="en-US" altLang="ko-KR" sz="1600" i="0">
                <a:effectLst/>
                <a:highlight>
                  <a:srgbClr val="FFFF00"/>
                </a:highlight>
                <a:latin typeface="-apple-system"/>
              </a:rPr>
              <a:t>.</a:t>
            </a:r>
          </a:p>
          <a:p>
            <a:pPr lvl="2"/>
            <a:r>
              <a:rPr lang="en-US" altLang="ko-KR" sz="1600" i="0">
                <a:effectLst/>
                <a:highlight>
                  <a:srgbClr val="FFFF00"/>
                </a:highlight>
                <a:latin typeface="-apple-system"/>
              </a:rPr>
              <a:t>PVC</a:t>
            </a:r>
            <a:r>
              <a:rPr lang="ko-KR" altLang="en-US" sz="1600" i="0">
                <a:effectLst/>
                <a:highlight>
                  <a:srgbClr val="FFFF00"/>
                </a:highlight>
                <a:latin typeface="-apple-system"/>
              </a:rPr>
              <a:t>를 통해 </a:t>
            </a:r>
            <a:r>
              <a:rPr lang="en-US" altLang="ko-KR" sz="1600" i="0">
                <a:effectLst/>
                <a:highlight>
                  <a:srgbClr val="FFFF00"/>
                </a:highlight>
                <a:latin typeface="-apple-system"/>
              </a:rPr>
              <a:t>PV</a:t>
            </a:r>
            <a:r>
              <a:rPr lang="ko-KR" altLang="en-US" sz="1600" i="0">
                <a:effectLst/>
                <a:highlight>
                  <a:srgbClr val="FFFF00"/>
                </a:highlight>
                <a:latin typeface="-apple-system"/>
              </a:rPr>
              <a:t>의 접근성을 추상화하여 파드가 손쉽게 데이터를 저장하고 읽을 수 있도록 지원</a:t>
            </a:r>
            <a:r>
              <a:rPr lang="en-US" altLang="ko-KR" sz="1600" i="0"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altLang="ko-KR" sz="500" i="0">
              <a:effectLst/>
              <a:latin typeface="-apple-system"/>
            </a:endParaRPr>
          </a:p>
          <a:p>
            <a:r>
              <a:rPr lang="ko-KR" altLang="en-US" sz="1800" b="1" i="0">
                <a:effectLst/>
                <a:latin typeface="-apple-system"/>
              </a:rPr>
              <a:t>스토리지 생성</a:t>
            </a:r>
            <a:r>
              <a:rPr lang="en-US" altLang="ko-KR" sz="1800" b="1" i="0">
                <a:effectLst/>
                <a:latin typeface="-apple-system"/>
              </a:rPr>
              <a:t>: </a:t>
            </a:r>
            <a:r>
              <a:rPr lang="ko-KR" altLang="en-US" sz="1800" i="0">
                <a:effectLst/>
                <a:latin typeface="-apple-system"/>
              </a:rPr>
              <a:t>관리자가 </a:t>
            </a:r>
            <a:r>
              <a:rPr lang="en-US" altLang="ko-KR" sz="1800" i="0">
                <a:effectLst/>
                <a:latin typeface="-apple-system"/>
              </a:rPr>
              <a:t>PV</a:t>
            </a:r>
            <a:r>
              <a:rPr lang="ko-KR" altLang="en-US" sz="1800" i="0">
                <a:effectLst/>
                <a:latin typeface="-apple-system"/>
              </a:rPr>
              <a:t>를 사전에 생성하거나 동적으로 프로비저닝</a:t>
            </a:r>
            <a:r>
              <a:rPr lang="en-US" altLang="ko-KR" sz="1800" i="0">
                <a:effectLst/>
                <a:latin typeface="-apple-system"/>
              </a:rPr>
              <a:t>.</a:t>
            </a:r>
          </a:p>
          <a:p>
            <a:r>
              <a:rPr lang="ko-KR" altLang="en-US" sz="1800" b="1" i="0">
                <a:effectLst/>
                <a:latin typeface="-apple-system"/>
              </a:rPr>
              <a:t>스토리지 요청</a:t>
            </a:r>
            <a:r>
              <a:rPr lang="en-US" altLang="ko-KR" sz="1800" b="1" i="0">
                <a:effectLst/>
                <a:latin typeface="-apple-system"/>
              </a:rPr>
              <a:t>: </a:t>
            </a:r>
            <a:r>
              <a:rPr lang="ko-KR" altLang="en-US" sz="1800" i="0">
                <a:effectLst/>
                <a:latin typeface="-apple-system"/>
              </a:rPr>
              <a:t>사용자가 </a:t>
            </a:r>
            <a:r>
              <a:rPr lang="en-US" altLang="ko-KR" sz="1800" i="0">
                <a:effectLst/>
                <a:latin typeface="-apple-system"/>
              </a:rPr>
              <a:t>PVC</a:t>
            </a:r>
            <a:r>
              <a:rPr lang="ko-KR" altLang="en-US" sz="1800" i="0">
                <a:effectLst/>
                <a:latin typeface="-apple-system"/>
              </a:rPr>
              <a:t>를 통해 파드에 필요한 스토리지 용량과 접근 방식을 선언</a:t>
            </a:r>
            <a:r>
              <a:rPr lang="en-US" altLang="ko-KR" sz="1800" i="0">
                <a:effectLst/>
                <a:latin typeface="-apple-system"/>
              </a:rPr>
              <a:t>.</a:t>
            </a:r>
          </a:p>
          <a:p>
            <a:r>
              <a:rPr lang="ko-KR" altLang="en-US" sz="1800" b="1" i="0">
                <a:effectLst/>
                <a:latin typeface="-apple-system"/>
              </a:rPr>
              <a:t>매칭</a:t>
            </a:r>
            <a:r>
              <a:rPr lang="en-US" altLang="ko-KR" sz="1800" b="1" i="0">
                <a:effectLst/>
                <a:latin typeface="-apple-system"/>
              </a:rPr>
              <a:t>: </a:t>
            </a:r>
            <a:r>
              <a:rPr lang="en-US" altLang="ko-KR" sz="1800" i="0">
                <a:effectLst/>
                <a:latin typeface="-apple-system"/>
              </a:rPr>
              <a:t>PVC</a:t>
            </a:r>
            <a:r>
              <a:rPr lang="ko-KR" altLang="en-US" sz="1800" i="0">
                <a:effectLst/>
                <a:latin typeface="-apple-system"/>
              </a:rPr>
              <a:t>의 요구사항과 일치하는 </a:t>
            </a:r>
            <a:r>
              <a:rPr lang="en-US" altLang="ko-KR" sz="1800" i="0">
                <a:effectLst/>
                <a:latin typeface="-apple-system"/>
              </a:rPr>
              <a:t>PV</a:t>
            </a:r>
            <a:r>
              <a:rPr lang="ko-KR" altLang="en-US" sz="1800" i="0">
                <a:effectLst/>
                <a:latin typeface="-apple-system"/>
              </a:rPr>
              <a:t>가 자동으로 바인딩되어 사용 가능</a:t>
            </a:r>
            <a:r>
              <a:rPr lang="en-US" altLang="ko-KR" sz="1800" i="0">
                <a:effectLst/>
                <a:latin typeface="-apple-system"/>
              </a:rPr>
              <a:t>.</a:t>
            </a:r>
          </a:p>
          <a:p>
            <a:endParaRPr lang="en-US" altLang="ko-KR" sz="800">
              <a:latin typeface="-apple-system"/>
            </a:endParaRPr>
          </a:p>
          <a:p>
            <a:r>
              <a:rPr lang="ko-KR" altLang="en-US" sz="1800" i="0">
                <a:effectLst/>
                <a:latin typeface="-apple-system"/>
              </a:rPr>
              <a:t>쿠버네티스는 이를 통해 </a:t>
            </a:r>
            <a:r>
              <a:rPr lang="ko-KR" altLang="en-US" sz="1800" b="1" i="0">
                <a:effectLst/>
                <a:latin typeface="-apple-system"/>
              </a:rPr>
              <a:t>스토리지 리소스의 동적 할당 및 효율적인 데이터 관리</a:t>
            </a:r>
            <a:r>
              <a:rPr lang="ko-KR" altLang="en-US" sz="1800" i="0">
                <a:effectLst/>
                <a:latin typeface="-apple-system"/>
              </a:rPr>
              <a:t>를 제공</a:t>
            </a:r>
          </a:p>
          <a:p>
            <a:pPr marL="0" indent="0">
              <a:buNone/>
            </a:pPr>
            <a:endParaRPr lang="en-US" altLang="ko-KR" sz="1400" i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55063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E5E03-BDB1-D21B-3894-0DED421CD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299FCA-6083-E553-AFDA-F45530DDC4A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다중 서비스 아키텍처 실습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DF7DA-402F-FB7F-2808-458C20F563CA}"/>
              </a:ext>
            </a:extLst>
          </p:cNvPr>
          <p:cNvSpPr txBox="1"/>
          <p:nvPr/>
        </p:nvSpPr>
        <p:spPr>
          <a:xfrm>
            <a:off x="811191" y="1842453"/>
            <a:ext cx="5327501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/>
              <a:t>kind: Cluster</a:t>
            </a:r>
          </a:p>
          <a:p>
            <a:r>
              <a:rPr lang="en-US" altLang="ko-KR" sz="1200"/>
              <a:t>apiVersion: kind.x-k8s.io/v1alpha4</a:t>
            </a:r>
          </a:p>
          <a:p>
            <a:r>
              <a:rPr lang="en-US" altLang="ko-KR" sz="1200"/>
              <a:t>nodes:</a:t>
            </a:r>
          </a:p>
          <a:p>
            <a:r>
              <a:rPr lang="en-US" altLang="ko-KR" sz="1200"/>
              <a:t>  - role: control-plane</a:t>
            </a:r>
          </a:p>
          <a:p>
            <a:r>
              <a:rPr lang="en-US" altLang="ko-KR" sz="1200"/>
              <a:t>    extraMounts:</a:t>
            </a:r>
          </a:p>
          <a:p>
            <a:r>
              <a:rPr lang="en-US" altLang="ko-KR" sz="1200">
                <a:highlight>
                  <a:srgbClr val="00FFFF"/>
                </a:highlight>
              </a:rPr>
              <a:t>      - hostPath: /mnt/data/postgres</a:t>
            </a:r>
          </a:p>
          <a:p>
            <a:r>
              <a:rPr lang="en-US" altLang="ko-KR" sz="1200">
                <a:highlight>
                  <a:srgbClr val="00FFFF"/>
                </a:highlight>
              </a:rPr>
              <a:t>        containerPath: /mnt/data/postgres</a:t>
            </a:r>
          </a:p>
          <a:p>
            <a:r>
              <a:rPr lang="en-US" altLang="ko-KR" sz="1200">
                <a:highlight>
                  <a:srgbClr val="FFFF00"/>
                </a:highlight>
              </a:rPr>
              <a:t>    labels:</a:t>
            </a:r>
          </a:p>
          <a:p>
            <a:r>
              <a:rPr lang="en-US" altLang="ko-KR" sz="1200">
                <a:highlight>
                  <a:srgbClr val="FFFF00"/>
                </a:highlight>
              </a:rPr>
              <a:t>      ingress-ready: "true"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kubeadmConfigPatches: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- |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  kind: InitConfiguration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  nodeRegistration: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    kubeletExtraArgs: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      node-labels: ingress-ready=true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    taints: []  # Control-plane</a:t>
            </a:r>
            <a:r>
              <a:rPr lang="ko-KR" altLang="en-US" sz="1200">
                <a:highlight>
                  <a:srgbClr val="00FF00"/>
                </a:highlight>
              </a:rPr>
              <a:t>의 </a:t>
            </a:r>
            <a:r>
              <a:rPr lang="en-US" altLang="ko-KR" sz="1200">
                <a:highlight>
                  <a:srgbClr val="00FF00"/>
                </a:highlight>
              </a:rPr>
              <a:t>taint </a:t>
            </a:r>
            <a:r>
              <a:rPr lang="ko-KR" altLang="en-US" sz="1200">
                <a:highlight>
                  <a:srgbClr val="00FF00"/>
                </a:highlight>
              </a:rPr>
              <a:t>제거</a:t>
            </a:r>
          </a:p>
          <a:p>
            <a:r>
              <a:rPr lang="ko-KR" altLang="en-US" sz="1200"/>
              <a:t>  </a:t>
            </a:r>
            <a:endParaRPr lang="en-US" altLang="ko-KR" sz="1200"/>
          </a:p>
          <a:p>
            <a:r>
              <a:rPr lang="en-US" altLang="ko-KR" sz="1200"/>
              <a:t>  - role: worker</a:t>
            </a:r>
          </a:p>
          <a:p>
            <a:r>
              <a:rPr lang="en-US" altLang="ko-KR" sz="1200"/>
              <a:t>    labels:</a:t>
            </a:r>
          </a:p>
          <a:p>
            <a:r>
              <a:rPr lang="en-US" altLang="ko-KR" sz="1200"/>
              <a:t>      ingress-ready: "true"</a:t>
            </a:r>
          </a:p>
          <a:p>
            <a:r>
              <a:rPr lang="en-US" altLang="ko-KR" sz="1200"/>
              <a:t>  - role: worker</a:t>
            </a:r>
          </a:p>
          <a:p>
            <a:r>
              <a:rPr lang="en-US" altLang="ko-KR" sz="1200"/>
              <a:t>    labels:</a:t>
            </a:r>
          </a:p>
          <a:p>
            <a:r>
              <a:rPr lang="en-US" altLang="ko-KR" sz="1200"/>
              <a:t>      ingress-ready: "true"</a:t>
            </a:r>
          </a:p>
          <a:p>
            <a:r>
              <a:rPr lang="en-US" altLang="ko-KR" sz="1200"/>
              <a:t>networking:</a:t>
            </a:r>
          </a:p>
          <a:p>
            <a:r>
              <a:rPr lang="en-US" altLang="ko-KR" sz="1200"/>
              <a:t>  disableDefaultCNI: true</a:t>
            </a:r>
          </a:p>
          <a:p>
            <a:r>
              <a:rPr lang="en-US" altLang="ko-KR" sz="1200"/>
              <a:t>  podSubnet: "192.168.0.0/16"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8427FC-6981-E85B-2537-EC62C3131F86}"/>
              </a:ext>
            </a:extLst>
          </p:cNvPr>
          <p:cNvSpPr txBox="1"/>
          <p:nvPr/>
        </p:nvSpPr>
        <p:spPr>
          <a:xfrm>
            <a:off x="811191" y="1500394"/>
            <a:ext cx="1425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0">
                <a:effectLst/>
                <a:latin typeface="-apple-system"/>
              </a:rPr>
              <a:t>kind-config.yaml </a:t>
            </a:r>
            <a:endParaRPr lang="ko-KR" alt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780CED-6503-F2AA-4046-462D0E0BDB70}"/>
              </a:ext>
            </a:extLst>
          </p:cNvPr>
          <p:cNvSpPr txBox="1"/>
          <p:nvPr/>
        </p:nvSpPr>
        <p:spPr>
          <a:xfrm>
            <a:off x="5820056" y="4569271"/>
            <a:ext cx="6371944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vi kind-</a:t>
            </a:r>
            <a:r>
              <a:rPr lang="en-US" altLang="ko-KR" sz="1500" i="0" dirty="0" err="1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config.yaml</a:t>
            </a:r>
            <a:r>
              <a:rPr lang="en-US" altLang="ko-KR" sz="15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i="0" dirty="0">
                <a:effectLst/>
                <a:latin typeface="-apple-system"/>
              </a:rPr>
              <a:t>kind create cluster --</a:t>
            </a:r>
            <a:r>
              <a:rPr lang="en-US" altLang="ko-KR" sz="1500" i="0" dirty="0" err="1">
                <a:effectLst/>
                <a:latin typeface="-apple-system"/>
              </a:rPr>
              <a:t>config</a:t>
            </a:r>
            <a:r>
              <a:rPr lang="en-US" altLang="ko-KR" sz="1500" i="0" dirty="0">
                <a:effectLst/>
                <a:latin typeface="-apple-system"/>
              </a:rPr>
              <a:t> kind-</a:t>
            </a:r>
            <a:r>
              <a:rPr lang="en-US" altLang="ko-KR" sz="1500" i="0" dirty="0" err="1">
                <a:effectLst/>
                <a:latin typeface="-apple-system"/>
              </a:rPr>
              <a:t>config.yaml</a:t>
            </a:r>
            <a:r>
              <a:rPr lang="en-US" altLang="ko-KR" sz="1500" i="0" dirty="0">
                <a:effectLst/>
                <a:latin typeface="-apple-system"/>
              </a:rPr>
              <a:t> --name my-cluster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 err="1">
                <a:effectLst/>
                <a:latin typeface="-apple-system"/>
              </a:rPr>
              <a:t>kubectl</a:t>
            </a:r>
            <a:r>
              <a:rPr lang="en-US" altLang="ko-KR" sz="1500" dirty="0">
                <a:effectLst/>
                <a:latin typeface="-apple-system"/>
              </a:rPr>
              <a:t> apply -f https://docs.projectcalico.org/manifests/calico.yaml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i="0" dirty="0" err="1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kubectl</a:t>
            </a:r>
            <a:r>
              <a:rPr lang="en-US" altLang="ko-KR" sz="15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 get nodes </a:t>
            </a:r>
            <a:r>
              <a:rPr lang="ko-KR" altLang="en-US" sz="15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해서 모든 노드가 </a:t>
            </a:r>
            <a:r>
              <a:rPr lang="en-US" altLang="ko-KR" sz="15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Ready</a:t>
            </a:r>
            <a:r>
              <a:rPr lang="ko-KR" altLang="en-US" sz="15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일 때 까지 기다릴 것</a:t>
            </a:r>
            <a:endParaRPr lang="en-US" altLang="ko-KR" sz="1500" i="0" dirty="0"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i="0" dirty="0" err="1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kubectl</a:t>
            </a:r>
            <a:r>
              <a:rPr lang="en-US" altLang="ko-KR" sz="15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 get pods -n </a:t>
            </a:r>
            <a:r>
              <a:rPr lang="en-US" altLang="ko-KR" sz="1500" i="0" dirty="0" err="1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kube</a:t>
            </a:r>
            <a:r>
              <a:rPr lang="en-US" altLang="ko-KR" sz="15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-system </a:t>
            </a:r>
            <a:r>
              <a:rPr lang="ko-KR" altLang="en-US" sz="15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해서 모든 </a:t>
            </a:r>
            <a:r>
              <a:rPr lang="en-US" altLang="ko-KR" sz="15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Pod</a:t>
            </a:r>
            <a:r>
              <a:rPr lang="ko-KR" altLang="en-US" sz="15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가 </a:t>
            </a:r>
            <a:r>
              <a:rPr lang="en-US" altLang="ko-KR" sz="15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Running </a:t>
            </a:r>
            <a:r>
              <a:rPr lang="ko-KR" altLang="en-US" sz="15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상태</a:t>
            </a:r>
            <a:r>
              <a:rPr lang="en-US" altLang="ko-KR" sz="15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, READY</a:t>
            </a:r>
            <a:r>
              <a:rPr lang="ko-KR" altLang="en-US" sz="15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는 </a:t>
            </a:r>
            <a:r>
              <a:rPr lang="en-US" altLang="ko-KR" sz="15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1/1</a:t>
            </a:r>
            <a:r>
              <a:rPr lang="ko-KR" altLang="en-US" sz="15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이 될 때 까지 기다릴 것</a:t>
            </a:r>
            <a:endParaRPr lang="en-US" altLang="ko-KR" sz="1500" i="0" dirty="0">
              <a:solidFill>
                <a:schemeClr val="bg1">
                  <a:lumMod val="50000"/>
                </a:schemeClr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i="0" dirty="0" err="1">
                <a:effectLst/>
                <a:highlight>
                  <a:srgbClr val="00FFFF"/>
                </a:highlight>
                <a:latin typeface="-apple-system"/>
              </a:rPr>
              <a:t>sudo</a:t>
            </a:r>
            <a:r>
              <a:rPr lang="en-US" altLang="ko-KR" sz="1500" i="0" dirty="0">
                <a:effectLst/>
                <a:highlight>
                  <a:srgbClr val="00FFFF"/>
                </a:highlight>
                <a:latin typeface="-apple-system"/>
              </a:rPr>
              <a:t> </a:t>
            </a:r>
            <a:r>
              <a:rPr lang="en-US" altLang="ko-KR" sz="1500" i="0" dirty="0" err="1">
                <a:effectLst/>
                <a:highlight>
                  <a:srgbClr val="00FFFF"/>
                </a:highlight>
                <a:latin typeface="-apple-system"/>
              </a:rPr>
              <a:t>mkdir</a:t>
            </a:r>
            <a:r>
              <a:rPr lang="en-US" altLang="ko-KR" sz="1500" i="0" dirty="0">
                <a:effectLst/>
                <a:highlight>
                  <a:srgbClr val="00FFFF"/>
                </a:highlight>
                <a:latin typeface="-apple-system"/>
              </a:rPr>
              <a:t> -p /</a:t>
            </a:r>
            <a:r>
              <a:rPr lang="en-US" altLang="ko-KR" sz="1500" i="0" dirty="0" err="1">
                <a:effectLst/>
                <a:highlight>
                  <a:srgbClr val="00FFFF"/>
                </a:highlight>
                <a:latin typeface="-apple-system"/>
              </a:rPr>
              <a:t>mnt</a:t>
            </a:r>
            <a:r>
              <a:rPr lang="en-US" altLang="ko-KR" sz="1500" i="0" dirty="0">
                <a:effectLst/>
                <a:highlight>
                  <a:srgbClr val="00FFFF"/>
                </a:highlight>
                <a:latin typeface="-apple-system"/>
              </a:rPr>
              <a:t>/data/</a:t>
            </a:r>
            <a:r>
              <a:rPr lang="en-US" altLang="ko-KR" sz="1500" i="0" dirty="0" err="1">
                <a:effectLst/>
                <a:highlight>
                  <a:srgbClr val="00FFFF"/>
                </a:highlight>
                <a:latin typeface="-apple-system"/>
              </a:rPr>
              <a:t>postgres</a:t>
            </a:r>
            <a:endParaRPr lang="en-US" altLang="ko-KR" sz="1500" i="0" dirty="0">
              <a:effectLst/>
              <a:highlight>
                <a:srgbClr val="00FFFF"/>
              </a:highlight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i="0" dirty="0" err="1">
                <a:effectLst/>
                <a:highlight>
                  <a:srgbClr val="00FFFF"/>
                </a:highlight>
                <a:latin typeface="-apple-system"/>
              </a:rPr>
              <a:t>sudo</a:t>
            </a:r>
            <a:r>
              <a:rPr lang="en-US" altLang="ko-KR" sz="1500" i="0" dirty="0">
                <a:effectLst/>
                <a:highlight>
                  <a:srgbClr val="00FFFF"/>
                </a:highlight>
                <a:latin typeface="-apple-system"/>
              </a:rPr>
              <a:t> </a:t>
            </a:r>
            <a:r>
              <a:rPr lang="en-US" altLang="ko-KR" sz="1500" i="0" dirty="0" err="1">
                <a:effectLst/>
                <a:highlight>
                  <a:srgbClr val="00FFFF"/>
                </a:highlight>
                <a:latin typeface="-apple-system"/>
              </a:rPr>
              <a:t>chmod</a:t>
            </a:r>
            <a:r>
              <a:rPr lang="en-US" altLang="ko-KR" sz="1500" i="0" dirty="0">
                <a:effectLst/>
                <a:highlight>
                  <a:srgbClr val="00FFFF"/>
                </a:highlight>
                <a:latin typeface="-apple-system"/>
              </a:rPr>
              <a:t> 777 /</a:t>
            </a:r>
            <a:r>
              <a:rPr lang="en-US" altLang="ko-KR" sz="1500" i="0" dirty="0" err="1">
                <a:effectLst/>
                <a:highlight>
                  <a:srgbClr val="00FFFF"/>
                </a:highlight>
                <a:latin typeface="-apple-system"/>
              </a:rPr>
              <a:t>mnt</a:t>
            </a:r>
            <a:r>
              <a:rPr lang="en-US" altLang="ko-KR" sz="1500" i="0" dirty="0">
                <a:effectLst/>
                <a:highlight>
                  <a:srgbClr val="00FFFF"/>
                </a:highlight>
                <a:latin typeface="-apple-system"/>
              </a:rPr>
              <a:t>/data/</a:t>
            </a:r>
            <a:r>
              <a:rPr lang="en-US" altLang="ko-KR" sz="1500" i="0" dirty="0" err="1">
                <a:effectLst/>
                <a:highlight>
                  <a:srgbClr val="00FFFF"/>
                </a:highlight>
                <a:latin typeface="-apple-system"/>
              </a:rPr>
              <a:t>postgres</a:t>
            </a:r>
            <a:endParaRPr lang="ko-KR" altLang="en-US" sz="1500" i="0" dirty="0">
              <a:effectLst/>
              <a:highlight>
                <a:srgbClr val="00FFFF"/>
              </a:highlight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i="0" dirty="0" err="1">
                <a:effectLst/>
                <a:highlight>
                  <a:srgbClr val="00FFFF"/>
                </a:highlight>
                <a:latin typeface="-apple-system"/>
              </a:rPr>
              <a:t>docker</a:t>
            </a:r>
            <a:r>
              <a:rPr lang="en-US" altLang="ko-KR" sz="1500" i="0" dirty="0">
                <a:effectLst/>
                <a:highlight>
                  <a:srgbClr val="00FFFF"/>
                </a:highlight>
                <a:latin typeface="-apple-system"/>
              </a:rPr>
              <a:t> exec -it my-cluster-control-plane </a:t>
            </a:r>
            <a:r>
              <a:rPr lang="en-US" altLang="ko-KR" sz="1500" i="0" dirty="0" err="1">
                <a:effectLst/>
                <a:highlight>
                  <a:srgbClr val="00FFFF"/>
                </a:highlight>
                <a:latin typeface="-apple-system"/>
              </a:rPr>
              <a:t>mkdir</a:t>
            </a:r>
            <a:r>
              <a:rPr lang="en-US" altLang="ko-KR" sz="1500" i="0" dirty="0">
                <a:effectLst/>
                <a:highlight>
                  <a:srgbClr val="00FFFF"/>
                </a:highlight>
                <a:latin typeface="-apple-system"/>
              </a:rPr>
              <a:t> -p /</a:t>
            </a:r>
            <a:r>
              <a:rPr lang="en-US" altLang="ko-KR" sz="1500" i="0" dirty="0" err="1">
                <a:effectLst/>
                <a:highlight>
                  <a:srgbClr val="00FFFF"/>
                </a:highlight>
                <a:latin typeface="-apple-system"/>
              </a:rPr>
              <a:t>mnt</a:t>
            </a:r>
            <a:r>
              <a:rPr lang="en-US" altLang="ko-KR" sz="1500" i="0" dirty="0">
                <a:effectLst/>
                <a:highlight>
                  <a:srgbClr val="00FFFF"/>
                </a:highlight>
                <a:latin typeface="-apple-system"/>
              </a:rPr>
              <a:t>/data/</a:t>
            </a:r>
            <a:r>
              <a:rPr lang="en-US" altLang="ko-KR" sz="1500" i="0" dirty="0" err="1">
                <a:effectLst/>
                <a:highlight>
                  <a:srgbClr val="00FFFF"/>
                </a:highlight>
                <a:latin typeface="-apple-system"/>
              </a:rPr>
              <a:t>postgres</a:t>
            </a:r>
            <a:endParaRPr lang="en-US" altLang="ko-KR" sz="1500" i="0" dirty="0">
              <a:effectLst/>
              <a:highlight>
                <a:srgbClr val="00FFFF"/>
              </a:highlight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i="0" dirty="0">
              <a:solidFill>
                <a:schemeClr val="bg1">
                  <a:lumMod val="50000"/>
                </a:schemeClr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i="0" dirty="0">
              <a:solidFill>
                <a:schemeClr val="bg1">
                  <a:lumMod val="50000"/>
                </a:schemeClr>
              </a:solidFill>
              <a:effectLst/>
              <a:latin typeface="-apple-system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D44236-8CD8-184B-7DDF-2D3D871AEF62}"/>
              </a:ext>
            </a:extLst>
          </p:cNvPr>
          <p:cNvGrpSpPr/>
          <p:nvPr/>
        </p:nvGrpSpPr>
        <p:grpSpPr>
          <a:xfrm>
            <a:off x="6280034" y="2379196"/>
            <a:ext cx="5657126" cy="2204107"/>
            <a:chOff x="6392120" y="2303609"/>
            <a:chExt cx="5657126" cy="22041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F7F8E6-AEC8-3AA3-44F6-132FA53E2B36}"/>
                </a:ext>
              </a:extLst>
            </p:cNvPr>
            <p:cNvSpPr txBox="1"/>
            <p:nvPr/>
          </p:nvSpPr>
          <p:spPr>
            <a:xfrm>
              <a:off x="6392120" y="2303609"/>
              <a:ext cx="5657126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>
                  <a:highlight>
                    <a:srgbClr val="FFFF00"/>
                  </a:highlight>
                </a:rPr>
                <a:t>labels: ingress-ready: "true"</a:t>
              </a:r>
              <a:r>
                <a:rPr lang="en-US" altLang="ko-KR" sz="1400">
                  <a:highlight>
                    <a:srgbClr val="FFFF00"/>
                  </a:highlight>
                </a:rPr>
                <a:t>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200">
                  <a:highlight>
                    <a:srgbClr val="FFFF00"/>
                  </a:highlight>
                </a:rPr>
                <a:t>이 노드에 ingress-ready=true 라벨을 추가하여 Ingress Controller와 관련된 설정이 가능하게 만듦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4FBAA2-65EC-6AA5-9486-C970149196AC}"/>
                </a:ext>
              </a:extLst>
            </p:cNvPr>
            <p:cNvSpPr txBox="1"/>
            <p:nvPr/>
          </p:nvSpPr>
          <p:spPr>
            <a:xfrm>
              <a:off x="6392120" y="2999611"/>
              <a:ext cx="5506655" cy="1508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>
                  <a:highlight>
                    <a:srgbClr val="00FF00"/>
                  </a:highlight>
                </a:rPr>
                <a:t>kubeadmConfigPatches: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400">
                  <a:highlight>
                    <a:srgbClr val="00FF00"/>
                  </a:highlight>
                </a:rPr>
                <a:t>taints: [] 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ko-KR" altLang="en-US" sz="1200">
                  <a:highlight>
                    <a:srgbClr val="00FF00"/>
                  </a:highlight>
                </a:rPr>
                <a:t>기본적으로 </a:t>
              </a:r>
              <a:r>
                <a:rPr lang="en-US" altLang="ko-KR" sz="1200">
                  <a:highlight>
                    <a:srgbClr val="00FF00"/>
                  </a:highlight>
                </a:rPr>
                <a:t>ControlPlane </a:t>
              </a:r>
              <a:r>
                <a:rPr lang="ko-KR" altLang="en-US" sz="1200">
                  <a:highlight>
                    <a:srgbClr val="00FF00"/>
                  </a:highlight>
                </a:rPr>
                <a:t>노드는 </a:t>
              </a:r>
              <a:r>
                <a:rPr lang="en-US" altLang="ko-KR" sz="1200">
                  <a:highlight>
                    <a:srgbClr val="00FF00"/>
                  </a:highlight>
                </a:rPr>
                <a:t>NoSchedule taint</a:t>
              </a:r>
              <a:r>
                <a:rPr lang="ko-KR" altLang="en-US" sz="1200">
                  <a:highlight>
                    <a:srgbClr val="00FF00"/>
                  </a:highlight>
                </a:rPr>
                <a:t>가 설정되어 있지만</a:t>
              </a:r>
              <a:r>
                <a:rPr lang="en-US" altLang="ko-KR" sz="1200">
                  <a:highlight>
                    <a:srgbClr val="00FF00"/>
                  </a:highlight>
                </a:rPr>
                <a:t>, </a:t>
              </a:r>
              <a:r>
                <a:rPr lang="ko-KR" altLang="en-US" sz="1200">
                  <a:highlight>
                    <a:srgbClr val="00FF00"/>
                  </a:highlight>
                </a:rPr>
                <a:t>이를 제거하여 워커 노드처럼 파드를 실행할 수 있도록 함</a:t>
              </a:r>
              <a:endParaRPr lang="en-US" altLang="ko-KR" sz="1200">
                <a:highlight>
                  <a:srgbClr val="00FF00"/>
                </a:highlight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400">
                  <a:highlight>
                    <a:srgbClr val="00FF00"/>
                  </a:highlight>
                </a:rPr>
                <a:t>kubeletExtraArgs: node-labels: ingress-ready=true 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ko-KR" altLang="en-US" sz="1200">
                  <a:highlight>
                    <a:srgbClr val="00FF00"/>
                  </a:highlight>
                </a:rPr>
                <a:t>추가적인 노드 라벨을 설정</a:t>
              </a:r>
              <a:endParaRPr lang="ko-KR" altLang="en-US" sz="1100">
                <a:highlight>
                  <a:srgbClr val="00FF00"/>
                </a:highlight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A788187-D878-AFDE-B045-3225BBECD334}"/>
              </a:ext>
            </a:extLst>
          </p:cNvPr>
          <p:cNvSpPr txBox="1"/>
          <p:nvPr/>
        </p:nvSpPr>
        <p:spPr>
          <a:xfrm>
            <a:off x="838200" y="1072189"/>
            <a:ext cx="80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1. kind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를 통한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클러스터 생성 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+ calico (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네트워크 플러그인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)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설치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7741A7-3A3A-0893-E802-35EA2BF4A67F}"/>
              </a:ext>
            </a:extLst>
          </p:cNvPr>
          <p:cNvSpPr txBox="1"/>
          <p:nvPr/>
        </p:nvSpPr>
        <p:spPr>
          <a:xfrm>
            <a:off x="6280034" y="1529681"/>
            <a:ext cx="5769212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highlight>
                  <a:srgbClr val="00FFFF"/>
                </a:highlight>
              </a:rPr>
              <a:t>hostPath: /mnt/data/postgres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>
                <a:highlight>
                  <a:srgbClr val="00FFFF"/>
                </a:highlight>
              </a:rPr>
              <a:t>노드</a:t>
            </a:r>
            <a:r>
              <a:rPr lang="en-US" altLang="ko-KR" sz="1200">
                <a:highlight>
                  <a:srgbClr val="00FFFF"/>
                </a:highlight>
              </a:rPr>
              <a:t>(</a:t>
            </a:r>
            <a:r>
              <a:rPr lang="ko-KR" altLang="en-US" sz="1200">
                <a:highlight>
                  <a:srgbClr val="00FFFF"/>
                </a:highlight>
              </a:rPr>
              <a:t>서버</a:t>
            </a:r>
            <a:r>
              <a:rPr lang="en-US" altLang="ko-KR" sz="1200">
                <a:highlight>
                  <a:srgbClr val="00FFFF"/>
                </a:highlight>
              </a:rPr>
              <a:t>)</a:t>
            </a:r>
            <a:r>
              <a:rPr lang="ko-KR" altLang="en-US" sz="1200">
                <a:highlight>
                  <a:srgbClr val="00FFFF"/>
                </a:highlight>
              </a:rPr>
              <a:t>의 특정 디렉토리를 </a:t>
            </a:r>
            <a:r>
              <a:rPr lang="en-US" altLang="ko-KR" sz="1200">
                <a:highlight>
                  <a:srgbClr val="00FFFF"/>
                </a:highlight>
              </a:rPr>
              <a:t>Pod</a:t>
            </a:r>
            <a:r>
              <a:rPr lang="ko-KR" altLang="en-US" sz="1200">
                <a:highlight>
                  <a:srgbClr val="00FFFF"/>
                </a:highlight>
              </a:rPr>
              <a:t>가 사용할 수 있도록 연결하는 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b="1">
                <a:highlight>
                  <a:srgbClr val="00FFFF"/>
                </a:highlight>
              </a:rPr>
              <a:t>Kind </a:t>
            </a:r>
            <a:r>
              <a:rPr lang="ko-KR" altLang="en-US" sz="1200" b="1">
                <a:highlight>
                  <a:srgbClr val="00FFFF"/>
                </a:highlight>
              </a:rPr>
              <a:t>환경에서는 </a:t>
            </a:r>
            <a:r>
              <a:rPr lang="en-US" altLang="ko-KR" sz="1200" b="1">
                <a:highlight>
                  <a:srgbClr val="00FFFF"/>
                </a:highlight>
              </a:rPr>
              <a:t>extraMounts </a:t>
            </a:r>
            <a:r>
              <a:rPr lang="ko-KR" altLang="en-US" sz="1200" b="1">
                <a:highlight>
                  <a:srgbClr val="00FFFF"/>
                </a:highlight>
              </a:rPr>
              <a:t>설정 필요</a:t>
            </a:r>
            <a:endParaRPr lang="en-US" altLang="ko-KR" sz="1200" b="1">
              <a:highlight>
                <a:srgbClr val="00FFFF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b="1">
                <a:highlight>
                  <a:srgbClr val="00FFFF"/>
                </a:highlight>
              </a:rPr>
              <a:t>WSL</a:t>
            </a:r>
            <a:r>
              <a:rPr lang="ko-KR" altLang="en-US" sz="1200" b="1">
                <a:highlight>
                  <a:srgbClr val="00FFFF"/>
                </a:highlight>
              </a:rPr>
              <a:t>과 </a:t>
            </a:r>
            <a:r>
              <a:rPr lang="en-US" altLang="ko-KR" sz="1200" b="1">
                <a:highlight>
                  <a:srgbClr val="00FFFF"/>
                </a:highlight>
              </a:rPr>
              <a:t>Kind </a:t>
            </a:r>
            <a:r>
              <a:rPr lang="ko-KR" altLang="en-US" sz="1200" b="1">
                <a:highlight>
                  <a:srgbClr val="00FFFF"/>
                </a:highlight>
              </a:rPr>
              <a:t>노드 둘 다 </a:t>
            </a:r>
            <a:r>
              <a:rPr lang="en-US" altLang="ko-KR" sz="1200" b="1">
                <a:highlight>
                  <a:srgbClr val="00FFFF"/>
                </a:highlight>
              </a:rPr>
              <a:t>/mnt/data/postgres</a:t>
            </a:r>
            <a:r>
              <a:rPr lang="ko-KR" altLang="en-US" sz="1200" b="1">
                <a:highlight>
                  <a:srgbClr val="00FFFF"/>
                </a:highlight>
              </a:rPr>
              <a:t>가 존재해야 함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097474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A36FB-3096-ECC3-6986-910C10AF1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C200ACC-AC10-DCC2-0353-97D572EC27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다중 서비스 아키텍처 실습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A6B4FD-445B-B418-C16A-A837F88E7B4D}"/>
              </a:ext>
            </a:extLst>
          </p:cNvPr>
          <p:cNvSpPr txBox="1"/>
          <p:nvPr/>
        </p:nvSpPr>
        <p:spPr>
          <a:xfrm>
            <a:off x="811191" y="1842453"/>
            <a:ext cx="5327501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/>
              <a:t>kind: Cluster</a:t>
            </a:r>
          </a:p>
          <a:p>
            <a:r>
              <a:rPr lang="en-US" altLang="ko-KR" sz="1200"/>
              <a:t>apiVersion: kind.x-k8s.io/v1alpha4</a:t>
            </a:r>
          </a:p>
          <a:p>
            <a:r>
              <a:rPr lang="en-US" altLang="ko-KR" sz="1200"/>
              <a:t>nodes:</a:t>
            </a:r>
          </a:p>
          <a:p>
            <a:r>
              <a:rPr lang="en-US" altLang="ko-KR" sz="1200"/>
              <a:t>  - role: control-plane</a:t>
            </a:r>
          </a:p>
          <a:p>
            <a:r>
              <a:rPr lang="en-US" altLang="ko-KR" sz="1200"/>
              <a:t>    extraMounts:</a:t>
            </a:r>
          </a:p>
          <a:p>
            <a:r>
              <a:rPr lang="en-US" altLang="ko-KR" sz="1200">
                <a:highlight>
                  <a:srgbClr val="00FFFF"/>
                </a:highlight>
              </a:rPr>
              <a:t>      - hostPath: /mnt/data/postgres</a:t>
            </a:r>
          </a:p>
          <a:p>
            <a:r>
              <a:rPr lang="en-US" altLang="ko-KR" sz="1200">
                <a:highlight>
                  <a:srgbClr val="00FFFF"/>
                </a:highlight>
              </a:rPr>
              <a:t>        containerPath: /mnt/data/postgres</a:t>
            </a:r>
          </a:p>
          <a:p>
            <a:r>
              <a:rPr lang="en-US" altLang="ko-KR" sz="1200">
                <a:highlight>
                  <a:srgbClr val="FFFF00"/>
                </a:highlight>
              </a:rPr>
              <a:t>    labels:</a:t>
            </a:r>
          </a:p>
          <a:p>
            <a:r>
              <a:rPr lang="en-US" altLang="ko-KR" sz="1200">
                <a:highlight>
                  <a:srgbClr val="FFFF00"/>
                </a:highlight>
              </a:rPr>
              <a:t>      ingress-ready: "true"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kubeadmConfigPatches: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- |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  kind: InitConfiguration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  nodeRegistration: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    kubeletExtraArgs: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      node-labels: ingress-ready=true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    taints: []  # Control-plane</a:t>
            </a:r>
            <a:r>
              <a:rPr lang="ko-KR" altLang="en-US" sz="1200">
                <a:highlight>
                  <a:srgbClr val="00FF00"/>
                </a:highlight>
              </a:rPr>
              <a:t>의 </a:t>
            </a:r>
            <a:r>
              <a:rPr lang="en-US" altLang="ko-KR" sz="1200">
                <a:highlight>
                  <a:srgbClr val="00FF00"/>
                </a:highlight>
              </a:rPr>
              <a:t>taint </a:t>
            </a:r>
            <a:r>
              <a:rPr lang="ko-KR" altLang="en-US" sz="1200">
                <a:highlight>
                  <a:srgbClr val="00FF00"/>
                </a:highlight>
              </a:rPr>
              <a:t>제거</a:t>
            </a:r>
          </a:p>
          <a:p>
            <a:r>
              <a:rPr lang="ko-KR" altLang="en-US" sz="1200"/>
              <a:t>  </a:t>
            </a:r>
            <a:endParaRPr lang="en-US" altLang="ko-KR" sz="1200"/>
          </a:p>
          <a:p>
            <a:r>
              <a:rPr lang="en-US" altLang="ko-KR" sz="1200"/>
              <a:t>  - role: worker</a:t>
            </a:r>
          </a:p>
          <a:p>
            <a:r>
              <a:rPr lang="en-US" altLang="ko-KR" sz="1200"/>
              <a:t>    labels:</a:t>
            </a:r>
          </a:p>
          <a:p>
            <a:r>
              <a:rPr lang="en-US" altLang="ko-KR" sz="1200"/>
              <a:t>      ingress-ready: "true"</a:t>
            </a:r>
          </a:p>
          <a:p>
            <a:r>
              <a:rPr lang="en-US" altLang="ko-KR" sz="1200"/>
              <a:t>  - role: worker</a:t>
            </a:r>
          </a:p>
          <a:p>
            <a:r>
              <a:rPr lang="en-US" altLang="ko-KR" sz="1200"/>
              <a:t>    labels:</a:t>
            </a:r>
          </a:p>
          <a:p>
            <a:r>
              <a:rPr lang="en-US" altLang="ko-KR" sz="1200"/>
              <a:t>      ingress-ready: "true"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2F448-6439-2D3F-C4B8-AEED82EF37B1}"/>
              </a:ext>
            </a:extLst>
          </p:cNvPr>
          <p:cNvSpPr txBox="1"/>
          <p:nvPr/>
        </p:nvSpPr>
        <p:spPr>
          <a:xfrm>
            <a:off x="811191" y="1500394"/>
            <a:ext cx="1425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0">
                <a:effectLst/>
                <a:latin typeface="-apple-system"/>
              </a:rPr>
              <a:t>kind-config.yaml </a:t>
            </a:r>
            <a:endParaRPr lang="ko-KR" alt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6E87E-818F-F939-DA52-3403C4867B76}"/>
              </a:ext>
            </a:extLst>
          </p:cNvPr>
          <p:cNvSpPr txBox="1"/>
          <p:nvPr/>
        </p:nvSpPr>
        <p:spPr>
          <a:xfrm>
            <a:off x="5820056" y="4569271"/>
            <a:ext cx="6371944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vi kind-config.yaml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i="0">
                <a:effectLst/>
                <a:latin typeface="-apple-system"/>
              </a:rPr>
              <a:t>kind create cluster --config kind-config.yaml --name my-cluster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i="0">
              <a:solidFill>
                <a:schemeClr val="bg1">
                  <a:lumMod val="50000"/>
                </a:schemeClr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kubectl get nodes </a:t>
            </a:r>
            <a:r>
              <a:rPr lang="ko-KR" altLang="en-US" sz="15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해서 모든 노드가 </a:t>
            </a:r>
            <a:r>
              <a:rPr lang="en-US" altLang="ko-KR" sz="15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Ready</a:t>
            </a:r>
            <a:r>
              <a:rPr lang="ko-KR" altLang="en-US" sz="15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일 때 까지 기다릴 것</a:t>
            </a:r>
            <a:endParaRPr lang="en-US" altLang="ko-KR" sz="1500" i="0"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i="0">
              <a:effectLst/>
              <a:highlight>
                <a:srgbClr val="00FFFF"/>
              </a:highlight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>
              <a:highlight>
                <a:srgbClr val="00FFFF"/>
              </a:highlight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i="0">
                <a:effectLst/>
                <a:highlight>
                  <a:srgbClr val="00FFFF"/>
                </a:highlight>
                <a:latin typeface="-apple-system"/>
              </a:rPr>
              <a:t>sudo mkdir -p /mnt/data/postgres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i="0">
                <a:effectLst/>
                <a:highlight>
                  <a:srgbClr val="00FFFF"/>
                </a:highlight>
                <a:latin typeface="-apple-system"/>
              </a:rPr>
              <a:t>sudo chmod 777 /mnt/data/postgres</a:t>
            </a:r>
            <a:endParaRPr lang="ko-KR" altLang="en-US" sz="1500" i="0">
              <a:effectLst/>
              <a:highlight>
                <a:srgbClr val="00FFFF"/>
              </a:highlight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i="0">
                <a:effectLst/>
                <a:highlight>
                  <a:srgbClr val="00FFFF"/>
                </a:highlight>
                <a:latin typeface="-apple-system"/>
              </a:rPr>
              <a:t>docker exec -it my-cluster-control-plane mkdir -p /mnt/data/postgres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i="0">
              <a:solidFill>
                <a:schemeClr val="bg1">
                  <a:lumMod val="50000"/>
                </a:schemeClr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i="0">
              <a:solidFill>
                <a:schemeClr val="bg1">
                  <a:lumMod val="50000"/>
                </a:schemeClr>
              </a:solidFill>
              <a:effectLst/>
              <a:latin typeface="-apple-system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15957C6-EDEA-DC40-9604-CBED3199C387}"/>
              </a:ext>
            </a:extLst>
          </p:cNvPr>
          <p:cNvGrpSpPr/>
          <p:nvPr/>
        </p:nvGrpSpPr>
        <p:grpSpPr>
          <a:xfrm>
            <a:off x="6280034" y="2379196"/>
            <a:ext cx="5657126" cy="2204107"/>
            <a:chOff x="6392120" y="2303609"/>
            <a:chExt cx="5657126" cy="22041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58E2D7-A3E9-5929-4330-53FA1E46FBEB}"/>
                </a:ext>
              </a:extLst>
            </p:cNvPr>
            <p:cNvSpPr txBox="1"/>
            <p:nvPr/>
          </p:nvSpPr>
          <p:spPr>
            <a:xfrm>
              <a:off x="6392120" y="2303609"/>
              <a:ext cx="5657126" cy="6771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>
                  <a:highlight>
                    <a:srgbClr val="FFFF00"/>
                  </a:highlight>
                </a:rPr>
                <a:t>labels: ingress-ready: "true"</a:t>
              </a:r>
              <a:r>
                <a:rPr lang="en-US" altLang="ko-KR" sz="1400">
                  <a:highlight>
                    <a:srgbClr val="FFFF00"/>
                  </a:highlight>
                </a:rPr>
                <a:t>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200">
                  <a:highlight>
                    <a:srgbClr val="FFFF00"/>
                  </a:highlight>
                </a:rPr>
                <a:t>이 노드에 ingress-ready=true 라벨을 추가하여 Ingress Controller와 관련된 설정이 가능하게 만듦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47B7DF-CEE8-E020-CC8D-902022F01962}"/>
                </a:ext>
              </a:extLst>
            </p:cNvPr>
            <p:cNvSpPr txBox="1"/>
            <p:nvPr/>
          </p:nvSpPr>
          <p:spPr>
            <a:xfrm>
              <a:off x="6392120" y="2999611"/>
              <a:ext cx="5506655" cy="15081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>
                  <a:highlight>
                    <a:srgbClr val="00FF00"/>
                  </a:highlight>
                </a:rPr>
                <a:t>kubeadmConfigPatches: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400">
                  <a:highlight>
                    <a:srgbClr val="00FF00"/>
                  </a:highlight>
                </a:rPr>
                <a:t>taints: [] 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ko-KR" altLang="en-US" sz="1200">
                  <a:highlight>
                    <a:srgbClr val="00FF00"/>
                  </a:highlight>
                </a:rPr>
                <a:t>기본적으로 </a:t>
              </a:r>
              <a:r>
                <a:rPr lang="en-US" altLang="ko-KR" sz="1200">
                  <a:highlight>
                    <a:srgbClr val="00FF00"/>
                  </a:highlight>
                </a:rPr>
                <a:t>ControlPlane </a:t>
              </a:r>
              <a:r>
                <a:rPr lang="ko-KR" altLang="en-US" sz="1200">
                  <a:highlight>
                    <a:srgbClr val="00FF00"/>
                  </a:highlight>
                </a:rPr>
                <a:t>노드는 </a:t>
              </a:r>
              <a:r>
                <a:rPr lang="en-US" altLang="ko-KR" sz="1200">
                  <a:highlight>
                    <a:srgbClr val="00FF00"/>
                  </a:highlight>
                </a:rPr>
                <a:t>NoSchedule taint</a:t>
              </a:r>
              <a:r>
                <a:rPr lang="ko-KR" altLang="en-US" sz="1200">
                  <a:highlight>
                    <a:srgbClr val="00FF00"/>
                  </a:highlight>
                </a:rPr>
                <a:t>가 설정되어 있지만</a:t>
              </a:r>
              <a:r>
                <a:rPr lang="en-US" altLang="ko-KR" sz="1200">
                  <a:highlight>
                    <a:srgbClr val="00FF00"/>
                  </a:highlight>
                </a:rPr>
                <a:t>, </a:t>
              </a:r>
              <a:r>
                <a:rPr lang="ko-KR" altLang="en-US" sz="1200">
                  <a:highlight>
                    <a:srgbClr val="00FF00"/>
                  </a:highlight>
                </a:rPr>
                <a:t>이를 제거하여 워커 노드처럼 파드를 실행할 수 있도록 함</a:t>
              </a:r>
              <a:endParaRPr lang="en-US" altLang="ko-KR" sz="1200">
                <a:highlight>
                  <a:srgbClr val="00FF00"/>
                </a:highlight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400">
                  <a:highlight>
                    <a:srgbClr val="00FF00"/>
                  </a:highlight>
                </a:rPr>
                <a:t>kubeletExtraArgs: node-labels: ingress-ready=true 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ko-KR" altLang="en-US" sz="1200">
                  <a:highlight>
                    <a:srgbClr val="00FF00"/>
                  </a:highlight>
                </a:rPr>
                <a:t>추가적인 노드 라벨을 설정</a:t>
              </a:r>
              <a:endParaRPr lang="ko-KR" altLang="en-US" sz="1100">
                <a:highlight>
                  <a:srgbClr val="00FF00"/>
                </a:highlight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D960AE7-4622-8652-B7C2-4076AB332478}"/>
              </a:ext>
            </a:extLst>
          </p:cNvPr>
          <p:cNvSpPr txBox="1"/>
          <p:nvPr/>
        </p:nvSpPr>
        <p:spPr>
          <a:xfrm>
            <a:off x="838200" y="1072189"/>
            <a:ext cx="80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1. kind</a:t>
            </a:r>
            <a:r>
              <a:rPr lang="ko-KR" altLang="en-US" sz="2000" dirty="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를 통한</a:t>
            </a:r>
            <a:r>
              <a:rPr lang="en-US" altLang="ko-KR" sz="2000" dirty="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클러스터 생성 </a:t>
            </a:r>
            <a:r>
              <a:rPr lang="en-US" altLang="ko-KR" sz="2000" dirty="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+ </a:t>
            </a:r>
            <a:r>
              <a:rPr lang="ko-KR" altLang="en-US" sz="2000" dirty="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기본 </a:t>
            </a:r>
            <a:r>
              <a:rPr lang="en-US" altLang="ko-KR" sz="2000" dirty="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CNI </a:t>
            </a:r>
            <a:r>
              <a:rPr lang="ko-KR" altLang="en-US" sz="2000" dirty="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씀 </a:t>
            </a:r>
            <a:r>
              <a:rPr lang="en-US" altLang="ko-KR" sz="2000" dirty="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(Calico </a:t>
            </a:r>
            <a:r>
              <a:rPr lang="ko-KR" altLang="en-US" sz="2000" dirty="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안 씀</a:t>
            </a:r>
            <a:r>
              <a:rPr lang="en-US" altLang="ko-KR" sz="2000" dirty="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77FAD3-AB26-F856-27A9-D45ED961C8DE}"/>
              </a:ext>
            </a:extLst>
          </p:cNvPr>
          <p:cNvSpPr txBox="1"/>
          <p:nvPr/>
        </p:nvSpPr>
        <p:spPr>
          <a:xfrm>
            <a:off x="6280034" y="1529681"/>
            <a:ext cx="5769212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highlight>
                  <a:srgbClr val="00FFFF"/>
                </a:highlight>
              </a:rPr>
              <a:t>hostPath: /mnt/data/postgres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>
                <a:highlight>
                  <a:srgbClr val="00FFFF"/>
                </a:highlight>
              </a:rPr>
              <a:t>노드</a:t>
            </a:r>
            <a:r>
              <a:rPr lang="en-US" altLang="ko-KR" sz="1200">
                <a:highlight>
                  <a:srgbClr val="00FFFF"/>
                </a:highlight>
              </a:rPr>
              <a:t>(</a:t>
            </a:r>
            <a:r>
              <a:rPr lang="ko-KR" altLang="en-US" sz="1200">
                <a:highlight>
                  <a:srgbClr val="00FFFF"/>
                </a:highlight>
              </a:rPr>
              <a:t>서버</a:t>
            </a:r>
            <a:r>
              <a:rPr lang="en-US" altLang="ko-KR" sz="1200">
                <a:highlight>
                  <a:srgbClr val="00FFFF"/>
                </a:highlight>
              </a:rPr>
              <a:t>)</a:t>
            </a:r>
            <a:r>
              <a:rPr lang="ko-KR" altLang="en-US" sz="1200">
                <a:highlight>
                  <a:srgbClr val="00FFFF"/>
                </a:highlight>
              </a:rPr>
              <a:t>의 특정 디렉토리를 </a:t>
            </a:r>
            <a:r>
              <a:rPr lang="en-US" altLang="ko-KR" sz="1200">
                <a:highlight>
                  <a:srgbClr val="00FFFF"/>
                </a:highlight>
              </a:rPr>
              <a:t>Pod</a:t>
            </a:r>
            <a:r>
              <a:rPr lang="ko-KR" altLang="en-US" sz="1200">
                <a:highlight>
                  <a:srgbClr val="00FFFF"/>
                </a:highlight>
              </a:rPr>
              <a:t>가 사용할 수 있도록 연결하는 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b="1">
                <a:highlight>
                  <a:srgbClr val="00FFFF"/>
                </a:highlight>
              </a:rPr>
              <a:t>Kind </a:t>
            </a:r>
            <a:r>
              <a:rPr lang="ko-KR" altLang="en-US" sz="1200" b="1">
                <a:highlight>
                  <a:srgbClr val="00FFFF"/>
                </a:highlight>
              </a:rPr>
              <a:t>환경에서는 </a:t>
            </a:r>
            <a:r>
              <a:rPr lang="en-US" altLang="ko-KR" sz="1200" b="1">
                <a:highlight>
                  <a:srgbClr val="00FFFF"/>
                </a:highlight>
              </a:rPr>
              <a:t>extraMounts </a:t>
            </a:r>
            <a:r>
              <a:rPr lang="ko-KR" altLang="en-US" sz="1200" b="1">
                <a:highlight>
                  <a:srgbClr val="00FFFF"/>
                </a:highlight>
              </a:rPr>
              <a:t>설정 필요</a:t>
            </a:r>
            <a:endParaRPr lang="en-US" altLang="ko-KR" sz="1200" b="1">
              <a:highlight>
                <a:srgbClr val="00FFFF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b="1">
                <a:highlight>
                  <a:srgbClr val="00FFFF"/>
                </a:highlight>
              </a:rPr>
              <a:t>WSL</a:t>
            </a:r>
            <a:r>
              <a:rPr lang="ko-KR" altLang="en-US" sz="1200" b="1">
                <a:highlight>
                  <a:srgbClr val="00FFFF"/>
                </a:highlight>
              </a:rPr>
              <a:t>과 </a:t>
            </a:r>
            <a:r>
              <a:rPr lang="en-US" altLang="ko-KR" sz="1200" b="1">
                <a:highlight>
                  <a:srgbClr val="00FFFF"/>
                </a:highlight>
              </a:rPr>
              <a:t>Kind </a:t>
            </a:r>
            <a:r>
              <a:rPr lang="ko-KR" altLang="en-US" sz="1200" b="1">
                <a:highlight>
                  <a:srgbClr val="00FFFF"/>
                </a:highlight>
              </a:rPr>
              <a:t>노드 둘 다 </a:t>
            </a:r>
            <a:r>
              <a:rPr lang="en-US" altLang="ko-KR" sz="1200" b="1">
                <a:highlight>
                  <a:srgbClr val="00FFFF"/>
                </a:highlight>
              </a:rPr>
              <a:t>/mnt/data/postgres</a:t>
            </a:r>
            <a:r>
              <a:rPr lang="ko-KR" altLang="en-US" sz="1200" b="1">
                <a:highlight>
                  <a:srgbClr val="00FFFF"/>
                </a:highlight>
              </a:rPr>
              <a:t>가 존재해야 함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2491300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D4160-D059-ADA3-E284-FE8F66736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2DB273-3AA0-3EDF-2C9F-CB5AFFC083CF}"/>
              </a:ext>
            </a:extLst>
          </p:cNvPr>
          <p:cNvSpPr txBox="1"/>
          <p:nvPr/>
        </p:nvSpPr>
        <p:spPr>
          <a:xfrm>
            <a:off x="569918" y="1117223"/>
            <a:ext cx="5792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2.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스토리지 설정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D320D77-2CC8-97A9-0A77-009001016CC6}"/>
              </a:ext>
            </a:extLst>
          </p:cNvPr>
          <p:cNvSpPr txBox="1">
            <a:spLocks/>
          </p:cNvSpPr>
          <p:nvPr/>
        </p:nvSpPr>
        <p:spPr>
          <a:xfrm>
            <a:off x="453422" y="390197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다중 서비스 아키텍처 실습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AC7F008C-AD26-A52B-DF74-216BDE26C51A}"/>
              </a:ext>
            </a:extLst>
          </p:cNvPr>
          <p:cNvSpPr txBox="1">
            <a:spLocks/>
          </p:cNvSpPr>
          <p:nvPr/>
        </p:nvSpPr>
        <p:spPr>
          <a:xfrm>
            <a:off x="4010354" y="1438741"/>
            <a:ext cx="7728224" cy="4708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/>
              <a:t>PersistentVolumeClaim (PVC)</a:t>
            </a:r>
          </a:p>
          <a:p>
            <a:pPr lvl="1"/>
            <a:r>
              <a:rPr lang="en-US" altLang="ko-KR" sz="1400"/>
              <a:t>Kubernetes</a:t>
            </a:r>
            <a:r>
              <a:rPr lang="ko-KR" altLang="en-US" sz="1400"/>
              <a:t>에서 데이터를 영구적으로 저장하기 위한 요청</a:t>
            </a:r>
          </a:p>
          <a:p>
            <a:pPr lvl="1"/>
            <a:r>
              <a:rPr lang="en-US" altLang="ko-KR" sz="1400"/>
              <a:t>PostgreSQL </a:t>
            </a:r>
            <a:r>
              <a:rPr lang="ko-KR" altLang="en-US" sz="1400"/>
              <a:t>같은 데이터베이스는 </a:t>
            </a:r>
            <a:r>
              <a:rPr lang="en-US" altLang="ko-KR" sz="1400"/>
              <a:t>Pod</a:t>
            </a:r>
            <a:r>
              <a:rPr lang="ko-KR" altLang="en-US" sz="1400"/>
              <a:t>이 재시작되어도 데이터가 유지되어야 하므로</a:t>
            </a:r>
            <a:r>
              <a:rPr lang="en-US" altLang="ko-KR" sz="1400"/>
              <a:t>, </a:t>
            </a:r>
            <a:r>
              <a:rPr lang="ko-KR" altLang="en-US" sz="1400"/>
              <a:t>볼륨을 사용해야 함</a:t>
            </a:r>
          </a:p>
          <a:p>
            <a:pPr lvl="1"/>
            <a:r>
              <a:rPr lang="ko-KR" altLang="en-US" sz="1400">
                <a:highlight>
                  <a:srgbClr val="FFFF00"/>
                </a:highlight>
              </a:rPr>
              <a:t>예제는 </a:t>
            </a:r>
            <a:r>
              <a:rPr lang="en-US" altLang="ko-KR" sz="1400">
                <a:highlight>
                  <a:srgbClr val="FFFF00"/>
                </a:highlight>
              </a:rPr>
              <a:t>1Gi(</a:t>
            </a:r>
            <a:r>
              <a:rPr lang="ko-KR" altLang="en-US" sz="1400">
                <a:highlight>
                  <a:srgbClr val="FFFF00"/>
                </a:highlight>
              </a:rPr>
              <a:t>기가바이트</a:t>
            </a:r>
            <a:r>
              <a:rPr lang="en-US" altLang="ko-KR" sz="1400">
                <a:highlight>
                  <a:srgbClr val="FFFF00"/>
                </a:highlight>
              </a:rPr>
              <a:t>)</a:t>
            </a:r>
            <a:r>
              <a:rPr lang="ko-KR" altLang="en-US" sz="1400">
                <a:highlight>
                  <a:srgbClr val="FFFF00"/>
                </a:highlight>
              </a:rPr>
              <a:t>의 저장소를 요청하며</a:t>
            </a:r>
            <a:r>
              <a:rPr lang="en-US" altLang="ko-KR" sz="1400"/>
              <a:t>, </a:t>
            </a:r>
            <a:r>
              <a:rPr lang="en-US" altLang="ko-KR" sz="1400">
                <a:highlight>
                  <a:srgbClr val="00FF00"/>
                </a:highlight>
              </a:rPr>
              <a:t>ReadWriteOnce </a:t>
            </a:r>
            <a:r>
              <a:rPr lang="ko-KR" altLang="en-US" sz="1400">
                <a:highlight>
                  <a:srgbClr val="00FF00"/>
                </a:highlight>
              </a:rPr>
              <a:t>모드로 사용</a:t>
            </a:r>
            <a:endParaRPr lang="en-US" altLang="ko-KR" sz="1400">
              <a:highlight>
                <a:srgbClr val="00FF00"/>
              </a:highlight>
            </a:endParaRPr>
          </a:p>
          <a:p>
            <a:pPr lvl="1"/>
            <a:endParaRPr lang="ko-KR" altLang="en-US" sz="700"/>
          </a:p>
          <a:p>
            <a:r>
              <a:rPr lang="ko-KR" altLang="en-US" sz="1800"/>
              <a:t>모드</a:t>
            </a:r>
            <a:endParaRPr lang="en-US" altLang="ko-KR" sz="1800"/>
          </a:p>
          <a:p>
            <a:pPr lvl="1"/>
            <a:r>
              <a:rPr lang="en-US" altLang="ko-KR" sz="1400"/>
              <a:t>ReadWriteOnce (RWO): </a:t>
            </a:r>
            <a:r>
              <a:rPr lang="ko-KR" altLang="en-US" sz="1400"/>
              <a:t>하나의 노드에서 읽기 및 쓰기 가능 </a:t>
            </a:r>
            <a:r>
              <a:rPr lang="en-US" altLang="ko-KR" sz="1400"/>
              <a:t>(</a:t>
            </a:r>
            <a:r>
              <a:rPr lang="ko-KR" altLang="en-US" sz="1400"/>
              <a:t>기본적인 모드</a:t>
            </a:r>
            <a:r>
              <a:rPr lang="en-US" altLang="ko-KR" sz="1400"/>
              <a:t>)</a:t>
            </a:r>
          </a:p>
          <a:p>
            <a:pPr lvl="1"/>
            <a:r>
              <a:rPr lang="en-US" altLang="ko-KR" sz="1400"/>
              <a:t>ReadOnlyMany (ROX): </a:t>
            </a:r>
            <a:r>
              <a:rPr lang="ko-KR" altLang="en-US" sz="1400"/>
              <a:t>여러 노드에서 읽기만 가능</a:t>
            </a:r>
          </a:p>
          <a:p>
            <a:pPr lvl="1"/>
            <a:r>
              <a:rPr lang="en-US" altLang="ko-KR" sz="1400"/>
              <a:t>ReadWriteMany (RWX): </a:t>
            </a:r>
            <a:r>
              <a:rPr lang="ko-KR" altLang="en-US" sz="1400"/>
              <a:t>여러 노드에서 읽기</a:t>
            </a:r>
            <a:r>
              <a:rPr lang="en-US" altLang="ko-KR" sz="1400"/>
              <a:t>/</a:t>
            </a:r>
            <a:r>
              <a:rPr lang="ko-KR" altLang="en-US" sz="1400"/>
              <a:t>쓰기 가능</a:t>
            </a:r>
          </a:p>
          <a:p>
            <a:pPr lvl="1"/>
            <a:r>
              <a:rPr lang="en-US" altLang="ko-KR" sz="1400"/>
              <a:t>ReadWriteOncePod (RWOP): </a:t>
            </a:r>
            <a:r>
              <a:rPr lang="ko-KR" altLang="en-US" sz="1400"/>
              <a:t>하나의 </a:t>
            </a:r>
            <a:r>
              <a:rPr lang="en-US" altLang="ko-KR" sz="1400"/>
              <a:t>Pod</a:t>
            </a:r>
            <a:r>
              <a:rPr lang="ko-KR" altLang="en-US" sz="1400"/>
              <a:t>만 읽기</a:t>
            </a:r>
            <a:r>
              <a:rPr lang="en-US" altLang="ko-KR" sz="1400"/>
              <a:t>/</a:t>
            </a:r>
            <a:r>
              <a:rPr lang="ko-KR" altLang="en-US" sz="1400"/>
              <a:t>쓰기 가능</a:t>
            </a:r>
            <a:endParaRPr lang="en-US" altLang="ko-KR" sz="1400"/>
          </a:p>
          <a:p>
            <a:pPr lvl="1"/>
            <a:endParaRPr lang="ko-KR" altLang="en-US" sz="700"/>
          </a:p>
          <a:p>
            <a:r>
              <a:rPr lang="en-US" altLang="ko-KR" sz="1800"/>
              <a:t>PVC</a:t>
            </a:r>
            <a:r>
              <a:rPr lang="ko-KR" altLang="en-US" sz="1800"/>
              <a:t>는 </a:t>
            </a:r>
            <a:r>
              <a:rPr lang="en-US" altLang="ko-KR" sz="1800"/>
              <a:t>PostgreSQL</a:t>
            </a:r>
            <a:r>
              <a:rPr lang="ko-KR" altLang="en-US" sz="1800"/>
              <a:t>이 데이터를 저장할 곳을 확보하는 역할</a:t>
            </a:r>
          </a:p>
          <a:p>
            <a:pPr lvl="1"/>
            <a:r>
              <a:rPr lang="ko-KR" altLang="en-US" sz="1400"/>
              <a:t>이 </a:t>
            </a:r>
            <a:r>
              <a:rPr lang="en-US" altLang="ko-KR" sz="1400"/>
              <a:t>PVC</a:t>
            </a:r>
            <a:r>
              <a:rPr lang="ko-KR" altLang="en-US" sz="1400"/>
              <a:t>를 </a:t>
            </a:r>
            <a:r>
              <a:rPr lang="en-US" altLang="ko-KR" sz="1400"/>
              <a:t>Deployment</a:t>
            </a:r>
            <a:r>
              <a:rPr lang="ko-KR" altLang="en-US" sz="1400"/>
              <a:t>에서 </a:t>
            </a:r>
            <a:r>
              <a:rPr lang="en-US" altLang="ko-KR" sz="1400"/>
              <a:t>volumeMounts</a:t>
            </a:r>
            <a:r>
              <a:rPr lang="ko-KR" altLang="en-US" sz="1400"/>
              <a:t>로 </a:t>
            </a:r>
            <a:r>
              <a:rPr lang="en-US" altLang="ko-KR" sz="1400"/>
              <a:t>PostgreSQL </a:t>
            </a:r>
            <a:r>
              <a:rPr lang="ko-KR" altLang="en-US" sz="1400"/>
              <a:t>컨테이너에 연결하여 </a:t>
            </a:r>
            <a:r>
              <a:rPr lang="en-US" altLang="ko-KR" sz="1400"/>
              <a:t>/var/lib/postgresql/data </a:t>
            </a:r>
            <a:r>
              <a:rPr lang="ko-KR" altLang="en-US" sz="1400"/>
              <a:t>경로에 데이터를 저장하게 함</a:t>
            </a:r>
            <a:r>
              <a:rPr lang="en-US" altLang="ko-KR" sz="1400"/>
              <a:t>.</a:t>
            </a:r>
          </a:p>
          <a:p>
            <a:pPr lvl="1"/>
            <a:r>
              <a:rPr lang="en-US" altLang="ko-KR" sz="1400"/>
              <a:t>vi volumes</a:t>
            </a:r>
            <a:r>
              <a:rPr lang="en-US" altLang="ko-KR" sz="1400" i="0">
                <a:effectLst/>
                <a:latin typeface="-apple-system"/>
              </a:rPr>
              <a:t>.yaml </a:t>
            </a:r>
            <a:endParaRPr lang="ko-KR" altLang="en-US" sz="1400"/>
          </a:p>
          <a:p>
            <a:pPr lvl="1"/>
            <a:endParaRPr lang="en-US" altLang="ko-KR" sz="14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BFFE2B7-DC85-B241-3011-730A0B52BEDB}"/>
              </a:ext>
            </a:extLst>
          </p:cNvPr>
          <p:cNvGrpSpPr/>
          <p:nvPr/>
        </p:nvGrpSpPr>
        <p:grpSpPr>
          <a:xfrm>
            <a:off x="569918" y="1591133"/>
            <a:ext cx="3200758" cy="5011650"/>
            <a:chOff x="569918" y="1802104"/>
            <a:chExt cx="3200758" cy="501165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F7A75D9-78DC-346C-51F9-E33121312BA2}"/>
                </a:ext>
              </a:extLst>
            </p:cNvPr>
            <p:cNvSpPr txBox="1"/>
            <p:nvPr/>
          </p:nvSpPr>
          <p:spPr>
            <a:xfrm>
              <a:off x="569918" y="1802104"/>
              <a:ext cx="3200758" cy="47089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ko-KR" sz="1200"/>
                <a:t>apiVersion: v1</a:t>
              </a:r>
            </a:p>
            <a:p>
              <a:r>
                <a:rPr lang="en-US" altLang="ko-KR" sz="1200"/>
                <a:t>kind: PersistentVolume</a:t>
              </a:r>
            </a:p>
            <a:p>
              <a:r>
                <a:rPr lang="en-US" altLang="ko-KR" sz="1200"/>
                <a:t>metadata:</a:t>
              </a:r>
            </a:p>
            <a:p>
              <a:r>
                <a:rPr lang="en-US" altLang="ko-KR" sz="1200"/>
                <a:t>  name: storage</a:t>
              </a:r>
            </a:p>
            <a:p>
              <a:r>
                <a:rPr lang="en-US" altLang="ko-KR" sz="1200"/>
                <a:t>spec:</a:t>
              </a:r>
            </a:p>
            <a:p>
              <a:r>
                <a:rPr lang="en-US" altLang="ko-KR" sz="1200"/>
                <a:t>  capacity:</a:t>
              </a:r>
            </a:p>
            <a:p>
              <a:r>
                <a:rPr lang="en-US" altLang="ko-KR" sz="1200"/>
                <a:t>    </a:t>
              </a:r>
              <a:r>
                <a:rPr lang="en-US" altLang="ko-KR" sz="1200">
                  <a:highlight>
                    <a:srgbClr val="FFFF00"/>
                  </a:highlight>
                </a:rPr>
                <a:t>storage: 1Gi</a:t>
              </a:r>
            </a:p>
            <a:p>
              <a:r>
                <a:rPr lang="en-US" altLang="ko-KR" sz="1200"/>
                <a:t>  accessModes:</a:t>
              </a:r>
            </a:p>
            <a:p>
              <a:r>
                <a:rPr lang="en-US" altLang="ko-KR" sz="1200"/>
                <a:t>    - </a:t>
              </a:r>
              <a:r>
                <a:rPr lang="en-US" altLang="ko-KR" sz="1200">
                  <a:highlight>
                    <a:srgbClr val="00FF00"/>
                  </a:highlight>
                </a:rPr>
                <a:t>ReadWriteOnce</a:t>
              </a:r>
            </a:p>
            <a:p>
              <a:r>
                <a:rPr lang="en-US" altLang="ko-KR" sz="1200"/>
                <a:t>  persistentVolumeReclaimPolicy: Retain</a:t>
              </a:r>
            </a:p>
            <a:p>
              <a:r>
                <a:rPr lang="en-US" altLang="ko-KR" sz="1200"/>
                <a:t>  storageClassName: manual</a:t>
              </a:r>
            </a:p>
            <a:p>
              <a:r>
                <a:rPr lang="en-US" altLang="ko-KR" sz="1200"/>
                <a:t>  hostPath:</a:t>
              </a:r>
            </a:p>
            <a:p>
              <a:r>
                <a:rPr lang="en-US" altLang="ko-KR" sz="1200"/>
                <a:t>    path: </a:t>
              </a:r>
              <a:r>
                <a:rPr lang="en-US" altLang="ko-KR" sz="1200">
                  <a:highlight>
                    <a:srgbClr val="00FFFF"/>
                  </a:highlight>
                </a:rPr>
                <a:t>"/mnt/data/postgres"</a:t>
              </a:r>
            </a:p>
            <a:p>
              <a:r>
                <a:rPr lang="en-US" altLang="ko-KR" sz="1200"/>
                <a:t>---</a:t>
              </a:r>
            </a:p>
            <a:p>
              <a:r>
                <a:rPr lang="en-US" altLang="ko-KR" sz="1200"/>
                <a:t>apiVersion: v1</a:t>
              </a:r>
            </a:p>
            <a:p>
              <a:r>
                <a:rPr lang="en-US" altLang="ko-KR" sz="1200"/>
                <a:t>kind: PersistentVolumeClaim</a:t>
              </a:r>
            </a:p>
            <a:p>
              <a:r>
                <a:rPr lang="en-US" altLang="ko-KR" sz="1200"/>
                <a:t>metadata:</a:t>
              </a:r>
            </a:p>
            <a:p>
              <a:r>
                <a:rPr lang="en-US" altLang="ko-KR" sz="1200"/>
                <a:t>  name: db-storage</a:t>
              </a:r>
            </a:p>
            <a:p>
              <a:r>
                <a:rPr lang="en-US" altLang="ko-KR" sz="1200"/>
                <a:t>spec:</a:t>
              </a:r>
            </a:p>
            <a:p>
              <a:r>
                <a:rPr lang="en-US" altLang="ko-KR" sz="1200"/>
                <a:t>  accessModes:</a:t>
              </a:r>
            </a:p>
            <a:p>
              <a:r>
                <a:rPr lang="en-US" altLang="ko-KR" sz="1200"/>
                <a:t>    - ReadWriteOnce</a:t>
              </a:r>
            </a:p>
            <a:p>
              <a:r>
                <a:rPr lang="en-US" altLang="ko-KR" sz="1200"/>
                <a:t>  resources:</a:t>
              </a:r>
            </a:p>
            <a:p>
              <a:r>
                <a:rPr lang="en-US" altLang="ko-KR" sz="1200"/>
                <a:t>    requests:</a:t>
              </a:r>
            </a:p>
            <a:p>
              <a:r>
                <a:rPr lang="en-US" altLang="ko-KR" sz="1200"/>
                <a:t>      </a:t>
              </a:r>
              <a:r>
                <a:rPr lang="en-US" altLang="ko-KR" sz="1200">
                  <a:highlight>
                    <a:srgbClr val="FFFF00"/>
                  </a:highlight>
                </a:rPr>
                <a:t>storage: 1Gi</a:t>
              </a:r>
            </a:p>
            <a:p>
              <a:r>
                <a:rPr lang="en-US" altLang="ko-KR" sz="1200"/>
                <a:t>  storageClassName: manual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670A99-705A-F3A9-FF5D-430923EBB8DE}"/>
                </a:ext>
              </a:extLst>
            </p:cNvPr>
            <p:cNvSpPr txBox="1"/>
            <p:nvPr/>
          </p:nvSpPr>
          <p:spPr>
            <a:xfrm>
              <a:off x="1457530" y="6505977"/>
              <a:ext cx="14255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/>
                <a:t>volumes</a:t>
              </a:r>
              <a:r>
                <a:rPr lang="en-US" altLang="ko-KR" sz="1400" i="0">
                  <a:effectLst/>
                  <a:latin typeface="-apple-system"/>
                </a:rPr>
                <a:t>.yaml </a:t>
              </a:r>
              <a:endParaRPr lang="ko-KR" altLang="en-US" sz="140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4B1E342-1D46-804A-59A3-77D2AD6C482A}"/>
              </a:ext>
            </a:extLst>
          </p:cNvPr>
          <p:cNvGrpSpPr/>
          <p:nvPr/>
        </p:nvGrpSpPr>
        <p:grpSpPr>
          <a:xfrm>
            <a:off x="7485140" y="845264"/>
            <a:ext cx="4282811" cy="547711"/>
            <a:chOff x="7614316" y="944842"/>
            <a:chExt cx="4282811" cy="54771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3121035-A2A8-8AF5-4C45-AFF7F6E88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4316" y="1142003"/>
              <a:ext cx="3977985" cy="35055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9B4641D-2450-4376-9797-BA9FAB238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4316" y="944842"/>
              <a:ext cx="4282811" cy="17527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6A190D1-756C-7436-1A1B-A2F9D40E7614}"/>
              </a:ext>
            </a:extLst>
          </p:cNvPr>
          <p:cNvSpPr txBox="1"/>
          <p:nvPr/>
        </p:nvSpPr>
        <p:spPr>
          <a:xfrm>
            <a:off x="7902016" y="469164"/>
            <a:ext cx="3561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kubectl apply -f volumes.yaml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4C15367-7B3F-EB62-6135-78D5E326F08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714" r="28133" b="2878"/>
          <a:stretch/>
        </p:blipFill>
        <p:spPr>
          <a:xfrm>
            <a:off x="4433150" y="5698066"/>
            <a:ext cx="7173886" cy="8306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74E2DE-5CC1-863C-421B-3161278A97EF}"/>
              </a:ext>
            </a:extLst>
          </p:cNvPr>
          <p:cNvSpPr txBox="1"/>
          <p:nvPr/>
        </p:nvSpPr>
        <p:spPr>
          <a:xfrm>
            <a:off x="9714286" y="5129080"/>
            <a:ext cx="20536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kubectl get pv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kubectl get pvc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E0FEA6-5CF7-4F22-4DD6-08CBD93938EA}"/>
              </a:ext>
            </a:extLst>
          </p:cNvPr>
          <p:cNvSpPr/>
          <p:nvPr/>
        </p:nvSpPr>
        <p:spPr>
          <a:xfrm>
            <a:off x="8282760" y="5715111"/>
            <a:ext cx="542261" cy="495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EDEC16-A50B-1903-5EA8-23665B4CEA4B}"/>
              </a:ext>
            </a:extLst>
          </p:cNvPr>
          <p:cNvSpPr/>
          <p:nvPr/>
        </p:nvSpPr>
        <p:spPr>
          <a:xfrm>
            <a:off x="5288864" y="6188921"/>
            <a:ext cx="542261" cy="408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E9C51C-D9E9-D2CA-0EB4-7465F3C4E7BB}"/>
              </a:ext>
            </a:extLst>
          </p:cNvPr>
          <p:cNvSpPr txBox="1"/>
          <p:nvPr/>
        </p:nvSpPr>
        <p:spPr>
          <a:xfrm>
            <a:off x="5151005" y="2692024"/>
            <a:ext cx="3131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PV</a:t>
            </a:r>
            <a:r>
              <a:rPr lang="ko-KR" altLang="en-US" sz="1400">
                <a:solidFill>
                  <a:srgbClr val="FF0000"/>
                </a:solidFill>
              </a:rPr>
              <a:t>와 </a:t>
            </a:r>
            <a:r>
              <a:rPr lang="en-US" altLang="ko-KR" sz="1400">
                <a:solidFill>
                  <a:srgbClr val="FF0000"/>
                </a:solidFill>
              </a:rPr>
              <a:t>PVC</a:t>
            </a:r>
            <a:r>
              <a:rPr lang="ko-KR" altLang="en-US" sz="1400">
                <a:solidFill>
                  <a:srgbClr val="FF0000"/>
                </a:solidFill>
              </a:rPr>
              <a:t>의 저장소 크기가 같아야함</a:t>
            </a:r>
          </a:p>
        </p:txBody>
      </p:sp>
    </p:spTree>
    <p:extLst>
      <p:ext uri="{BB962C8B-B14F-4D97-AF65-F5344CB8AC3E}">
        <p14:creationId xmlns:p14="http://schemas.microsoft.com/office/powerpoint/2010/main" val="3188746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5DF79-2012-DE86-1D5A-BFFBEA42E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E14EC7-1292-D4B8-4B98-0E2E00ED5224}"/>
              </a:ext>
            </a:extLst>
          </p:cNvPr>
          <p:cNvSpPr txBox="1"/>
          <p:nvPr/>
        </p:nvSpPr>
        <p:spPr>
          <a:xfrm>
            <a:off x="838200" y="1316732"/>
            <a:ext cx="5020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3. Metallb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설치 및 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IP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주소 풀 생성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E8E7477-1017-F1B0-0E12-2AACFF73AE4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다중 서비스 아키텍처 실습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DC5E9-06EC-30F3-4909-EABDB86A7198}"/>
              </a:ext>
            </a:extLst>
          </p:cNvPr>
          <p:cNvSpPr txBox="1"/>
          <p:nvPr/>
        </p:nvSpPr>
        <p:spPr>
          <a:xfrm>
            <a:off x="360623" y="5294926"/>
            <a:ext cx="103343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i="0">
                <a:effectLst/>
                <a:latin typeface="-apple-system"/>
              </a:rPr>
              <a:t>kubectl apply -f https://raw.githubusercontent.com/metallb/metallb/main/config/manifests/metallb-native.yaml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kubectl get pods -n metallb-system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docker network inspect kind | grep Subnet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vi metallb-config.yaml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i="0">
                <a:effectLst/>
                <a:latin typeface="-apple-system"/>
              </a:rPr>
              <a:t>kubectl apply -f metallb-config.yaml</a:t>
            </a:r>
            <a:endParaRPr lang="en-US" altLang="ko-KR" sz="2000" i="0">
              <a:effectLst/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626193-87EF-4B16-112C-4C2DA97C6AFC}"/>
              </a:ext>
            </a:extLst>
          </p:cNvPr>
          <p:cNvSpPr txBox="1"/>
          <p:nvPr/>
        </p:nvSpPr>
        <p:spPr>
          <a:xfrm>
            <a:off x="3988944" y="1940183"/>
            <a:ext cx="4214111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/>
              <a:t>apiVersion: metallb.io/v1beta1</a:t>
            </a:r>
          </a:p>
          <a:p>
            <a:r>
              <a:rPr lang="en-US" altLang="ko-KR" sz="1200"/>
              <a:t>kind: IPAddressPool</a:t>
            </a:r>
          </a:p>
          <a:p>
            <a:r>
              <a:rPr lang="en-US" altLang="ko-KR" sz="1200"/>
              <a:t>metadata:</a:t>
            </a:r>
          </a:p>
          <a:p>
            <a:r>
              <a:rPr lang="en-US" altLang="ko-KR" sz="1200"/>
              <a:t>  name: my-ip-pool</a:t>
            </a:r>
          </a:p>
          <a:p>
            <a:r>
              <a:rPr lang="en-US" altLang="ko-KR" sz="1200"/>
              <a:t>  namespace: metallb-system</a:t>
            </a:r>
          </a:p>
          <a:p>
            <a:r>
              <a:rPr lang="en-US" altLang="ko-KR" sz="1200"/>
              <a:t>spec:</a:t>
            </a:r>
          </a:p>
          <a:p>
            <a:r>
              <a:rPr lang="en-US" altLang="ko-KR" sz="1200"/>
              <a:t>  addresses:</a:t>
            </a:r>
          </a:p>
          <a:p>
            <a:r>
              <a:rPr lang="en-US" altLang="ko-KR" sz="1200"/>
              <a:t>    - </a:t>
            </a:r>
            <a:r>
              <a:rPr lang="en-US" altLang="ko-KR" sz="1200">
                <a:highlight>
                  <a:srgbClr val="FFFF00"/>
                </a:highlight>
              </a:rPr>
              <a:t>172.18.0.240-172.18.0.250</a:t>
            </a:r>
            <a:endParaRPr lang="ko-KR" altLang="en-US" sz="1200">
              <a:highlight>
                <a:srgbClr val="FFFF00"/>
              </a:highlight>
            </a:endParaRPr>
          </a:p>
          <a:p>
            <a:r>
              <a:rPr lang="en-US" altLang="ko-KR" sz="1200"/>
              <a:t>---</a:t>
            </a:r>
          </a:p>
          <a:p>
            <a:r>
              <a:rPr lang="en-US" altLang="ko-KR" sz="1200"/>
              <a:t>apiVersion: metallb.io/v1beta1</a:t>
            </a:r>
          </a:p>
          <a:p>
            <a:r>
              <a:rPr lang="en-US" altLang="ko-KR" sz="1200"/>
              <a:t>kind: L2Advertisement</a:t>
            </a:r>
          </a:p>
          <a:p>
            <a:r>
              <a:rPr lang="en-US" altLang="ko-KR" sz="1200"/>
              <a:t>metadata:</a:t>
            </a:r>
          </a:p>
          <a:p>
            <a:r>
              <a:rPr lang="en-US" altLang="ko-KR" sz="1200"/>
              <a:t>  name: my-l2-advertisement</a:t>
            </a:r>
          </a:p>
          <a:p>
            <a:r>
              <a:rPr lang="en-US" altLang="ko-KR" sz="1200"/>
              <a:t>  namespace: metallb-system</a:t>
            </a:r>
          </a:p>
          <a:p>
            <a:r>
              <a:rPr lang="en-US" altLang="ko-KR" sz="1200"/>
              <a:t>spec:</a:t>
            </a:r>
          </a:p>
          <a:p>
            <a:r>
              <a:rPr lang="en-US" altLang="ko-KR" sz="1200"/>
              <a:t>  ipAddressPools:</a:t>
            </a:r>
          </a:p>
          <a:p>
            <a:r>
              <a:rPr lang="en-US" altLang="ko-KR" sz="1200"/>
              <a:t>    - my-ip-pool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7C38C-B42D-4D17-ED6D-2E454D5ADC2B}"/>
              </a:ext>
            </a:extLst>
          </p:cNvPr>
          <p:cNvSpPr txBox="1"/>
          <p:nvPr/>
        </p:nvSpPr>
        <p:spPr>
          <a:xfrm>
            <a:off x="6648861" y="1656567"/>
            <a:ext cx="185599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/>
              <a:t>metallb-config.yaml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AC0C5-28BC-3A05-CE5F-DE327A387C0E}"/>
              </a:ext>
            </a:extLst>
          </p:cNvPr>
          <p:cNvSpPr txBox="1"/>
          <p:nvPr/>
        </p:nvSpPr>
        <p:spPr>
          <a:xfrm>
            <a:off x="6451892" y="3468052"/>
            <a:ext cx="1480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rgbClr val="FF0000"/>
                </a:solidFill>
              </a:rPr>
              <a:t>수정 </a:t>
            </a:r>
            <a:r>
              <a:rPr lang="en-US" altLang="ko-KR" sz="1400">
                <a:solidFill>
                  <a:srgbClr val="FF0000"/>
                </a:solidFill>
              </a:rPr>
              <a:t>X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44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97EF4-0265-79F8-7C44-291F71436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B2AC1C-1DF9-6F88-4037-5676FAAC3DF7}"/>
              </a:ext>
            </a:extLst>
          </p:cNvPr>
          <p:cNvSpPr txBox="1"/>
          <p:nvPr/>
        </p:nvSpPr>
        <p:spPr>
          <a:xfrm>
            <a:off x="838200" y="1221904"/>
            <a:ext cx="5679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Kubernetes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에서의 로드 밸런싱 방식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E94D051-BEF5-BE9A-EFB1-D7E024B422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로드 밸런</a:t>
            </a:r>
            <a:r>
              <a:rPr lang="ko-KR" altLang="en-US"/>
              <a:t>싱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123596-BB6B-3685-B192-AFF6BCA3F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2"/>
            <a:ext cx="11002701" cy="4798461"/>
          </a:xfrm>
        </p:spPr>
        <p:txBody>
          <a:bodyPr>
            <a:normAutofit/>
          </a:bodyPr>
          <a:lstStyle/>
          <a:p>
            <a:r>
              <a:rPr lang="ko-KR" altLang="en-US" sz="2000"/>
              <a:t>클라우드 환경</a:t>
            </a:r>
            <a:r>
              <a:rPr lang="en-US" altLang="ko-KR" sz="2000"/>
              <a:t>:</a:t>
            </a:r>
          </a:p>
          <a:p>
            <a:pPr lvl="1"/>
            <a:r>
              <a:rPr lang="ko-KR" altLang="en-US" sz="1600"/>
              <a:t>트래픽 → </a:t>
            </a:r>
            <a:r>
              <a:rPr lang="ko-KR" altLang="en-US" sz="1600">
                <a:highlight>
                  <a:srgbClr val="FFFF00"/>
                </a:highlight>
              </a:rPr>
              <a:t>외부 로드 밸런서 </a:t>
            </a:r>
            <a:r>
              <a:rPr lang="en-US" altLang="ko-KR" sz="1600">
                <a:highlight>
                  <a:srgbClr val="FFFF00"/>
                </a:highlight>
              </a:rPr>
              <a:t>(</a:t>
            </a:r>
            <a:r>
              <a:rPr lang="ko-KR" altLang="en-US" sz="1600">
                <a:highlight>
                  <a:srgbClr val="FFFF00"/>
                </a:highlight>
              </a:rPr>
              <a:t>클라우드 자체</a:t>
            </a:r>
            <a:r>
              <a:rPr lang="en-US" altLang="ko-KR" sz="1600">
                <a:highlight>
                  <a:srgbClr val="FFFF00"/>
                </a:highlight>
              </a:rPr>
              <a:t>)</a:t>
            </a:r>
            <a:r>
              <a:rPr lang="en-US" altLang="ko-KR" sz="1600"/>
              <a:t> (→ Ingress)</a:t>
            </a:r>
            <a:r>
              <a:rPr lang="ko-KR" altLang="en-US" sz="1600"/>
              <a:t> </a:t>
            </a:r>
            <a:r>
              <a:rPr lang="en-US" altLang="ko-KR" sz="1600"/>
              <a:t>→ kube-proxy → Pod </a:t>
            </a:r>
            <a:r>
              <a:rPr lang="ko-KR" altLang="en-US" sz="1600"/>
              <a:t>→ 응답 반환</a:t>
            </a:r>
            <a:endParaRPr lang="en-US" altLang="ko-KR" sz="1600"/>
          </a:p>
          <a:p>
            <a:pPr lvl="1"/>
            <a:r>
              <a:rPr lang="ko-KR" altLang="en-US" sz="1600"/>
              <a:t>클라우드 자체 외부 로드 밸런서를 통해 트래픽을 받아</a:t>
            </a:r>
            <a:r>
              <a:rPr lang="en-US" altLang="ko-KR" sz="1600"/>
              <a:t>, kube-proxy</a:t>
            </a:r>
            <a:r>
              <a:rPr lang="ko-KR" altLang="en-US" sz="1600"/>
              <a:t>가 내부적으로 네트워크 수준에서 </a:t>
            </a:r>
            <a:r>
              <a:rPr lang="en-US" altLang="ko-KR" sz="1600"/>
              <a:t>Pod</a:t>
            </a:r>
            <a:r>
              <a:rPr lang="ko-KR" altLang="en-US" sz="1600"/>
              <a:t>에 전달하여 트래픽을 분산</a:t>
            </a:r>
            <a:endParaRPr lang="ko-KR" altLang="en-US" sz="2000"/>
          </a:p>
          <a:p>
            <a:r>
              <a:rPr lang="ko-KR" altLang="en-US" sz="2000"/>
              <a:t>온프레미스 환경</a:t>
            </a:r>
            <a:r>
              <a:rPr lang="en-US" altLang="ko-KR" sz="2000"/>
              <a:t>:</a:t>
            </a:r>
          </a:p>
          <a:p>
            <a:pPr lvl="1"/>
            <a:r>
              <a:rPr lang="ko-KR" altLang="en-US" sz="1600"/>
              <a:t>트래픽 → </a:t>
            </a:r>
            <a:r>
              <a:rPr lang="ko-KR" altLang="en-US" sz="1600">
                <a:highlight>
                  <a:srgbClr val="FFFF00"/>
                </a:highlight>
              </a:rPr>
              <a:t>외부 로드 밸런서 </a:t>
            </a:r>
            <a:r>
              <a:rPr lang="en-US" altLang="ko-KR" sz="1600">
                <a:highlight>
                  <a:srgbClr val="FFFF00"/>
                </a:highlight>
              </a:rPr>
              <a:t>(</a:t>
            </a:r>
            <a:r>
              <a:rPr lang="ko-KR" altLang="en-US" sz="1600">
                <a:highlight>
                  <a:srgbClr val="FFFF00"/>
                </a:highlight>
              </a:rPr>
              <a:t>예</a:t>
            </a:r>
            <a:r>
              <a:rPr lang="en-US" altLang="ko-KR" sz="1600">
                <a:highlight>
                  <a:srgbClr val="FFFF00"/>
                </a:highlight>
              </a:rPr>
              <a:t>: MetalLB)</a:t>
            </a:r>
            <a:r>
              <a:rPr lang="en-US" altLang="ko-KR" sz="1600"/>
              <a:t> (→ Ingress)</a:t>
            </a:r>
            <a:r>
              <a:rPr lang="ko-KR" altLang="en-US" sz="1600"/>
              <a:t> </a:t>
            </a:r>
            <a:r>
              <a:rPr lang="en-US" altLang="ko-KR" sz="1600"/>
              <a:t>→ kube-proxy → Pod </a:t>
            </a:r>
            <a:r>
              <a:rPr lang="ko-KR" altLang="en-US" sz="1600"/>
              <a:t>→ 응답 반환</a:t>
            </a:r>
            <a:endParaRPr lang="en-US" altLang="ko-KR" sz="1600"/>
          </a:p>
          <a:p>
            <a:pPr lvl="1"/>
            <a:r>
              <a:rPr lang="ko-KR" altLang="en-US" sz="1600"/>
              <a:t>외부 로드 밸런서</a:t>
            </a:r>
            <a:r>
              <a:rPr lang="en-US" altLang="ko-KR" sz="1600"/>
              <a:t>(</a:t>
            </a:r>
            <a:r>
              <a:rPr lang="ko-KR" altLang="en-US" sz="1600"/>
              <a:t>예</a:t>
            </a:r>
            <a:r>
              <a:rPr lang="en-US" altLang="ko-KR" sz="1600"/>
              <a:t>: MetalLB) </a:t>
            </a:r>
            <a:r>
              <a:rPr lang="ko-KR" altLang="en-US" sz="1600"/>
              <a:t>트래픽을 받은 후 클라우드 환경과 동일 방식으로 트래픽을 분산</a:t>
            </a:r>
            <a:endParaRPr lang="en-US" altLang="ko-KR" sz="1600"/>
          </a:p>
          <a:p>
            <a:pPr lvl="1"/>
            <a:endParaRPr lang="ko-KR" altLang="en-US" sz="2000"/>
          </a:p>
          <a:p>
            <a:r>
              <a:rPr lang="ko-KR" altLang="en-US" sz="2000"/>
              <a:t>자동 확장</a:t>
            </a:r>
            <a:r>
              <a:rPr lang="en-US" altLang="ko-KR" sz="2000"/>
              <a:t>(Autoscaler):</a:t>
            </a:r>
          </a:p>
          <a:p>
            <a:pPr lvl="1"/>
            <a:r>
              <a:rPr lang="ko-KR" altLang="en-US" sz="1600"/>
              <a:t>트래픽 증가 </a:t>
            </a:r>
            <a:endParaRPr lang="en-US" altLang="ko-KR" sz="1600"/>
          </a:p>
          <a:p>
            <a:pPr lvl="1"/>
            <a:r>
              <a:rPr lang="ko-KR" altLang="en-US" sz="1600"/>
              <a:t>트래픽 → 외부 로드 밸런서 </a:t>
            </a:r>
            <a:r>
              <a:rPr lang="en-US" altLang="ko-KR" sz="1600"/>
              <a:t>(</a:t>
            </a:r>
            <a:r>
              <a:rPr lang="ko-KR" altLang="en-US" sz="1600"/>
              <a:t>→ </a:t>
            </a:r>
            <a:r>
              <a:rPr lang="en-US" altLang="ko-KR" sz="1600"/>
              <a:t>Ingress) → Horizontal Pod Autoscaler (HPA) → Pod </a:t>
            </a:r>
            <a:r>
              <a:rPr lang="ko-KR" altLang="en-US" sz="1600"/>
              <a:t>자동 확장</a:t>
            </a:r>
            <a:endParaRPr lang="en-US" altLang="ko-KR" sz="1600"/>
          </a:p>
          <a:p>
            <a:pPr lvl="1"/>
            <a:r>
              <a:rPr lang="en-US" altLang="ko-KR" sz="1600"/>
              <a:t>Ingress</a:t>
            </a:r>
            <a:r>
              <a:rPr lang="ko-KR" altLang="en-US" sz="1600"/>
              <a:t>와 </a:t>
            </a:r>
            <a:r>
              <a:rPr lang="en-US" altLang="ko-KR" sz="1600"/>
              <a:t>Horizontal Pod Autoscaler(HPA)</a:t>
            </a:r>
            <a:r>
              <a:rPr lang="ko-KR" altLang="en-US" sz="1600"/>
              <a:t>를 결합하여</a:t>
            </a:r>
            <a:r>
              <a:rPr lang="en-US" altLang="ko-KR" sz="1600"/>
              <a:t>, </a:t>
            </a:r>
            <a:r>
              <a:rPr lang="ko-KR" altLang="en-US" sz="1600" b="1"/>
              <a:t>트래픽이 증가하면 자동으로 </a:t>
            </a:r>
            <a:r>
              <a:rPr lang="en-US" altLang="ko-KR" sz="1600" b="1"/>
              <a:t>Pod </a:t>
            </a:r>
            <a:r>
              <a:rPr lang="ko-KR" altLang="en-US" sz="1600" b="1"/>
              <a:t>개수를 확장하여 부하를 분산</a:t>
            </a:r>
            <a:endParaRPr lang="en-US" altLang="ko-KR" sz="1600" b="1"/>
          </a:p>
          <a:p>
            <a:pPr lvl="1"/>
            <a:r>
              <a:rPr lang="ko-KR" altLang="en-US" sz="1600" b="1"/>
              <a:t>자동 확장은 클라우드</a:t>
            </a:r>
            <a:r>
              <a:rPr lang="en-US" altLang="ko-KR" sz="1600" b="1"/>
              <a:t>, </a:t>
            </a:r>
            <a:r>
              <a:rPr lang="ko-KR" altLang="en-US" sz="1600" b="1"/>
              <a:t>온프레미스 모두에서 구현 가능</a:t>
            </a:r>
            <a:endParaRPr lang="en-US" altLang="ko-KR" sz="1600" b="1"/>
          </a:p>
          <a:p>
            <a:pPr lvl="1"/>
            <a:r>
              <a:rPr lang="ko-KR" altLang="en-US" sz="1600"/>
              <a:t>클라우드 환경에서는 기본적으로 제공되는 경우가 많고</a:t>
            </a:r>
            <a:r>
              <a:rPr lang="en-US" altLang="ko-KR" sz="1600"/>
              <a:t>, </a:t>
            </a:r>
            <a:r>
              <a:rPr lang="ko-KR" altLang="en-US" sz="1600"/>
              <a:t>온프레미스에서는 별도의 설정이나 도구</a:t>
            </a:r>
            <a:r>
              <a:rPr lang="en-US" altLang="ko-KR" sz="1600"/>
              <a:t>(</a:t>
            </a:r>
            <a:r>
              <a:rPr lang="ko-KR" altLang="en-US" sz="1600"/>
              <a:t>예</a:t>
            </a:r>
            <a:r>
              <a:rPr lang="en-US" altLang="ko-KR" sz="1600"/>
              <a:t>: KubeVirt, Metal </a:t>
            </a:r>
            <a:r>
              <a:rPr lang="ko-KR" altLang="en-US" sz="1600"/>
              <a:t>등</a:t>
            </a:r>
            <a:r>
              <a:rPr lang="en-US" altLang="ko-KR" sz="1600"/>
              <a:t>)</a:t>
            </a:r>
            <a:r>
              <a:rPr lang="ko-KR" altLang="en-US" sz="1600"/>
              <a:t>이 필요할 수 있음</a:t>
            </a:r>
            <a:endParaRPr lang="ko-KR" altLang="en-US" sz="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ED026-478F-C4A9-D45E-8223CE6D37BC}"/>
              </a:ext>
            </a:extLst>
          </p:cNvPr>
          <p:cNvSpPr txBox="1"/>
          <p:nvPr/>
        </p:nvSpPr>
        <p:spPr>
          <a:xfrm>
            <a:off x="2898259" y="1882308"/>
            <a:ext cx="3619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LoadBalancer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타입 서비스를 생성하면 자동 할당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5FDDF-CC8B-9C65-FD66-FDC24EFCAA9C}"/>
              </a:ext>
            </a:extLst>
          </p:cNvPr>
          <p:cNvSpPr txBox="1"/>
          <p:nvPr/>
        </p:nvSpPr>
        <p:spPr>
          <a:xfrm>
            <a:off x="4613241" y="2682400"/>
            <a:ext cx="54220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만약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ingress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를 통해 요청을 라우팅한다면 로드 벨런서와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kube-proxy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사이임 </a:t>
            </a:r>
          </a:p>
        </p:txBody>
      </p:sp>
    </p:spTree>
    <p:extLst>
      <p:ext uri="{BB962C8B-B14F-4D97-AF65-F5344CB8AC3E}">
        <p14:creationId xmlns:p14="http://schemas.microsoft.com/office/powerpoint/2010/main" val="1153884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3B77F-C892-7354-D36A-82780F664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55874B-9E0C-96AA-3763-C3B70A79C1F3}"/>
              </a:ext>
            </a:extLst>
          </p:cNvPr>
          <p:cNvSpPr txBox="1"/>
          <p:nvPr/>
        </p:nvSpPr>
        <p:spPr>
          <a:xfrm>
            <a:off x="838200" y="1316732"/>
            <a:ext cx="9856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4-1. Frontend (Nginx + Logger) Deployment, Service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배포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BA9F292-407F-7E8E-FF0A-0819021ACC0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다중 서비스 아키텍처 실습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E16AD2-682D-3774-C9F0-3EEDF94078A9}"/>
              </a:ext>
            </a:extLst>
          </p:cNvPr>
          <p:cNvSpPr txBox="1"/>
          <p:nvPr/>
        </p:nvSpPr>
        <p:spPr>
          <a:xfrm>
            <a:off x="390982" y="2023754"/>
            <a:ext cx="6381957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/>
              <a:t>apiVersion: apps/v1</a:t>
            </a:r>
          </a:p>
          <a:p>
            <a:r>
              <a:rPr lang="en-US" altLang="ko-KR" sz="1200"/>
              <a:t>kind: Deployment</a:t>
            </a:r>
          </a:p>
          <a:p>
            <a:r>
              <a:rPr lang="en-US" altLang="ko-KR" sz="1200"/>
              <a:t>metadata:</a:t>
            </a:r>
          </a:p>
          <a:p>
            <a:r>
              <a:rPr lang="en-US" altLang="ko-KR" sz="1200"/>
              <a:t>  name: frontend</a:t>
            </a:r>
          </a:p>
          <a:p>
            <a:r>
              <a:rPr lang="en-US" altLang="ko-KR" sz="1200"/>
              <a:t>spec:</a:t>
            </a:r>
          </a:p>
          <a:p>
            <a:r>
              <a:rPr lang="en-US" altLang="ko-KR" sz="1200"/>
              <a:t>  replicas: 2</a:t>
            </a:r>
          </a:p>
          <a:p>
            <a:r>
              <a:rPr lang="en-US" altLang="ko-KR" sz="1200"/>
              <a:t>  selector:</a:t>
            </a:r>
          </a:p>
          <a:p>
            <a:r>
              <a:rPr lang="en-US" altLang="ko-KR" sz="1200"/>
              <a:t>    matchLabels:</a:t>
            </a:r>
          </a:p>
          <a:p>
            <a:r>
              <a:rPr lang="en-US" altLang="ko-KR" sz="1200"/>
              <a:t>      app: frontend</a:t>
            </a:r>
          </a:p>
          <a:p>
            <a:r>
              <a:rPr lang="en-US" altLang="ko-KR" sz="1200"/>
              <a:t>  template:</a:t>
            </a:r>
          </a:p>
          <a:p>
            <a:r>
              <a:rPr lang="en-US" altLang="ko-KR" sz="1200"/>
              <a:t>    metadata:</a:t>
            </a:r>
          </a:p>
          <a:p>
            <a:r>
              <a:rPr lang="en-US" altLang="ko-KR" sz="1200"/>
              <a:t>      labels:</a:t>
            </a:r>
          </a:p>
          <a:p>
            <a:r>
              <a:rPr lang="en-US" altLang="ko-KR" sz="1200"/>
              <a:t>        app: frontend</a:t>
            </a:r>
          </a:p>
          <a:p>
            <a:r>
              <a:rPr lang="en-US" altLang="ko-KR" sz="1200"/>
              <a:t>    spec:</a:t>
            </a:r>
          </a:p>
          <a:p>
            <a:r>
              <a:rPr lang="en-US" altLang="ko-KR" sz="1200"/>
              <a:t>      containers:</a:t>
            </a:r>
          </a:p>
          <a:p>
            <a:r>
              <a:rPr lang="en-US" altLang="ko-KR" sz="1200">
                <a:highlight>
                  <a:srgbClr val="FFFF00"/>
                </a:highlight>
              </a:rPr>
              <a:t>        - name: nginx</a:t>
            </a:r>
          </a:p>
          <a:p>
            <a:r>
              <a:rPr lang="en-US" altLang="ko-KR" sz="1200">
                <a:highlight>
                  <a:srgbClr val="FFFF00"/>
                </a:highlight>
              </a:rPr>
              <a:t>          image: nginx:latest</a:t>
            </a:r>
          </a:p>
          <a:p>
            <a:r>
              <a:rPr lang="en-US" altLang="ko-KR" sz="1200">
                <a:highlight>
                  <a:srgbClr val="FFFF00"/>
                </a:highlight>
              </a:rPr>
              <a:t>          ports:</a:t>
            </a:r>
          </a:p>
          <a:p>
            <a:r>
              <a:rPr lang="en-US" altLang="ko-KR" sz="1200">
                <a:highlight>
                  <a:srgbClr val="FFFF00"/>
                </a:highlight>
              </a:rPr>
              <a:t>            - containerPort: 80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  - name: logger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    image: busybox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    command: ["sh", "-c", "while true; do echo 'Logging frontend...'; sleep 30; done"]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DB96F-76B1-B3AC-780E-2E0481CEBC86}"/>
              </a:ext>
            </a:extLst>
          </p:cNvPr>
          <p:cNvSpPr txBox="1"/>
          <p:nvPr/>
        </p:nvSpPr>
        <p:spPr>
          <a:xfrm>
            <a:off x="6859122" y="3316416"/>
            <a:ext cx="1855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frontend.yaml</a:t>
            </a:r>
            <a:endParaRPr lang="en-US" altLang="ko-KR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D504B-5C99-E4CC-628B-1435BA8CB7D4}"/>
              </a:ext>
            </a:extLst>
          </p:cNvPr>
          <p:cNvSpPr txBox="1"/>
          <p:nvPr/>
        </p:nvSpPr>
        <p:spPr>
          <a:xfrm>
            <a:off x="6859122" y="3685748"/>
            <a:ext cx="4941896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/>
              <a:t>---</a:t>
            </a:r>
          </a:p>
          <a:p>
            <a:r>
              <a:rPr lang="en-US" altLang="ko-KR" sz="1200"/>
              <a:t>apiVersion: v1</a:t>
            </a:r>
          </a:p>
          <a:p>
            <a:r>
              <a:rPr lang="en-US" altLang="ko-KR" sz="1200"/>
              <a:t>kind: Service</a:t>
            </a:r>
          </a:p>
          <a:p>
            <a:r>
              <a:rPr lang="en-US" altLang="ko-KR" sz="1200"/>
              <a:t>metadata:</a:t>
            </a:r>
          </a:p>
          <a:p>
            <a:r>
              <a:rPr lang="en-US" altLang="ko-KR" sz="1200"/>
              <a:t>  name: frontend-service</a:t>
            </a:r>
          </a:p>
          <a:p>
            <a:r>
              <a:rPr lang="en-US" altLang="ko-KR" sz="1200"/>
              <a:t>spec:</a:t>
            </a:r>
          </a:p>
          <a:p>
            <a:r>
              <a:rPr lang="en-US" altLang="ko-KR" sz="1200"/>
              <a:t>  type: ClusterIP</a:t>
            </a:r>
          </a:p>
          <a:p>
            <a:r>
              <a:rPr lang="en-US" altLang="ko-KR" sz="1200"/>
              <a:t>  selector:</a:t>
            </a:r>
          </a:p>
          <a:p>
            <a:r>
              <a:rPr lang="en-US" altLang="ko-KR" sz="1200"/>
              <a:t>    app: frontend</a:t>
            </a:r>
          </a:p>
          <a:p>
            <a:r>
              <a:rPr lang="en-US" altLang="ko-KR" sz="1200"/>
              <a:t>  ports:</a:t>
            </a:r>
          </a:p>
          <a:p>
            <a:r>
              <a:rPr lang="en-US" altLang="ko-KR" sz="1200"/>
              <a:t>    - protocol: TCP</a:t>
            </a:r>
          </a:p>
          <a:p>
            <a:r>
              <a:rPr lang="en-US" altLang="ko-KR" sz="1200"/>
              <a:t>      port: 80</a:t>
            </a:r>
          </a:p>
          <a:p>
            <a:r>
              <a:rPr lang="en-US" altLang="ko-KR" sz="1200"/>
              <a:t>      targetPort: 80</a:t>
            </a:r>
            <a:endParaRPr lang="en-US" altLang="ko-KR" sz="1200">
              <a:highlight>
                <a:srgbClr val="00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9D6BF-AA52-A19D-322E-B9C0B7A74E02}"/>
              </a:ext>
            </a:extLst>
          </p:cNvPr>
          <p:cNvSpPr txBox="1"/>
          <p:nvPr/>
        </p:nvSpPr>
        <p:spPr>
          <a:xfrm>
            <a:off x="2865257" y="617873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deployment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CD7C4-870D-C75A-7070-80BE172D52F9}"/>
              </a:ext>
            </a:extLst>
          </p:cNvPr>
          <p:cNvSpPr txBox="1"/>
          <p:nvPr/>
        </p:nvSpPr>
        <p:spPr>
          <a:xfrm>
            <a:off x="9020070" y="6178738"/>
            <a:ext cx="89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3A204A-8FC1-029F-53DA-7385EE4C4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528" y="2544269"/>
            <a:ext cx="4313294" cy="5105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A123A9-7F13-B720-B7C5-5EBE6961CE00}"/>
              </a:ext>
            </a:extLst>
          </p:cNvPr>
          <p:cNvSpPr txBox="1"/>
          <p:nvPr/>
        </p:nvSpPr>
        <p:spPr>
          <a:xfrm>
            <a:off x="6842214" y="2144160"/>
            <a:ext cx="44169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 kubectl apply -f frontend.yaml</a:t>
            </a:r>
          </a:p>
        </p:txBody>
      </p:sp>
    </p:spTree>
    <p:extLst>
      <p:ext uri="{BB962C8B-B14F-4D97-AF65-F5344CB8AC3E}">
        <p14:creationId xmlns:p14="http://schemas.microsoft.com/office/powerpoint/2010/main" val="3005644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BE6F7-2859-03D7-ABAB-4EE1E8C15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B347D2-36F2-6683-ABBC-581B37C7359E}"/>
              </a:ext>
            </a:extLst>
          </p:cNvPr>
          <p:cNvSpPr txBox="1"/>
          <p:nvPr/>
        </p:nvSpPr>
        <p:spPr>
          <a:xfrm>
            <a:off x="838200" y="1189296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4-2. Backend (Django + Logger)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배포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65B268C-E78A-E016-648B-5DB1847A45E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다중 서비스 아키텍처 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226A5A-1FF0-E55E-350A-75C34D038FAE}"/>
              </a:ext>
            </a:extLst>
          </p:cNvPr>
          <p:cNvSpPr txBox="1"/>
          <p:nvPr/>
        </p:nvSpPr>
        <p:spPr>
          <a:xfrm>
            <a:off x="990600" y="5121075"/>
            <a:ext cx="1010270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/>
              <a:t>각 노드에 설치된 이미지들</a:t>
            </a:r>
            <a:r>
              <a:rPr lang="en-US" altLang="ko-KR" sz="2000"/>
              <a:t>(</a:t>
            </a:r>
            <a:r>
              <a:rPr lang="ko-KR" altLang="en-US" sz="2000"/>
              <a:t>컨테이너 </a:t>
            </a:r>
            <a:r>
              <a:rPr lang="en-US" altLang="ko-KR" sz="2000"/>
              <a:t>x) </a:t>
            </a:r>
            <a:r>
              <a:rPr lang="ko-KR" altLang="en-US" sz="2000"/>
              <a:t>확인</a:t>
            </a:r>
            <a:endParaRPr lang="en-US" altLang="ko-KR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/>
              <a:t>docker exec -it [</a:t>
            </a:r>
            <a:r>
              <a:rPr lang="ko-KR" altLang="en-US"/>
              <a:t>노드명</a:t>
            </a:r>
            <a:r>
              <a:rPr lang="en-US" altLang="ko-KR"/>
              <a:t>] crictl images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/>
              <a:t>docker exec -it my-cluster-control-plane crictl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/>
              <a:t>docker exec -it my-cluster-worker crictl images</a:t>
            </a:r>
            <a:endParaRPr lang="ko-KR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/>
              <a:t>docker exec -it my-cluster-worker2 crictl images</a:t>
            </a:r>
            <a:endParaRPr lang="ko-KR" altLang="en-US"/>
          </a:p>
        </p:txBody>
      </p:sp>
      <p:sp>
        <p:nvSpPr>
          <p:cNvPr id="2" name="내용 개체 틀 9">
            <a:extLst>
              <a:ext uri="{FF2B5EF4-FFF2-40B4-BE49-F238E27FC236}">
                <a16:creationId xmlns:a16="http://schemas.microsoft.com/office/drawing/2014/main" id="{3B97F81C-FCF9-74FA-40AB-352C84A5CE72}"/>
              </a:ext>
            </a:extLst>
          </p:cNvPr>
          <p:cNvSpPr txBox="1">
            <a:spLocks/>
          </p:cNvSpPr>
          <p:nvPr/>
        </p:nvSpPr>
        <p:spPr>
          <a:xfrm>
            <a:off x="990600" y="1813575"/>
            <a:ext cx="10515600" cy="32469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backend </a:t>
            </a:r>
            <a:r>
              <a:rPr lang="ko-KR" altLang="en-US" sz="2000"/>
              <a:t>이미지 생성</a:t>
            </a:r>
            <a:endParaRPr lang="en-US" altLang="ko-KR" sz="2000" dirty="0"/>
          </a:p>
          <a:p>
            <a:pPr marL="742950" lvl="1" indent="-285750"/>
            <a:r>
              <a:rPr lang="en-US" altLang="ko-KR" sz="1800" dirty="0" err="1"/>
              <a:t>myproject</a:t>
            </a:r>
            <a:r>
              <a:rPr lang="ko-KR" altLang="en-US" sz="1800" dirty="0"/>
              <a:t>는 </a:t>
            </a:r>
            <a:r>
              <a:rPr lang="en-US" altLang="ko-KR" sz="1800" dirty="0"/>
              <a:t>13</a:t>
            </a:r>
            <a:r>
              <a:rPr lang="ko-KR" altLang="en-US" sz="1800" dirty="0"/>
              <a:t>챕터</a:t>
            </a:r>
            <a:r>
              <a:rPr lang="en-US" altLang="ko-KR" sz="1800" dirty="0"/>
              <a:t> 8~12p, 21p</a:t>
            </a:r>
            <a:r>
              <a:rPr lang="ko-KR" altLang="en-US" sz="1800" dirty="0"/>
              <a:t>로 만든 이미지</a:t>
            </a:r>
            <a:endParaRPr lang="en-US" altLang="ko-KR" sz="1800" dirty="0"/>
          </a:p>
          <a:p>
            <a:pPr lvl="1"/>
            <a:endParaRPr lang="en-US" altLang="ko-KR" sz="1800" dirty="0">
              <a:highlight>
                <a:srgbClr val="00FF00"/>
              </a:highlight>
            </a:endParaRPr>
          </a:p>
          <a:p>
            <a:r>
              <a:rPr lang="ko-KR" altLang="en-US" sz="2200" dirty="0"/>
              <a:t>이미지 생성 방법 </a:t>
            </a:r>
            <a:r>
              <a:rPr lang="en-US" altLang="ko-KR" sz="2200" dirty="0"/>
              <a:t>(</a:t>
            </a:r>
            <a:r>
              <a:rPr lang="ko-KR" altLang="en-US" sz="2200" dirty="0"/>
              <a:t>아래 방법 중 </a:t>
            </a:r>
            <a:r>
              <a:rPr lang="ko-KR" altLang="en-US" sz="2200" dirty="0" err="1"/>
              <a:t>택</a:t>
            </a:r>
            <a:r>
              <a:rPr lang="ko-KR" altLang="en-US" sz="2200" dirty="0"/>
              <a:t> </a:t>
            </a:r>
            <a:r>
              <a:rPr lang="en-US" altLang="ko-KR" sz="2200" dirty="0"/>
              <a:t>1)</a:t>
            </a:r>
            <a:endParaRPr lang="en-US" altLang="ko-KR" sz="1800" dirty="0"/>
          </a:p>
          <a:p>
            <a:pPr lvl="1"/>
            <a:r>
              <a:rPr lang="en-US" altLang="ko-KR" sz="1800" dirty="0"/>
              <a:t>(</a:t>
            </a:r>
            <a:r>
              <a:rPr lang="ko-KR" altLang="en-US" sz="1800" dirty="0"/>
              <a:t>방법 </a:t>
            </a:r>
            <a:r>
              <a:rPr lang="en-US" altLang="ko-KR" sz="1800" dirty="0"/>
              <a:t>1) </a:t>
            </a:r>
            <a:r>
              <a:rPr lang="en-US" altLang="ko-KR" sz="2000" dirty="0"/>
              <a:t>Kind </a:t>
            </a:r>
            <a:r>
              <a:rPr lang="ko-KR" altLang="en-US" sz="2000" dirty="0"/>
              <a:t>클러스터에 이미지 바로 로드</a:t>
            </a:r>
            <a:endParaRPr lang="en-US" altLang="ko-KR" sz="2000" dirty="0">
              <a:highlight>
                <a:srgbClr val="00FF00"/>
              </a:highlight>
            </a:endParaRPr>
          </a:p>
          <a:p>
            <a:pPr lvl="2"/>
            <a:r>
              <a:rPr lang="en-US" altLang="ko-KR" sz="1800" dirty="0"/>
              <a:t>kind load </a:t>
            </a:r>
            <a:r>
              <a:rPr lang="en-US" altLang="ko-KR" sz="1800" dirty="0" err="1"/>
              <a:t>docker</a:t>
            </a:r>
            <a:r>
              <a:rPr lang="en-US" altLang="ko-KR" sz="1800" dirty="0"/>
              <a:t>-image </a:t>
            </a:r>
            <a:r>
              <a:rPr lang="en-US" altLang="ko-KR" sz="1800" dirty="0" err="1"/>
              <a:t>myproject</a:t>
            </a:r>
            <a:r>
              <a:rPr lang="en-US" altLang="ko-KR" sz="1800" dirty="0"/>
              <a:t> --name my-cluster</a:t>
            </a:r>
          </a:p>
          <a:p>
            <a:pPr lvl="2"/>
            <a:endParaRPr lang="en-US" altLang="ko-KR" sz="1800" b="1" dirty="0"/>
          </a:p>
          <a:p>
            <a:pPr lvl="1"/>
            <a:r>
              <a:rPr lang="en-US" altLang="ko-KR" sz="1800" dirty="0"/>
              <a:t>(</a:t>
            </a:r>
            <a:r>
              <a:rPr lang="ko-KR" altLang="en-US" sz="1800" dirty="0"/>
              <a:t>방법 </a:t>
            </a:r>
            <a:r>
              <a:rPr lang="en-US" altLang="ko-KR" sz="1800" dirty="0"/>
              <a:t>2) </a:t>
            </a:r>
            <a:r>
              <a:rPr lang="ko-KR" altLang="en-US" sz="1800" dirty="0"/>
              <a:t>이미지 파일을 생성한 다음</a:t>
            </a:r>
            <a:r>
              <a:rPr lang="en-US" altLang="ko-KR" sz="1800" dirty="0"/>
              <a:t>, </a:t>
            </a:r>
            <a:r>
              <a:rPr lang="ko-KR" altLang="en-US" sz="1800" dirty="0"/>
              <a:t>업로드</a:t>
            </a:r>
            <a:endParaRPr lang="en-US" altLang="ko-KR" sz="1800" dirty="0"/>
          </a:p>
          <a:p>
            <a:pPr lvl="2"/>
            <a:r>
              <a:rPr lang="pt-BR" altLang="ko-KR" sz="1800" dirty="0"/>
              <a:t>docker </a:t>
            </a:r>
            <a:r>
              <a:rPr lang="en-US" altLang="ko-KR" sz="1800" dirty="0" err="1"/>
              <a:t>myproject</a:t>
            </a:r>
            <a:r>
              <a:rPr lang="en-US" altLang="ko-KR" sz="1800" dirty="0"/>
              <a:t> </a:t>
            </a:r>
            <a:r>
              <a:rPr lang="pt-BR" altLang="ko-KR" sz="1800" dirty="0"/>
              <a:t>-o </a:t>
            </a:r>
            <a:r>
              <a:rPr lang="en-US" altLang="ko-KR" sz="1800" dirty="0" err="1"/>
              <a:t>myproject</a:t>
            </a:r>
            <a:r>
              <a:rPr lang="pt-BR" altLang="ko-KR" sz="1800" dirty="0"/>
              <a:t>.tar</a:t>
            </a:r>
            <a:endParaRPr lang="en-US" altLang="ko-KR" sz="1800" dirty="0"/>
          </a:p>
          <a:p>
            <a:pPr lvl="2"/>
            <a:r>
              <a:rPr lang="ko-KR" altLang="en-US" sz="1800" dirty="0"/>
              <a:t>뒤 </a:t>
            </a:r>
            <a:r>
              <a:rPr lang="en-US" altLang="ko-KR" sz="1800" dirty="0" err="1"/>
              <a:t>ppt</a:t>
            </a:r>
            <a:r>
              <a:rPr lang="ko-KR" altLang="en-US" sz="1800" dirty="0"/>
              <a:t>의 스크립트 돌리면 됨</a:t>
            </a:r>
          </a:p>
          <a:p>
            <a:pPr lvl="1"/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EE98B2-561A-33A5-FB5D-BA6702DEC3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r="43419" b="2104"/>
          <a:stretch/>
        </p:blipFill>
        <p:spPr>
          <a:xfrm>
            <a:off x="7050059" y="1813575"/>
            <a:ext cx="4684741" cy="895633"/>
          </a:xfrm>
          <a:prstGeom prst="rect">
            <a:avLst/>
          </a:prstGeom>
        </p:spPr>
      </p:pic>
      <p:sp>
        <p:nvSpPr>
          <p:cNvPr id="6" name="내용 개체 틀 9">
            <a:extLst>
              <a:ext uri="{FF2B5EF4-FFF2-40B4-BE49-F238E27FC236}">
                <a16:creationId xmlns:a16="http://schemas.microsoft.com/office/drawing/2014/main" id="{028BE537-ABE3-275E-6968-6773668CDF84}"/>
              </a:ext>
            </a:extLst>
          </p:cNvPr>
          <p:cNvSpPr txBox="1">
            <a:spLocks/>
          </p:cNvSpPr>
          <p:nvPr/>
        </p:nvSpPr>
        <p:spPr>
          <a:xfrm>
            <a:off x="7437396" y="1284391"/>
            <a:ext cx="3446011" cy="430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</a:rPr>
              <a:t>번째 </a:t>
            </a:r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loading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</a:rPr>
              <a:t>에서 시간이 좀 걸림</a:t>
            </a:r>
            <a:endParaRPr lang="en-US" altLang="ko-KR" sz="14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97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6FDF8-7D8F-2D44-5003-8EEDA7657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3F3A3-CED4-E646-64DA-37A8F28887A8}"/>
              </a:ext>
            </a:extLst>
          </p:cNvPr>
          <p:cNvSpPr txBox="1"/>
          <p:nvPr/>
        </p:nvSpPr>
        <p:spPr>
          <a:xfrm>
            <a:off x="838200" y="1034567"/>
            <a:ext cx="9856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4-2. Backend (Django + Logger)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배포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2465F26-F564-5987-8876-B3FCEFB521A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다중 서비스 아키텍처 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9BEE1-CC1E-C3CF-5A2F-AEEAC564166F}"/>
              </a:ext>
            </a:extLst>
          </p:cNvPr>
          <p:cNvSpPr txBox="1"/>
          <p:nvPr/>
        </p:nvSpPr>
        <p:spPr>
          <a:xfrm>
            <a:off x="6852846" y="3490906"/>
            <a:ext cx="1855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backend.yaml</a:t>
            </a:r>
            <a:endParaRPr lang="en-US" altLang="ko-KR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CA415-80AB-5DF1-3148-1AC35EB12F07}"/>
              </a:ext>
            </a:extLst>
          </p:cNvPr>
          <p:cNvSpPr txBox="1"/>
          <p:nvPr/>
        </p:nvSpPr>
        <p:spPr>
          <a:xfrm>
            <a:off x="6954084" y="4017981"/>
            <a:ext cx="4941896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/>
              <a:t>---</a:t>
            </a:r>
          </a:p>
          <a:p>
            <a:r>
              <a:rPr lang="en-US" altLang="ko-KR" sz="1200"/>
              <a:t>apiVersion: v1</a:t>
            </a:r>
          </a:p>
          <a:p>
            <a:r>
              <a:rPr lang="en-US" altLang="ko-KR" sz="1200"/>
              <a:t>kind: Service</a:t>
            </a:r>
          </a:p>
          <a:p>
            <a:r>
              <a:rPr lang="en-US" altLang="ko-KR" sz="1200"/>
              <a:t>metadata:</a:t>
            </a:r>
          </a:p>
          <a:p>
            <a:r>
              <a:rPr lang="en-US" altLang="ko-KR" sz="1200"/>
              <a:t>  name: backend-service</a:t>
            </a:r>
          </a:p>
          <a:p>
            <a:r>
              <a:rPr lang="en-US" altLang="ko-KR" sz="1200"/>
              <a:t>spec:</a:t>
            </a:r>
          </a:p>
          <a:p>
            <a:r>
              <a:rPr lang="en-US" altLang="ko-KR" sz="1200"/>
              <a:t>  type: ClusterIP</a:t>
            </a:r>
          </a:p>
          <a:p>
            <a:r>
              <a:rPr lang="en-US" altLang="ko-KR" sz="1200"/>
              <a:t>  selector:</a:t>
            </a:r>
          </a:p>
          <a:p>
            <a:r>
              <a:rPr lang="en-US" altLang="ko-KR" sz="1200"/>
              <a:t>    app: backend</a:t>
            </a:r>
          </a:p>
          <a:p>
            <a:r>
              <a:rPr lang="en-US" altLang="ko-KR" sz="1200"/>
              <a:t>  ports:</a:t>
            </a:r>
          </a:p>
          <a:p>
            <a:r>
              <a:rPr lang="en-US" altLang="ko-KR" sz="1200"/>
              <a:t>    - protocol: TCP</a:t>
            </a:r>
          </a:p>
          <a:p>
            <a:r>
              <a:rPr lang="en-US" altLang="ko-KR" sz="1200"/>
              <a:t>      port: 8000</a:t>
            </a:r>
          </a:p>
          <a:p>
            <a:r>
              <a:rPr lang="en-US" altLang="ko-KR" sz="1200"/>
              <a:t>      targetPort: 8000</a:t>
            </a:r>
            <a:endParaRPr lang="en-US" altLang="ko-KR" sz="1200">
              <a:highlight>
                <a:srgbClr val="00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0E110E-DD85-B8AE-7519-1184EA2BFA5C}"/>
              </a:ext>
            </a:extLst>
          </p:cNvPr>
          <p:cNvSpPr txBox="1"/>
          <p:nvPr/>
        </p:nvSpPr>
        <p:spPr>
          <a:xfrm>
            <a:off x="3045288" y="6504897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deployment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87AE9A-A47C-1F6A-D829-CB20DCCCEBD6}"/>
              </a:ext>
            </a:extLst>
          </p:cNvPr>
          <p:cNvSpPr txBox="1"/>
          <p:nvPr/>
        </p:nvSpPr>
        <p:spPr>
          <a:xfrm>
            <a:off x="9030701" y="6494456"/>
            <a:ext cx="89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530B25-C60A-2D6C-3FCA-F7FF684D4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291" y="2368129"/>
            <a:ext cx="4282811" cy="5563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936318-112E-DD79-C19E-B9786A20AFF1}"/>
              </a:ext>
            </a:extLst>
          </p:cNvPr>
          <p:cNvSpPr txBox="1"/>
          <p:nvPr/>
        </p:nvSpPr>
        <p:spPr>
          <a:xfrm>
            <a:off x="6954084" y="1875336"/>
            <a:ext cx="44169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 kubectl apply -f </a:t>
            </a:r>
            <a:r>
              <a:rPr lang="en-US" altLang="ko-KR" sz="1600"/>
              <a:t>backend</a:t>
            </a:r>
            <a:r>
              <a:rPr lang="ko-KR" altLang="en-US" sz="1600"/>
              <a:t>.yaml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9EB5E-0919-AFE8-9983-0BE23D4B7BEB}"/>
              </a:ext>
            </a:extLst>
          </p:cNvPr>
          <p:cNvSpPr txBox="1"/>
          <p:nvPr/>
        </p:nvSpPr>
        <p:spPr>
          <a:xfrm>
            <a:off x="460020" y="1608128"/>
            <a:ext cx="6392826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>
                <a:latin typeface="+mn-ea"/>
              </a:rPr>
              <a:t>apiVersion: apps/v1</a:t>
            </a:r>
          </a:p>
          <a:p>
            <a:r>
              <a:rPr lang="en-US" altLang="ko-KR" sz="1200">
                <a:latin typeface="+mn-ea"/>
              </a:rPr>
              <a:t>kind: Deployment</a:t>
            </a:r>
          </a:p>
          <a:p>
            <a:r>
              <a:rPr lang="en-US" altLang="ko-KR" sz="1200">
                <a:latin typeface="+mn-ea"/>
              </a:rPr>
              <a:t>metadata:</a:t>
            </a:r>
          </a:p>
          <a:p>
            <a:r>
              <a:rPr lang="en-US" altLang="ko-KR" sz="1200">
                <a:latin typeface="+mn-ea"/>
              </a:rPr>
              <a:t>  name: backend</a:t>
            </a:r>
          </a:p>
          <a:p>
            <a:r>
              <a:rPr lang="en-US" altLang="ko-KR" sz="1200">
                <a:latin typeface="+mn-ea"/>
              </a:rPr>
              <a:t>spec:</a:t>
            </a:r>
          </a:p>
          <a:p>
            <a:r>
              <a:rPr lang="en-US" altLang="ko-KR" sz="1200">
                <a:latin typeface="+mn-ea"/>
              </a:rPr>
              <a:t>  replicas: 2</a:t>
            </a:r>
          </a:p>
          <a:p>
            <a:r>
              <a:rPr lang="en-US" altLang="ko-KR" sz="1200">
                <a:latin typeface="+mn-ea"/>
              </a:rPr>
              <a:t>  selector:</a:t>
            </a:r>
          </a:p>
          <a:p>
            <a:r>
              <a:rPr lang="en-US" altLang="ko-KR" sz="1200">
                <a:latin typeface="+mn-ea"/>
              </a:rPr>
              <a:t>    matchLabels:</a:t>
            </a:r>
          </a:p>
          <a:p>
            <a:r>
              <a:rPr lang="en-US" altLang="ko-KR" sz="1200">
                <a:latin typeface="+mn-ea"/>
              </a:rPr>
              <a:t>      app: backend</a:t>
            </a:r>
          </a:p>
          <a:p>
            <a:r>
              <a:rPr lang="en-US" altLang="ko-KR" sz="1200">
                <a:latin typeface="+mn-ea"/>
              </a:rPr>
              <a:t>  template:</a:t>
            </a:r>
          </a:p>
          <a:p>
            <a:r>
              <a:rPr lang="en-US" altLang="ko-KR" sz="1200">
                <a:latin typeface="+mn-ea"/>
              </a:rPr>
              <a:t>    metadata:</a:t>
            </a:r>
          </a:p>
          <a:p>
            <a:r>
              <a:rPr lang="en-US" altLang="ko-KR" sz="1200">
                <a:latin typeface="+mn-ea"/>
              </a:rPr>
              <a:t>      labels:</a:t>
            </a:r>
          </a:p>
          <a:p>
            <a:r>
              <a:rPr lang="en-US" altLang="ko-KR" sz="1200">
                <a:latin typeface="+mn-ea"/>
              </a:rPr>
              <a:t>        app: backend</a:t>
            </a:r>
          </a:p>
          <a:p>
            <a:r>
              <a:rPr lang="en-US" altLang="ko-KR" sz="1200">
                <a:latin typeface="+mn-ea"/>
              </a:rPr>
              <a:t>    spec:</a:t>
            </a:r>
          </a:p>
          <a:p>
            <a:r>
              <a:rPr lang="en-US" altLang="ko-KR" sz="1200">
                <a:latin typeface="+mn-ea"/>
              </a:rPr>
              <a:t>      containers:</a:t>
            </a:r>
          </a:p>
          <a:p>
            <a:r>
              <a:rPr lang="en-US" altLang="ko-KR" sz="1200">
                <a:latin typeface="+mn-ea"/>
              </a:rPr>
              <a:t>        - </a:t>
            </a:r>
            <a:r>
              <a:rPr lang="en-US" altLang="ko-KR" sz="1200">
                <a:highlight>
                  <a:srgbClr val="FFFF00"/>
                </a:highlight>
                <a:latin typeface="+mn-ea"/>
              </a:rPr>
              <a:t>name: django</a:t>
            </a:r>
          </a:p>
          <a:p>
            <a:r>
              <a:rPr lang="en-US" altLang="ko-KR" sz="1200">
                <a:highlight>
                  <a:srgbClr val="FFFF00"/>
                </a:highlight>
                <a:latin typeface="+mn-ea"/>
              </a:rPr>
              <a:t>          image: myproject:latest # </a:t>
            </a:r>
            <a:r>
              <a:rPr lang="ko-KR" altLang="en-US" sz="1200">
                <a:highlight>
                  <a:srgbClr val="FFFF00"/>
                </a:highlight>
                <a:latin typeface="+mn-ea"/>
              </a:rPr>
              <a:t>직접 만든 이미지</a:t>
            </a:r>
            <a:endParaRPr lang="en-US" altLang="ko-KR" sz="1200">
              <a:highlight>
                <a:srgbClr val="FFFF00"/>
              </a:highlight>
              <a:latin typeface="+mn-ea"/>
            </a:endParaRPr>
          </a:p>
          <a:p>
            <a:r>
              <a:rPr lang="en-US" altLang="ko-KR" sz="1200">
                <a:highlight>
                  <a:srgbClr val="FFFF00"/>
                </a:highlight>
                <a:latin typeface="+mn-ea"/>
              </a:rPr>
              <a:t>          </a:t>
            </a:r>
            <a:r>
              <a:rPr lang="en-US" altLang="ko-KR" sz="1200" b="1">
                <a:highlight>
                  <a:srgbClr val="FFFF00"/>
                </a:highlight>
                <a:latin typeface="+mn-ea"/>
              </a:rPr>
              <a:t>imagePullPolicy: IfNotPresent  # </a:t>
            </a:r>
            <a:r>
              <a:rPr lang="ko-KR" altLang="en-US" sz="1200" b="1">
                <a:highlight>
                  <a:srgbClr val="FFFF00"/>
                </a:highlight>
                <a:latin typeface="+mn-ea"/>
              </a:rPr>
              <a:t>로컬에서 이미지를 찾고</a:t>
            </a:r>
            <a:r>
              <a:rPr lang="en-US" altLang="ko-KR" sz="1200" b="1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200" b="1">
                <a:highlight>
                  <a:srgbClr val="FFFF00"/>
                </a:highlight>
                <a:latin typeface="+mn-ea"/>
              </a:rPr>
              <a:t>없으면 원격에서 </a:t>
            </a:r>
            <a:r>
              <a:rPr lang="en-US" altLang="ko-KR" sz="1200" b="1">
                <a:highlight>
                  <a:srgbClr val="FFFF00"/>
                </a:highlight>
                <a:latin typeface="+mn-ea"/>
              </a:rPr>
              <a:t>pull</a:t>
            </a:r>
          </a:p>
          <a:p>
            <a:r>
              <a:rPr lang="en-US" altLang="ko-KR" sz="1200">
                <a:highlight>
                  <a:srgbClr val="FFFF00"/>
                </a:highlight>
                <a:latin typeface="+mn-ea"/>
              </a:rPr>
              <a:t>          ports:</a:t>
            </a:r>
          </a:p>
          <a:p>
            <a:r>
              <a:rPr lang="en-US" altLang="ko-KR" sz="1200">
                <a:highlight>
                  <a:srgbClr val="FFFF00"/>
                </a:highlight>
                <a:latin typeface="+mn-ea"/>
              </a:rPr>
              <a:t>            - containerPort: 8000</a:t>
            </a:r>
          </a:p>
          <a:p>
            <a:r>
              <a:rPr lang="en-US" altLang="ko-KR" sz="1200">
                <a:highlight>
                  <a:srgbClr val="FFFF00"/>
                </a:highlight>
                <a:latin typeface="+mn-ea"/>
              </a:rPr>
              <a:t>          env:</a:t>
            </a:r>
          </a:p>
          <a:p>
            <a:r>
              <a:rPr lang="en-US" altLang="ko-KR" sz="1200">
                <a:highlight>
                  <a:srgbClr val="FFFF00"/>
                </a:highlight>
                <a:latin typeface="+mn-ea"/>
              </a:rPr>
              <a:t>            - name: DATABASE_URL</a:t>
            </a:r>
          </a:p>
          <a:p>
            <a:r>
              <a:rPr lang="en-US" altLang="ko-KR" sz="1200">
                <a:highlight>
                  <a:srgbClr val="FFFF00"/>
                </a:highlight>
                <a:latin typeface="+mn-ea"/>
              </a:rPr>
              <a:t>              value: "postgresql://</a:t>
            </a:r>
            <a:r>
              <a:rPr lang="en-US" altLang="ko-KR" sz="120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postgres</a:t>
            </a:r>
            <a:r>
              <a:rPr lang="en-US" altLang="ko-KR" sz="1200">
                <a:highlight>
                  <a:srgbClr val="FFFF00"/>
                </a:highlight>
                <a:latin typeface="+mn-ea"/>
              </a:rPr>
              <a:t>:</a:t>
            </a:r>
            <a:r>
              <a:rPr lang="en-US" altLang="ko-KR" sz="120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mysecretpassword</a:t>
            </a:r>
            <a:r>
              <a:rPr lang="en-US" altLang="ko-KR" sz="1200">
                <a:highlight>
                  <a:srgbClr val="FFFF00"/>
                </a:highlight>
                <a:latin typeface="+mn-ea"/>
              </a:rPr>
              <a:t>@db-service:5432/</a:t>
            </a:r>
            <a:r>
              <a:rPr lang="en-US" altLang="ko-KR" sz="1200">
                <a:solidFill>
                  <a:srgbClr val="7030A0"/>
                </a:solidFill>
                <a:highlight>
                  <a:srgbClr val="FFFF00"/>
                </a:highlight>
                <a:latin typeface="+mn-ea"/>
              </a:rPr>
              <a:t>postgres</a:t>
            </a:r>
            <a:r>
              <a:rPr lang="en-US" altLang="ko-KR" sz="1200">
                <a:highlight>
                  <a:srgbClr val="FFFF00"/>
                </a:highlight>
                <a:latin typeface="+mn-ea"/>
              </a:rPr>
              <a:t>"</a:t>
            </a:r>
          </a:p>
          <a:p>
            <a:r>
              <a:rPr lang="en-US" altLang="ko-KR" sz="1200">
                <a:latin typeface="+mn-ea"/>
              </a:rPr>
              <a:t>        - </a:t>
            </a:r>
            <a:r>
              <a:rPr lang="en-US" altLang="ko-KR" sz="1200">
                <a:highlight>
                  <a:srgbClr val="00FF00"/>
                </a:highlight>
                <a:latin typeface="+mn-ea"/>
              </a:rPr>
              <a:t>name: logger</a:t>
            </a:r>
          </a:p>
          <a:p>
            <a:r>
              <a:rPr lang="en-US" altLang="ko-KR" sz="1200">
                <a:highlight>
                  <a:srgbClr val="00FF00"/>
                </a:highlight>
                <a:latin typeface="+mn-ea"/>
              </a:rPr>
              <a:t>          image: busybox</a:t>
            </a:r>
          </a:p>
          <a:p>
            <a:r>
              <a:rPr lang="en-US" altLang="ko-KR" sz="1200">
                <a:highlight>
                  <a:srgbClr val="00FF00"/>
                </a:highlight>
                <a:latin typeface="+mn-ea"/>
              </a:rPr>
              <a:t>          command: ["sh", "-c", "while true; do echo 'Logging backend...'; sleep 30; done"]</a:t>
            </a:r>
          </a:p>
        </p:txBody>
      </p:sp>
    </p:spTree>
    <p:extLst>
      <p:ext uri="{BB962C8B-B14F-4D97-AF65-F5344CB8AC3E}">
        <p14:creationId xmlns:p14="http://schemas.microsoft.com/office/powerpoint/2010/main" val="3010652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B8EC6-70AD-774F-BA25-0B4B150B6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0D8AF5-CB77-12D6-3C0A-8C1232928CC5}"/>
              </a:ext>
            </a:extLst>
          </p:cNvPr>
          <p:cNvSpPr txBox="1"/>
          <p:nvPr/>
        </p:nvSpPr>
        <p:spPr>
          <a:xfrm>
            <a:off x="569918" y="1117223"/>
            <a:ext cx="5792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4-3. Database (PostgreSQL + Logger)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배포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0142D81-0E29-2380-26EC-97247ABECAD4}"/>
              </a:ext>
            </a:extLst>
          </p:cNvPr>
          <p:cNvSpPr txBox="1">
            <a:spLocks/>
          </p:cNvSpPr>
          <p:nvPr/>
        </p:nvSpPr>
        <p:spPr>
          <a:xfrm>
            <a:off x="453422" y="390197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다중 서비스 아키텍처 실습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20672-7934-9649-B2C9-2BCF55E093FF}"/>
              </a:ext>
            </a:extLst>
          </p:cNvPr>
          <p:cNvSpPr txBox="1"/>
          <p:nvPr/>
        </p:nvSpPr>
        <p:spPr>
          <a:xfrm>
            <a:off x="453422" y="3649121"/>
            <a:ext cx="2324635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/>
              <a:t>apiVersion: apps/v1</a:t>
            </a:r>
          </a:p>
          <a:p>
            <a:r>
              <a:rPr lang="en-US" altLang="ko-KR" sz="1200"/>
              <a:t>kind: StatefulSet</a:t>
            </a:r>
          </a:p>
          <a:p>
            <a:r>
              <a:rPr lang="en-US" altLang="ko-KR" sz="1200"/>
              <a:t>metadata:</a:t>
            </a:r>
          </a:p>
          <a:p>
            <a:r>
              <a:rPr lang="en-US" altLang="ko-KR" sz="1200"/>
              <a:t>  name: postgres</a:t>
            </a:r>
          </a:p>
          <a:p>
            <a:r>
              <a:rPr lang="en-US" altLang="ko-KR" sz="1200"/>
              <a:t>spec:</a:t>
            </a:r>
          </a:p>
          <a:p>
            <a:r>
              <a:rPr lang="en-US" altLang="ko-KR" sz="1200"/>
              <a:t>  serviceName: "db-service"</a:t>
            </a:r>
          </a:p>
          <a:p>
            <a:r>
              <a:rPr lang="en-US" altLang="ko-KR" sz="1200"/>
              <a:t>  replicas: 1</a:t>
            </a:r>
          </a:p>
          <a:p>
            <a:r>
              <a:rPr lang="en-US" altLang="ko-KR" sz="1200"/>
              <a:t>  selector:</a:t>
            </a:r>
          </a:p>
          <a:p>
            <a:r>
              <a:rPr lang="en-US" altLang="ko-KR" sz="1200"/>
              <a:t>    matchLabels:</a:t>
            </a:r>
          </a:p>
          <a:p>
            <a:r>
              <a:rPr lang="en-US" altLang="ko-KR" sz="1200"/>
              <a:t>      app: db</a:t>
            </a:r>
          </a:p>
          <a:p>
            <a:r>
              <a:rPr lang="en-US" altLang="ko-KR" sz="1200"/>
              <a:t>  template:</a:t>
            </a:r>
          </a:p>
          <a:p>
            <a:r>
              <a:rPr lang="en-US" altLang="ko-KR" sz="1200"/>
              <a:t>    metadata:</a:t>
            </a:r>
          </a:p>
          <a:p>
            <a:r>
              <a:rPr lang="en-US" altLang="ko-KR" sz="1200"/>
              <a:t>      labels:</a:t>
            </a:r>
          </a:p>
          <a:p>
            <a:r>
              <a:rPr lang="en-US" altLang="ko-KR" sz="1200"/>
              <a:t>        app: db</a:t>
            </a:r>
            <a:endParaRPr lang="en-US" altLang="ko-KR" sz="1200">
              <a:highlight>
                <a:srgbClr val="00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714FFB-A51E-C06E-299C-1AAE3C86B874}"/>
              </a:ext>
            </a:extLst>
          </p:cNvPr>
          <p:cNvSpPr txBox="1"/>
          <p:nvPr/>
        </p:nvSpPr>
        <p:spPr>
          <a:xfrm>
            <a:off x="6842214" y="3361731"/>
            <a:ext cx="1855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backend.yaml</a:t>
            </a:r>
            <a:endParaRPr lang="en-US" altLang="ko-KR" sz="1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0BF3A9-F16A-7049-BB0B-3175A80D71E4}"/>
              </a:ext>
            </a:extLst>
          </p:cNvPr>
          <p:cNvSpPr txBox="1"/>
          <p:nvPr/>
        </p:nvSpPr>
        <p:spPr>
          <a:xfrm>
            <a:off x="9352589" y="3833787"/>
            <a:ext cx="2168130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/>
              <a:t>---</a:t>
            </a:r>
          </a:p>
          <a:p>
            <a:r>
              <a:rPr lang="en-US" altLang="ko-KR" sz="1200"/>
              <a:t>apiVersion: v1</a:t>
            </a:r>
          </a:p>
          <a:p>
            <a:r>
              <a:rPr lang="en-US" altLang="ko-KR" sz="1200"/>
              <a:t>kind: Service</a:t>
            </a:r>
          </a:p>
          <a:p>
            <a:r>
              <a:rPr lang="en-US" altLang="ko-KR" sz="1200"/>
              <a:t>metadata:</a:t>
            </a:r>
          </a:p>
          <a:p>
            <a:r>
              <a:rPr lang="en-US" altLang="ko-KR" sz="1200"/>
              <a:t>  name: db-service</a:t>
            </a:r>
          </a:p>
          <a:p>
            <a:r>
              <a:rPr lang="en-US" altLang="ko-KR" sz="1200"/>
              <a:t>spec:</a:t>
            </a:r>
          </a:p>
          <a:p>
            <a:r>
              <a:rPr lang="en-US" altLang="ko-KR" sz="1200"/>
              <a:t>  type: ClusterIP</a:t>
            </a:r>
          </a:p>
          <a:p>
            <a:r>
              <a:rPr lang="en-US" altLang="ko-KR" sz="1200"/>
              <a:t>  selector:</a:t>
            </a:r>
          </a:p>
          <a:p>
            <a:r>
              <a:rPr lang="en-US" altLang="ko-KR" sz="1200"/>
              <a:t>    app: db</a:t>
            </a:r>
          </a:p>
          <a:p>
            <a:r>
              <a:rPr lang="en-US" altLang="ko-KR" sz="1200"/>
              <a:t>  ports:</a:t>
            </a:r>
          </a:p>
          <a:p>
            <a:r>
              <a:rPr lang="en-US" altLang="ko-KR" sz="1200"/>
              <a:t>    - protocol: TCP</a:t>
            </a:r>
          </a:p>
          <a:p>
            <a:r>
              <a:rPr lang="en-US" altLang="ko-KR" sz="1200"/>
              <a:t>      port: 5432</a:t>
            </a:r>
          </a:p>
          <a:p>
            <a:r>
              <a:rPr lang="en-US" altLang="ko-KR" sz="1200"/>
              <a:t>      targetPort: 5432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D126AA-3B97-EE3A-E27A-CEDEA06BF881}"/>
              </a:ext>
            </a:extLst>
          </p:cNvPr>
          <p:cNvSpPr txBox="1"/>
          <p:nvPr/>
        </p:nvSpPr>
        <p:spPr>
          <a:xfrm>
            <a:off x="4817744" y="6394327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deployment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874D6F-9E6F-2D93-4433-51BE6B626132}"/>
              </a:ext>
            </a:extLst>
          </p:cNvPr>
          <p:cNvSpPr txBox="1"/>
          <p:nvPr/>
        </p:nvSpPr>
        <p:spPr>
          <a:xfrm>
            <a:off x="9957963" y="6394327"/>
            <a:ext cx="9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788EE-12C7-1328-0276-C3CBE44B8F33}"/>
              </a:ext>
            </a:extLst>
          </p:cNvPr>
          <p:cNvSpPr txBox="1"/>
          <p:nvPr/>
        </p:nvSpPr>
        <p:spPr>
          <a:xfrm>
            <a:off x="7522855" y="835329"/>
            <a:ext cx="34703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 kubectl apply -f </a:t>
            </a:r>
            <a:r>
              <a:rPr lang="en-US" altLang="ko-KR" sz="1600"/>
              <a:t>database</a:t>
            </a:r>
            <a:r>
              <a:rPr lang="ko-KR" altLang="en-US" sz="1600"/>
              <a:t>.yaml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2DA9E6-6CFC-16C6-4E1E-90B949ABCF59}"/>
              </a:ext>
            </a:extLst>
          </p:cNvPr>
          <p:cNvSpPr txBox="1"/>
          <p:nvPr/>
        </p:nvSpPr>
        <p:spPr>
          <a:xfrm>
            <a:off x="2855283" y="1987127"/>
            <a:ext cx="6381957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/>
              <a:t>    spec:</a:t>
            </a:r>
          </a:p>
          <a:p>
            <a:r>
              <a:rPr lang="en-US" altLang="ko-KR" sz="1200"/>
              <a:t>      containers:</a:t>
            </a:r>
          </a:p>
          <a:p>
            <a:r>
              <a:rPr lang="en-US" altLang="ko-KR" sz="1200"/>
              <a:t>        </a:t>
            </a:r>
            <a:r>
              <a:rPr lang="en-US" altLang="ko-KR" sz="1200">
                <a:highlight>
                  <a:srgbClr val="FFFF00"/>
                </a:highlight>
              </a:rPr>
              <a:t>- name: </a:t>
            </a:r>
            <a:r>
              <a:rPr lang="en-US" altLang="ko-KR" sz="1200">
                <a:solidFill>
                  <a:srgbClr val="7030A0"/>
                </a:solidFill>
                <a:highlight>
                  <a:srgbClr val="FFFF00"/>
                </a:highlight>
              </a:rPr>
              <a:t>postgres</a:t>
            </a:r>
          </a:p>
          <a:p>
            <a:r>
              <a:rPr lang="en-US" altLang="ko-KR" sz="1200">
                <a:highlight>
                  <a:srgbClr val="FFFF00"/>
                </a:highlight>
              </a:rPr>
              <a:t>          image: postgres:13</a:t>
            </a:r>
          </a:p>
          <a:p>
            <a:r>
              <a:rPr lang="en-US" altLang="ko-KR" sz="1200">
                <a:highlight>
                  <a:srgbClr val="FFFF00"/>
                </a:highlight>
              </a:rPr>
              <a:t>          ports:</a:t>
            </a:r>
          </a:p>
          <a:p>
            <a:r>
              <a:rPr lang="en-US" altLang="ko-KR" sz="1200">
                <a:highlight>
                  <a:srgbClr val="FFFF00"/>
                </a:highlight>
              </a:rPr>
              <a:t>            - containerPort: 5432</a:t>
            </a:r>
          </a:p>
          <a:p>
            <a:r>
              <a:rPr lang="en-US" altLang="ko-KR" sz="1200">
                <a:highlight>
                  <a:srgbClr val="FFFF00"/>
                </a:highlight>
              </a:rPr>
              <a:t>          env:</a:t>
            </a:r>
          </a:p>
          <a:p>
            <a:r>
              <a:rPr lang="en-US" altLang="ko-KR" sz="1200">
                <a:highlight>
                  <a:srgbClr val="FFFF00"/>
                </a:highlight>
              </a:rPr>
              <a:t>            - name: POSTGRES_DB</a:t>
            </a:r>
          </a:p>
          <a:p>
            <a:r>
              <a:rPr lang="en-US" altLang="ko-KR" sz="1200">
                <a:highlight>
                  <a:srgbClr val="FFFF00"/>
                </a:highlight>
              </a:rPr>
              <a:t>              value: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"postgres"</a:t>
            </a:r>
          </a:p>
          <a:p>
            <a:r>
              <a:rPr lang="en-US" altLang="ko-KR" sz="1200">
                <a:highlight>
                  <a:srgbClr val="FFFF00"/>
                </a:highlight>
              </a:rPr>
              <a:t>            - name: POSTGRES_USER</a:t>
            </a:r>
          </a:p>
          <a:p>
            <a:r>
              <a:rPr lang="en-US" altLang="ko-KR" sz="1200">
                <a:highlight>
                  <a:srgbClr val="FFFF00"/>
                </a:highlight>
              </a:rPr>
              <a:t>              value: </a:t>
            </a:r>
            <a:r>
              <a:rPr lang="en-US" altLang="ko-KR" sz="1200">
                <a:solidFill>
                  <a:srgbClr val="FF0000"/>
                </a:solidFill>
                <a:highlight>
                  <a:srgbClr val="FFFF00"/>
                </a:highlight>
              </a:rPr>
              <a:t>"postgres"</a:t>
            </a:r>
          </a:p>
          <a:p>
            <a:r>
              <a:rPr lang="en-US" altLang="ko-KR" sz="1200">
                <a:highlight>
                  <a:srgbClr val="FFFF00"/>
                </a:highlight>
              </a:rPr>
              <a:t>            - name: POSTGRES_PASSWORD</a:t>
            </a:r>
          </a:p>
          <a:p>
            <a:r>
              <a:rPr lang="en-US" altLang="ko-KR" sz="1200">
                <a:highlight>
                  <a:srgbClr val="FFFF00"/>
                </a:highlight>
              </a:rPr>
              <a:t>              value: </a:t>
            </a:r>
            <a:r>
              <a:rPr lang="en-US" altLang="ko-KR" sz="1200">
                <a:solidFill>
                  <a:srgbClr val="0070C0"/>
                </a:solidFill>
                <a:highlight>
                  <a:srgbClr val="FFFF00"/>
                </a:highlight>
              </a:rPr>
              <a:t>"mysecretpassword"</a:t>
            </a:r>
          </a:p>
          <a:p>
            <a:r>
              <a:rPr lang="en-US" altLang="ko-KR" sz="1200">
                <a:highlight>
                  <a:srgbClr val="00FFFF"/>
                </a:highlight>
              </a:rPr>
              <a:t>          volumeMounts:</a:t>
            </a:r>
          </a:p>
          <a:p>
            <a:r>
              <a:rPr lang="en-US" altLang="ko-KR" sz="1200">
                <a:highlight>
                  <a:srgbClr val="00FFFF"/>
                </a:highlight>
              </a:rPr>
              <a:t>            - </a:t>
            </a:r>
            <a:r>
              <a:rPr lang="en-US" altLang="ko-KR" sz="1200" b="1">
                <a:highlight>
                  <a:srgbClr val="00FFFF"/>
                </a:highlight>
              </a:rPr>
              <a:t>name: db-storage</a:t>
            </a:r>
          </a:p>
          <a:p>
            <a:r>
              <a:rPr lang="en-US" altLang="ko-KR" sz="1200">
                <a:highlight>
                  <a:srgbClr val="00FFFF"/>
                </a:highlight>
              </a:rPr>
              <a:t>              mountPath: /var/lib/postgresql/data</a:t>
            </a:r>
          </a:p>
          <a:p>
            <a:r>
              <a:rPr lang="en-US" altLang="ko-KR" sz="1200"/>
              <a:t>        </a:t>
            </a:r>
            <a:r>
              <a:rPr lang="en-US" altLang="ko-KR" sz="1200">
                <a:highlight>
                  <a:srgbClr val="00FF00"/>
                </a:highlight>
              </a:rPr>
              <a:t>- name: </a:t>
            </a:r>
            <a:r>
              <a:rPr lang="en-US" altLang="ko-KR" sz="1200">
                <a:highlight>
                  <a:srgbClr val="00FF00"/>
                </a:highlight>
                <a:latin typeface="+mn-ea"/>
              </a:rPr>
              <a:t>logger</a:t>
            </a:r>
            <a:endParaRPr lang="en-US" altLang="ko-KR" sz="1200">
              <a:highlight>
                <a:srgbClr val="00FF00"/>
              </a:highlight>
            </a:endParaRPr>
          </a:p>
          <a:p>
            <a:r>
              <a:rPr lang="en-US" altLang="ko-KR" sz="1200">
                <a:highlight>
                  <a:srgbClr val="00FF00"/>
                </a:highlight>
              </a:rPr>
              <a:t>          image: busybox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    command: ["sh", "-c", "while true; do echo 'Logging DB...'; sleep 30; done"]</a:t>
            </a:r>
          </a:p>
          <a:p>
            <a:r>
              <a:rPr lang="en-US" altLang="ko-KR" sz="1200"/>
              <a:t>      </a:t>
            </a:r>
            <a:r>
              <a:rPr lang="en-US" altLang="ko-KR" sz="1200">
                <a:highlight>
                  <a:srgbClr val="00FFFF"/>
                </a:highlight>
              </a:rPr>
              <a:t>volumes:</a:t>
            </a:r>
          </a:p>
          <a:p>
            <a:r>
              <a:rPr lang="en-US" altLang="ko-KR" sz="1200">
                <a:highlight>
                  <a:srgbClr val="00FFFF"/>
                </a:highlight>
              </a:rPr>
              <a:t>        - </a:t>
            </a:r>
            <a:r>
              <a:rPr lang="en-US" altLang="ko-KR" sz="1200" b="1">
                <a:highlight>
                  <a:srgbClr val="00FFFF"/>
                </a:highlight>
              </a:rPr>
              <a:t>name: db-storage</a:t>
            </a:r>
          </a:p>
          <a:p>
            <a:r>
              <a:rPr lang="en-US" altLang="ko-KR" sz="1200">
                <a:highlight>
                  <a:srgbClr val="00FFFF"/>
                </a:highlight>
              </a:rPr>
              <a:t>          persistentVolumeClaim:</a:t>
            </a:r>
          </a:p>
          <a:p>
            <a:r>
              <a:rPr lang="en-US" altLang="ko-KR" sz="1200"/>
              <a:t>            </a:t>
            </a:r>
            <a:r>
              <a:rPr lang="en-US" altLang="ko-KR" sz="1200">
                <a:highlight>
                  <a:srgbClr val="00FFFF"/>
                </a:highlight>
              </a:rPr>
              <a:t>claimName: db-pvc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427843-A1C4-9144-E032-EB5367671A9C}"/>
              </a:ext>
            </a:extLst>
          </p:cNvPr>
          <p:cNvSpPr txBox="1"/>
          <p:nvPr/>
        </p:nvSpPr>
        <p:spPr>
          <a:xfrm>
            <a:off x="417125" y="3341344"/>
            <a:ext cx="1855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database.yaml</a:t>
            </a:r>
            <a:endParaRPr lang="en-US" altLang="ko-KR" sz="13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A3D10FB-C419-95D3-6E53-AAFC6899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855" y="1275673"/>
            <a:ext cx="4343776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866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B874A-3931-F096-92BA-96576CF7B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1ED311-3668-F2F9-C314-E7F2E3685034}"/>
              </a:ext>
            </a:extLst>
          </p:cNvPr>
          <p:cNvSpPr txBox="1"/>
          <p:nvPr/>
        </p:nvSpPr>
        <p:spPr>
          <a:xfrm>
            <a:off x="272545" y="1423189"/>
            <a:ext cx="576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5. Nginx ingress controller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설치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8F91C9F-E2D5-4650-1CE5-70C22163F7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다중 서비스 아키텍처 실습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5462E-2467-D2FB-9644-C1E3C0FDF433}"/>
              </a:ext>
            </a:extLst>
          </p:cNvPr>
          <p:cNvSpPr txBox="1"/>
          <p:nvPr/>
        </p:nvSpPr>
        <p:spPr>
          <a:xfrm>
            <a:off x="329469" y="1866364"/>
            <a:ext cx="57665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kubectl apply -f https://raw.githubusercontent.com/kubernetes/</a:t>
            </a:r>
            <a:br>
              <a:rPr lang="en-US" altLang="ko-KR" sz="1400"/>
            </a:br>
            <a:r>
              <a:rPr lang="en-US" altLang="ko-KR" sz="1400"/>
              <a:t>ingress-nginx/main/deploy/static/provider/kind/deploy.yaml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kubectl get pods -n ingress-nginx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해서 </a:t>
            </a:r>
            <a:br>
              <a:rPr lang="en-US" altLang="ko-KR" sz="140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Controller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가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Ready 1/1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이고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Running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상태인지 확인</a:t>
            </a:r>
            <a:endParaRPr lang="en-US" altLang="ko-KR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589678-AB20-AF04-A0BB-95FEC05AD5CB}"/>
              </a:ext>
            </a:extLst>
          </p:cNvPr>
          <p:cNvSpPr txBox="1"/>
          <p:nvPr/>
        </p:nvSpPr>
        <p:spPr>
          <a:xfrm>
            <a:off x="7866758" y="388881"/>
            <a:ext cx="4037092" cy="63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/>
              <a:t>---</a:t>
            </a:r>
          </a:p>
          <a:p>
            <a:r>
              <a:rPr lang="en-US" altLang="ko-KR" sz="1200"/>
              <a:t>apiVersion: networking.k8s.io/v1</a:t>
            </a:r>
          </a:p>
          <a:p>
            <a:r>
              <a:rPr lang="en-US" altLang="ko-KR" sz="1200" b="1"/>
              <a:t>kind: Ingress</a:t>
            </a:r>
          </a:p>
          <a:p>
            <a:r>
              <a:rPr lang="en-US" altLang="ko-KR" sz="1200"/>
              <a:t>metadata:</a:t>
            </a:r>
          </a:p>
          <a:p>
            <a:r>
              <a:rPr lang="en-US" altLang="ko-KR" sz="1200"/>
              <a:t>  name: my-ingress</a:t>
            </a:r>
          </a:p>
          <a:p>
            <a:r>
              <a:rPr lang="en-US" altLang="ko-KR" sz="1200"/>
              <a:t>  annotations:</a:t>
            </a:r>
          </a:p>
          <a:p>
            <a:r>
              <a:rPr lang="en-US" altLang="ko-KR" sz="1200"/>
              <a:t>    nginx.ingress.kubernetes.io/rewrite-target: /</a:t>
            </a:r>
          </a:p>
          <a:p>
            <a:r>
              <a:rPr lang="en-US" altLang="ko-KR" sz="1200"/>
              <a:t>spec:</a:t>
            </a:r>
          </a:p>
          <a:p>
            <a:r>
              <a:rPr lang="en-US" altLang="ko-KR" sz="1200"/>
              <a:t>  ingressClassName: nginx</a:t>
            </a:r>
          </a:p>
          <a:p>
            <a:r>
              <a:rPr lang="en-US" altLang="ko-KR" sz="1200"/>
              <a:t>  rules:</a:t>
            </a:r>
          </a:p>
          <a:p>
            <a:r>
              <a:rPr lang="en-US" altLang="ko-KR" sz="1200"/>
              <a:t>    - host: myapp.local</a:t>
            </a:r>
          </a:p>
          <a:p>
            <a:r>
              <a:rPr lang="en-US" altLang="ko-KR" sz="1200"/>
              <a:t>      http:</a:t>
            </a:r>
          </a:p>
          <a:p>
            <a:r>
              <a:rPr lang="en-US" altLang="ko-KR" sz="1200"/>
              <a:t>        paths:</a:t>
            </a:r>
          </a:p>
          <a:p>
            <a:r>
              <a:rPr lang="en-US" altLang="ko-KR" sz="1200"/>
              <a:t>          - </a:t>
            </a:r>
            <a:r>
              <a:rPr lang="en-US" altLang="ko-KR" sz="1200">
                <a:highlight>
                  <a:srgbClr val="FFFF00"/>
                </a:highlight>
              </a:rPr>
              <a:t>path: /frontend</a:t>
            </a:r>
          </a:p>
          <a:p>
            <a:r>
              <a:rPr lang="en-US" altLang="ko-KR" sz="1200"/>
              <a:t>            pathType: Prefix</a:t>
            </a:r>
          </a:p>
          <a:p>
            <a:r>
              <a:rPr lang="en-US" altLang="ko-KR" sz="1200"/>
              <a:t>            </a:t>
            </a:r>
            <a:r>
              <a:rPr lang="en-US" altLang="ko-KR" sz="1200">
                <a:highlight>
                  <a:srgbClr val="FFFF00"/>
                </a:highlight>
              </a:rPr>
              <a:t>backend:</a:t>
            </a:r>
          </a:p>
          <a:p>
            <a:r>
              <a:rPr lang="en-US" altLang="ko-KR" sz="1200">
                <a:highlight>
                  <a:srgbClr val="FFFF00"/>
                </a:highlight>
              </a:rPr>
              <a:t>              service:</a:t>
            </a:r>
          </a:p>
          <a:p>
            <a:r>
              <a:rPr lang="en-US" altLang="ko-KR" sz="1200">
                <a:highlight>
                  <a:srgbClr val="FFFF00"/>
                </a:highlight>
              </a:rPr>
              <a:t>                name: frontend-service</a:t>
            </a:r>
          </a:p>
          <a:p>
            <a:r>
              <a:rPr lang="en-US" altLang="ko-KR" sz="1200">
                <a:highlight>
                  <a:srgbClr val="FFFF00"/>
                </a:highlight>
              </a:rPr>
              <a:t>                port:</a:t>
            </a:r>
          </a:p>
          <a:p>
            <a:r>
              <a:rPr lang="en-US" altLang="ko-KR" sz="1200">
                <a:highlight>
                  <a:srgbClr val="FFFF00"/>
                </a:highlight>
              </a:rPr>
              <a:t>                  number: 80</a:t>
            </a:r>
          </a:p>
          <a:p>
            <a:r>
              <a:rPr lang="en-US" altLang="ko-KR" sz="1200"/>
              <a:t>          - </a:t>
            </a:r>
            <a:r>
              <a:rPr lang="en-US" altLang="ko-KR" sz="1200">
                <a:highlight>
                  <a:srgbClr val="00FF00"/>
                </a:highlight>
              </a:rPr>
              <a:t>path: /backend</a:t>
            </a:r>
          </a:p>
          <a:p>
            <a:r>
              <a:rPr lang="en-US" altLang="ko-KR" sz="1200"/>
              <a:t>            pathType: Prefix</a:t>
            </a:r>
          </a:p>
          <a:p>
            <a:r>
              <a:rPr lang="en-US" altLang="ko-KR" sz="1200"/>
              <a:t>            </a:t>
            </a:r>
            <a:r>
              <a:rPr lang="en-US" altLang="ko-KR" sz="1200">
                <a:highlight>
                  <a:srgbClr val="00FF00"/>
                </a:highlight>
              </a:rPr>
              <a:t>backend: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        service: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          name: backend-service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          port:</a:t>
            </a:r>
          </a:p>
          <a:p>
            <a:r>
              <a:rPr lang="en-US" altLang="ko-KR" sz="1200">
                <a:highlight>
                  <a:srgbClr val="00FF00"/>
                </a:highlight>
              </a:rPr>
              <a:t>                  number: 8000</a:t>
            </a:r>
          </a:p>
          <a:p>
            <a:r>
              <a:rPr lang="en-US" altLang="ko-KR" sz="1200"/>
              <a:t>          - </a:t>
            </a:r>
            <a:r>
              <a:rPr lang="en-US" altLang="ko-KR" sz="1200">
                <a:highlight>
                  <a:srgbClr val="00FFFF"/>
                </a:highlight>
              </a:rPr>
              <a:t>path: /db</a:t>
            </a:r>
          </a:p>
          <a:p>
            <a:r>
              <a:rPr lang="en-US" altLang="ko-KR" sz="1200"/>
              <a:t>            pathType: Prefix</a:t>
            </a:r>
          </a:p>
          <a:p>
            <a:r>
              <a:rPr lang="en-US" altLang="ko-KR" sz="1200"/>
              <a:t>            </a:t>
            </a:r>
            <a:r>
              <a:rPr lang="en-US" altLang="ko-KR" sz="1200">
                <a:highlight>
                  <a:srgbClr val="00FFFF"/>
                </a:highlight>
              </a:rPr>
              <a:t>backend:</a:t>
            </a:r>
          </a:p>
          <a:p>
            <a:r>
              <a:rPr lang="en-US" altLang="ko-KR" sz="1200">
                <a:highlight>
                  <a:srgbClr val="00FFFF"/>
                </a:highlight>
              </a:rPr>
              <a:t>              service:</a:t>
            </a:r>
          </a:p>
          <a:p>
            <a:r>
              <a:rPr lang="en-US" altLang="ko-KR" sz="1200">
                <a:highlight>
                  <a:srgbClr val="00FFFF"/>
                </a:highlight>
              </a:rPr>
              <a:t>                name: db-service</a:t>
            </a:r>
          </a:p>
          <a:p>
            <a:r>
              <a:rPr lang="en-US" altLang="ko-KR" sz="1200">
                <a:highlight>
                  <a:srgbClr val="00FFFF"/>
                </a:highlight>
              </a:rPr>
              <a:t>                port:</a:t>
            </a:r>
          </a:p>
          <a:p>
            <a:r>
              <a:rPr lang="en-US" altLang="ko-KR" sz="1200">
                <a:highlight>
                  <a:srgbClr val="00FFFF"/>
                </a:highlight>
              </a:rPr>
              <a:t>                  number: 5432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B54816-98E3-AE24-9E58-86C75B0A7391}"/>
              </a:ext>
            </a:extLst>
          </p:cNvPr>
          <p:cNvSpPr txBox="1"/>
          <p:nvPr/>
        </p:nvSpPr>
        <p:spPr>
          <a:xfrm>
            <a:off x="10378599" y="107583"/>
            <a:ext cx="1525251" cy="281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ingress-config.yaml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F2FD55-B599-381F-2C94-0C369B614E41}"/>
              </a:ext>
            </a:extLst>
          </p:cNvPr>
          <p:cNvSpPr txBox="1"/>
          <p:nvPr/>
        </p:nvSpPr>
        <p:spPr>
          <a:xfrm>
            <a:off x="329469" y="4703481"/>
            <a:ext cx="44754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vi ingress-config.yaml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/>
              <a:t>kubectl apply -f ingress-config.yaml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kubectl get ingress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kubectl get svc -n ingress-nginx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8D31D-120C-7EDD-98C9-25B73EFCE75E}"/>
              </a:ext>
            </a:extLst>
          </p:cNvPr>
          <p:cNvSpPr txBox="1"/>
          <p:nvPr/>
        </p:nvSpPr>
        <p:spPr>
          <a:xfrm>
            <a:off x="4607513" y="2978769"/>
            <a:ext cx="3182995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/>
              <a:t>apiVersion: v1</a:t>
            </a:r>
          </a:p>
          <a:p>
            <a:r>
              <a:rPr lang="en-US" altLang="ko-KR" sz="1200"/>
              <a:t>kind: Service</a:t>
            </a:r>
          </a:p>
          <a:p>
            <a:r>
              <a:rPr lang="en-US" altLang="ko-KR" sz="1200"/>
              <a:t>metadata:</a:t>
            </a:r>
          </a:p>
          <a:p>
            <a:r>
              <a:rPr lang="en-US" altLang="ko-KR" sz="1200"/>
              <a:t>  name: ingress-nginx-controller</a:t>
            </a:r>
          </a:p>
          <a:p>
            <a:r>
              <a:rPr lang="en-US" altLang="ko-KR" sz="1200"/>
              <a:t>  namespace: ingress-nginx</a:t>
            </a:r>
          </a:p>
          <a:p>
            <a:r>
              <a:rPr lang="en-US" altLang="ko-KR" sz="1200"/>
              <a:t>spec:</a:t>
            </a:r>
          </a:p>
          <a:p>
            <a:r>
              <a:rPr lang="en-US" altLang="ko-KR" sz="1200" b="1"/>
              <a:t>  type: LoadBalancer</a:t>
            </a:r>
          </a:p>
          <a:p>
            <a:r>
              <a:rPr lang="en-US" altLang="ko-KR" sz="1200" b="1"/>
              <a:t>  loadBalancerIP: 172.18.0.240</a:t>
            </a:r>
          </a:p>
          <a:p>
            <a:r>
              <a:rPr lang="en-US" altLang="ko-KR" sz="1200"/>
              <a:t>  ports:</a:t>
            </a:r>
          </a:p>
          <a:p>
            <a:r>
              <a:rPr lang="en-US" altLang="ko-KR" sz="1200">
                <a:highlight>
                  <a:srgbClr val="00FFFF"/>
                </a:highlight>
              </a:rPr>
              <a:t>    - name: http</a:t>
            </a:r>
          </a:p>
          <a:p>
            <a:r>
              <a:rPr lang="en-US" altLang="ko-KR" sz="1200">
                <a:highlight>
                  <a:srgbClr val="00FFFF"/>
                </a:highlight>
              </a:rPr>
              <a:t>      port: 80</a:t>
            </a:r>
          </a:p>
          <a:p>
            <a:r>
              <a:rPr lang="en-US" altLang="ko-KR" sz="1200">
                <a:highlight>
                  <a:srgbClr val="00FFFF"/>
                </a:highlight>
              </a:rPr>
              <a:t>      targetPort: 80</a:t>
            </a:r>
          </a:p>
          <a:p>
            <a:r>
              <a:rPr lang="en-US" altLang="ko-KR" sz="1200">
                <a:highlight>
                  <a:srgbClr val="00FFFF"/>
                </a:highlight>
              </a:rPr>
              <a:t>      protocol: TCP</a:t>
            </a:r>
          </a:p>
          <a:p>
            <a:r>
              <a:rPr lang="en-US" altLang="ko-KR" sz="1200">
                <a:highlight>
                  <a:srgbClr val="00FFFF"/>
                </a:highlight>
              </a:rPr>
              <a:t>    - name: https</a:t>
            </a:r>
          </a:p>
          <a:p>
            <a:r>
              <a:rPr lang="en-US" altLang="ko-KR" sz="1200">
                <a:highlight>
                  <a:srgbClr val="00FFFF"/>
                </a:highlight>
              </a:rPr>
              <a:t>      port: 443</a:t>
            </a:r>
          </a:p>
          <a:p>
            <a:r>
              <a:rPr lang="en-US" altLang="ko-KR" sz="1200">
                <a:highlight>
                  <a:srgbClr val="00FFFF"/>
                </a:highlight>
              </a:rPr>
              <a:t>      targetPort: 443</a:t>
            </a:r>
          </a:p>
          <a:p>
            <a:r>
              <a:rPr lang="en-US" altLang="ko-KR" sz="1200">
                <a:highlight>
                  <a:srgbClr val="00FFFF"/>
                </a:highlight>
              </a:rPr>
              <a:t>      protocol: TCP</a:t>
            </a:r>
          </a:p>
          <a:p>
            <a:r>
              <a:rPr lang="en-US" altLang="ko-KR" sz="1200"/>
              <a:t>  selector:</a:t>
            </a:r>
          </a:p>
          <a:p>
            <a:r>
              <a:rPr lang="en-US" altLang="ko-KR" sz="1200"/>
              <a:t>    app.kubernetes.io/name: ingress-nginx</a:t>
            </a:r>
          </a:p>
          <a:p>
            <a:r>
              <a:rPr lang="en-US" altLang="ko-KR" sz="1200"/>
              <a:t>    app.kubernetes.io/part-of: ingress-nginx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68152-D78E-C5B8-EDA5-7F0078BF940A}"/>
              </a:ext>
            </a:extLst>
          </p:cNvPr>
          <p:cNvSpPr txBox="1"/>
          <p:nvPr/>
        </p:nvSpPr>
        <p:spPr>
          <a:xfrm>
            <a:off x="6096000" y="2593508"/>
            <a:ext cx="9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Service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C9754-DF0F-622D-CD97-8CB2EC97056D}"/>
              </a:ext>
            </a:extLst>
          </p:cNvPr>
          <p:cNvSpPr txBox="1"/>
          <p:nvPr/>
        </p:nvSpPr>
        <p:spPr>
          <a:xfrm>
            <a:off x="6924454" y="1437347"/>
            <a:ext cx="92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Ingress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F71E46-102F-080D-7959-B5EE1B9491DF}"/>
              </a:ext>
            </a:extLst>
          </p:cNvPr>
          <p:cNvSpPr txBox="1"/>
          <p:nvPr/>
        </p:nvSpPr>
        <p:spPr>
          <a:xfrm>
            <a:off x="288150" y="4263871"/>
            <a:ext cx="576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6. Ingress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생성 및 호스트 규칙 설정   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971FEDF-0B9B-201C-74FD-B1D876A38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0" y="3168088"/>
            <a:ext cx="4411312" cy="66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17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2C09A-BEB0-9369-0637-470DE4E02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08344B-5253-0304-275C-C0503E5D4A81}"/>
              </a:ext>
            </a:extLst>
          </p:cNvPr>
          <p:cNvSpPr txBox="1"/>
          <p:nvPr/>
        </p:nvSpPr>
        <p:spPr>
          <a:xfrm>
            <a:off x="838198" y="1221904"/>
            <a:ext cx="80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Nginx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기반의 웹 애플리케이션 배포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EB228D1-7BC0-4BA3-0664-1A0037C01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762773"/>
            <a:ext cx="10967979" cy="3296907"/>
          </a:xfrm>
        </p:spPr>
        <p:txBody>
          <a:bodyPr>
            <a:normAutofit/>
          </a:bodyPr>
          <a:lstStyle/>
          <a:p>
            <a:r>
              <a:rPr lang="en-US" altLang="ko-KR" sz="1800" i="0">
                <a:effectLst/>
                <a:latin typeface="-apple-system"/>
              </a:rPr>
              <a:t>Docker </a:t>
            </a:r>
            <a:r>
              <a:rPr lang="ko-KR" altLang="en-US" sz="1800" i="0">
                <a:effectLst/>
                <a:latin typeface="-apple-system"/>
              </a:rPr>
              <a:t>네트워크와 </a:t>
            </a:r>
            <a:r>
              <a:rPr lang="en-US" altLang="ko-KR" sz="1800" i="0">
                <a:effectLst/>
                <a:latin typeface="-apple-system"/>
              </a:rPr>
              <a:t>WSL2 </a:t>
            </a:r>
            <a:r>
              <a:rPr lang="ko-KR" altLang="en-US" sz="1800" i="0">
                <a:effectLst/>
                <a:latin typeface="-apple-system"/>
              </a:rPr>
              <a:t>네트워크는 기본적으로 격리되어 있음</a:t>
            </a:r>
            <a:endParaRPr lang="en-US" altLang="ko-KR" sz="1800" i="0">
              <a:effectLst/>
              <a:latin typeface="-apple-system"/>
            </a:endParaRPr>
          </a:p>
          <a:p>
            <a:r>
              <a:rPr lang="ko-KR" altLang="en-US" sz="1800" i="0">
                <a:effectLst/>
                <a:latin typeface="-apple-system"/>
              </a:rPr>
              <a:t>포트 포워딩을 이용하면 </a:t>
            </a:r>
            <a:r>
              <a:rPr lang="en-US" altLang="ko-KR" sz="1800">
                <a:highlight>
                  <a:srgbClr val="FFFF00"/>
                </a:highlight>
              </a:rPr>
              <a:t>myapp.local</a:t>
            </a:r>
            <a:r>
              <a:rPr lang="ko-KR" altLang="en-US" sz="1800">
                <a:latin typeface="-apple-system"/>
              </a:rPr>
              <a:t>로 접속이 가능하다</a:t>
            </a:r>
            <a:r>
              <a:rPr lang="en-US" altLang="ko-KR" sz="1800">
                <a:latin typeface="-apple-system"/>
              </a:rPr>
              <a:t>!</a:t>
            </a:r>
            <a:r>
              <a:rPr lang="ko-KR" altLang="en-US" sz="1800" i="0">
                <a:effectLst/>
                <a:latin typeface="-apple-system"/>
              </a:rPr>
              <a:t> </a:t>
            </a:r>
            <a:endParaRPr lang="en-US" altLang="ko-KR" sz="1800" i="0">
              <a:effectLst/>
              <a:latin typeface="-apple-system"/>
            </a:endParaRPr>
          </a:p>
          <a:p>
            <a:pPr lvl="1"/>
            <a:r>
              <a:rPr lang="en-US" altLang="ko-KR" sz="1600" i="0">
                <a:effectLst/>
                <a:latin typeface="-apple-system"/>
              </a:rPr>
              <a:t>kubectl port-forward -n ingress-nginx svc/ingress-nginx-controller </a:t>
            </a:r>
            <a:r>
              <a:rPr lang="en-US" altLang="ko-KR" sz="1600" i="0">
                <a:effectLst/>
                <a:highlight>
                  <a:srgbClr val="00FFFF"/>
                </a:highlight>
                <a:latin typeface="-apple-system"/>
              </a:rPr>
              <a:t>30080:80 30081:443</a:t>
            </a:r>
          </a:p>
          <a:p>
            <a:r>
              <a:rPr lang="ko-KR" altLang="en-US" sz="2000" i="0">
                <a:effectLst/>
                <a:latin typeface="-apple-system"/>
              </a:rPr>
              <a:t>단</a:t>
            </a:r>
            <a:r>
              <a:rPr lang="en-US" altLang="ko-KR" sz="2000" i="0">
                <a:effectLst/>
                <a:latin typeface="-apple-system"/>
              </a:rPr>
              <a:t>, </a:t>
            </a:r>
            <a:r>
              <a:rPr lang="ko-KR" altLang="en-US" sz="2000" i="0">
                <a:effectLst/>
                <a:latin typeface="-apple-system"/>
              </a:rPr>
              <a:t>아래를 해줘야 접속이 가능함</a:t>
            </a:r>
            <a:endParaRPr lang="en-US" altLang="ko-KR" sz="2000" i="0">
              <a:effectLst/>
              <a:latin typeface="-apple-system"/>
            </a:endParaRPr>
          </a:p>
          <a:p>
            <a:pPr lvl="1"/>
            <a:r>
              <a:rPr lang="ko-KR" altLang="en-US" sz="1600">
                <a:latin typeface="-apple-system"/>
              </a:rPr>
              <a:t>윈도우</a:t>
            </a:r>
            <a:r>
              <a:rPr lang="en-US" altLang="ko-KR" sz="1600">
                <a:latin typeface="-apple-system"/>
              </a:rPr>
              <a:t>(cmd</a:t>
            </a:r>
            <a:r>
              <a:rPr lang="ko-KR" altLang="en-US" sz="1600">
                <a:latin typeface="-apple-system"/>
              </a:rPr>
              <a:t>를 관리자 권한으로 실행</a:t>
            </a:r>
            <a:r>
              <a:rPr lang="en-US" altLang="ko-KR" sz="1600">
                <a:latin typeface="-apple-system"/>
              </a:rPr>
              <a:t>): </a:t>
            </a:r>
            <a:r>
              <a:rPr lang="en-US" altLang="ko-KR" sz="1600">
                <a:solidFill>
                  <a:srgbClr val="FF0000"/>
                </a:solidFill>
                <a:latin typeface="-apple-system"/>
              </a:rPr>
              <a:t>notepad C:\Windows\System32\drivers\etc\hosts</a:t>
            </a:r>
          </a:p>
          <a:p>
            <a:pPr lvl="1"/>
            <a:r>
              <a:rPr lang="en-US" altLang="ko-KR" sz="1600" i="0">
                <a:effectLst/>
                <a:latin typeface="-apple-system"/>
              </a:rPr>
              <a:t>WSL2: </a:t>
            </a:r>
            <a:r>
              <a:rPr lang="en-US" altLang="ko-KR" sz="1600" i="0">
                <a:solidFill>
                  <a:srgbClr val="FF0000"/>
                </a:solidFill>
                <a:effectLst/>
                <a:latin typeface="-apple-system"/>
              </a:rPr>
              <a:t>sudo vi /etc/hosts</a:t>
            </a:r>
          </a:p>
          <a:p>
            <a:pPr lvl="1"/>
            <a:r>
              <a:rPr lang="ko-KR" altLang="en-US" sz="1600" b="1" i="0">
                <a:effectLst/>
                <a:latin typeface="-apple-system"/>
              </a:rPr>
              <a:t>둘 다 </a:t>
            </a:r>
            <a:r>
              <a:rPr lang="en-US" altLang="ko-KR" sz="1600" b="1" i="0">
                <a:effectLst/>
                <a:latin typeface="-apple-system"/>
              </a:rPr>
              <a:t>127.0.0.1 </a:t>
            </a:r>
            <a:r>
              <a:rPr lang="en-US" altLang="ko-KR" sz="1600" b="1">
                <a:latin typeface="-apple-system"/>
              </a:rPr>
              <a:t>myapp</a:t>
            </a:r>
            <a:r>
              <a:rPr lang="en-US" altLang="ko-KR" sz="1600" b="1" i="0">
                <a:effectLst/>
                <a:latin typeface="-apple-system"/>
              </a:rPr>
              <a:t>.local</a:t>
            </a:r>
            <a:r>
              <a:rPr lang="en-US" altLang="ko-KR" sz="1600" b="1">
                <a:latin typeface="-apple-system"/>
              </a:rPr>
              <a:t> </a:t>
            </a:r>
            <a:r>
              <a:rPr lang="ko-KR" altLang="en-US" sz="1600" b="1">
                <a:latin typeface="-apple-system"/>
              </a:rPr>
              <a:t>추가하기</a:t>
            </a:r>
            <a:endParaRPr lang="en-US" altLang="ko-KR" sz="1600" b="1">
              <a:latin typeface="-apple-system"/>
            </a:endParaRPr>
          </a:p>
          <a:p>
            <a:endParaRPr lang="en-US" altLang="ko-KR" sz="2000" i="0">
              <a:effectLst/>
              <a:latin typeface="-apple-system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A4162EA-2E99-1B44-25A4-428280A687AE}"/>
              </a:ext>
            </a:extLst>
          </p:cNvPr>
          <p:cNvSpPr txBox="1">
            <a:spLocks/>
          </p:cNvSpPr>
          <p:nvPr/>
        </p:nvSpPr>
        <p:spPr>
          <a:xfrm>
            <a:off x="248095" y="224365"/>
            <a:ext cx="5847905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/>
              <a:t>다중 서비스 아키텍처 실습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21C373-CF8D-97D2-B2BA-F05C5004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58198"/>
            <a:ext cx="5044877" cy="8458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DE75E55-D633-3B60-AB4C-F479AD4DC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529" y="4129139"/>
            <a:ext cx="4689862" cy="24572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1E65A5-226D-FF6E-F885-20939DC68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625" y="4129139"/>
            <a:ext cx="4263846" cy="272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150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BCE40-F0BA-DB8F-F3D7-F1954FAA1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8D8C31-4773-1755-1A23-A21ECBA6DBD3}"/>
              </a:ext>
            </a:extLst>
          </p:cNvPr>
          <p:cNvSpPr txBox="1"/>
          <p:nvPr/>
        </p:nvSpPr>
        <p:spPr>
          <a:xfrm>
            <a:off x="838201" y="1135211"/>
            <a:ext cx="576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Logger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C41644C-8FAE-A25A-D482-DDBF76C5EAD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다중 서비스 아키텍처 실습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DB15A-09F6-8848-0807-0681274CF364}"/>
              </a:ext>
            </a:extLst>
          </p:cNvPr>
          <p:cNvSpPr txBox="1"/>
          <p:nvPr/>
        </p:nvSpPr>
        <p:spPr>
          <a:xfrm>
            <a:off x="838200" y="1915254"/>
            <a:ext cx="97757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logger</a:t>
            </a:r>
            <a:r>
              <a:rPr lang="ko-KR" altLang="en-US"/>
              <a:t>는 </a:t>
            </a:r>
            <a:r>
              <a:rPr lang="en-US" altLang="ko-KR"/>
              <a:t>Sidecar </a:t>
            </a:r>
            <a:r>
              <a:rPr lang="ko-KR" altLang="en-US"/>
              <a:t>컨테이너 역할을 하며</a:t>
            </a:r>
            <a:r>
              <a:rPr lang="en-US" altLang="ko-KR"/>
              <a:t>, frontend </a:t>
            </a:r>
            <a:r>
              <a:rPr lang="ko-KR" altLang="en-US"/>
              <a:t>컨테이너</a:t>
            </a:r>
            <a:r>
              <a:rPr lang="en-US" altLang="ko-KR"/>
              <a:t>(Nginx)</a:t>
            </a:r>
            <a:r>
              <a:rPr lang="ko-KR" altLang="en-US"/>
              <a:t>와 함께 실행됨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애플리케이션</a:t>
            </a:r>
            <a:r>
              <a:rPr lang="en-US" altLang="ko-KR"/>
              <a:t>(Nginx)</a:t>
            </a:r>
            <a:r>
              <a:rPr lang="ko-KR" altLang="en-US"/>
              <a:t>의 로그를 기록하거나</a:t>
            </a:r>
            <a:r>
              <a:rPr lang="en-US" altLang="ko-KR"/>
              <a:t>, </a:t>
            </a:r>
            <a:r>
              <a:rPr lang="ko-KR" altLang="en-US"/>
              <a:t>부가적인 기능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</a:t>
            </a:r>
            <a:r>
              <a:rPr lang="ko-KR" altLang="en-US"/>
              <a:t>모니터링</a:t>
            </a:r>
            <a:r>
              <a:rPr lang="en-US" altLang="ko-KR"/>
              <a:t>, </a:t>
            </a:r>
            <a:r>
              <a:rPr lang="ko-KR" altLang="en-US"/>
              <a:t>데이터 수집</a:t>
            </a:r>
            <a:r>
              <a:rPr lang="en-US" altLang="ko-KR"/>
              <a:t>)</a:t>
            </a:r>
            <a:r>
              <a:rPr lang="ko-KR" altLang="en-US"/>
              <a:t>을 수행할 수 있음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kubectl logs -f [</a:t>
            </a:r>
            <a:r>
              <a:rPr lang="ko-KR" altLang="en-US"/>
              <a:t>파드 이름</a:t>
            </a:r>
            <a:r>
              <a:rPr lang="en-US" altLang="ko-KR"/>
              <a:t>] -c logger</a:t>
            </a:r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A6A813-B569-E6ED-2CF0-236FDA3CB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012" y="3622454"/>
            <a:ext cx="6187976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146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EA039-BEFD-84AD-A288-22AD3F4B3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B0B5E-9FC5-94B1-2809-6F44838D3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99131"/>
          </a:xfrm>
        </p:spPr>
        <p:txBody>
          <a:bodyPr/>
          <a:lstStyle/>
          <a:p>
            <a:r>
              <a:rPr lang="en-US" altLang="ko-KR"/>
              <a:t>Q &amp; 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4767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CFFF7-57F1-E797-F89E-0FC59E91D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5E371-368E-99EA-7BE2-F1A800D2B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9916"/>
            <a:ext cx="9144000" cy="1261471"/>
          </a:xfrm>
        </p:spPr>
        <p:txBody>
          <a:bodyPr>
            <a:normAutofit/>
          </a:bodyPr>
          <a:lstStyle/>
          <a:p>
            <a:r>
              <a:rPr lang="ko-KR" altLang="en-US" sz="4400"/>
              <a:t>이미지 수동 다운로드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1343371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D5A81-041D-8F8F-3FED-3A63B633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7696AE-7EE8-8B66-1C76-61ABD6B10FB1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문제 발생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07EFA0A-9A19-BFB9-0210-BB38CDECC84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이미지 수동 다운로드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187F3A-82D6-A71C-44A5-4A093D11B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04369"/>
            <a:ext cx="10942675" cy="2188506"/>
          </a:xfrm>
        </p:spPr>
        <p:txBody>
          <a:bodyPr>
            <a:normAutofit/>
          </a:bodyPr>
          <a:lstStyle/>
          <a:p>
            <a:r>
              <a:rPr lang="ko-KR" altLang="en-US" sz="2000"/>
              <a:t>간혹 다양한 이유로 쿠버네티스에서 이미지를 받아오지 못하는 경우가 있음</a:t>
            </a:r>
            <a:endParaRPr lang="en-US" altLang="ko-KR" sz="2000"/>
          </a:p>
          <a:p>
            <a:pPr lvl="1"/>
            <a:r>
              <a:rPr lang="ko-KR" altLang="en-US" sz="1600"/>
              <a:t>그러나 우리 실습 때는 보통 도커 </a:t>
            </a:r>
            <a:r>
              <a:rPr lang="en-US" altLang="ko-KR" sz="1600"/>
              <a:t>pull </a:t>
            </a:r>
            <a:r>
              <a:rPr lang="ko-KR" altLang="en-US" sz="1600"/>
              <a:t>제한이 걸려 </a:t>
            </a:r>
            <a:r>
              <a:rPr lang="en-US" altLang="ko-KR" sz="1600"/>
              <a:t>6</a:t>
            </a:r>
            <a:r>
              <a:rPr lang="ko-KR" altLang="en-US" sz="1600"/>
              <a:t>시간 내 </a:t>
            </a:r>
            <a:r>
              <a:rPr lang="en-US" altLang="ko-KR" sz="1600"/>
              <a:t>100</a:t>
            </a:r>
            <a:r>
              <a:rPr lang="ko-KR" altLang="en-US" sz="1600"/>
              <a:t>개</a:t>
            </a:r>
            <a:r>
              <a:rPr lang="en-US" altLang="ko-KR" sz="1600"/>
              <a:t>(</a:t>
            </a:r>
            <a:r>
              <a:rPr lang="ko-KR" altLang="en-US" sz="1600"/>
              <a:t>익명</a:t>
            </a:r>
            <a:r>
              <a:rPr lang="en-US" altLang="ko-KR" sz="1600"/>
              <a:t>) </a:t>
            </a:r>
            <a:r>
              <a:rPr lang="ko-KR" altLang="en-US" sz="1600"/>
              <a:t>도커 허브 로그인시 </a:t>
            </a:r>
            <a:r>
              <a:rPr lang="en-US" altLang="ko-KR" sz="1600"/>
              <a:t>200</a:t>
            </a:r>
            <a:r>
              <a:rPr lang="ko-KR" altLang="en-US" sz="1600"/>
              <a:t>개가 일반적</a:t>
            </a:r>
            <a:endParaRPr lang="en-US" altLang="ko-KR" sz="1600"/>
          </a:p>
          <a:p>
            <a:pPr lvl="1"/>
            <a:r>
              <a:rPr lang="en-US" altLang="ko-KR" sz="1600">
                <a:solidFill>
                  <a:srgbClr val="FF0000"/>
                </a:solidFill>
              </a:rPr>
              <a:t>IP</a:t>
            </a:r>
            <a:r>
              <a:rPr lang="ko-KR" altLang="en-US" sz="1600">
                <a:solidFill>
                  <a:srgbClr val="FF0000"/>
                </a:solidFill>
              </a:rPr>
              <a:t> 주소로 판단되므로 이미지 미리 </a:t>
            </a:r>
            <a:r>
              <a:rPr lang="en-US" altLang="ko-KR" sz="1600">
                <a:solidFill>
                  <a:srgbClr val="FF0000"/>
                </a:solidFill>
              </a:rPr>
              <a:t>pull</a:t>
            </a:r>
            <a:r>
              <a:rPr lang="ko-KR" altLang="en-US" sz="1600">
                <a:solidFill>
                  <a:srgbClr val="FF0000"/>
                </a:solidFill>
              </a:rPr>
              <a:t>로 다운 받아놓을 것</a:t>
            </a:r>
            <a:endParaRPr lang="en-US" altLang="ko-KR" sz="1600">
              <a:solidFill>
                <a:srgbClr val="FF0000"/>
              </a:solidFill>
            </a:endParaRPr>
          </a:p>
          <a:p>
            <a:r>
              <a:rPr lang="ko-KR" altLang="en-US" sz="2000"/>
              <a:t>이럴 때는 수동으로 로드하는 과정이 필요함</a:t>
            </a:r>
            <a:endParaRPr lang="en-US" altLang="ko-KR" sz="2000"/>
          </a:p>
          <a:p>
            <a:pPr lvl="1"/>
            <a:r>
              <a:rPr lang="ko-KR" altLang="en-US" sz="1600"/>
              <a:t>예시는 </a:t>
            </a:r>
            <a:r>
              <a:rPr lang="en-US" altLang="ko-KR" sz="1600"/>
              <a:t>Calico</a:t>
            </a:r>
            <a:r>
              <a:rPr lang="ko-KR" altLang="en-US" sz="1600"/>
              <a:t> 설치 이후 </a:t>
            </a:r>
            <a:r>
              <a:rPr lang="en-US" altLang="ko-KR" sz="1600"/>
              <a:t>(</a:t>
            </a:r>
            <a:r>
              <a:rPr lang="en-US" altLang="ko-KR" sz="1600" i="0">
                <a:effectLst/>
                <a:latin typeface="-apple-system"/>
              </a:rPr>
              <a:t>kubectl apply -f https://docs.projectcalico.org/manifests/calico.yaml)</a:t>
            </a:r>
            <a:br>
              <a:rPr lang="en-US" altLang="ko-KR" sz="1600">
                <a:latin typeface="-apple-system"/>
              </a:rPr>
            </a:br>
            <a:r>
              <a:rPr lang="en-US" altLang="ko-KR" sz="1600">
                <a:latin typeface="-apple-system"/>
              </a:rPr>
              <a:t>kubectl get pods -n kube-system </a:t>
            </a:r>
            <a:r>
              <a:rPr lang="ko-KR" altLang="en-US" sz="1600">
                <a:latin typeface="-apple-system"/>
              </a:rPr>
              <a:t>를 실행시켜 보았으나 오류가 발생</a:t>
            </a:r>
            <a:endParaRPr lang="en-US" altLang="ko-KR" sz="1600">
              <a:latin typeface="-apple-system"/>
            </a:endParaRPr>
          </a:p>
          <a:p>
            <a:pPr lvl="1"/>
            <a:r>
              <a:rPr lang="en-US" altLang="ko-KR" sz="1600">
                <a:latin typeface="-apple-system"/>
              </a:rPr>
              <a:t>Calico-node</a:t>
            </a:r>
            <a:r>
              <a:rPr lang="ko-KR" altLang="en-US" sz="1600">
                <a:latin typeface="-apple-system"/>
              </a:rPr>
              <a:t>의 설치에 오류가 일어나 </a:t>
            </a:r>
            <a:r>
              <a:rPr lang="ko-KR" altLang="en-US" sz="1600" b="1">
                <a:solidFill>
                  <a:srgbClr val="FF0000"/>
                </a:solidFill>
                <a:latin typeface="-apple-system"/>
              </a:rPr>
              <a:t>나머지 </a:t>
            </a:r>
            <a:r>
              <a:rPr lang="en-US" altLang="ko-KR" sz="1600" b="1">
                <a:solidFill>
                  <a:srgbClr val="FF0000"/>
                </a:solidFill>
                <a:latin typeface="-apple-system"/>
              </a:rPr>
              <a:t>pod</a:t>
            </a:r>
            <a:r>
              <a:rPr lang="ko-KR" altLang="en-US" sz="1600" b="1">
                <a:solidFill>
                  <a:srgbClr val="FF0000"/>
                </a:solidFill>
                <a:latin typeface="-apple-system"/>
              </a:rPr>
              <a:t>들도 서로 통신이 불가하여 </a:t>
            </a:r>
            <a:r>
              <a:rPr lang="en-US" altLang="ko-KR" sz="1600" b="1">
                <a:solidFill>
                  <a:srgbClr val="FF0000"/>
                </a:solidFill>
                <a:latin typeface="-apple-system"/>
              </a:rPr>
              <a:t>pending</a:t>
            </a:r>
            <a:r>
              <a:rPr lang="ko-KR" altLang="en-US" sz="1600" b="1">
                <a:solidFill>
                  <a:srgbClr val="FF0000"/>
                </a:solidFill>
                <a:latin typeface="-apple-system"/>
              </a:rPr>
              <a:t>이 일어나는 상황임</a:t>
            </a:r>
            <a:endParaRPr lang="en-US" altLang="ko-KR" sz="1600" b="1">
              <a:solidFill>
                <a:srgbClr val="FF0000"/>
              </a:solidFill>
              <a:latin typeface="-apple-system"/>
            </a:endParaRPr>
          </a:p>
          <a:p>
            <a:pPr lvl="1"/>
            <a:endParaRPr lang="en-US" altLang="ko-KR" sz="1600">
              <a:latin typeface="-apple-system"/>
            </a:endParaRPr>
          </a:p>
          <a:p>
            <a:endParaRPr lang="en-US" altLang="ko-KR" sz="2000">
              <a:latin typeface="-apple-syste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6B81F0-793B-DFBA-BBE2-CF1AA78B5B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3728"/>
          <a:stretch/>
        </p:blipFill>
        <p:spPr>
          <a:xfrm>
            <a:off x="2548582" y="1601848"/>
            <a:ext cx="7094835" cy="230969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AE945CB-3E67-7EF2-B387-CA2C97EABA09}"/>
              </a:ext>
            </a:extLst>
          </p:cNvPr>
          <p:cNvSpPr/>
          <p:nvPr/>
        </p:nvSpPr>
        <p:spPr>
          <a:xfrm>
            <a:off x="7102548" y="2478793"/>
            <a:ext cx="2668773" cy="1029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EF0A6A-570B-811B-89D7-54664E21605E}"/>
              </a:ext>
            </a:extLst>
          </p:cNvPr>
          <p:cNvSpPr/>
          <p:nvPr/>
        </p:nvSpPr>
        <p:spPr>
          <a:xfrm>
            <a:off x="2420680" y="2169041"/>
            <a:ext cx="4075813" cy="142476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593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F0D94-D490-3EFE-2A40-800AB3FC2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8A1790-E514-FE46-A1B4-9EB8091F1A41}"/>
              </a:ext>
            </a:extLst>
          </p:cNvPr>
          <p:cNvSpPr txBox="1"/>
          <p:nvPr/>
        </p:nvSpPr>
        <p:spPr>
          <a:xfrm>
            <a:off x="838199" y="1096906"/>
            <a:ext cx="4573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트래픽 흐름</a:t>
            </a:r>
          </a:p>
          <a:p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4B12AAE-77F4-F098-BBC5-4351945A54F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로드 밸런싱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CBF2BC-0C3D-A69B-5304-AD7C57334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416"/>
            <a:ext cx="10597587" cy="47984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/>
              <a:t>외부 사용자가 요청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1"/>
              <a:t>외부 로드 밸런서가 요청을 받음 </a:t>
            </a:r>
            <a:r>
              <a:rPr lang="en-US" altLang="ko-KR" sz="2000" b="1"/>
              <a:t>: </a:t>
            </a:r>
            <a:r>
              <a:rPr lang="ko-KR" altLang="en-US" sz="2000" b="1"/>
              <a:t>이를 위해서 서비스</a:t>
            </a:r>
            <a:r>
              <a:rPr lang="en-US" altLang="ko-KR" sz="2000" b="1"/>
              <a:t> (Loadbalancer)</a:t>
            </a:r>
            <a:r>
              <a:rPr lang="ko-KR" altLang="en-US" sz="2000" b="1"/>
              <a:t>가 필요 </a:t>
            </a:r>
            <a:endParaRPr lang="en-US" altLang="ko-KR" sz="2000" b="1"/>
          </a:p>
          <a:p>
            <a:pPr marL="914400" lvl="1" indent="-457200">
              <a:buFont typeface="+mj-lt"/>
              <a:buAutoNum type="arabicParenR"/>
            </a:pPr>
            <a:r>
              <a:rPr lang="ko-KR" altLang="en-US" sz="1600"/>
              <a:t>하나의 서비스</a:t>
            </a:r>
            <a:r>
              <a:rPr lang="en-US" altLang="ko-KR" sz="1600"/>
              <a:t>(NodePort)</a:t>
            </a:r>
            <a:r>
              <a:rPr lang="ko-KR" altLang="en-US" sz="1600"/>
              <a:t>로 트래픽을 전달하거나 </a:t>
            </a:r>
            <a:endParaRPr lang="en-US" altLang="ko-KR" sz="1600"/>
          </a:p>
          <a:p>
            <a:pPr marL="914400" lvl="1" indent="-457200">
              <a:buFont typeface="+mj-lt"/>
              <a:buAutoNum type="arabicParenR"/>
            </a:pPr>
            <a:r>
              <a:rPr lang="en-US" altLang="ko-KR" sz="1600" b="1"/>
              <a:t>Ingress</a:t>
            </a:r>
            <a:r>
              <a:rPr lang="ko-KR" altLang="en-US" sz="1600" b="1"/>
              <a:t>로 트래픽을 전달해 여러 내부 서비스</a:t>
            </a:r>
            <a:r>
              <a:rPr lang="en-US" altLang="ko-KR" sz="1600" b="1"/>
              <a:t>(ClusterIP)</a:t>
            </a:r>
            <a:r>
              <a:rPr lang="ko-KR" altLang="en-US" sz="1600" b="1"/>
              <a:t>로 트래픽 분배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/>
              <a:t>kube-proxy</a:t>
            </a:r>
            <a:r>
              <a:rPr lang="ko-KR" altLang="en-US" sz="2000"/>
              <a:t>가 요청을 적절한 </a:t>
            </a:r>
            <a:r>
              <a:rPr lang="en-US" altLang="ko-KR" sz="2000"/>
              <a:t>Pod</a:t>
            </a:r>
            <a:r>
              <a:rPr lang="ko-KR" altLang="en-US" sz="2000"/>
              <a:t>에 전달</a:t>
            </a:r>
            <a:endParaRPr lang="ko-KR" altLang="en-US" sz="160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/>
              <a:t>Pod</a:t>
            </a:r>
            <a:r>
              <a:rPr lang="ko-KR" altLang="en-US" sz="2000"/>
              <a:t>가 요청을 처리하여 응답 생성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/>
              <a:t>응답이 요청이 온 길을 다시 돌아가서 외부 사용자에게 전달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r>
              <a:rPr lang="ko-KR" altLang="en-US" sz="2000"/>
              <a:t>이와 같이</a:t>
            </a:r>
            <a:r>
              <a:rPr lang="en-US" altLang="ko-KR" sz="2000"/>
              <a:t>, </a:t>
            </a:r>
            <a:r>
              <a:rPr lang="ko-KR" altLang="en-US" sz="2000"/>
              <a:t>외부 사용자가 보낸 요청은 로드 밸런서를 통해 여러 </a:t>
            </a:r>
            <a:r>
              <a:rPr lang="en-US" altLang="ko-KR" sz="2000"/>
              <a:t>Pod</a:t>
            </a:r>
            <a:r>
              <a:rPr lang="ko-KR" altLang="en-US" sz="2000"/>
              <a:t>에 고르게 분산되어 처리되며</a:t>
            </a:r>
            <a:r>
              <a:rPr lang="en-US" altLang="ko-KR" sz="2000"/>
              <a:t>, </a:t>
            </a:r>
            <a:r>
              <a:rPr lang="ko-KR" altLang="en-US" sz="2000"/>
              <a:t>최종 응답은 사용자의 브라우저나 애플리케이션으로 반환</a:t>
            </a:r>
            <a:endParaRPr lang="en-US" altLang="ko-KR" sz="2000"/>
          </a:p>
          <a:p>
            <a:r>
              <a:rPr lang="ko-KR" altLang="en-US" sz="2000"/>
              <a:t>너무 많은 요청이 있을 시</a:t>
            </a:r>
            <a:r>
              <a:rPr lang="en-US" altLang="ko-KR" sz="2000"/>
              <a:t>, HPA</a:t>
            </a:r>
            <a:r>
              <a:rPr lang="ko-KR" altLang="en-US" sz="2000"/>
              <a:t>가 </a:t>
            </a:r>
            <a:r>
              <a:rPr lang="en-US" altLang="ko-KR" sz="2000"/>
              <a:t>Pod</a:t>
            </a:r>
            <a:r>
              <a:rPr lang="ko-KR" altLang="en-US" sz="2000"/>
              <a:t>를 자동 생성</a:t>
            </a:r>
            <a:r>
              <a:rPr lang="en-US" altLang="ko-KR" sz="2000"/>
              <a:t>, </a:t>
            </a:r>
            <a:r>
              <a:rPr lang="ko-KR" altLang="en-US" sz="2000"/>
              <a:t>요청이 없을 시에는 </a:t>
            </a:r>
            <a:r>
              <a:rPr lang="en-US" altLang="ko-KR" sz="2000"/>
              <a:t>HPA</a:t>
            </a:r>
            <a:r>
              <a:rPr lang="ko-KR" altLang="en-US" sz="2000"/>
              <a:t>가 </a:t>
            </a:r>
            <a:r>
              <a:rPr lang="en-US" altLang="ko-KR" sz="2000"/>
              <a:t>Pod</a:t>
            </a:r>
            <a:r>
              <a:rPr lang="ko-KR" altLang="en-US" sz="2000"/>
              <a:t>를 다시 줄임</a:t>
            </a:r>
            <a:r>
              <a:rPr lang="en-US" altLang="ko-KR" sz="2000"/>
              <a:t>.</a:t>
            </a:r>
          </a:p>
          <a:p>
            <a:endParaRPr lang="ko-KR" altLang="en-US" sz="2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682AB-4DE3-AFCF-4974-D9E70079A6D3}"/>
              </a:ext>
            </a:extLst>
          </p:cNvPr>
          <p:cNvSpPr txBox="1"/>
          <p:nvPr/>
        </p:nvSpPr>
        <p:spPr>
          <a:xfrm>
            <a:off x="8212238" y="2703217"/>
            <a:ext cx="24364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API Gateway</a:t>
            </a:r>
            <a:r>
              <a:rPr lang="ko-KR" altLang="en-US" sz="1400">
                <a:solidFill>
                  <a:srgbClr val="FF0000"/>
                </a:solidFill>
              </a:rPr>
              <a:t>등 여러 서비스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ED8DCF-BC22-8737-C497-184478BE6FB0}"/>
              </a:ext>
            </a:extLst>
          </p:cNvPr>
          <p:cNvSpPr txBox="1"/>
          <p:nvPr/>
        </p:nvSpPr>
        <p:spPr>
          <a:xfrm>
            <a:off x="6457616" y="2395440"/>
            <a:ext cx="48536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단일 서비스</a:t>
            </a:r>
            <a:r>
              <a:rPr lang="en-US" altLang="ko-KR" sz="1400">
                <a:solidFill>
                  <a:srgbClr val="FF0000"/>
                </a:solidFill>
              </a:rPr>
              <a:t>(Nginx, Django, </a:t>
            </a:r>
            <a:r>
              <a:rPr lang="ko-KR" altLang="en-US" sz="1400">
                <a:solidFill>
                  <a:srgbClr val="FF0000"/>
                </a:solidFill>
              </a:rPr>
              <a:t>웹 애플리케이션</a:t>
            </a:r>
            <a:r>
              <a:rPr lang="en-US" altLang="ko-KR" sz="1400">
                <a:solidFill>
                  <a:srgbClr val="FF0000"/>
                </a:solidFill>
              </a:rPr>
              <a:t>) </a:t>
            </a:r>
            <a:r>
              <a:rPr lang="ko-KR" altLang="en-US" sz="1400">
                <a:solidFill>
                  <a:srgbClr val="FF0000"/>
                </a:solidFill>
              </a:rPr>
              <a:t>외부 공개</a:t>
            </a:r>
          </a:p>
        </p:txBody>
      </p:sp>
    </p:spTree>
    <p:extLst>
      <p:ext uri="{BB962C8B-B14F-4D97-AF65-F5344CB8AC3E}">
        <p14:creationId xmlns:p14="http://schemas.microsoft.com/office/powerpoint/2010/main" val="22189304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05DF2-718C-AC88-0A99-C8BB990A6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804F9A-9175-581E-D54D-AA278B2115F9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1. Calico Manifest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다운로드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C1B5D94-7B23-7FE6-3581-6FA9A104877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이미지 수동 다운로드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5DB9BD4-D6A5-A804-8FB2-7BC45F600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845895"/>
            <a:ext cx="9677401" cy="856779"/>
          </a:xfrm>
        </p:spPr>
        <p:txBody>
          <a:bodyPr>
            <a:normAutofit/>
          </a:bodyPr>
          <a:lstStyle/>
          <a:p>
            <a:r>
              <a:rPr lang="ko-KR" altLang="en-US" sz="2000"/>
              <a:t>설치 대신 파일을 아예 받아옴</a:t>
            </a:r>
            <a:endParaRPr lang="en-US" altLang="ko-KR" sz="2000"/>
          </a:p>
          <a:p>
            <a:pPr lvl="1"/>
            <a:r>
              <a:rPr lang="pt-BR" altLang="ko-KR" sz="1600"/>
              <a:t>curl -O https://docs.projectcalico.org/manifests/calico.yaml</a:t>
            </a:r>
          </a:p>
          <a:p>
            <a:endParaRPr lang="en-US" altLang="ko-KR" sz="2000">
              <a:latin typeface="-apple-syste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D8E70F-78DA-336D-12B5-A45DC189A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635" y="2005917"/>
            <a:ext cx="7338696" cy="7011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0620A2-BB05-8CE8-6E32-CD19F278D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464" y="3702674"/>
            <a:ext cx="7696867" cy="396274"/>
          </a:xfrm>
          <a:prstGeom prst="rect">
            <a:avLst/>
          </a:prstGeom>
        </p:spPr>
      </p:pic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703D087E-A865-A452-AEF0-A2BF6E65BEE9}"/>
              </a:ext>
            </a:extLst>
          </p:cNvPr>
          <p:cNvSpPr txBox="1">
            <a:spLocks/>
          </p:cNvSpPr>
          <p:nvPr/>
        </p:nvSpPr>
        <p:spPr>
          <a:xfrm>
            <a:off x="838199" y="4331009"/>
            <a:ext cx="9992361" cy="1368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/>
              <a:t>파일 내용을 </a:t>
            </a:r>
            <a:r>
              <a:rPr lang="en-US" altLang="ko-KR" sz="2000"/>
              <a:t>cat</a:t>
            </a:r>
            <a:r>
              <a:rPr lang="ko-KR" altLang="en-US" sz="2000"/>
              <a:t>으로 출력해보니 다른 </a:t>
            </a:r>
            <a:r>
              <a:rPr lang="ko-KR" altLang="en-US" sz="2000">
                <a:latin typeface="-apple-system"/>
              </a:rPr>
              <a:t>리다이렉트 되는 </a:t>
            </a:r>
            <a:r>
              <a:rPr lang="en-US" altLang="ko-KR" sz="2000">
                <a:latin typeface="-apple-system"/>
              </a:rPr>
              <a:t>yaml </a:t>
            </a:r>
            <a:r>
              <a:rPr lang="ko-KR" altLang="en-US" sz="2000">
                <a:latin typeface="-apple-system"/>
              </a:rPr>
              <a:t>파일이 있어 다시 받아옴</a:t>
            </a:r>
            <a:r>
              <a:rPr lang="en-US" altLang="ko-KR" sz="2000">
                <a:latin typeface="-apple-system"/>
              </a:rPr>
              <a:t>. </a:t>
            </a:r>
          </a:p>
          <a:p>
            <a:pPr lvl="1"/>
            <a:r>
              <a:rPr lang="en-US" altLang="ko-KR" sz="1600">
                <a:latin typeface="-apple-system"/>
              </a:rPr>
              <a:t>cat calico.yaml</a:t>
            </a:r>
            <a:r>
              <a:rPr lang="ko-KR" altLang="en-US" sz="1600">
                <a:latin typeface="-apple-system"/>
              </a:rPr>
              <a:t>을 하니 매우 긴 것을 확인 할 수 있음</a:t>
            </a:r>
            <a:endParaRPr lang="en-US" altLang="ko-KR" sz="1600">
              <a:latin typeface="-apple-system"/>
            </a:endParaRPr>
          </a:p>
          <a:p>
            <a:r>
              <a:rPr lang="en-US" altLang="ko-KR" sz="2000">
                <a:latin typeface="-apple-system"/>
              </a:rPr>
              <a:t>vi </a:t>
            </a:r>
            <a:r>
              <a:rPr lang="ko-KR" altLang="en-US" sz="2000">
                <a:latin typeface="-apple-system"/>
              </a:rPr>
              <a:t>편집기로 들어가서 </a:t>
            </a:r>
            <a:r>
              <a:rPr lang="en-US" altLang="ko-KR" sz="2000">
                <a:latin typeface="-apple-system"/>
              </a:rPr>
              <a:t>calico.yaml</a:t>
            </a:r>
            <a:r>
              <a:rPr lang="ko-KR" altLang="en-US" sz="2000">
                <a:latin typeface="-apple-system"/>
              </a:rPr>
              <a:t> 파일을 확인해 보겠음</a:t>
            </a:r>
            <a:endParaRPr lang="en-US" altLang="ko-KR" sz="2000">
              <a:latin typeface="-apple-system"/>
            </a:endParaRPr>
          </a:p>
          <a:p>
            <a:pPr lvl="1"/>
            <a:r>
              <a:rPr lang="en-US" altLang="ko-KR" sz="1600">
                <a:latin typeface="-apple-system"/>
              </a:rPr>
              <a:t>vi calico.yaml</a:t>
            </a:r>
          </a:p>
        </p:txBody>
      </p:sp>
    </p:spTree>
    <p:extLst>
      <p:ext uri="{BB962C8B-B14F-4D97-AF65-F5344CB8AC3E}">
        <p14:creationId xmlns:p14="http://schemas.microsoft.com/office/powerpoint/2010/main" val="26516857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0DDE0-3443-95F5-8568-C562ECA09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6ED77C-E9F3-0DC4-C523-2510B7BA5019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2. Calico Manifest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분석하기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B3E8B0A-7F50-B5AD-7A19-54D3A4C8902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이미지 수동 다운로드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62A1F2-85D4-FBDF-94C3-360971B5D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509" y="1764939"/>
            <a:ext cx="6096000" cy="2419009"/>
          </a:xfrm>
        </p:spPr>
        <p:txBody>
          <a:bodyPr>
            <a:normAutofit/>
          </a:bodyPr>
          <a:lstStyle/>
          <a:p>
            <a:r>
              <a:rPr lang="ko-KR" altLang="en-US" sz="1800"/>
              <a:t>설치 대신 파일을 아예 받아옴</a:t>
            </a:r>
            <a:endParaRPr lang="en-US" altLang="ko-KR" sz="1800"/>
          </a:p>
          <a:p>
            <a:pPr lvl="1"/>
            <a:r>
              <a:rPr lang="pt-BR" altLang="ko-KR" sz="1400"/>
              <a:t>curl -O https://docs.projectcalico.org/manifests/calico.yaml</a:t>
            </a:r>
          </a:p>
          <a:p>
            <a:r>
              <a:rPr lang="en-US" altLang="ko-KR" sz="1800">
                <a:latin typeface="-apple-system"/>
              </a:rPr>
              <a:t>:/</a:t>
            </a:r>
            <a:r>
              <a:rPr lang="en-US" altLang="ko-KR" sz="1800">
                <a:highlight>
                  <a:srgbClr val="FFFF00"/>
                </a:highlight>
                <a:latin typeface="-apple-system"/>
              </a:rPr>
              <a:t>image:</a:t>
            </a:r>
            <a:r>
              <a:rPr lang="en-US" altLang="ko-KR" sz="1800">
                <a:latin typeface="-apple-system"/>
              </a:rPr>
              <a:t> </a:t>
            </a:r>
            <a:r>
              <a:rPr lang="ko-KR" altLang="en-US" sz="1800">
                <a:latin typeface="-apple-system"/>
              </a:rPr>
              <a:t>를 해서 설치할 이미지들을 확인함</a:t>
            </a:r>
            <a:endParaRPr lang="en-US" altLang="ko-KR" sz="1800">
              <a:latin typeface="-apple-system"/>
            </a:endParaRPr>
          </a:p>
          <a:p>
            <a:pPr lvl="1"/>
            <a:r>
              <a:rPr lang="ko-KR" altLang="en-US" sz="1400">
                <a:latin typeface="-apple-system"/>
              </a:rPr>
              <a:t>파일 속에 해당 문자열이 여러 개 있는경우 계속해서 찾을 수 있음</a:t>
            </a:r>
            <a:endParaRPr lang="en-US" altLang="ko-KR" sz="1400">
              <a:latin typeface="-apple-system"/>
            </a:endParaRPr>
          </a:p>
          <a:p>
            <a:pPr lvl="1"/>
            <a:r>
              <a:rPr lang="en-US" altLang="ko-KR" sz="1400">
                <a:latin typeface="-apple-system"/>
              </a:rPr>
              <a:t>n: </a:t>
            </a:r>
            <a:r>
              <a:rPr lang="ko-KR" altLang="en-US" sz="1400">
                <a:latin typeface="-apple-system"/>
              </a:rPr>
              <a:t>다음 찾기</a:t>
            </a:r>
            <a:endParaRPr lang="en-US" altLang="ko-KR" sz="1400">
              <a:latin typeface="-apple-system"/>
            </a:endParaRPr>
          </a:p>
          <a:p>
            <a:pPr lvl="1"/>
            <a:r>
              <a:rPr lang="en-US" altLang="ko-KR" sz="1400">
                <a:latin typeface="-apple-system"/>
              </a:rPr>
              <a:t>N: </a:t>
            </a:r>
            <a:r>
              <a:rPr lang="ko-KR" altLang="en-US" sz="1400">
                <a:latin typeface="-apple-system"/>
              </a:rPr>
              <a:t>이전 찾기</a:t>
            </a:r>
            <a:endParaRPr lang="en-US" altLang="ko-KR" sz="1400">
              <a:latin typeface="-apple-system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C273241-47B5-C8BE-C5C1-39A44BBAD3CD}"/>
              </a:ext>
            </a:extLst>
          </p:cNvPr>
          <p:cNvGrpSpPr/>
          <p:nvPr/>
        </p:nvGrpSpPr>
        <p:grpSpPr>
          <a:xfrm>
            <a:off x="1249059" y="5715190"/>
            <a:ext cx="3819515" cy="536243"/>
            <a:chOff x="965136" y="5024587"/>
            <a:chExt cx="3819515" cy="53624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5B62B93-DB76-1E61-C233-5A03B5589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2161" t="73256" r="5675" b="9934"/>
            <a:stretch/>
          </p:blipFill>
          <p:spPr>
            <a:xfrm>
              <a:off x="965136" y="5024587"/>
              <a:ext cx="3819515" cy="514976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F371AD-801F-9C84-F504-0EF6B8989BDA}"/>
                </a:ext>
              </a:extLst>
            </p:cNvPr>
            <p:cNvSpPr/>
            <p:nvPr/>
          </p:nvSpPr>
          <p:spPr>
            <a:xfrm>
              <a:off x="1169581" y="5367724"/>
              <a:ext cx="3615070" cy="1931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943B642-FE99-B300-85FC-5743998FFA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074" t="44274" b="38916"/>
          <a:stretch/>
        </p:blipFill>
        <p:spPr>
          <a:xfrm>
            <a:off x="736842" y="4746922"/>
            <a:ext cx="5084912" cy="51497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30871DE-DF72-0A1E-C309-14D1AA1F6BB5}"/>
              </a:ext>
            </a:extLst>
          </p:cNvPr>
          <p:cNvSpPr/>
          <p:nvPr/>
        </p:nvSpPr>
        <p:spPr>
          <a:xfrm>
            <a:off x="1013167" y="5090059"/>
            <a:ext cx="4651090" cy="193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8CF92A7-A916-C65C-CE3B-24B52A474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14" y="1707573"/>
            <a:ext cx="4519133" cy="2533740"/>
          </a:xfrm>
          <a:prstGeom prst="rect">
            <a:avLst/>
          </a:prstGeom>
        </p:spPr>
      </p:pic>
      <p:sp>
        <p:nvSpPr>
          <p:cNvPr id="30" name="내용 개체 틀 4">
            <a:extLst>
              <a:ext uri="{FF2B5EF4-FFF2-40B4-BE49-F238E27FC236}">
                <a16:creationId xmlns:a16="http://schemas.microsoft.com/office/drawing/2014/main" id="{42CDB894-C01C-BCE3-BE50-6F3EA36D6883}"/>
              </a:ext>
            </a:extLst>
          </p:cNvPr>
          <p:cNvSpPr txBox="1">
            <a:spLocks/>
          </p:cNvSpPr>
          <p:nvPr/>
        </p:nvSpPr>
        <p:spPr>
          <a:xfrm>
            <a:off x="5344509" y="3682924"/>
            <a:ext cx="6215313" cy="57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FF0000"/>
                </a:solidFill>
                <a:latin typeface="-apple-system"/>
              </a:rPr>
              <a:t>3</a:t>
            </a:r>
            <a:r>
              <a:rPr lang="ko-KR" altLang="en-US" sz="1800">
                <a:solidFill>
                  <a:srgbClr val="FF0000"/>
                </a:solidFill>
                <a:latin typeface="-apple-system"/>
              </a:rPr>
              <a:t>가지 이미지 </a:t>
            </a:r>
            <a:r>
              <a:rPr lang="en-US" altLang="ko-KR" sz="1800">
                <a:solidFill>
                  <a:srgbClr val="FF0000"/>
                </a:solidFill>
                <a:latin typeface="-apple-system"/>
              </a:rPr>
              <a:t>controllers, node, cni</a:t>
            </a:r>
            <a:r>
              <a:rPr lang="ko-KR" altLang="en-US" sz="1800">
                <a:solidFill>
                  <a:srgbClr val="FF0000"/>
                </a:solidFill>
                <a:latin typeface="-apple-system"/>
              </a:rPr>
              <a:t>를 </a:t>
            </a:r>
            <a:r>
              <a:rPr lang="en-US" altLang="ko-KR" sz="1800">
                <a:solidFill>
                  <a:srgbClr val="FF0000"/>
                </a:solidFill>
                <a:latin typeface="-apple-system"/>
              </a:rPr>
              <a:t> </a:t>
            </a:r>
            <a:r>
              <a:rPr lang="ko-KR" altLang="en-US" sz="1800">
                <a:solidFill>
                  <a:srgbClr val="FF0000"/>
                </a:solidFill>
                <a:latin typeface="-apple-system"/>
              </a:rPr>
              <a:t>다운로드 받으면 됨</a:t>
            </a:r>
            <a:endParaRPr lang="en-US" altLang="ko-KR" sz="1800">
              <a:solidFill>
                <a:srgbClr val="FF0000"/>
              </a:solidFill>
              <a:latin typeface="-apple-system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6365806-C583-FDE3-E23E-B3E6B1AE9049}"/>
              </a:ext>
            </a:extLst>
          </p:cNvPr>
          <p:cNvGrpSpPr/>
          <p:nvPr/>
        </p:nvGrpSpPr>
        <p:grpSpPr>
          <a:xfrm>
            <a:off x="6527745" y="5053831"/>
            <a:ext cx="3777747" cy="918847"/>
            <a:chOff x="1566762" y="5176600"/>
            <a:chExt cx="3777747" cy="918847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DBC82222-90C3-5156-B24B-75EBC4914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2060" t="41558" r="24008" b="44090"/>
            <a:stretch/>
          </p:blipFill>
          <p:spPr>
            <a:xfrm>
              <a:off x="1566762" y="5176600"/>
              <a:ext cx="3777747" cy="459496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54C1956-F000-F4B1-7F8C-6F0E7DDF94C0}"/>
                </a:ext>
              </a:extLst>
            </p:cNvPr>
            <p:cNvSpPr/>
            <p:nvPr/>
          </p:nvSpPr>
          <p:spPr>
            <a:xfrm>
              <a:off x="1729440" y="5418674"/>
              <a:ext cx="3615069" cy="2174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A40712E-2DD0-0E92-D775-7519A0987D5C}"/>
                </a:ext>
              </a:extLst>
            </p:cNvPr>
            <p:cNvGrpSpPr/>
            <p:nvPr/>
          </p:nvGrpSpPr>
          <p:grpSpPr>
            <a:xfrm>
              <a:off x="1587431" y="5689123"/>
              <a:ext cx="3615070" cy="406324"/>
              <a:chOff x="5744771" y="5247008"/>
              <a:chExt cx="3615070" cy="406324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6402702F-1C38-3388-2AE3-EEF746AD21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l="17292" t="43927" r="20487" b="43600"/>
              <a:stretch/>
            </p:blipFill>
            <p:spPr>
              <a:xfrm>
                <a:off x="5744772" y="5247008"/>
                <a:ext cx="3615069" cy="406324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91369ED-29F9-CBD7-A68A-3667A381266C}"/>
                  </a:ext>
                </a:extLst>
              </p:cNvPr>
              <p:cNvSpPr/>
              <p:nvPr/>
            </p:nvSpPr>
            <p:spPr>
              <a:xfrm>
                <a:off x="5744771" y="5429850"/>
                <a:ext cx="3615069" cy="21742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5EFBE2F-D20C-75A7-B8B4-4E168883DB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161" t="83765" r="5675" b="9932"/>
          <a:stretch/>
        </p:blipFill>
        <p:spPr>
          <a:xfrm>
            <a:off x="1249059" y="6337156"/>
            <a:ext cx="3819515" cy="19310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3022A9E-CD36-C035-3ED6-F4C64C13A8AF}"/>
              </a:ext>
            </a:extLst>
          </p:cNvPr>
          <p:cNvSpPr/>
          <p:nvPr/>
        </p:nvSpPr>
        <p:spPr>
          <a:xfrm>
            <a:off x="1531177" y="6337157"/>
            <a:ext cx="3615070" cy="1931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28732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BE6F7-2859-03D7-ABAB-4EE1E8C15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B347D2-36F2-6683-ABBC-581B37C7359E}"/>
              </a:ext>
            </a:extLst>
          </p:cNvPr>
          <p:cNvSpPr txBox="1"/>
          <p:nvPr/>
        </p:nvSpPr>
        <p:spPr>
          <a:xfrm>
            <a:off x="838200" y="1465744"/>
            <a:ext cx="4318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3. Docker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에 이미지 다운로드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65B268C-E78A-E016-648B-5DB1847A45E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이미지 수동 다운로드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5BA3EBF-640B-88CA-F1DD-2BF165FC7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10863"/>
            <a:ext cx="9921949" cy="2836273"/>
          </a:xfrm>
        </p:spPr>
        <p:txBody>
          <a:bodyPr>
            <a:normAutofit/>
          </a:bodyPr>
          <a:lstStyle/>
          <a:p>
            <a:r>
              <a:rPr lang="en-US" altLang="ko-KR" sz="1400"/>
              <a:t>docker pull quay.io/calico/node:v3.25.0</a:t>
            </a:r>
          </a:p>
          <a:p>
            <a:r>
              <a:rPr lang="en-US" altLang="ko-KR" sz="1400"/>
              <a:t>docker pull quay.io/calico/cni:v3.25.0</a:t>
            </a:r>
          </a:p>
          <a:p>
            <a:r>
              <a:rPr lang="en-US" altLang="ko-KR" sz="1400"/>
              <a:t>docker pull quay.io/calico/kube-controllers:v3.25.0</a:t>
            </a:r>
          </a:p>
          <a:p>
            <a:endParaRPr lang="en-US" altLang="ko-KR" sz="1400">
              <a:latin typeface="-apple-system"/>
            </a:endParaRPr>
          </a:p>
          <a:p>
            <a:endParaRPr lang="en-US" altLang="ko-KR" sz="1400">
              <a:latin typeface="-apple-system"/>
            </a:endParaRPr>
          </a:p>
          <a:p>
            <a:r>
              <a:rPr lang="en-US" altLang="ko-KR" sz="1400"/>
              <a:t>kind load docker-image quay.io/calico/node:v3.25.0 --name my-cluster</a:t>
            </a:r>
          </a:p>
          <a:p>
            <a:r>
              <a:rPr lang="en-US" altLang="ko-KR" sz="1400"/>
              <a:t>kind load docker-image quay.io/calico/cni:v3.25.0 --name my-cluster</a:t>
            </a:r>
          </a:p>
          <a:p>
            <a:r>
              <a:rPr lang="en-US" altLang="ko-KR" sz="1400"/>
              <a:t>kind load docker-image quay.io/calico/kube-controllers:v3.25.0 --name my-cluster</a:t>
            </a:r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100">
              <a:latin typeface="-apple-syste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DFC2AC-0661-9624-22AC-045E63596E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5" t="50000" r="2771" b="28651"/>
          <a:stretch/>
        </p:blipFill>
        <p:spPr>
          <a:xfrm>
            <a:off x="5822571" y="2075969"/>
            <a:ext cx="5273040" cy="654034"/>
          </a:xfrm>
          <a:prstGeom prst="rect">
            <a:avLst/>
          </a:prstGeom>
        </p:spPr>
      </p:pic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1D189C6C-A17A-62DF-6643-014F3DFCC6C2}"/>
              </a:ext>
            </a:extLst>
          </p:cNvPr>
          <p:cNvSpPr txBox="1">
            <a:spLocks/>
          </p:cNvSpPr>
          <p:nvPr/>
        </p:nvSpPr>
        <p:spPr>
          <a:xfrm>
            <a:off x="838200" y="5301387"/>
            <a:ext cx="8337698" cy="1089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docker save quay.io/calico/node:v3.25.0 -o calico-node.tar</a:t>
            </a:r>
          </a:p>
          <a:p>
            <a:r>
              <a:rPr lang="en-US" altLang="ko-KR" sz="1400"/>
              <a:t>docker save quay.io/calico/cni:v3.25.0 -o calico-cni.tar</a:t>
            </a:r>
          </a:p>
          <a:p>
            <a:r>
              <a:rPr lang="en-US" altLang="ko-KR" sz="1400"/>
              <a:t>docker save quay.io/calico/kube-controllers:v3.25.0 -o calico-kube-controllers.tar</a:t>
            </a:r>
            <a:endParaRPr lang="en-US" altLang="ko-KR" sz="1100"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5DA07A-3A62-FD08-D7D6-538C99A81AB7}"/>
              </a:ext>
            </a:extLst>
          </p:cNvPr>
          <p:cNvSpPr txBox="1"/>
          <p:nvPr/>
        </p:nvSpPr>
        <p:spPr>
          <a:xfrm>
            <a:off x="838200" y="4766063"/>
            <a:ext cx="7348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4.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방법 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2-1) Docker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에서 이미지 파일 내보내기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DC13D0-342D-25F4-7065-876C69388762}"/>
              </a:ext>
            </a:extLst>
          </p:cNvPr>
          <p:cNvSpPr txBox="1"/>
          <p:nvPr/>
        </p:nvSpPr>
        <p:spPr>
          <a:xfrm>
            <a:off x="838198" y="3228945"/>
            <a:ext cx="417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4.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방법 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1)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클러스터에 이미지 배포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091CFA-96A2-B2E7-DBA4-204ED4B780C0}"/>
              </a:ext>
            </a:extLst>
          </p:cNvPr>
          <p:cNvSpPr txBox="1"/>
          <p:nvPr/>
        </p:nvSpPr>
        <p:spPr>
          <a:xfrm>
            <a:off x="5758191" y="1493637"/>
            <a:ext cx="5401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이미지 </a:t>
            </a:r>
            <a:r>
              <a:rPr lang="en-US" altLang="ko-KR" sz="1400">
                <a:solidFill>
                  <a:srgbClr val="FF0000"/>
                </a:solidFill>
              </a:rPr>
              <a:t>pull</a:t>
            </a:r>
            <a:r>
              <a:rPr lang="ko-KR" altLang="en-US" sz="1400">
                <a:solidFill>
                  <a:srgbClr val="FF0000"/>
                </a:solidFill>
              </a:rPr>
              <a:t>이 잘 되어야 이 다음 부분이 가능하므로</a:t>
            </a:r>
            <a:r>
              <a:rPr lang="en-US" altLang="ko-KR" sz="1400">
                <a:solidFill>
                  <a:srgbClr val="FF0000"/>
                </a:solidFill>
              </a:rPr>
              <a:t>, </a:t>
            </a:r>
          </a:p>
          <a:p>
            <a:r>
              <a:rPr lang="en-US" altLang="ko-KR" sz="1400">
                <a:solidFill>
                  <a:srgbClr val="FF0000"/>
                </a:solidFill>
              </a:rPr>
              <a:t>docker images</a:t>
            </a:r>
            <a:r>
              <a:rPr lang="ko-KR" altLang="en-US" sz="1400">
                <a:solidFill>
                  <a:srgbClr val="FF0000"/>
                </a:solidFill>
              </a:rPr>
              <a:t>를 하여 이미지 다운로드가 되었는지 꼭 확인할 것</a:t>
            </a:r>
          </a:p>
        </p:txBody>
      </p:sp>
    </p:spTree>
    <p:extLst>
      <p:ext uri="{BB962C8B-B14F-4D97-AF65-F5344CB8AC3E}">
        <p14:creationId xmlns:p14="http://schemas.microsoft.com/office/powerpoint/2010/main" val="17885716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77A33-C05D-7B91-72BF-982F3FF9A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2428EF-1B47-E07B-2680-BE50F1426DC6}"/>
              </a:ext>
            </a:extLst>
          </p:cNvPr>
          <p:cNvSpPr txBox="1"/>
          <p:nvPr/>
        </p:nvSpPr>
        <p:spPr>
          <a:xfrm>
            <a:off x="838200" y="1129571"/>
            <a:ext cx="6197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5.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방법 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2-2) Calico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이미지 로드 자동화 스크립트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1C81BF0-B20C-98E9-5903-D219C7351C1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이미지 수동 다운로드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9FC0DD-F572-41F9-DA0C-2FB70F8EED2D}"/>
              </a:ext>
            </a:extLst>
          </p:cNvPr>
          <p:cNvSpPr txBox="1"/>
          <p:nvPr/>
        </p:nvSpPr>
        <p:spPr>
          <a:xfrm>
            <a:off x="632178" y="1797795"/>
            <a:ext cx="6307521" cy="44935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300"/>
              <a:t>#!/bin/bash</a:t>
            </a:r>
          </a:p>
          <a:p>
            <a:endParaRPr lang="en-US" altLang="ko-KR" sz="1300"/>
          </a:p>
          <a:p>
            <a:r>
              <a:rPr lang="en-US" altLang="ko-KR" sz="1300"/>
              <a:t># </a:t>
            </a:r>
            <a:r>
              <a:rPr lang="ko-KR" altLang="en-US" sz="1300"/>
              <a:t>노드 목록</a:t>
            </a:r>
          </a:p>
          <a:p>
            <a:r>
              <a:rPr lang="en-US" altLang="ko-KR" sz="1300"/>
              <a:t>NODES=</a:t>
            </a:r>
            <a:r>
              <a:rPr lang="en-US" altLang="ko-KR" sz="1300">
                <a:highlight>
                  <a:srgbClr val="FFFF00"/>
                </a:highlight>
              </a:rPr>
              <a:t>("my-cluster-control-plane" "my-cluster-worker" "my-cluster-worker2")</a:t>
            </a:r>
          </a:p>
          <a:p>
            <a:endParaRPr lang="en-US" altLang="ko-KR" sz="1300"/>
          </a:p>
          <a:p>
            <a:r>
              <a:rPr lang="en-US" altLang="ko-KR" sz="1300"/>
              <a:t># </a:t>
            </a:r>
            <a:r>
              <a:rPr lang="ko-KR" altLang="en-US" sz="1300"/>
              <a:t>이미지 파일 목록</a:t>
            </a:r>
          </a:p>
          <a:p>
            <a:r>
              <a:rPr lang="en-US" altLang="ko-KR" sz="1300"/>
              <a:t>IMAGES=</a:t>
            </a:r>
            <a:r>
              <a:rPr lang="en-US" altLang="ko-KR" sz="1300">
                <a:highlight>
                  <a:srgbClr val="00FF00"/>
                </a:highlight>
              </a:rPr>
              <a:t>("calico-node.tar" "calico-cni.tar" "calico-kube-controllers.tar")</a:t>
            </a:r>
          </a:p>
          <a:p>
            <a:endParaRPr lang="en-US" altLang="ko-KR" sz="1300"/>
          </a:p>
          <a:p>
            <a:r>
              <a:rPr lang="en-US" altLang="ko-KR" sz="1300"/>
              <a:t># </a:t>
            </a:r>
            <a:r>
              <a:rPr lang="ko-KR" altLang="en-US" sz="1300"/>
              <a:t>각 노드에 대해 이미지 복사 및 로드 실행</a:t>
            </a:r>
          </a:p>
          <a:p>
            <a:r>
              <a:rPr lang="en-US" altLang="ko-KR" sz="1300"/>
              <a:t>for NODE in "${NODES[@]}"; do</a:t>
            </a:r>
          </a:p>
          <a:p>
            <a:r>
              <a:rPr lang="en-US" altLang="ko-KR" sz="1300"/>
              <a:t>    echo "Copying images to $NODE..."</a:t>
            </a:r>
          </a:p>
          <a:p>
            <a:r>
              <a:rPr lang="en-US" altLang="ko-KR" sz="1300"/>
              <a:t>    for IMAGE in "${IMAGES[@]}"; do</a:t>
            </a:r>
          </a:p>
          <a:p>
            <a:r>
              <a:rPr lang="en-US" altLang="ko-KR" sz="1300"/>
              <a:t>        docker cp "$IMAGE" "$NODE:/$IMAGE"</a:t>
            </a:r>
          </a:p>
          <a:p>
            <a:r>
              <a:rPr lang="en-US" altLang="ko-KR" sz="1300"/>
              <a:t>    done</a:t>
            </a:r>
          </a:p>
          <a:p>
            <a:r>
              <a:rPr lang="en-US" altLang="ko-KR" sz="1300"/>
              <a:t>    echo "Importing images on $NODE..."</a:t>
            </a:r>
          </a:p>
          <a:p>
            <a:r>
              <a:rPr lang="en-US" altLang="ko-KR" sz="1300"/>
              <a:t>    for IMAGE in "${IMAGES[@]}"; do</a:t>
            </a:r>
          </a:p>
          <a:p>
            <a:r>
              <a:rPr lang="en-US" altLang="ko-KR" sz="1300"/>
              <a:t>        docker exec -it "$NODE" ctr --namespace k8s.io images import "/$IMAGE"</a:t>
            </a:r>
          </a:p>
          <a:p>
            <a:r>
              <a:rPr lang="en-US" altLang="ko-KR" sz="1300"/>
              <a:t>    done</a:t>
            </a:r>
          </a:p>
          <a:p>
            <a:r>
              <a:rPr lang="en-US" altLang="ko-KR" sz="1300"/>
              <a:t>    echo "Images loaded successfully on $NODE!"</a:t>
            </a:r>
          </a:p>
          <a:p>
            <a:r>
              <a:rPr lang="en-US" altLang="ko-KR" sz="1300"/>
              <a:t>done</a:t>
            </a:r>
          </a:p>
          <a:p>
            <a:endParaRPr lang="en-US" altLang="ko-KR" sz="1300"/>
          </a:p>
          <a:p>
            <a:r>
              <a:rPr lang="en-US" altLang="ko-KR" sz="1300"/>
              <a:t>echo "All nodes have been updated with images!"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629BAB-61F0-66FE-CFE1-D9C58C928DCD}"/>
              </a:ext>
            </a:extLst>
          </p:cNvPr>
          <p:cNvSpPr txBox="1"/>
          <p:nvPr/>
        </p:nvSpPr>
        <p:spPr>
          <a:xfrm>
            <a:off x="5620759" y="1520194"/>
            <a:ext cx="18719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load-images.sh</a:t>
            </a:r>
            <a:endParaRPr lang="ko-KR" altLang="en-US" sz="1400"/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961C529E-98F6-1B42-7832-E47A9E5D46FB}"/>
              </a:ext>
            </a:extLst>
          </p:cNvPr>
          <p:cNvSpPr txBox="1">
            <a:spLocks/>
          </p:cNvSpPr>
          <p:nvPr/>
        </p:nvSpPr>
        <p:spPr>
          <a:xfrm>
            <a:off x="7035718" y="1221904"/>
            <a:ext cx="4805680" cy="1815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/>
              <a:t>옆의 </a:t>
            </a:r>
            <a:r>
              <a:rPr lang="en-US" altLang="ko-KR" sz="1400"/>
              <a:t>Bash </a:t>
            </a:r>
            <a:r>
              <a:rPr lang="ko-KR" altLang="en-US" sz="1400"/>
              <a:t>스크립트 저장</a:t>
            </a:r>
            <a:endParaRPr lang="en-US" altLang="ko-KR" sz="1400"/>
          </a:p>
          <a:p>
            <a:pPr lvl="1"/>
            <a:r>
              <a:rPr lang="en-US" altLang="ko-KR" sz="1400"/>
              <a:t>vi load-images.sh</a:t>
            </a:r>
          </a:p>
          <a:p>
            <a:r>
              <a:rPr lang="en-US" altLang="ko-KR" sz="1400"/>
              <a:t>Bash </a:t>
            </a:r>
            <a:r>
              <a:rPr lang="ko-KR" altLang="en-US" sz="1400"/>
              <a:t>스크립트가 실행 가능하도록 실행 권한 부여</a:t>
            </a:r>
            <a:endParaRPr lang="en-US" altLang="ko-KR" sz="1400"/>
          </a:p>
          <a:p>
            <a:pPr lvl="1"/>
            <a:r>
              <a:rPr lang="en-US" altLang="ko-KR" sz="1400"/>
              <a:t>chmod +x load-images.sh</a:t>
            </a:r>
            <a:endParaRPr lang="en-US" altLang="ko-KR" sz="1800"/>
          </a:p>
          <a:p>
            <a:r>
              <a:rPr lang="ko-KR" altLang="en-US" sz="1600"/>
              <a:t>스크립트 실행</a:t>
            </a:r>
            <a:endParaRPr lang="en-US" altLang="ko-KR" sz="1600"/>
          </a:p>
          <a:p>
            <a:pPr lvl="1"/>
            <a:r>
              <a:rPr lang="en-US" altLang="ko-KR" sz="1400"/>
              <a:t>./load-images.sh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E256E9-E463-635C-F53D-F88A74967629}"/>
              </a:ext>
            </a:extLst>
          </p:cNvPr>
          <p:cNvSpPr txBox="1"/>
          <p:nvPr/>
        </p:nvSpPr>
        <p:spPr>
          <a:xfrm>
            <a:off x="7097740" y="4475451"/>
            <a:ext cx="4489598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NODES 배열에 Kind 노드 이름(my-cluster-control-plane, my-cluster-worker, my-cluster-worker2)을 지정함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IMAGES 배열에는 로드할 이미지 파일(calico-node.tar, calico-cni.tar, calico-kube-controllers.tar)을 나열함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/>
              <a:t>각 노드에 이미지 파일을 복사하고 ctr 명령어로 로드한 후 임시 파일을 삭제함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90320F5-0EE2-56DF-C121-23D512A4E9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6785" r="17449" b="24247"/>
          <a:stretch/>
        </p:blipFill>
        <p:spPr>
          <a:xfrm>
            <a:off x="7097740" y="3143082"/>
            <a:ext cx="4489598" cy="108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378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8D484-9A53-2F30-5CB9-B5EB18625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49B1B5-D4C4-B4C1-2446-FD2DC9A72473}"/>
              </a:ext>
            </a:extLst>
          </p:cNvPr>
          <p:cNvSpPr txBox="1"/>
          <p:nvPr/>
        </p:nvSpPr>
        <p:spPr>
          <a:xfrm>
            <a:off x="838201" y="1129571"/>
            <a:ext cx="4797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6.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완료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!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 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1391FA1-DFC3-07A5-241B-E523CAC110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이미지 수동 다운로드</a:t>
            </a:r>
            <a:endParaRPr lang="ko-KR" altLang="en-US"/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76D37427-F20E-FBBB-0588-1D3425FE7A27}"/>
              </a:ext>
            </a:extLst>
          </p:cNvPr>
          <p:cNvSpPr txBox="1">
            <a:spLocks/>
          </p:cNvSpPr>
          <p:nvPr/>
        </p:nvSpPr>
        <p:spPr>
          <a:xfrm>
            <a:off x="838199" y="1827960"/>
            <a:ext cx="10315353" cy="856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/>
              <a:t>이제 이미지를 </a:t>
            </a:r>
            <a:r>
              <a:rPr lang="en-US" altLang="ko-KR" sz="1600"/>
              <a:t>Kind </a:t>
            </a:r>
            <a:r>
              <a:rPr lang="ko-KR" altLang="en-US" sz="1600"/>
              <a:t>클러스터의 각 노드에 로드했기 때문에 </a:t>
            </a:r>
            <a:r>
              <a:rPr lang="en-US" altLang="ko-KR" sz="1600"/>
              <a:t>ErrImagePull </a:t>
            </a:r>
            <a:r>
              <a:rPr lang="ko-KR" altLang="en-US" sz="1600"/>
              <a:t>에러 없이 성공적으로 설치됨</a:t>
            </a:r>
            <a:r>
              <a:rPr lang="en-US" altLang="ko-KR" sz="1600"/>
              <a:t>!</a:t>
            </a:r>
          </a:p>
          <a:p>
            <a:pPr lvl="1"/>
            <a:r>
              <a:rPr lang="en-US" altLang="ko-KR" sz="1400"/>
              <a:t>kubectl apply -f https://docs.projectcalico.org/manifests/calico.yaml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F62368-8833-67F3-CDDA-F46AF2ADFF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823" r="20023" b="54771"/>
          <a:stretch/>
        </p:blipFill>
        <p:spPr>
          <a:xfrm>
            <a:off x="1621828" y="2546499"/>
            <a:ext cx="8026858" cy="8825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7B7AE5-AAFA-8C5A-F537-A5E48A1BFB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595" r="22385" b="7318"/>
          <a:stretch/>
        </p:blipFill>
        <p:spPr>
          <a:xfrm>
            <a:off x="1740378" y="3545959"/>
            <a:ext cx="7789758" cy="264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39EB7-885F-5FF7-2B5A-AF47963F6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84DA0-7ED9-4B56-91FF-A01DB209C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9916"/>
            <a:ext cx="9144000" cy="1261471"/>
          </a:xfrm>
        </p:spPr>
        <p:txBody>
          <a:bodyPr>
            <a:normAutofit/>
          </a:bodyPr>
          <a:lstStyle/>
          <a:p>
            <a:r>
              <a:rPr lang="en-US" altLang="ko-KR" sz="4400"/>
              <a:t>MetalLB </a:t>
            </a:r>
            <a:r>
              <a:rPr lang="ko-KR" altLang="en-US" sz="440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45497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680AD-390E-A21A-7945-97ECDDEF0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D8BE00-85A7-2098-2B8A-7229C305AF87}"/>
              </a:ext>
            </a:extLst>
          </p:cNvPr>
          <p:cNvSpPr txBox="1"/>
          <p:nvPr/>
        </p:nvSpPr>
        <p:spPr>
          <a:xfrm>
            <a:off x="838198" y="1221904"/>
            <a:ext cx="9454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외부 노드 밸런서의 필요성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40D3FF7-F3E2-13AD-9375-48126328C96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MetalLB </a:t>
            </a:r>
            <a:r>
              <a:rPr lang="ko-KR" altLang="en-US" sz="4400"/>
              <a:t>실습</a:t>
            </a:r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A81FE8F1-56A5-724E-1C35-F9D3AE9D0FE1}"/>
              </a:ext>
            </a:extLst>
          </p:cNvPr>
          <p:cNvSpPr txBox="1">
            <a:spLocks/>
          </p:cNvSpPr>
          <p:nvPr/>
        </p:nvSpPr>
        <p:spPr>
          <a:xfrm>
            <a:off x="990598" y="1851949"/>
            <a:ext cx="10266682" cy="72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latin typeface="-apple-system"/>
              </a:rPr>
              <a:t>현재 우리 환경은 클라우드가 아닌 온프레미스 환경임</a:t>
            </a:r>
            <a:endParaRPr lang="en-US" altLang="ko-KR" sz="2000">
              <a:latin typeface="-apple-system"/>
            </a:endParaRPr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801E93AD-AECE-CE7C-3DBC-19C98855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8" y="2288933"/>
            <a:ext cx="9812081" cy="2389394"/>
          </a:xfrm>
        </p:spPr>
        <p:txBody>
          <a:bodyPr>
            <a:normAutofit/>
          </a:bodyPr>
          <a:lstStyle/>
          <a:p>
            <a:r>
              <a:rPr lang="ko-KR" altLang="en-US" sz="2000"/>
              <a:t>외부 로드 밸런서</a:t>
            </a:r>
            <a:endParaRPr lang="en-US" altLang="ko-KR" sz="2000"/>
          </a:p>
          <a:p>
            <a:pPr lvl="1"/>
            <a:r>
              <a:rPr lang="ko-KR" altLang="en-US" sz="1800"/>
              <a:t>역할</a:t>
            </a:r>
            <a:r>
              <a:rPr lang="en-US" altLang="ko-KR" sz="1800"/>
              <a:t>: </a:t>
            </a:r>
            <a:r>
              <a:rPr lang="ko-KR" altLang="en-US" sz="1800"/>
              <a:t>클러스터 외부의 트래픽을 받아 내부 서비스로 전달하며</a:t>
            </a:r>
            <a:r>
              <a:rPr lang="en-US" altLang="ko-KR" sz="1800"/>
              <a:t>, </a:t>
            </a:r>
            <a:r>
              <a:rPr lang="ko-KR" altLang="en-US" sz="1800"/>
              <a:t>안정적이고 효율적으로 요청을 분산</a:t>
            </a:r>
            <a:endParaRPr lang="en-US" altLang="ko-KR" sz="1800"/>
          </a:p>
          <a:p>
            <a:pPr lvl="2"/>
            <a:r>
              <a:rPr lang="ko-KR" altLang="en-US" sz="1600"/>
              <a:t>클라우드 환경</a:t>
            </a:r>
            <a:r>
              <a:rPr lang="en-US" altLang="ko-KR" sz="1600"/>
              <a:t>: </a:t>
            </a:r>
            <a:r>
              <a:rPr lang="ko-KR" altLang="en-US" sz="1600"/>
              <a:t>클라우드 제공 업체</a:t>
            </a:r>
            <a:r>
              <a:rPr lang="en-US" altLang="ko-KR" sz="1600"/>
              <a:t>(AWS, GCP, Azure </a:t>
            </a:r>
            <a:r>
              <a:rPr lang="ko-KR" altLang="en-US" sz="1600"/>
              <a:t>등</a:t>
            </a:r>
            <a:r>
              <a:rPr lang="en-US" altLang="ko-KR" sz="1600"/>
              <a:t>)</a:t>
            </a:r>
            <a:r>
              <a:rPr lang="ko-KR" altLang="en-US" sz="1600"/>
              <a:t>는 </a:t>
            </a:r>
            <a:r>
              <a:rPr lang="en-US" altLang="ko-KR" sz="1600" b="1"/>
              <a:t>LoadBalancer </a:t>
            </a:r>
            <a:r>
              <a:rPr lang="ko-KR" altLang="en-US" sz="1600" b="1"/>
              <a:t>타입 서비스를 생성하면 별도 세팅 필요없이 자동으로 자체 외부 로드 밸런서를 통해 외부 </a:t>
            </a:r>
            <a:r>
              <a:rPr lang="en-US" altLang="ko-KR" sz="1600" b="1"/>
              <a:t>IP</a:t>
            </a:r>
            <a:r>
              <a:rPr lang="ko-KR" altLang="en-US" sz="1600" b="1"/>
              <a:t>를 할당</a:t>
            </a:r>
            <a:r>
              <a:rPr lang="ko-KR" altLang="en-US" sz="1600"/>
              <a:t>하고</a:t>
            </a:r>
            <a:r>
              <a:rPr lang="en-US" altLang="ko-KR" sz="1600"/>
              <a:t>, </a:t>
            </a:r>
            <a:r>
              <a:rPr lang="ko-KR" altLang="en-US" sz="1600"/>
              <a:t>이 </a:t>
            </a:r>
            <a:r>
              <a:rPr lang="en-US" altLang="ko-KR" sz="1600"/>
              <a:t>IP</a:t>
            </a:r>
            <a:r>
              <a:rPr lang="ko-KR" altLang="en-US" sz="1600"/>
              <a:t>로 들어오는 트래픽을 클러스터 내부 서비스로 전달 </a:t>
            </a:r>
            <a:endParaRPr lang="en-US" altLang="ko-KR" sz="1600"/>
          </a:p>
          <a:p>
            <a:pPr lvl="2"/>
            <a:r>
              <a:rPr lang="ko-KR" altLang="en-US" sz="1600">
                <a:highlight>
                  <a:srgbClr val="FFFF00"/>
                </a:highlight>
              </a:rPr>
              <a:t>온프레미스 환경</a:t>
            </a:r>
            <a:r>
              <a:rPr lang="en-US" altLang="ko-KR" sz="1600">
                <a:highlight>
                  <a:srgbClr val="FFFF00"/>
                </a:highlight>
              </a:rPr>
              <a:t>: </a:t>
            </a:r>
            <a:r>
              <a:rPr lang="ko-KR" altLang="en-US" sz="1600">
                <a:highlight>
                  <a:srgbClr val="FFFF00"/>
                </a:highlight>
              </a:rPr>
              <a:t>기본적으로 외부 로드 밸런서 기능이 내장되어 있지 않으므로</a:t>
            </a:r>
            <a:r>
              <a:rPr lang="en-US" altLang="ko-KR" sz="1600">
                <a:highlight>
                  <a:srgbClr val="FFFF00"/>
                </a:highlight>
              </a:rPr>
              <a:t>, LoadBalancer </a:t>
            </a:r>
            <a:r>
              <a:rPr lang="ko-KR" altLang="en-US" sz="1600">
                <a:highlight>
                  <a:srgbClr val="FFFF00"/>
                </a:highlight>
              </a:rPr>
              <a:t>타입 서비스를 생성하면 </a:t>
            </a:r>
            <a:r>
              <a:rPr lang="ko-KR" altLang="en-US" sz="1600" b="1">
                <a:highlight>
                  <a:srgbClr val="FFFF00"/>
                </a:highlight>
              </a:rPr>
              <a:t>외부 </a:t>
            </a:r>
            <a:r>
              <a:rPr lang="en-US" altLang="ko-KR" sz="1600" b="1">
                <a:highlight>
                  <a:srgbClr val="FFFF00"/>
                </a:highlight>
              </a:rPr>
              <a:t>IP</a:t>
            </a:r>
            <a:r>
              <a:rPr lang="ko-KR" altLang="en-US" sz="1600" b="1">
                <a:highlight>
                  <a:srgbClr val="FFFF00"/>
                </a:highlight>
              </a:rPr>
              <a:t>를 할당해줄 </a:t>
            </a:r>
            <a:r>
              <a:rPr lang="en-US" altLang="ko-KR" sz="1600" b="1">
                <a:highlight>
                  <a:srgbClr val="FFFF00"/>
                </a:highlight>
              </a:rPr>
              <a:t>MetalLB</a:t>
            </a:r>
            <a:r>
              <a:rPr lang="ko-KR" altLang="en-US" sz="1600" b="1">
                <a:highlight>
                  <a:srgbClr val="FFFF00"/>
                </a:highlight>
              </a:rPr>
              <a:t>나</a:t>
            </a:r>
            <a:r>
              <a:rPr lang="en-US" altLang="ko-KR" sz="1600" b="1">
                <a:highlight>
                  <a:srgbClr val="FFFF00"/>
                </a:highlight>
              </a:rPr>
              <a:t> HAProxy </a:t>
            </a:r>
            <a:r>
              <a:rPr lang="ko-KR" altLang="en-US" sz="1600" b="1">
                <a:highlight>
                  <a:srgbClr val="FFFF00"/>
                </a:highlight>
              </a:rPr>
              <a:t>등 별도의 외부 로드 밸런서의 세팅이 필요함</a:t>
            </a:r>
            <a:endParaRPr lang="en-US" altLang="ko-KR" sz="1600" b="1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EC56B7-16B5-AA69-8347-A8E7E3AD4DDE}"/>
              </a:ext>
            </a:extLst>
          </p:cNvPr>
          <p:cNvSpPr txBox="1"/>
          <p:nvPr/>
        </p:nvSpPr>
        <p:spPr>
          <a:xfrm>
            <a:off x="990598" y="4710226"/>
            <a:ext cx="1056922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내부 로드 밸런싱과의 분리</a:t>
            </a:r>
            <a:r>
              <a:rPr lang="en-US" altLang="ko-KR" sz="20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/>
              <a:t>Kubernetes </a:t>
            </a:r>
            <a:r>
              <a:rPr lang="ko-KR" altLang="en-US" sz="1600"/>
              <a:t>내부에서는 </a:t>
            </a:r>
            <a:r>
              <a:rPr lang="en-US" altLang="ko-KR" sz="1600"/>
              <a:t>kube-proxy</a:t>
            </a:r>
            <a:r>
              <a:rPr lang="ko-KR" altLang="en-US" sz="1600"/>
              <a:t>가 간단한 로드 밸런싱</a:t>
            </a:r>
            <a:r>
              <a:rPr lang="en-US" altLang="ko-KR" sz="1600"/>
              <a:t>(</a:t>
            </a:r>
            <a:r>
              <a:rPr lang="ko-KR" altLang="en-US" sz="1600"/>
              <a:t>주로 라운드 로빈 방식</a:t>
            </a:r>
            <a:r>
              <a:rPr lang="en-US" altLang="ko-KR" sz="1600"/>
              <a:t>)</a:t>
            </a:r>
            <a:r>
              <a:rPr lang="ko-KR" altLang="en-US" sz="1600"/>
              <a:t>을 수행</a:t>
            </a:r>
            <a:br>
              <a:rPr lang="en-US" altLang="ko-KR" sz="1600"/>
            </a:br>
            <a:r>
              <a:rPr lang="ko-KR" altLang="en-US" sz="1600" b="1"/>
              <a:t>그러나 이는 단순히 같은 서비스의 여러 </a:t>
            </a:r>
            <a:r>
              <a:rPr lang="en-US" altLang="ko-KR" sz="1600" b="1"/>
              <a:t>Pod</a:t>
            </a:r>
            <a:r>
              <a:rPr lang="ko-KR" altLang="en-US" sz="1600" b="1"/>
              <a:t>로 트래픽을 분산시키는 정도</a:t>
            </a:r>
            <a:endParaRPr lang="en-US" altLang="ko-KR" sz="16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외부 노드 밸런서는 외부에서 들어오는 트래픽을 적절한 노드</a:t>
            </a:r>
            <a:r>
              <a:rPr lang="en-US" altLang="ko-KR" sz="1600"/>
              <a:t>(</a:t>
            </a:r>
            <a:r>
              <a:rPr lang="ko-KR" altLang="en-US" sz="1600"/>
              <a:t>또는 여러 노드</a:t>
            </a:r>
            <a:r>
              <a:rPr lang="en-US" altLang="ko-KR" sz="1600"/>
              <a:t>)</a:t>
            </a:r>
            <a:r>
              <a:rPr lang="ko-KR" altLang="en-US" sz="1600"/>
              <a:t>에 전달하여</a:t>
            </a:r>
            <a:r>
              <a:rPr lang="en-US" altLang="ko-KR" sz="1600"/>
              <a:t>, </a:t>
            </a:r>
            <a:br>
              <a:rPr lang="en-US" altLang="ko-KR" sz="1600"/>
            </a:br>
            <a:r>
              <a:rPr lang="ko-KR" altLang="en-US" sz="1600"/>
              <a:t>이후 </a:t>
            </a:r>
            <a:r>
              <a:rPr lang="en-US" altLang="ko-KR" sz="1600"/>
              <a:t>kube-proxy</a:t>
            </a:r>
            <a:r>
              <a:rPr lang="ko-KR" altLang="en-US" sz="1600"/>
              <a:t>가 내부적으로 분산시킬 수 있도록 함</a:t>
            </a:r>
            <a:r>
              <a:rPr lang="en-US" altLang="ko-KR" sz="16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/>
              <a:t>외부 트래픽 처리와 내부 로드 밸런싱을 분리</a:t>
            </a:r>
            <a:r>
              <a:rPr lang="ko-KR" altLang="en-US" sz="1600"/>
              <a:t>하여 더 안정적인 서비스를 제공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08880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BEA7C-BB93-CB69-89C8-A73846DB6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9E4C2C5-6B26-87B0-E514-E62CA4009C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MetalLB </a:t>
            </a:r>
            <a:r>
              <a:rPr lang="ko-KR" altLang="en-US" sz="4400"/>
              <a:t>실습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44987-FB69-0F28-C880-C5CDB27918DA}"/>
              </a:ext>
            </a:extLst>
          </p:cNvPr>
          <p:cNvSpPr txBox="1"/>
          <p:nvPr/>
        </p:nvSpPr>
        <p:spPr>
          <a:xfrm>
            <a:off x="3535260" y="2642510"/>
            <a:ext cx="532750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/>
              <a:t>kind: Cluster</a:t>
            </a:r>
          </a:p>
          <a:p>
            <a:r>
              <a:rPr lang="en-US" altLang="ko-KR" sz="1200" dirty="0" err="1"/>
              <a:t>apiVersion</a:t>
            </a:r>
            <a:r>
              <a:rPr lang="en-US" altLang="ko-KR" sz="1200" dirty="0"/>
              <a:t>: kind.x-k8s.io/v1alpha4</a:t>
            </a:r>
          </a:p>
          <a:p>
            <a:r>
              <a:rPr lang="en-US" altLang="ko-KR" sz="1200" dirty="0"/>
              <a:t>nodes:</a:t>
            </a:r>
          </a:p>
          <a:p>
            <a:r>
              <a:rPr lang="en-US" altLang="ko-KR" sz="1200" dirty="0"/>
              <a:t>  - role: control-plane</a:t>
            </a:r>
          </a:p>
          <a:p>
            <a:r>
              <a:rPr lang="en-US" altLang="ko-KR" sz="1200" dirty="0"/>
              <a:t>  - role: worker</a:t>
            </a:r>
          </a:p>
          <a:p>
            <a:r>
              <a:rPr lang="en-US" altLang="ko-KR" sz="1200" dirty="0"/>
              <a:t>  - role: worker</a:t>
            </a:r>
          </a:p>
          <a:p>
            <a:r>
              <a:rPr lang="en-US" altLang="ko-KR" sz="1200" dirty="0"/>
              <a:t>networking: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disableDefaultCNI</a:t>
            </a:r>
            <a:r>
              <a:rPr lang="en-US" altLang="ko-KR" sz="1200" dirty="0"/>
              <a:t>: true   # </a:t>
            </a:r>
            <a:r>
              <a:rPr lang="ko-KR" altLang="en-US" sz="1200" dirty="0"/>
              <a:t>기본 </a:t>
            </a:r>
            <a:r>
              <a:rPr lang="en-US" altLang="ko-KR" sz="1200" dirty="0"/>
              <a:t>CNI </a:t>
            </a:r>
            <a:r>
              <a:rPr lang="ko-KR" altLang="en-US" sz="1200" dirty="0"/>
              <a:t>비활성화 </a:t>
            </a:r>
            <a:r>
              <a:rPr lang="en-US" altLang="ko-KR" sz="1200" dirty="0"/>
              <a:t>(Calico </a:t>
            </a:r>
            <a:r>
              <a:rPr lang="ko-KR" altLang="en-US" sz="1200" dirty="0"/>
              <a:t>설치 예정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podSubnet</a:t>
            </a:r>
            <a:r>
              <a:rPr lang="en-US" altLang="ko-KR" sz="1200" dirty="0"/>
              <a:t>: "192.168.0.0/16"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F88F43-BE95-5204-BBBE-693F1811C338}"/>
              </a:ext>
            </a:extLst>
          </p:cNvPr>
          <p:cNvSpPr txBox="1"/>
          <p:nvPr/>
        </p:nvSpPr>
        <p:spPr>
          <a:xfrm>
            <a:off x="3535260" y="2300451"/>
            <a:ext cx="1425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0" dirty="0">
                <a:effectLst/>
                <a:latin typeface="-apple-system"/>
              </a:rPr>
              <a:t>kind-</a:t>
            </a:r>
            <a:r>
              <a:rPr lang="en-US" altLang="ko-KR" sz="1400" i="0" dirty="0" err="1">
                <a:effectLst/>
                <a:latin typeface="-apple-system"/>
              </a:rPr>
              <a:t>config.yaml</a:t>
            </a:r>
            <a:r>
              <a:rPr lang="en-US" altLang="ko-KR" sz="1400" i="0" dirty="0">
                <a:effectLst/>
                <a:latin typeface="-apple-system"/>
              </a:rPr>
              <a:t> </a:t>
            </a:r>
            <a:endParaRPr lang="ko-KR" altLang="en-US" sz="1400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4B3DBCB-738C-93F8-CF17-501441984505}"/>
              </a:ext>
            </a:extLst>
          </p:cNvPr>
          <p:cNvSpPr/>
          <p:nvPr/>
        </p:nvSpPr>
        <p:spPr>
          <a:xfrm>
            <a:off x="3218944" y="3307022"/>
            <a:ext cx="446567" cy="2126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DF47AA-475F-FD90-2F8A-6B61A3E3A1E5}"/>
              </a:ext>
            </a:extLst>
          </p:cNvPr>
          <p:cNvSpPr txBox="1"/>
          <p:nvPr/>
        </p:nvSpPr>
        <p:spPr>
          <a:xfrm>
            <a:off x="2163661" y="3485399"/>
            <a:ext cx="14805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>
                <a:solidFill>
                  <a:srgbClr val="FF0000"/>
                </a:solidFill>
              </a:rPr>
              <a:t>extraPortMappings</a:t>
            </a:r>
          </a:p>
          <a:p>
            <a:pPr algn="ctr"/>
            <a:r>
              <a:rPr lang="ko-KR" altLang="en-US" sz="110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867E3D-E3C1-5BAC-C130-B52B5771FC13}"/>
              </a:ext>
            </a:extLst>
          </p:cNvPr>
          <p:cNvSpPr txBox="1"/>
          <p:nvPr/>
        </p:nvSpPr>
        <p:spPr>
          <a:xfrm>
            <a:off x="386329" y="5205867"/>
            <a:ext cx="93783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vi kind-</a:t>
            </a:r>
            <a:r>
              <a:rPr lang="en-US" altLang="ko-KR" sz="1600" i="0" dirty="0" err="1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config.yaml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i="0" dirty="0">
                <a:effectLst/>
                <a:latin typeface="-apple-system"/>
              </a:rPr>
              <a:t>kind create cluster --</a:t>
            </a:r>
            <a:r>
              <a:rPr lang="en-US" altLang="ko-KR" sz="1600" i="0" dirty="0" err="1">
                <a:effectLst/>
                <a:latin typeface="-apple-system"/>
              </a:rPr>
              <a:t>config</a:t>
            </a:r>
            <a:r>
              <a:rPr lang="en-US" altLang="ko-KR" sz="1600" i="0" dirty="0">
                <a:effectLst/>
                <a:latin typeface="-apple-system"/>
              </a:rPr>
              <a:t> kind-</a:t>
            </a:r>
            <a:r>
              <a:rPr lang="en-US" altLang="ko-KR" sz="1600" i="0" dirty="0" err="1">
                <a:effectLst/>
                <a:latin typeface="-apple-system"/>
              </a:rPr>
              <a:t>config.yaml</a:t>
            </a:r>
            <a:r>
              <a:rPr lang="en-US" altLang="ko-KR" sz="1600" i="0" dirty="0">
                <a:effectLst/>
                <a:latin typeface="-apple-system"/>
              </a:rPr>
              <a:t> --name my-cluster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i="0" dirty="0" err="1">
                <a:effectLst/>
                <a:latin typeface="-apple-system"/>
              </a:rPr>
              <a:t>kubectl</a:t>
            </a:r>
            <a:r>
              <a:rPr lang="en-US" altLang="ko-KR" sz="1600" i="0" dirty="0">
                <a:effectLst/>
                <a:latin typeface="-apple-system"/>
              </a:rPr>
              <a:t> apply -f https://docs.projectcalico.org/manifests/calico.yaml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i="0" dirty="0" err="1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kubectl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 get nodes 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해서 모든 노드가 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Ready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일 때 까지 기다릴 것</a:t>
            </a:r>
            <a:endParaRPr lang="en-US" altLang="ko-KR" sz="1600" i="0" dirty="0"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i="0" dirty="0" err="1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kubectl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 get pods -n </a:t>
            </a:r>
            <a:r>
              <a:rPr lang="en-US" altLang="ko-KR" sz="1600" i="0" dirty="0" err="1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kube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-system 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해서 모든 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Pod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가 </a:t>
            </a:r>
            <a:r>
              <a:rPr lang="en-US" altLang="ko-KR" sz="16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Running </a:t>
            </a:r>
            <a:r>
              <a:rPr lang="ko-KR" altLang="en-US" sz="1600" i="0" dirty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상태가 될 때 까지 기다릴 것</a:t>
            </a:r>
            <a:endParaRPr lang="en-US" altLang="ko-KR" sz="1600" i="0" dirty="0">
              <a:solidFill>
                <a:schemeClr val="bg1">
                  <a:lumMod val="50000"/>
                </a:schemeClr>
              </a:solidFill>
              <a:effectLst/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1ABB8E-DDFF-4435-14CA-DFBCB904012A}"/>
              </a:ext>
            </a:extLst>
          </p:cNvPr>
          <p:cNvSpPr txBox="1"/>
          <p:nvPr/>
        </p:nvSpPr>
        <p:spPr>
          <a:xfrm>
            <a:off x="4158068" y="714999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기존 파일을 수정하여 진행</a:t>
            </a:r>
            <a:endParaRPr lang="en-US" altLang="ko-KR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B6EC8C-B4E6-5F22-763E-0BCC879AF3B9}"/>
              </a:ext>
            </a:extLst>
          </p:cNvPr>
          <p:cNvSpPr txBox="1"/>
          <p:nvPr/>
        </p:nvSpPr>
        <p:spPr>
          <a:xfrm>
            <a:off x="838198" y="1221904"/>
            <a:ext cx="80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1. kind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를 통한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클러스터 생성 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+ calico (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네트워크 플러그인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)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설치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7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488AF-DE3B-BDDA-BD75-5030E1555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B543833-51C9-8F12-1F71-803571CF539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MetalLB </a:t>
            </a:r>
            <a:r>
              <a:rPr lang="ko-KR" altLang="en-US" sz="4400"/>
              <a:t>실습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3674B3-1C32-B9A2-51F1-99F192CA1FC8}"/>
              </a:ext>
            </a:extLst>
          </p:cNvPr>
          <p:cNvSpPr txBox="1"/>
          <p:nvPr/>
        </p:nvSpPr>
        <p:spPr>
          <a:xfrm>
            <a:off x="3535260" y="2642510"/>
            <a:ext cx="53275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/>
              <a:t>kind: Cluster</a:t>
            </a:r>
          </a:p>
          <a:p>
            <a:r>
              <a:rPr lang="en-US" altLang="ko-KR" sz="1200"/>
              <a:t>apiVersion: kind.x-k8s.io/v1alpha4</a:t>
            </a:r>
          </a:p>
          <a:p>
            <a:r>
              <a:rPr lang="en-US" altLang="ko-KR" sz="1200"/>
              <a:t>nodes:</a:t>
            </a:r>
          </a:p>
          <a:p>
            <a:r>
              <a:rPr lang="en-US" altLang="ko-KR" sz="1200"/>
              <a:t>  - role: control-plane</a:t>
            </a:r>
          </a:p>
          <a:p>
            <a:r>
              <a:rPr lang="en-US" altLang="ko-KR" sz="1200"/>
              <a:t>  - role: worker</a:t>
            </a:r>
          </a:p>
          <a:p>
            <a:r>
              <a:rPr lang="en-US" altLang="ko-KR" sz="1200"/>
              <a:t>  - role: worker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66B6E-2626-07F7-97AF-13632F23B152}"/>
              </a:ext>
            </a:extLst>
          </p:cNvPr>
          <p:cNvSpPr txBox="1"/>
          <p:nvPr/>
        </p:nvSpPr>
        <p:spPr>
          <a:xfrm>
            <a:off x="3535260" y="2300451"/>
            <a:ext cx="1425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0">
                <a:effectLst/>
                <a:latin typeface="-apple-system"/>
              </a:rPr>
              <a:t>kind-config.yaml </a:t>
            </a:r>
            <a:endParaRPr lang="ko-KR" altLang="en-US" sz="140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A3302C7-9DB2-4E98-7EEA-AB59B43DD53A}"/>
              </a:ext>
            </a:extLst>
          </p:cNvPr>
          <p:cNvSpPr/>
          <p:nvPr/>
        </p:nvSpPr>
        <p:spPr>
          <a:xfrm>
            <a:off x="3218944" y="3307022"/>
            <a:ext cx="446567" cy="2126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34B40-D52F-9361-8EC4-59712D0403E4}"/>
              </a:ext>
            </a:extLst>
          </p:cNvPr>
          <p:cNvSpPr txBox="1"/>
          <p:nvPr/>
        </p:nvSpPr>
        <p:spPr>
          <a:xfrm>
            <a:off x="2760850" y="3842839"/>
            <a:ext cx="14805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>
                <a:solidFill>
                  <a:srgbClr val="FF0000"/>
                </a:solidFill>
              </a:rPr>
              <a:t>networking</a:t>
            </a:r>
          </a:p>
          <a:p>
            <a:pPr algn="ctr"/>
            <a:r>
              <a:rPr lang="ko-KR" altLang="en-US" sz="110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6B0450-2B75-8FF3-9D5D-7E0DE7D404AC}"/>
              </a:ext>
            </a:extLst>
          </p:cNvPr>
          <p:cNvSpPr txBox="1"/>
          <p:nvPr/>
        </p:nvSpPr>
        <p:spPr>
          <a:xfrm>
            <a:off x="386329" y="5205867"/>
            <a:ext cx="93783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vi kind-config.yaml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i="0">
                <a:effectLst/>
                <a:latin typeface="-apple-system"/>
              </a:rPr>
              <a:t>kind create cluster --config kind-config.yaml --name my-cluster</a:t>
            </a:r>
          </a:p>
          <a:p>
            <a:pPr lvl="1"/>
            <a:endParaRPr lang="en-US" altLang="ko-KR" sz="1600" i="0"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kubectl get nodes </a:t>
            </a:r>
            <a:r>
              <a:rPr lang="ko-KR" altLang="en-US" sz="16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해서 모든 노드가 </a:t>
            </a:r>
            <a:r>
              <a:rPr lang="en-US" altLang="ko-KR" sz="16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Ready</a:t>
            </a:r>
            <a:r>
              <a:rPr lang="ko-KR" altLang="en-US" sz="1600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일 때 까지 기다릴 것</a:t>
            </a:r>
            <a:endParaRPr lang="en-US" altLang="ko-KR" sz="1600" i="0">
              <a:effectLst/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C634F6-D9E3-C92B-19BF-72E41D6BF3D6}"/>
              </a:ext>
            </a:extLst>
          </p:cNvPr>
          <p:cNvSpPr txBox="1"/>
          <p:nvPr/>
        </p:nvSpPr>
        <p:spPr>
          <a:xfrm>
            <a:off x="4158068" y="714999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기존 파일을 수정하여 진행</a:t>
            </a:r>
            <a:endParaRPr lang="en-US" altLang="ko-KR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84B5B-5CDA-129C-1DA2-B2A9C8734401}"/>
              </a:ext>
            </a:extLst>
          </p:cNvPr>
          <p:cNvSpPr txBox="1"/>
          <p:nvPr/>
        </p:nvSpPr>
        <p:spPr>
          <a:xfrm>
            <a:off x="838198" y="1221904"/>
            <a:ext cx="80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1. kind</a:t>
            </a:r>
            <a:r>
              <a:rPr lang="ko-KR" altLang="en-US" sz="2000" dirty="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를 통한</a:t>
            </a:r>
            <a:r>
              <a:rPr lang="en-US" altLang="ko-KR" sz="2000" dirty="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클러스터 생성 </a:t>
            </a:r>
            <a:r>
              <a:rPr lang="en-US" altLang="ko-KR" sz="2000" dirty="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+ </a:t>
            </a:r>
            <a:r>
              <a:rPr lang="ko-KR" altLang="en-US" sz="2000" dirty="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기본 </a:t>
            </a:r>
            <a:r>
              <a:rPr lang="en-US" altLang="ko-KR" sz="2000" dirty="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CNI </a:t>
            </a:r>
            <a:r>
              <a:rPr lang="ko-KR" altLang="en-US" sz="2000" dirty="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씀 </a:t>
            </a:r>
            <a:r>
              <a:rPr lang="en-US" altLang="ko-KR" sz="2000" dirty="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(Calico </a:t>
            </a:r>
            <a:r>
              <a:rPr lang="ko-KR" altLang="en-US" sz="2000" dirty="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안 씀</a:t>
            </a:r>
            <a:r>
              <a:rPr lang="en-US" altLang="ko-KR" sz="2000" dirty="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97978-A91E-CBCB-A869-6DF32C91E1AF}"/>
              </a:ext>
            </a:extLst>
          </p:cNvPr>
          <p:cNvSpPr txBox="1"/>
          <p:nvPr/>
        </p:nvSpPr>
        <p:spPr>
          <a:xfrm>
            <a:off x="8420986" y="1307805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설치하든 설치하지 않든</a:t>
            </a:r>
            <a:endParaRPr lang="en-US" altLang="ko-KR"/>
          </a:p>
          <a:p>
            <a:r>
              <a:rPr lang="ko-KR" altLang="en-US"/>
              <a:t>둘 중 하나로 선택할 것</a:t>
            </a:r>
          </a:p>
        </p:txBody>
      </p:sp>
    </p:spTree>
    <p:extLst>
      <p:ext uri="{BB962C8B-B14F-4D97-AF65-F5344CB8AC3E}">
        <p14:creationId xmlns:p14="http://schemas.microsoft.com/office/powerpoint/2010/main" val="262407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20774</TotalTime>
  <Words>6809</Words>
  <Application>Microsoft Office PowerPoint</Application>
  <PresentationFormat>와이드스크린</PresentationFormat>
  <Paragraphs>1151</Paragraphs>
  <Slides>54</Slides>
  <Notes>53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8" baseType="lpstr">
      <vt:lpstr>-apple-system</vt:lpstr>
      <vt:lpstr>맑은 고딕</vt:lpstr>
      <vt:lpstr>Arial</vt:lpstr>
      <vt:lpstr>Office 테마</vt:lpstr>
      <vt:lpstr>리눅스 프로그래밍</vt:lpstr>
      <vt:lpstr>PowerPoint 프레젠테이션</vt:lpstr>
      <vt:lpstr>PowerPoint 프레젠테이션</vt:lpstr>
      <vt:lpstr>PowerPoint 프레젠테이션</vt:lpstr>
      <vt:lpstr>PowerPoint 프레젠테이션</vt:lpstr>
      <vt:lpstr>MetalLB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Ingress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다중 서비스 아키텍처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  <vt:lpstr>이미지 수동 다운로드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프로그래밍</dc:title>
  <dc:creator>이다영</dc:creator>
  <cp:lastModifiedBy>LeeDayoung</cp:lastModifiedBy>
  <cp:revision>3429</cp:revision>
  <dcterms:created xsi:type="dcterms:W3CDTF">2024-02-22T02:46:48Z</dcterms:created>
  <dcterms:modified xsi:type="dcterms:W3CDTF">2025-05-20T04:29:11Z</dcterms:modified>
</cp:coreProperties>
</file>