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4"/>
    <p:sldId id="483" r:id="rId5"/>
    <p:sldId id="486" r:id="rId6"/>
    <p:sldId id="591" r:id="rId7"/>
    <p:sldId id="590" r:id="rId8"/>
    <p:sldId id="592" r:id="rId9"/>
    <p:sldId id="510" r:id="rId10"/>
    <p:sldId id="275" r:id="rId11"/>
    <p:sldId id="593" r:id="rId12"/>
    <p:sldId id="262" r:id="rId13"/>
    <p:sldId id="258" r:id="rId14"/>
    <p:sldId id="259" r:id="rId15"/>
    <p:sldId id="260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594" r:id="rId25"/>
    <p:sldId id="595" r:id="rId26"/>
    <p:sldId id="34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9427" autoAdjust="0"/>
    <p:restoredTop sz="87696" autoAdjust="0"/>
  </p:normalViewPr>
  <p:slideViewPr>
    <p:cSldViewPr snapToGrid="0">
      <p:cViewPr>
        <p:scale>
          <a:sx n="100" d="100"/>
          <a:sy n="100" d="100"/>
        </p:scale>
        <p:origin x="1210" y="187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slide" Target="slides/slide15.xml"  /><Relationship Id="rId19" Type="http://schemas.openxmlformats.org/officeDocument/2006/relationships/slide" Target="slides/slide16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7.xml"  /><Relationship Id="rId21" Type="http://schemas.openxmlformats.org/officeDocument/2006/relationships/slide" Target="slides/slide18.xml"  /><Relationship Id="rId22" Type="http://schemas.openxmlformats.org/officeDocument/2006/relationships/slide" Target="slides/slide19.xml"  /><Relationship Id="rId23" Type="http://schemas.openxmlformats.org/officeDocument/2006/relationships/slide" Target="slides/slide20.xml"  /><Relationship Id="rId24" Type="http://schemas.openxmlformats.org/officeDocument/2006/relationships/slide" Target="slides/slide21.xml"  /><Relationship Id="rId25" Type="http://schemas.openxmlformats.org/officeDocument/2006/relationships/slide" Target="slides/slide22.xml"  /><Relationship Id="rId26" Type="http://schemas.openxmlformats.org/officeDocument/2006/relationships/slide" Target="slides/slide23.xml"  /><Relationship Id="rId27" Type="http://schemas.openxmlformats.org/officeDocument/2006/relationships/slide" Target="slides/slide24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handoutMaster" Target="handoutMasters/handoutMaster1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00B7EF63-9856-4AF3-84CC-EB28F672220A}" type="datetime1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AB989542-1938-4442-A3C8-949D9C82129D}" type="datetime1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13EFC-A6A9-9EEA-99F9-79B0BA616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B08190-F137-327A-D7AF-44810BBC3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63B865-7216-95C1-4790-3D994773E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0CDD80-01B9-20AD-9B5C-6E3025AA8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7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A5D70-1B36-B788-02BC-3EBDE043A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C4168-C62D-9F01-1469-2C2AD3953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13874C-8D9D-1E69-B6D2-03AD08E25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81E968-1734-A744-A6A5-76C96C963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75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3481-9F22-3EC8-9068-6F272AF74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08ACA1-636F-9154-0A33-E29C9E2219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3B5705-7632-A532-F088-65EFBC151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DE13C-8D1C-938A-D9DF-B4FD3F0A5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110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7B6DE-E7B3-7F0B-C875-125E24FC7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36B2DF-9277-9BD5-79BE-D51A7E401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22305F-A3E3-36A3-099D-3771202A8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88F9D4-9DB1-0B5A-5DFF-B08DAE6CB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55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59B5E-E7D2-FE14-55E3-57EB1F9F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5E90C4-3BB3-7E3E-BE06-C612AE560B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43A2E6-64ED-31B0-F141-442AD65574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C83FB3-E8C8-8D31-E23C-C484D2C8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5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Relationship Id="rId3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Relationship Id="rId4" Type="http://schemas.openxmlformats.org/officeDocument/2006/relationships/hyperlink" Target="https://bettery.tistory.com/entry/Erasure-Coding-%EC%9D%B4%EB%9E%80" TargetMode="External"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20. </a:t>
            </a:r>
            <a:r>
              <a:rPr lang="en-US" altLang="ko-KR" sz="2400"/>
              <a:t>Kubernetes</a:t>
            </a:r>
            <a:r>
              <a:rPr lang="ko-KR" altLang="en-US"/>
              <a:t>와 </a:t>
            </a:r>
            <a:r>
              <a:rPr lang="en-US" altLang="ko-KR"/>
              <a:t>Object storage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90516-9D64-BD83-B548-A7ECC16FB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9AA69-93CA-D0A8-2FE8-8952D0614E57}"/>
              </a:ext>
            </a:extLst>
          </p:cNvPr>
          <p:cNvSpPr txBox="1"/>
          <p:nvPr/>
        </p:nvSpPr>
        <p:spPr>
          <a:xfrm>
            <a:off x="4188541" y="4052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kubectl get pods -n minio -o wide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D69478-CE3C-FB53-9586-E43849B00123}"/>
              </a:ext>
            </a:extLst>
          </p:cNvPr>
          <p:cNvSpPr txBox="1"/>
          <p:nvPr/>
        </p:nvSpPr>
        <p:spPr>
          <a:xfrm>
            <a:off x="4188541" y="43614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kubectl get pods -n minio -o wide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CF245D-F055-388A-64ED-BCEEAB4E4833}"/>
              </a:ext>
            </a:extLst>
          </p:cNvPr>
          <p:cNvSpPr txBox="1"/>
          <p:nvPr/>
        </p:nvSpPr>
        <p:spPr>
          <a:xfrm>
            <a:off x="3819831" y="2680257"/>
            <a:ext cx="1764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시간이 지나면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8209C61-7CC6-CCF2-FDF2-8F97D039324A}"/>
              </a:ext>
            </a:extLst>
          </p:cNvPr>
          <p:cNvSpPr/>
          <p:nvPr/>
        </p:nvSpPr>
        <p:spPr>
          <a:xfrm>
            <a:off x="5407741" y="2154630"/>
            <a:ext cx="1592826" cy="184433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7271C-DD7D-8F1E-0576-6C4330E0C881}"/>
              </a:ext>
            </a:extLst>
          </p:cNvPr>
          <p:cNvSpPr txBox="1"/>
          <p:nvPr/>
        </p:nvSpPr>
        <p:spPr>
          <a:xfrm>
            <a:off x="5095566" y="6128582"/>
            <a:ext cx="245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이 때까지 기다리기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3960A1F-C61E-F99D-F3E4-AE0C1D1F4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3" y="973689"/>
            <a:ext cx="11446232" cy="70110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6CC0DE-E8A8-91AE-B99A-AE02F7A28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37" y="4730814"/>
            <a:ext cx="10668925" cy="1036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212EA9-D20A-5F15-F133-3B2220F9BCCC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세팅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689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2FE3E8-4936-689E-5E0B-9F69D44F329F}"/>
              </a:ext>
            </a:extLst>
          </p:cNvPr>
          <p:cNvSpPr txBox="1"/>
          <p:nvPr/>
        </p:nvSpPr>
        <p:spPr>
          <a:xfrm>
            <a:off x="3048000" y="3911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kubectl get svc -n minio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2BE5AB2-C3CD-3870-DE55-EF2D53A47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96" y="929851"/>
            <a:ext cx="9541608" cy="69958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CEDA9A-15EB-F105-AD9B-87DCFBFCE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97" y="2353073"/>
            <a:ext cx="11523406" cy="9677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B5037-8ECC-4740-CFD8-FD03B9DBD65C}"/>
              </a:ext>
            </a:extLst>
          </p:cNvPr>
          <p:cNvSpPr txBox="1"/>
          <p:nvPr/>
        </p:nvSpPr>
        <p:spPr>
          <a:xfrm>
            <a:off x="3048000" y="18637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kubectl get </a:t>
            </a:r>
            <a:r>
              <a:rPr lang="en-US" altLang="ko-KR"/>
              <a:t>p</a:t>
            </a:r>
            <a:r>
              <a:rPr lang="ko-KR" altLang="en-US"/>
              <a:t>vc -n minio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C6E9A1-2701-F606-A8A3-042E38A3267A}"/>
              </a:ext>
            </a:extLst>
          </p:cNvPr>
          <p:cNvSpPr txBox="1"/>
          <p:nvPr/>
        </p:nvSpPr>
        <p:spPr>
          <a:xfrm>
            <a:off x="2969341" y="385981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/>
              <a:t>kubectl describe pvc data-minio-0 -n minio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DA5E86-46D3-C62B-3715-0C2BA2A74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755" y="4352887"/>
            <a:ext cx="7704488" cy="23014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422540-6A56-220F-E5D8-85F2DC5211BF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세팅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10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39C28-F63B-C576-772B-0DB08F1E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AE24B72-A6FC-4C08-2D20-FABF667EC58C}"/>
              </a:ext>
            </a:extLst>
          </p:cNvPr>
          <p:cNvSpPr txBox="1"/>
          <p:nvPr/>
        </p:nvSpPr>
        <p:spPr>
          <a:xfrm>
            <a:off x="841995" y="3823901"/>
            <a:ext cx="84385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포트포워딩하는 법은 이전과 같지만 이번에는 다른걸 써보겠음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포트포워딩을 간단하게 해주는 프로그램이 있음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socat</a:t>
            </a:r>
            <a:r>
              <a:rPr lang="ko-KR" altLang="en-US"/>
              <a:t>이라고 소켓 ↔ 소켓 사이의 데이터 터널을 만들어주는 프로그램이 있음</a:t>
            </a:r>
            <a:endParaRPr lang="en-US" altLang="ko-K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9D5B9D-C380-49BC-9CFA-282714A3A796}"/>
              </a:ext>
            </a:extLst>
          </p:cNvPr>
          <p:cNvSpPr txBox="1"/>
          <p:nvPr/>
        </p:nvSpPr>
        <p:spPr>
          <a:xfrm>
            <a:off x="3047999" y="511243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sudo apt install socat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socat TCP-LISTEN:9000,fork TCP:localhost:30000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socat TCP-LISTEN:9001,fork TCP:localhost:30001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D0A60D7-9B21-2687-76F0-CDB99FCB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033" y="544706"/>
            <a:ext cx="4757931" cy="27278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1A3268-280F-1847-1443-2A72FA3C8678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세팅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034248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BFC422-F731-0883-561E-27993C56C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13" y="558123"/>
            <a:ext cx="9625781" cy="43056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968800" y="5376547"/>
            <a:ext cx="2266390" cy="9080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ID, PW: minioadmin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이제 로그인을 하자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D696F-27A8-F076-7C41-817AAC43EEA0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410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7ABAD-50CF-6124-171B-B826D98FD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EA593E2-9AE2-6E11-C6E6-D21B0197F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931627"/>
            <a:ext cx="9783097" cy="479684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66D12A51-366E-FD2C-4230-29BEDFD247E3}"/>
              </a:ext>
            </a:extLst>
          </p:cNvPr>
          <p:cNvSpPr/>
          <p:nvPr/>
        </p:nvSpPr>
        <p:spPr>
          <a:xfrm>
            <a:off x="904568" y="2566219"/>
            <a:ext cx="540774" cy="442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55D4032-030A-3C5F-7A54-EDF9818444ED}"/>
              </a:ext>
            </a:extLst>
          </p:cNvPr>
          <p:cNvSpPr/>
          <p:nvPr/>
        </p:nvSpPr>
        <p:spPr>
          <a:xfrm>
            <a:off x="9276734" y="1774722"/>
            <a:ext cx="1469923" cy="442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95397F-4FCB-042A-E718-8B80AD6417CE}"/>
              </a:ext>
            </a:extLst>
          </p:cNvPr>
          <p:cNvSpPr txBox="1"/>
          <p:nvPr/>
        </p:nvSpPr>
        <p:spPr>
          <a:xfrm>
            <a:off x="462115" y="3145381"/>
            <a:ext cx="3318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(1) </a:t>
            </a:r>
            <a:r>
              <a:rPr lang="ko-KR" altLang="en-US"/>
              <a:t>여기 눌러서 버킷으로 오고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957200-CE82-5F72-E4C9-3FB4653D4B5D}"/>
              </a:ext>
            </a:extLst>
          </p:cNvPr>
          <p:cNvSpPr txBox="1"/>
          <p:nvPr/>
        </p:nvSpPr>
        <p:spPr>
          <a:xfrm>
            <a:off x="8224682" y="2418112"/>
            <a:ext cx="3087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(2) </a:t>
            </a:r>
            <a:r>
              <a:rPr lang="ko-KR" altLang="en-US"/>
              <a:t>여기 눌러서 버킷 만들고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4D92C2-E9C7-2E1A-D46F-190E5CCECD39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20096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F898-95CB-A0CD-92D9-B57D53EF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F6D83F3-1139-1F1F-6837-82B047A47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2" y="857027"/>
            <a:ext cx="8725656" cy="51439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313C70-6849-61BE-750A-A22B4C0A84E9}"/>
              </a:ext>
            </a:extLst>
          </p:cNvPr>
          <p:cNvSpPr txBox="1"/>
          <p:nvPr/>
        </p:nvSpPr>
        <p:spPr>
          <a:xfrm>
            <a:off x="4817805" y="2919239"/>
            <a:ext cx="208262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(1) </a:t>
            </a:r>
            <a:r>
              <a:rPr lang="ko-KR" altLang="en-US"/>
              <a:t>버킷 이름 넣고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77330-F6DB-B9E3-545A-172534131050}"/>
              </a:ext>
            </a:extLst>
          </p:cNvPr>
          <p:cNvSpPr txBox="1"/>
          <p:nvPr/>
        </p:nvSpPr>
        <p:spPr>
          <a:xfrm>
            <a:off x="8234514" y="5605440"/>
            <a:ext cx="20008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(2) </a:t>
            </a:r>
            <a:r>
              <a:rPr lang="ko-KR" altLang="en-US"/>
              <a:t>버킷 생성하고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6D0D3-9A5F-9BCB-C630-0FC80D3CCE9B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2979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FC8328-F035-BC2F-75D7-F7E7ADBD7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1038237"/>
            <a:ext cx="10127226" cy="4781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30DAF2-77BD-28DC-512D-B044939387C5}"/>
              </a:ext>
            </a:extLst>
          </p:cNvPr>
          <p:cNvSpPr txBox="1"/>
          <p:nvPr/>
        </p:nvSpPr>
        <p:spPr>
          <a:xfrm>
            <a:off x="1981198" y="3914292"/>
            <a:ext cx="18822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생성됐으니 클릭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51D00D-3E86-4408-E518-010BA0C012FB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008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1323A-96C1-BF15-7FBF-44BEF16B8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A8C3C44-0678-E9F8-FD18-D1DC18A31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561" y="931627"/>
            <a:ext cx="9783097" cy="479684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95B42E9-263D-322B-3A01-6848FBCEF6CC}"/>
              </a:ext>
            </a:extLst>
          </p:cNvPr>
          <p:cNvSpPr/>
          <p:nvPr/>
        </p:nvSpPr>
        <p:spPr>
          <a:xfrm>
            <a:off x="904568" y="2566219"/>
            <a:ext cx="540774" cy="442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591019-CC83-CE0F-A193-436028752E5A}"/>
              </a:ext>
            </a:extLst>
          </p:cNvPr>
          <p:cNvSpPr/>
          <p:nvPr/>
        </p:nvSpPr>
        <p:spPr>
          <a:xfrm>
            <a:off x="9276734" y="1774722"/>
            <a:ext cx="1469923" cy="442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3E8D3E-AD65-7D08-50AB-401E72539B12}"/>
              </a:ext>
            </a:extLst>
          </p:cNvPr>
          <p:cNvSpPr txBox="1"/>
          <p:nvPr/>
        </p:nvSpPr>
        <p:spPr>
          <a:xfrm>
            <a:off x="462115" y="3145381"/>
            <a:ext cx="331853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(1) </a:t>
            </a:r>
            <a:r>
              <a:rPr lang="ko-KR" altLang="en-US"/>
              <a:t>여기 눌러서 버킷으로 오고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3B2D6-FD1C-C0FC-2776-030FB5038F64}"/>
              </a:ext>
            </a:extLst>
          </p:cNvPr>
          <p:cNvSpPr txBox="1"/>
          <p:nvPr/>
        </p:nvSpPr>
        <p:spPr>
          <a:xfrm>
            <a:off x="8224682" y="2418112"/>
            <a:ext cx="308770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/>
              <a:t>(2) </a:t>
            </a:r>
            <a:r>
              <a:rPr lang="ko-KR" altLang="en-US"/>
              <a:t>여기 눌러서 버킷 만들고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CD5FE-BD16-0F6E-1C64-5F5D3180937F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3402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9262AF-B64F-375D-615B-65E553077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36" y="1493387"/>
            <a:ext cx="8691716" cy="387122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B9F90BCE-8CAB-7E06-7E1B-709583FC440C}"/>
              </a:ext>
            </a:extLst>
          </p:cNvPr>
          <p:cNvSpPr/>
          <p:nvPr/>
        </p:nvSpPr>
        <p:spPr>
          <a:xfrm>
            <a:off x="8834283" y="1354686"/>
            <a:ext cx="663679" cy="4424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C92E19-B2B2-5FB5-3A96-EFD8EB1F4890}"/>
              </a:ext>
            </a:extLst>
          </p:cNvPr>
          <p:cNvSpPr txBox="1"/>
          <p:nvPr/>
        </p:nvSpPr>
        <p:spPr>
          <a:xfrm>
            <a:off x="7005482" y="1935838"/>
            <a:ext cx="382508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/>
              <a:t>여기 눌러야 파일 리스트 볼수 있음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3EB67-18B4-BBD2-3E26-72253931251A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186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0DD8A-8A28-C242-D44F-2004D4F12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EF75CB2-6062-0CAA-CE9C-487B29994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413" y="1550368"/>
            <a:ext cx="10156723" cy="35068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DB85F-65B8-4314-C534-F373816F999D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3938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981A2-E0BF-B365-CF11-13C9ADEF0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66E698-52A1-5CB8-3300-52EE413AC11F}"/>
              </a:ext>
            </a:extLst>
          </p:cNvPr>
          <p:cNvSpPr txBox="1"/>
          <p:nvPr/>
        </p:nvSpPr>
        <p:spPr>
          <a:xfrm>
            <a:off x="838199" y="1196090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워크로드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(Workload)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F7C1B86-0B21-DD47-E394-83FAB4E5806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00043AE-3DB2-F194-A0E6-FAD54C46B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9735"/>
            <a:ext cx="10354520" cy="2980356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스테이트풀셋</a:t>
            </a:r>
            <a:r>
              <a:rPr lang="en-US" altLang="ko-KR" sz="2000" b="1" i="0">
                <a:effectLst/>
                <a:latin typeface="-apple-system"/>
              </a:rPr>
              <a:t>(StatefulSet)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주로 상태가 중요한 애플리케이션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예</a:t>
            </a:r>
            <a:r>
              <a:rPr lang="en-US" altLang="ko-KR" sz="1800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데이터베이스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분산 시스템 등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에서 사용됨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 u="sng">
                <a:effectLst/>
                <a:latin typeface="-apple-system"/>
              </a:rPr>
              <a:t>각 파드에 고유한 이름을 부여하고</a:t>
            </a:r>
            <a:r>
              <a:rPr lang="en-US" altLang="ko-KR" sz="1800" i="0" u="sng">
                <a:effectLst/>
                <a:latin typeface="-apple-system"/>
              </a:rPr>
              <a:t>, </a:t>
            </a:r>
            <a:r>
              <a:rPr lang="ko-KR" altLang="en-US" sz="1800" i="0" u="sng">
                <a:effectLst/>
                <a:latin typeface="-apple-system"/>
              </a:rPr>
              <a:t>파드의 순서와 고유성을 보장</a:t>
            </a:r>
            <a:r>
              <a:rPr lang="ko-KR" altLang="en-US" sz="1800" i="0">
                <a:effectLst/>
                <a:latin typeface="-apple-system"/>
              </a:rPr>
              <a:t>하며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지속적인 저장소를 제공함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400">
                <a:latin typeface="-apple-system"/>
              </a:rPr>
              <a:t>각 레플리카들의 이름이 다름</a:t>
            </a:r>
            <a:r>
              <a:rPr lang="en-US" altLang="ko-KR" sz="1400">
                <a:latin typeface="-apple-system"/>
              </a:rPr>
              <a:t>. </a:t>
            </a:r>
            <a:r>
              <a:rPr lang="en-US" altLang="ko-KR" sz="1200"/>
              <a:t>Deployment</a:t>
            </a:r>
            <a:r>
              <a:rPr lang="ko-KR" altLang="en-US" sz="1200"/>
              <a:t>나 </a:t>
            </a:r>
            <a:r>
              <a:rPr lang="en-US" altLang="ko-KR" sz="1200"/>
              <a:t>ReplicaSet</a:t>
            </a:r>
            <a:r>
              <a:rPr lang="ko-KR" altLang="en-US" sz="1200"/>
              <a:t>과의 주요 차이점 중 하나</a:t>
            </a:r>
            <a:endParaRPr lang="en-US" altLang="ko-KR" sz="1400"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예를 들어</a:t>
            </a:r>
            <a:r>
              <a:rPr lang="en-US" altLang="ko-KR" sz="1400" i="0">
                <a:effectLst/>
                <a:latin typeface="-apple-system"/>
              </a:rPr>
              <a:t>, StatefulSet</a:t>
            </a:r>
            <a:r>
              <a:rPr lang="ko-KR" altLang="en-US" sz="1400" i="0">
                <a:effectLst/>
                <a:latin typeface="-apple-system"/>
              </a:rPr>
              <a:t>의 이름이 </a:t>
            </a:r>
            <a:r>
              <a:rPr lang="en-US" altLang="ko-KR" sz="1400" i="0">
                <a:effectLst/>
                <a:latin typeface="-apple-system"/>
              </a:rPr>
              <a:t>mysql-statefulset</a:t>
            </a:r>
            <a:r>
              <a:rPr lang="ko-KR" altLang="en-US" sz="1400" i="0">
                <a:effectLst/>
                <a:latin typeface="-apple-system"/>
              </a:rPr>
              <a:t>이고 레플리카 개수가 </a:t>
            </a:r>
            <a:r>
              <a:rPr lang="en-US" altLang="ko-KR" sz="1400" i="0">
                <a:effectLst/>
                <a:latin typeface="-apple-system"/>
              </a:rPr>
              <a:t>3</a:t>
            </a:r>
            <a:r>
              <a:rPr lang="ko-KR" altLang="en-US" sz="1400" i="0">
                <a:effectLst/>
                <a:latin typeface="-apple-system"/>
              </a:rPr>
              <a:t>이라면</a:t>
            </a:r>
            <a:r>
              <a:rPr lang="en-US" altLang="ko-KR" sz="1400" i="0">
                <a:effectLst/>
                <a:latin typeface="-apple-system"/>
              </a:rPr>
              <a:t>, </a:t>
            </a:r>
            <a:r>
              <a:rPr lang="ko-KR" altLang="en-US" sz="1400" i="0">
                <a:effectLst/>
                <a:latin typeface="-apple-system"/>
              </a:rPr>
              <a:t>생성되는 파드의 이름은 </a:t>
            </a:r>
            <a:r>
              <a:rPr lang="en-US" altLang="ko-KR" sz="1400" i="0">
                <a:effectLst/>
                <a:latin typeface="-apple-system"/>
              </a:rPr>
              <a:t>mysql-statefulset-0, mysql-statefulset-1, mysql-statefulset-2</a:t>
            </a:r>
          </a:p>
          <a:p>
            <a:pPr lvl="1"/>
            <a:r>
              <a:rPr lang="ko-KR" altLang="en-US" sz="1800" i="0">
                <a:effectLst/>
                <a:latin typeface="-apple-system"/>
              </a:rPr>
              <a:t>지속적인 저장소</a:t>
            </a:r>
            <a:r>
              <a:rPr lang="en-US" altLang="ko-KR" sz="1800" i="0">
                <a:effectLst/>
                <a:latin typeface="-apple-system"/>
              </a:rPr>
              <a:t>(</a:t>
            </a:r>
            <a:r>
              <a:rPr lang="ko-KR" altLang="en-US" sz="1800" i="0">
                <a:effectLst/>
                <a:latin typeface="-apple-system"/>
              </a:rPr>
              <a:t>볼륨</a:t>
            </a:r>
            <a:r>
              <a:rPr lang="en-US" altLang="ko-KR" sz="1800" i="0">
                <a:effectLst/>
                <a:latin typeface="-apple-system"/>
              </a:rPr>
              <a:t>)</a:t>
            </a:r>
            <a:r>
              <a:rPr lang="ko-KR" altLang="en-US" sz="1800" i="0">
                <a:effectLst/>
                <a:latin typeface="-apple-system"/>
              </a:rPr>
              <a:t>를 각 파드에 연결하여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파드가 재시작되더라도 데이터가 손실되지 않도록 함</a:t>
            </a:r>
            <a:endParaRPr lang="en-US" altLang="ko-KR" sz="1800" i="0">
              <a:effectLst/>
              <a:latin typeface="-apple-system"/>
            </a:endParaRPr>
          </a:p>
          <a:p>
            <a:pPr lvl="2"/>
            <a:r>
              <a:rPr lang="ko-KR" altLang="en-US" sz="1400" i="0">
                <a:effectLst/>
                <a:latin typeface="-apple-system"/>
              </a:rPr>
              <a:t>이를 통해 파드가 재시작되더라도 데이터를 손실하지 않도록 할 수 있음</a:t>
            </a:r>
            <a:endParaRPr lang="en-US" altLang="ko-KR" sz="1400" i="0">
              <a:effectLst/>
              <a:latin typeface="-apple-system"/>
            </a:endParaRPr>
          </a:p>
          <a:p>
            <a:pPr lvl="1"/>
            <a:endParaRPr lang="en-US" altLang="ko-KR" sz="18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778500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D75E-4946-E27B-5FA5-214E62D9E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EF68231-4172-E3EB-5E36-15FB715F6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64" y="1684358"/>
            <a:ext cx="10019071" cy="3489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AAF2A4-E16A-71FF-FCDA-EFCC619B8CC3}"/>
              </a:ext>
            </a:extLst>
          </p:cNvPr>
          <p:cNvSpPr txBox="1"/>
          <p:nvPr/>
        </p:nvSpPr>
        <p:spPr>
          <a:xfrm>
            <a:off x="4969729" y="5490141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파일 업로드 완료</a:t>
            </a:r>
            <a:endParaRPr lang="en-US" altLang="ko-KR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026160-C5DE-DAFB-06D9-BDAE3BA47C0A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9061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74C7B-6D07-C46D-7C44-166A9F078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7A3EBF5-F40A-FC1E-2A7A-FC04A4E8ACE9}"/>
              </a:ext>
            </a:extLst>
          </p:cNvPr>
          <p:cNvSpPr txBox="1"/>
          <p:nvPr/>
        </p:nvSpPr>
        <p:spPr>
          <a:xfrm>
            <a:off x="296567" y="677760"/>
            <a:ext cx="1008081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많은 경우 큰 파일은 알아서 먼저 청크로 나누고, 그 청크에 이레이저 코딩을 하는데</a:t>
            </a:r>
            <a:r>
              <a:rPr lang="en-US" altLang="ko-KR" sz="1400"/>
              <a:t>, </a:t>
            </a:r>
            <a:r>
              <a:rPr lang="ko-KR" altLang="en-US" sz="1400"/>
              <a:t>여기선 웹으로 올리면 청크로 안 나눔 </a:t>
            </a:r>
          </a:p>
          <a:p>
            <a:r>
              <a:rPr lang="ko-KR" altLang="en-US" sz="1400"/>
              <a:t>MinIO가 실제로 part.1, part.2, ..., part.N으로 조각을 생성해서 저장하도록 만들고 싶다!</a:t>
            </a:r>
          </a:p>
          <a:p>
            <a:r>
              <a:rPr lang="ko-KR" altLang="en-US" sz="1400" b="1"/>
              <a:t>MC(MinIO CLI) 사용해야함</a:t>
            </a:r>
            <a:endParaRPr lang="en-US" altLang="ko-KR" sz="1400" b="1"/>
          </a:p>
          <a:p>
            <a:endParaRPr lang="en-US" altLang="ko-KR" sz="1400"/>
          </a:p>
          <a:p>
            <a:endParaRPr lang="ko-KR" altLang="en-US" sz="1400"/>
          </a:p>
          <a:p>
            <a:r>
              <a:rPr lang="ko-KR" altLang="en-US" sz="1400" b="1"/>
              <a:t>다운로드</a:t>
            </a:r>
          </a:p>
          <a:p>
            <a:r>
              <a:rPr lang="ko-KR" altLang="en-US" sz="1400"/>
              <a:t>curl -O https://dl.min.io/client/mc/release/linux-amd64/mc</a:t>
            </a:r>
          </a:p>
          <a:p>
            <a:r>
              <a:rPr lang="ko-KR" altLang="en-US" sz="1400"/>
              <a:t>chmod +x mc</a:t>
            </a:r>
          </a:p>
          <a:p>
            <a:r>
              <a:rPr lang="ko-KR" altLang="en-US" sz="1400"/>
              <a:t>sudo mv mc /usr/bin/mc</a:t>
            </a:r>
          </a:p>
          <a:p>
            <a:endParaRPr lang="ko-KR" altLang="en-US" sz="1400"/>
          </a:p>
          <a:p>
            <a:r>
              <a:rPr lang="ko-KR" altLang="en-US" sz="1400" b="1"/>
              <a:t>서버 등록 </a:t>
            </a:r>
            <a:r>
              <a:rPr lang="en-US" altLang="ko-KR" sz="1400" b="1"/>
              <a:t>(Web</a:t>
            </a:r>
            <a:r>
              <a:rPr lang="ko-KR" altLang="en-US" sz="1400" b="1"/>
              <a:t>은 포트 </a:t>
            </a:r>
            <a:r>
              <a:rPr lang="en-US" altLang="ko-KR" sz="1400" b="1"/>
              <a:t>9001)</a:t>
            </a:r>
            <a:endParaRPr lang="ko-KR" altLang="en-US" sz="1400" b="1"/>
          </a:p>
          <a:p>
            <a:r>
              <a:rPr lang="ko-KR" altLang="en-US" sz="1400"/>
              <a:t>mc alias set local http://localhost:9000 minioadmin minioadmin</a:t>
            </a:r>
          </a:p>
          <a:p>
            <a:endParaRPr lang="en-US" altLang="ko-KR" sz="1400"/>
          </a:p>
          <a:p>
            <a:r>
              <a:rPr lang="en-US" altLang="ko-KR" sz="1400" b="1"/>
              <a:t>MinIO </a:t>
            </a:r>
            <a:r>
              <a:rPr lang="ko-KR" altLang="en-US" sz="1400" b="1"/>
              <a:t>입장에서 데이터 노드 상태 확인</a:t>
            </a:r>
          </a:p>
          <a:p>
            <a:r>
              <a:rPr lang="en-US" altLang="ko-KR" sz="1400"/>
              <a:t>mc admin info local</a:t>
            </a:r>
          </a:p>
          <a:p>
            <a:endParaRPr lang="ko-KR" altLang="en-US" sz="1400"/>
          </a:p>
          <a:p>
            <a:r>
              <a:rPr lang="ko-KR" altLang="en-US" sz="1400" b="1"/>
              <a:t>버킷 생성 </a:t>
            </a:r>
            <a:r>
              <a:rPr lang="en-US" altLang="ko-KR" sz="1400" b="1"/>
              <a:t>(</a:t>
            </a:r>
            <a:r>
              <a:rPr lang="ko-KR" altLang="en-US" sz="1400" b="1"/>
              <a:t>아까 </a:t>
            </a:r>
            <a:r>
              <a:rPr lang="en-US" altLang="ko-KR" sz="1400" b="1"/>
              <a:t>web</a:t>
            </a:r>
            <a:r>
              <a:rPr lang="ko-KR" altLang="en-US" sz="1400" b="1"/>
              <a:t>에서 만들어서 안해도 됨</a:t>
            </a:r>
            <a:r>
              <a:rPr lang="en-US" altLang="ko-KR" sz="1400" b="1"/>
              <a:t>)</a:t>
            </a:r>
            <a:endParaRPr lang="ko-KR" altLang="en-US" sz="1400" b="1"/>
          </a:p>
          <a:p>
            <a:r>
              <a:rPr lang="ko-KR" altLang="en-US" sz="1400"/>
              <a:t>mc mb local/test</a:t>
            </a:r>
          </a:p>
          <a:p>
            <a:endParaRPr lang="ko-KR" altLang="en-US" sz="1400"/>
          </a:p>
          <a:p>
            <a:r>
              <a:rPr lang="ko-KR" altLang="en-US" sz="1400" b="1"/>
              <a:t>파일 업로드 </a:t>
            </a:r>
            <a:r>
              <a:rPr lang="en-US" altLang="ko-KR" sz="1400" b="1"/>
              <a:t>(mc</a:t>
            </a:r>
            <a:r>
              <a:rPr lang="ko-KR" altLang="en-US" sz="1400" b="1"/>
              <a:t>는 기본적으로 큰 파일은 청크 나눠서 올림</a:t>
            </a:r>
            <a:r>
              <a:rPr lang="en-US" altLang="ko-KR" sz="1400" b="1"/>
              <a:t>)</a:t>
            </a:r>
          </a:p>
          <a:p>
            <a:r>
              <a:rPr lang="en-US" altLang="ko-KR" sz="1400" b="1"/>
              <a:t>(</a:t>
            </a:r>
            <a:r>
              <a:rPr lang="ko-KR" altLang="en-US" sz="1400" b="1"/>
              <a:t>웹도 설정 있을 것 같은데 못 찾았음</a:t>
            </a:r>
            <a:r>
              <a:rPr lang="en-US" altLang="ko-KR" sz="1400" b="1"/>
              <a:t>)</a:t>
            </a:r>
            <a:endParaRPr lang="ko-KR" altLang="en-US" sz="1400" b="1"/>
          </a:p>
          <a:p>
            <a:r>
              <a:rPr lang="ko-KR" altLang="en-US" sz="1400"/>
              <a:t>mc cp </a:t>
            </a:r>
            <a:r>
              <a:rPr lang="en-US" altLang="ko-KR" sz="1400"/>
              <a:t>bigfile.bin </a:t>
            </a:r>
            <a:r>
              <a:rPr lang="ko-KR" altLang="en-US" sz="1400"/>
              <a:t>local/test/</a:t>
            </a:r>
            <a:endParaRPr lang="en-US" altLang="ko-KR" sz="1400"/>
          </a:p>
          <a:p>
            <a:endParaRPr lang="en-US" altLang="ko-KR" sz="1400"/>
          </a:p>
          <a:p>
            <a:r>
              <a:rPr lang="ko-KR" altLang="en-US" sz="1400" b="1"/>
              <a:t>업로드 확인 </a:t>
            </a:r>
            <a:r>
              <a:rPr lang="en-US" altLang="ko-KR" sz="1400" b="1"/>
              <a:t>(</a:t>
            </a:r>
            <a:r>
              <a:rPr lang="ko-KR" altLang="en-US" sz="1400" b="1"/>
              <a:t>물리적 경로는 아니고 </a:t>
            </a:r>
            <a:r>
              <a:rPr lang="en-US" altLang="ko-KR" sz="1400" b="1"/>
              <a:t>MinIO</a:t>
            </a:r>
            <a:r>
              <a:rPr lang="ko-KR" altLang="en-US" sz="1400" b="1"/>
              <a:t>의 논리적 경로</a:t>
            </a:r>
            <a:r>
              <a:rPr lang="en-US" altLang="ko-KR" sz="1400" b="1"/>
              <a:t>)</a:t>
            </a:r>
          </a:p>
          <a:p>
            <a:r>
              <a:rPr lang="en-US" altLang="ko-KR" sz="1400"/>
              <a:t>mc ls local/test/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E4FBC4-804E-40B5-4B41-FACDFA89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003" y="1574855"/>
            <a:ext cx="4595258" cy="48924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796711-ABA8-1D75-E1A4-50C0C893A909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</a:t>
            </a:r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 MC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사용하기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034389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730250"/>
            <a:ext cx="9582151" cy="5446713"/>
          </a:xfrm>
        </p:spPr>
        <p:txBody>
          <a:bodyPr>
            <a:normAutofit fontScale="92500" lnSpcReduction="10000"/>
          </a:bodyPr>
          <a:p>
            <a:pPr lvl="0">
              <a:defRPr/>
            </a:pPr>
            <a:r>
              <a:rPr lang="en-US" altLang="ko-KR" sz="2600"/>
              <a:t>kubectl get pods -n minio -o wide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docker exec docker exec -it [</a:t>
            </a:r>
            <a:r>
              <a:rPr lang="ko-KR" altLang="en-US" sz="2600"/>
              <a:t>노드</a:t>
            </a:r>
            <a:r>
              <a:rPr lang="en-US" altLang="ko-KR" sz="2600"/>
              <a:t>]</a:t>
            </a:r>
            <a:endParaRPr lang="en-US" altLang="ko-KR" sz="2600"/>
          </a:p>
          <a:p>
            <a:pPr lvl="1">
              <a:defRPr/>
            </a:pPr>
            <a:r>
              <a:rPr lang="en-US" altLang="ko-KR" sz="2200"/>
              <a:t>docker exec docker exec -it minio-cluster-worker2</a:t>
            </a:r>
            <a:endParaRPr lang="en-US" altLang="ko-KR" sz="2200"/>
          </a:p>
          <a:p>
            <a:pPr lvl="0">
              <a:defRPr/>
            </a:pPr>
            <a:r>
              <a:rPr lang="en-US" altLang="ko-KR" sz="2600"/>
              <a:t>cd </a:t>
            </a:r>
            <a:r>
              <a:rPr lang="en-US" sz="2600"/>
              <a:t>/mnt/data/</a:t>
            </a:r>
            <a:r>
              <a:rPr lang="en-US" altLang="ko-KR" sz="2600"/>
              <a:t>minioN/</a:t>
            </a:r>
            <a:r>
              <a:rPr lang="ko-KR" altLang="en-US" sz="2600"/>
              <a:t>버킷명</a:t>
            </a:r>
            <a:r>
              <a:rPr lang="en-US" altLang="ko-KR" sz="2600"/>
              <a:t>(</a:t>
            </a:r>
            <a:r>
              <a:rPr lang="ko-KR" altLang="en-US" sz="2600"/>
              <a:t>여기선 </a:t>
            </a:r>
            <a:r>
              <a:rPr lang="en-US" altLang="ko-KR" sz="2600"/>
              <a:t>test</a:t>
            </a:r>
            <a:r>
              <a:rPr lang="ko-KR" altLang="en-US" sz="2600"/>
              <a:t>였음</a:t>
            </a:r>
            <a:r>
              <a:rPr lang="en-US" altLang="ko-KR" sz="2600"/>
              <a:t>)</a:t>
            </a:r>
            <a:endParaRPr lang="en-US" altLang="ko-KR" sz="2600"/>
          </a:p>
          <a:p>
            <a:pPr lvl="0">
              <a:defRPr/>
            </a:pPr>
            <a:r>
              <a:rPr lang="en-US" altLang="ko-KR" sz="2600"/>
              <a:t>ls</a:t>
            </a:r>
            <a:r>
              <a:rPr lang="ko-KR" altLang="en-US" sz="2600"/>
              <a:t>를 하면 올렸던 파일명의 디렉토리들이 나옴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이중에서 하나 </a:t>
            </a:r>
            <a:r>
              <a:rPr lang="en-US" altLang="ko-KR" sz="2600"/>
              <a:t>cd</a:t>
            </a:r>
            <a:r>
              <a:rPr lang="ko-KR" altLang="en-US" sz="2600"/>
              <a:t> 해서 들어가면</a:t>
            </a:r>
            <a:r>
              <a:rPr lang="en-US" altLang="ko-KR" sz="2600"/>
              <a:t>,</a:t>
            </a:r>
            <a:r>
              <a:rPr lang="ko-KR" altLang="en-US" sz="2600"/>
              <a:t> 메타데이터와 어떤 해시명의 디렉토리가 나옴</a:t>
            </a:r>
            <a:endParaRPr lang="ko-KR" altLang="en-US" sz="2600"/>
          </a:p>
          <a:p>
            <a:pPr lvl="0">
              <a:defRPr/>
            </a:pPr>
            <a:r>
              <a:rPr lang="ko-KR" altLang="en-US" sz="2600"/>
              <a:t>해시명에 디렉토리가 나뉘어진 조각</a:t>
            </a:r>
            <a:r>
              <a:rPr lang="en-US" altLang="ko-KR" sz="2600"/>
              <a:t>.</a:t>
            </a:r>
            <a:r>
              <a:rPr lang="ko-KR" altLang="en-US" sz="2600"/>
              <a:t> 크기가 내가 말한대로 원본의 절반임</a:t>
            </a:r>
            <a:r>
              <a:rPr lang="en-US" altLang="ko-KR" sz="2600"/>
              <a:t>.</a:t>
            </a:r>
            <a:r>
              <a:rPr lang="ko-KR" altLang="en-US" sz="2600"/>
              <a:t> </a:t>
            </a:r>
            <a:r>
              <a:rPr lang="en-US" altLang="ko-KR" sz="2600"/>
              <a:t>ls -l</a:t>
            </a:r>
            <a:r>
              <a:rPr lang="ko-KR" altLang="en-US" sz="2600"/>
              <a:t> 해서 볼수 있음</a:t>
            </a:r>
            <a:endParaRPr lang="ko-KR" altLang="en-US" sz="2600"/>
          </a:p>
          <a:p>
            <a:pPr lvl="1">
              <a:defRPr/>
            </a:pPr>
            <a:r>
              <a:rPr lang="ko-KR" altLang="en-US" sz="2600"/>
              <a:t>현재 </a:t>
            </a:r>
            <a:r>
              <a:rPr lang="en-US" altLang="ko-KR" sz="2600"/>
              <a:t>minio</a:t>
            </a:r>
            <a:r>
              <a:rPr lang="ko-KR" altLang="en-US" sz="2600"/>
              <a:t>는 파일을 반으로 갈라서 </a:t>
            </a:r>
            <a:r>
              <a:rPr lang="en-US" altLang="ko-KR" sz="2600"/>
              <a:t>2</a:t>
            </a:r>
            <a:r>
              <a:rPr lang="ko-KR" altLang="en-US" sz="2600"/>
              <a:t>개는 데이터 조각</a:t>
            </a:r>
            <a:r>
              <a:rPr lang="en-US" altLang="ko-KR" sz="2600"/>
              <a:t>,</a:t>
            </a:r>
            <a:r>
              <a:rPr lang="ko-KR" altLang="en-US" sz="2600"/>
              <a:t> 조각 하나와 같은 크기의 패리티 조각을 </a:t>
            </a:r>
            <a:r>
              <a:rPr lang="en-US" altLang="ko-KR" sz="2600"/>
              <a:t>2</a:t>
            </a:r>
            <a:r>
              <a:rPr lang="ko-KR" altLang="en-US" sz="2600"/>
              <a:t>개 해서 총 </a:t>
            </a:r>
            <a:r>
              <a:rPr lang="en-US" altLang="ko-KR" sz="2600"/>
              <a:t>4</a:t>
            </a:r>
            <a:r>
              <a:rPr lang="ko-KR" altLang="en-US" sz="2600"/>
              <a:t>개의 노드에 분산 저장</a:t>
            </a:r>
            <a:endParaRPr lang="ko-KR" altLang="en-US" sz="2600"/>
          </a:p>
          <a:p>
            <a:pPr lvl="1">
              <a:defRPr/>
            </a:pPr>
            <a:r>
              <a:rPr lang="ko-KR" altLang="en-US" sz="2600"/>
              <a:t>그래서 하나의 노드에는 원래 파일의 절반의 크기의 조각이 들어감</a:t>
            </a:r>
            <a:endParaRPr lang="ko-KR" altLang="en-US" sz="2600"/>
          </a:p>
          <a:p>
            <a:pPr lvl="0">
              <a:defRPr/>
            </a:pPr>
            <a:endParaRPr lang="en-US" altLang="ko-KR" sz="2600"/>
          </a:p>
          <a:p>
            <a:pPr lvl="0">
              <a:defRPr/>
            </a:pPr>
            <a:endParaRPr lang="en-US" altLang="ko-KR" sz="2600"/>
          </a:p>
        </p:txBody>
      </p:sp>
      <p:sp>
        <p:nvSpPr>
          <p:cNvPr id="4" name="가로 글상자 3"/>
          <p:cNvSpPr txBox="1"/>
          <p:nvPr/>
        </p:nvSpPr>
        <p:spPr>
          <a:xfrm>
            <a:off x="9258300" y="0"/>
            <a:ext cx="2781300" cy="3886200"/>
          </a:xfrm>
          <a:prstGeom prst="rect">
            <a:avLst/>
          </a:prstGeom>
        </p:spPr>
        <p:txBody>
          <a:bodyPr wrap="none"/>
          <a:p>
            <a:pPr lvl="0">
              <a:defRPr/>
            </a:pPr>
            <a:r>
              <a:rPr lang="en-US" sz="1300"/>
              <a:t># Static PVs for each Pod</a:t>
            </a:r>
            <a:endParaRPr lang="en-US" sz="1300"/>
          </a:p>
          <a:p>
            <a:pPr lvl="0">
              <a:defRPr/>
            </a:pPr>
            <a:r>
              <a:rPr lang="en-US" sz="1300"/>
              <a:t>apiVersion: v1</a:t>
            </a:r>
            <a:endParaRPr lang="en-US" sz="1300"/>
          </a:p>
          <a:p>
            <a:pPr lvl="0">
              <a:defRPr/>
            </a:pPr>
            <a:r>
              <a:rPr lang="en-US" sz="1300"/>
              <a:t>kind: PersistentVolume</a:t>
            </a:r>
            <a:endParaRPr lang="en-US" sz="1300"/>
          </a:p>
          <a:p>
            <a:pPr lvl="0">
              <a:defRPr/>
            </a:pPr>
            <a:r>
              <a:rPr lang="en-US" sz="1300"/>
              <a:t>metadata:</a:t>
            </a:r>
            <a:endParaRPr lang="en-US" sz="1300"/>
          </a:p>
          <a:p>
            <a:pPr lvl="0">
              <a:defRPr/>
            </a:pPr>
            <a:r>
              <a:rPr lang="en-US" sz="1300"/>
              <a:t>  name: pv-minio-0</a:t>
            </a:r>
            <a:endParaRPr lang="en-US" sz="1300"/>
          </a:p>
          <a:p>
            <a:pPr lvl="0">
              <a:defRPr/>
            </a:pPr>
            <a:r>
              <a:rPr lang="en-US" sz="1300"/>
              <a:t>spec:</a:t>
            </a:r>
            <a:endParaRPr lang="en-US" sz="1300"/>
          </a:p>
          <a:p>
            <a:pPr lvl="0">
              <a:defRPr/>
            </a:pPr>
            <a:r>
              <a:rPr lang="en-US" sz="1300"/>
              <a:t>  capacity:</a:t>
            </a:r>
            <a:endParaRPr lang="en-US" sz="1300"/>
          </a:p>
          <a:p>
            <a:pPr lvl="0">
              <a:defRPr/>
            </a:pPr>
            <a:r>
              <a:rPr lang="en-US" sz="1300"/>
              <a:t>    storage: 5Gi</a:t>
            </a:r>
            <a:endParaRPr lang="en-US" sz="1300"/>
          </a:p>
          <a:p>
            <a:pPr lvl="0">
              <a:defRPr/>
            </a:pPr>
            <a:r>
              <a:rPr lang="en-US" sz="1300"/>
              <a:t>  accessModes:</a:t>
            </a:r>
            <a:endParaRPr lang="en-US" sz="1300"/>
          </a:p>
          <a:p>
            <a:pPr lvl="0">
              <a:defRPr/>
            </a:pPr>
            <a:r>
              <a:rPr lang="en-US" sz="1300"/>
              <a:t>    - ReadWriteOnce</a:t>
            </a:r>
            <a:endParaRPr lang="en-US" sz="1300"/>
          </a:p>
          <a:p>
            <a:pPr lvl="0">
              <a:defRPr/>
            </a:pPr>
            <a:r>
              <a:rPr lang="en-US" sz="1300"/>
              <a:t>  storageClassName: manual</a:t>
            </a:r>
            <a:endParaRPr lang="en-US" sz="1300"/>
          </a:p>
          <a:p>
            <a:pPr lvl="0">
              <a:defRPr/>
            </a:pPr>
            <a:r>
              <a:rPr lang="en-US" sz="1300"/>
              <a:t>  hostPath:</a:t>
            </a:r>
            <a:endParaRPr lang="en-US" sz="1300"/>
          </a:p>
          <a:p>
            <a:pPr lvl="0">
              <a:defRPr/>
            </a:pPr>
            <a:r>
              <a:rPr lang="en-US" sz="1300"/>
              <a:t>    path: /mnt/data/minio0</a:t>
            </a:r>
            <a:endParaRPr lang="en-US" sz="1300"/>
          </a:p>
          <a:p>
            <a:pPr lvl="0">
              <a:defRPr/>
            </a:pPr>
            <a:r>
              <a:rPr lang="en-US" sz="1300"/>
              <a:t>---</a:t>
            </a: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4260306126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492125"/>
            <a:ext cx="10515600" cy="6142038"/>
          </a:xfrm>
        </p:spPr>
        <p:txBody>
          <a:bodyPr>
            <a:normAutofit fontScale="92500" lnSpcReduction="10000"/>
          </a:bodyPr>
          <a:p>
            <a:pPr lvl="0">
              <a:defRPr/>
            </a:pPr>
            <a:r>
              <a:rPr lang="ko-KR" altLang="en-US"/>
              <a:t>minio-0 파드가 minio-cluster-worker2라는 노드에 할당이 됐어요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클러스터가 미리 만들어놓은 PV 중에서 pv-minio-0가 minio-cluster-worker2 쪽에 할당이 되었으니, 이 쪽에 minio에서 올린 파일(의 조각)이 저장이 되는거에요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만약에 어떤 노드가 문제가 생기면 다른 노드의 파일 가져오려고 복제나 </a:t>
            </a:r>
            <a:r>
              <a:rPr lang="en-US" altLang="ko-KR"/>
              <a:t>EC</a:t>
            </a:r>
            <a:r>
              <a:rPr lang="ko-KR" altLang="en-US"/>
              <a:t>을 쓰는 것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EC가 복제보다 보통 용량이 적게 든다는거 자체는 알거에요?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(</a:t>
            </a:r>
            <a:r>
              <a:rPr lang="ko-KR" altLang="en-US"/>
              <a:t>이것도 </a:t>
            </a:r>
            <a:r>
              <a:rPr lang="en-US" altLang="ko-KR"/>
              <a:t>EC</a:t>
            </a:r>
            <a:r>
              <a:rPr lang="ko-KR" altLang="en-US"/>
              <a:t>의 데이터</a:t>
            </a:r>
            <a:r>
              <a:rPr lang="en-US" altLang="ko-KR"/>
              <a:t>,</a:t>
            </a:r>
            <a:r>
              <a:rPr lang="ko-KR" altLang="en-US"/>
              <a:t> 패리티 설정 나름이긴 함</a:t>
            </a:r>
            <a:r>
              <a:rPr lang="en-US" altLang="ko-KR"/>
              <a:t>.</a:t>
            </a:r>
            <a:r>
              <a:rPr lang="ko-KR" altLang="en-US"/>
              <a:t> 이건 직접 설정 가능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현재 예시에서의 EC 같은 경우는 최소 2개의 노드가 살아있어야함</a:t>
            </a:r>
            <a:r>
              <a:rPr lang="en-US" altLang="ko-KR"/>
              <a:t>.</a:t>
            </a:r>
            <a:r>
              <a:rPr lang="ko-KR" altLang="en-US"/>
              <a:t> 복제는 원본 파일이기 때문에 사실 1개만 살아있어도 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EC는 또 조각 재구성하는 것이 시간이 걸림</a:t>
            </a:r>
            <a:r>
              <a:rPr lang="en-US" altLang="ko-KR"/>
              <a:t>-&gt;</a:t>
            </a:r>
            <a:r>
              <a:rPr lang="ko-KR" altLang="en-US"/>
              <a:t> 얼마 걸리지는 않음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결과적으로 이게 대역폭 문제 등으로 이어질 수도 있고 그래서 그냥 상황</a:t>
            </a:r>
            <a:r>
              <a:rPr lang="en-US" altLang="ko-KR"/>
              <a:t>,</a:t>
            </a:r>
            <a:r>
              <a:rPr lang="ko-KR" altLang="en-US"/>
              <a:t> 인프라에 따라 설정해야함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06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51D667-6C4B-E05C-E6D2-9E1F421D4AFB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스토리지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B21CA2B-6D24-FD18-9CD3-E75DC7E130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199" y="1644805"/>
            <a:ext cx="10910778" cy="511750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1800" i="0">
                <a:effectLst/>
                <a:latin typeface="-apple-system"/>
              </a:rPr>
              <a:t>컨테이너 내부에 저장된 파일은 컨테이너 종료 시 사라지기 때문에</a:t>
            </a:r>
            <a:r>
              <a:rPr lang="en-US" altLang="ko-KR" sz="1800" i="0">
                <a:effectLst/>
                <a:latin typeface="-apple-system"/>
              </a:rPr>
              <a:t>, </a:t>
            </a:r>
            <a:r>
              <a:rPr lang="ko-KR" altLang="en-US" sz="1800" i="0">
                <a:effectLst/>
                <a:latin typeface="-apple-system"/>
              </a:rPr>
              <a:t>데이터를 영구적으로 저장하기 위해 스토리지를 사용함</a:t>
            </a:r>
            <a:r>
              <a:rPr lang="en-US" altLang="ko-KR" sz="1800" i="0">
                <a:effectLst/>
                <a:latin typeface="-apple-system"/>
              </a:rPr>
              <a:t>.</a:t>
            </a:r>
            <a:endParaRPr lang="en-US" altLang="ko-KR" sz="1800" i="0">
              <a:effectLst/>
              <a:latin typeface="-apple-system"/>
            </a:endParaRPr>
          </a:p>
          <a:p>
            <a:pPr lvl="0">
              <a:defRPr/>
            </a:pPr>
            <a:r>
              <a:rPr lang="ko-KR" altLang="en-US" sz="1800" i="0">
                <a:effectLst/>
                <a:latin typeface="-apple-system"/>
              </a:rPr>
              <a:t>파드가 삭제되거나 다시 생성되더라도 데이터를 보존할 수 있음</a:t>
            </a:r>
            <a:r>
              <a:rPr lang="en-US" altLang="ko-KR" sz="1800" i="0">
                <a:effectLst/>
                <a:latin typeface="-apple-system"/>
              </a:rPr>
              <a:t>.</a:t>
            </a:r>
            <a:endParaRPr lang="en-US" altLang="ko-KR" sz="1800" i="0">
              <a:effectLst/>
              <a:latin typeface="-apple-system"/>
            </a:endParaRPr>
          </a:p>
          <a:p>
            <a:pPr lvl="0">
              <a:defRPr/>
            </a:pPr>
            <a:endParaRPr lang="en-US" altLang="ko-KR" sz="500" i="0">
              <a:effectLst/>
              <a:latin typeface="-apple-system"/>
            </a:endParaRPr>
          </a:p>
          <a:p>
            <a:pPr lvl="0">
              <a:defRPr/>
            </a:pPr>
            <a:r>
              <a:rPr lang="ko-KR" altLang="en-US" sz="1800" i="0">
                <a:effectLst/>
                <a:latin typeface="-apple-system"/>
              </a:rPr>
              <a:t>종류</a:t>
            </a:r>
            <a:r>
              <a:rPr lang="en-US" altLang="ko-KR" sz="1800" i="0">
                <a:effectLst/>
                <a:latin typeface="-apple-system"/>
              </a:rPr>
              <a:t>:</a:t>
            </a:r>
            <a:endParaRPr lang="en-US" altLang="ko-KR" sz="1800" i="0">
              <a:effectLst/>
              <a:latin typeface="-apple-system"/>
            </a:endParaRPr>
          </a:p>
          <a:p>
            <a:pPr lvl="1">
              <a:defRPr/>
            </a:pPr>
            <a:r>
              <a:rPr lang="en-US" altLang="ko-KR" sz="1600" b="1" i="0">
                <a:effectLst/>
                <a:latin typeface="-apple-system"/>
              </a:rPr>
              <a:t>Persistent Volume (PV): </a:t>
            </a:r>
            <a:r>
              <a:rPr lang="ko-KR" altLang="en-US" sz="1600" i="0">
                <a:effectLst/>
                <a:latin typeface="-apple-system"/>
              </a:rPr>
              <a:t>클러스터에서 제공하는 물리적</a:t>
            </a:r>
            <a:r>
              <a:rPr lang="en-US" altLang="ko-KR" sz="1600" i="0">
                <a:effectLst/>
                <a:latin typeface="-apple-system"/>
              </a:rPr>
              <a:t>/</a:t>
            </a:r>
            <a:r>
              <a:rPr lang="ko-KR" altLang="en-US" sz="1600" i="0">
                <a:effectLst/>
                <a:latin typeface="-apple-system"/>
              </a:rPr>
              <a:t>가상 스토리지</a:t>
            </a:r>
            <a:r>
              <a:rPr lang="en-US" altLang="ko-KR" sz="1600" i="0">
                <a:effectLst/>
                <a:latin typeface="-apple-system"/>
              </a:rPr>
              <a:t>.</a:t>
            </a:r>
            <a:endParaRPr lang="en-US" altLang="ko-KR" sz="1600" i="0">
              <a:effectLst/>
              <a:latin typeface="-apple-system"/>
            </a:endParaRPr>
          </a:p>
          <a:p>
            <a:pPr lvl="2">
              <a:defRPr/>
            </a:pPr>
            <a:r>
              <a:rPr lang="ko-KR" altLang="en-US" sz="1600" i="0">
                <a:effectLst/>
                <a:latin typeface="-apple-system"/>
              </a:rPr>
              <a:t>파드와 독립적으로 존재하므로 </a:t>
            </a:r>
            <a:r>
              <a:rPr lang="ko-KR" altLang="en-US" sz="1600" i="0" u="sng">
                <a:effectLst/>
                <a:latin typeface="-apple-system"/>
              </a:rPr>
              <a:t>파드가 삭제되더라도 데이터는 유지됨</a:t>
            </a:r>
            <a:r>
              <a:rPr lang="en-US" altLang="ko-KR" sz="1600" i="0">
                <a:effectLst/>
                <a:latin typeface="-apple-system"/>
              </a:rPr>
              <a:t>.</a:t>
            </a:r>
            <a:endParaRPr lang="en-US" altLang="ko-KR" sz="1600" i="0">
              <a:effectLst/>
              <a:latin typeface="-apple-system"/>
            </a:endParaRPr>
          </a:p>
          <a:p>
            <a:pPr lvl="1">
              <a:defRPr/>
            </a:pPr>
            <a:r>
              <a:rPr lang="en-US" altLang="ko-KR" sz="1600" b="1" i="0">
                <a:effectLst/>
                <a:highlight>
                  <a:srgbClr val="ffff00"/>
                </a:highlight>
                <a:latin typeface="-apple-system"/>
              </a:rPr>
              <a:t>Persistent Volume Claim (PVC): 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사용자가 필요한 스토리지를 요청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하는 인터페이스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.</a:t>
            </a:r>
            <a:endParaRPr lang="en-US" altLang="ko-KR" sz="1600" i="0">
              <a:effectLst/>
              <a:highlight>
                <a:srgbClr val="ffff00"/>
              </a:highlight>
              <a:latin typeface="-apple-system"/>
            </a:endParaRPr>
          </a:p>
          <a:p>
            <a:pPr lvl="2">
              <a:defRPr/>
            </a:pP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사용자는 스토리지 요구사항만 선언하고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, 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실제 </a:t>
            </a:r>
            <a:r>
              <a:rPr lang="en-US" altLang="ko-KR" sz="1600" i="0" u="sng">
                <a:effectLst/>
                <a:highlight>
                  <a:srgbClr val="ffff00"/>
                </a:highlight>
                <a:latin typeface="-apple-system"/>
              </a:rPr>
              <a:t>PV</a:t>
            </a:r>
            <a:r>
              <a:rPr lang="ko-KR" altLang="en-US" sz="1600" i="0" u="sng">
                <a:effectLst/>
                <a:highlight>
                  <a:srgbClr val="ffff00"/>
                </a:highlight>
                <a:latin typeface="-apple-system"/>
              </a:rPr>
              <a:t>와의 매칭은 쿠버네티스가 자동으로 처리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.</a:t>
            </a:r>
            <a:endParaRPr lang="en-US" altLang="ko-KR" sz="1600" i="0">
              <a:effectLst/>
              <a:highlight>
                <a:srgbClr val="ffff00"/>
              </a:highlight>
              <a:latin typeface="-apple-system"/>
            </a:endParaRPr>
          </a:p>
          <a:p>
            <a:pPr lvl="2">
              <a:defRPr/>
            </a:pP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PVC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를 통해 </a:t>
            </a:r>
            <a:r>
              <a:rPr lang="en-US" altLang="ko-KR" sz="1600" i="0">
                <a:effectLst/>
                <a:highlight>
                  <a:srgbClr val="ffff00"/>
                </a:highlight>
                <a:latin typeface="-apple-system"/>
              </a:rPr>
              <a:t>PV</a:t>
            </a:r>
            <a:r>
              <a:rPr lang="ko-KR" altLang="en-US" sz="1600" i="0">
                <a:effectLst/>
                <a:highlight>
                  <a:srgbClr val="ffff00"/>
                </a:highlight>
                <a:latin typeface="-apple-system"/>
              </a:rPr>
              <a:t>의 접근성을 추상화하여 파드가 손쉽게 데이터를 저장하고 읽을 수 있도록 지원</a:t>
            </a:r>
            <a:r>
              <a:rPr lang="en-US" altLang="ko-KR" sz="1600" i="0">
                <a:effectLst/>
                <a:latin typeface="-apple-system"/>
              </a:rPr>
              <a:t>.</a:t>
            </a:r>
            <a:endParaRPr lang="en-US" altLang="ko-KR" sz="1600" i="0">
              <a:effectLst/>
              <a:latin typeface="-apple-system"/>
            </a:endParaRPr>
          </a:p>
          <a:p>
            <a:pPr marL="0" lvl="0" indent="0">
              <a:buNone/>
              <a:defRPr/>
            </a:pPr>
            <a:endParaRPr lang="en-US" altLang="ko-KR" sz="500" i="0">
              <a:effectLst/>
              <a:latin typeface="-apple-system"/>
            </a:endParaRPr>
          </a:p>
          <a:p>
            <a:pPr lvl="0">
              <a:defRPr/>
            </a:pPr>
            <a:r>
              <a:rPr lang="ko-KR" altLang="en-US" sz="1800" b="1" i="0">
                <a:effectLst/>
                <a:latin typeface="-apple-system"/>
              </a:rPr>
              <a:t>스토리지 생성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b="1" i="0">
                <a:effectLst/>
                <a:latin typeface="-apple-system"/>
              </a:rPr>
              <a:t>클러스터 전체 관리자</a:t>
            </a:r>
            <a:r>
              <a:rPr lang="ko-KR" altLang="en-US" sz="1800" i="0">
                <a:effectLst/>
                <a:latin typeface="-apple-system"/>
              </a:rPr>
              <a:t>가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를 사전에 생성하거나 동적으로 프로비저닝</a:t>
            </a:r>
            <a:r>
              <a:rPr lang="en-US" altLang="ko-KR" sz="1800" i="0">
                <a:effectLst/>
                <a:latin typeface="-apple-system"/>
              </a:rPr>
              <a:t>.</a:t>
            </a:r>
            <a:endParaRPr lang="en-US" altLang="ko-KR" sz="1800" i="0">
              <a:effectLst/>
              <a:latin typeface="-apple-system"/>
            </a:endParaRPr>
          </a:p>
          <a:p>
            <a:pPr lvl="0">
              <a:defRPr/>
            </a:pPr>
            <a:r>
              <a:rPr lang="ko-KR" altLang="en-US" sz="1800" b="1" i="0">
                <a:effectLst/>
                <a:latin typeface="-apple-system"/>
              </a:rPr>
              <a:t>스토리지 요청</a:t>
            </a:r>
            <a:r>
              <a:rPr lang="en-US" altLang="ko-KR" sz="1800" b="1" i="0">
                <a:effectLst/>
                <a:latin typeface="-apple-system"/>
              </a:rPr>
              <a:t>: DB</a:t>
            </a:r>
            <a:r>
              <a:rPr lang="ko-KR" altLang="en-US" sz="1800" b="1" i="0">
                <a:effectLst/>
                <a:latin typeface="-apple-system"/>
              </a:rPr>
              <a:t>와 같은 특정 서비스 관리자</a:t>
            </a:r>
            <a:r>
              <a:rPr lang="ko-KR" altLang="en-US" sz="1800" i="0">
                <a:effectLst/>
                <a:latin typeface="-apple-system"/>
              </a:rPr>
              <a:t>가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를 통해 파드에 필요한 스토리지 용량과 접근 방식을 선언</a:t>
            </a:r>
            <a:r>
              <a:rPr lang="en-US" altLang="ko-KR" sz="1800" i="0">
                <a:effectLst/>
                <a:latin typeface="-apple-system"/>
              </a:rPr>
              <a:t>.</a:t>
            </a:r>
            <a:endParaRPr lang="en-US" altLang="ko-KR" sz="1800" i="0">
              <a:effectLst/>
              <a:latin typeface="-apple-system"/>
            </a:endParaRPr>
          </a:p>
          <a:p>
            <a:pPr lvl="0">
              <a:defRPr/>
            </a:pPr>
            <a:r>
              <a:rPr lang="ko-KR" altLang="en-US" sz="1800" b="1" i="0">
                <a:effectLst/>
                <a:latin typeface="-apple-system"/>
              </a:rPr>
              <a:t>매칭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en-US" altLang="ko-KR" sz="1800" i="0">
                <a:effectLst/>
                <a:latin typeface="-apple-system"/>
              </a:rPr>
              <a:t>PVC</a:t>
            </a:r>
            <a:r>
              <a:rPr lang="ko-KR" altLang="en-US" sz="1800" i="0">
                <a:effectLst/>
                <a:latin typeface="-apple-system"/>
              </a:rPr>
              <a:t>의 요구사항과 일치하는 </a:t>
            </a:r>
            <a:r>
              <a:rPr lang="en-US" altLang="ko-KR" sz="1800" i="0">
                <a:effectLst/>
                <a:latin typeface="-apple-system"/>
              </a:rPr>
              <a:t>PV</a:t>
            </a:r>
            <a:r>
              <a:rPr lang="ko-KR" altLang="en-US" sz="1800" i="0">
                <a:effectLst/>
                <a:latin typeface="-apple-system"/>
              </a:rPr>
              <a:t>가 자동으로 바인딩되어 사용 가능</a:t>
            </a:r>
            <a:r>
              <a:rPr lang="en-US" altLang="ko-KR" sz="1800" i="0">
                <a:effectLst/>
                <a:latin typeface="-apple-system"/>
              </a:rPr>
              <a:t>.</a:t>
            </a:r>
            <a:endParaRPr lang="en-US" altLang="ko-KR" sz="1800" i="0">
              <a:effectLst/>
              <a:latin typeface="-apple-system"/>
            </a:endParaRPr>
          </a:p>
          <a:p>
            <a:pPr lvl="0">
              <a:defRPr/>
            </a:pPr>
            <a:endParaRPr lang="en-US" altLang="ko-KR" sz="800">
              <a:latin typeface="-apple-system"/>
            </a:endParaRPr>
          </a:p>
          <a:p>
            <a:pPr lvl="0">
              <a:defRPr/>
            </a:pPr>
            <a:r>
              <a:rPr lang="ko-KR" altLang="en-US" sz="1800" i="0">
                <a:effectLst/>
                <a:latin typeface="-apple-system"/>
              </a:rPr>
              <a:t>쿠버네티스는 이를 통해 </a:t>
            </a:r>
            <a:r>
              <a:rPr lang="ko-KR" altLang="en-US" sz="1800" b="1" i="0">
                <a:effectLst/>
                <a:latin typeface="-apple-system"/>
              </a:rPr>
              <a:t>스토리지 리소스의 동적 할당 및 효율적인 데이터 관리</a:t>
            </a:r>
            <a:r>
              <a:rPr lang="ko-KR" altLang="en-US" sz="1800" i="0">
                <a:effectLst/>
                <a:latin typeface="-apple-system"/>
              </a:rPr>
              <a:t>를 제공</a:t>
            </a:r>
            <a:endParaRPr lang="ko-KR" altLang="en-US" sz="1800" i="0">
              <a:effectLst/>
              <a:latin typeface="-apple-system"/>
            </a:endParaRPr>
          </a:p>
          <a:p>
            <a:pPr marL="0" lvl="0" indent="0">
              <a:buNone/>
              <a:defRPr/>
            </a:pPr>
            <a:endParaRPr lang="en-US" altLang="ko-KR" sz="1400" i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255063340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E4DC2-A2D0-06DC-B60F-E3B90DFB64F7}"/>
              </a:ext>
            </a:extLst>
          </p:cNvPr>
          <p:cNvSpPr txBox="1"/>
          <p:nvPr/>
        </p:nvSpPr>
        <p:spPr>
          <a:xfrm>
            <a:off x="838199" y="1164191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오브젝트 스토리지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CDA6692-B73F-ACE8-480E-71811D1FDD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오브젝트 스토리지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199" y="1789734"/>
            <a:ext cx="10354520" cy="4908778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오브젝트 스토리지는 데이터를 오브젝트 단위로 저장하는 방식</a:t>
            </a:r>
            <a:endParaRPr lang="ko-KR" altLang="en-US" sz="20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대량의 비정형 데이터의 처리를 위한 데이터 스토리지 아키텍처</a:t>
            </a:r>
            <a:endParaRPr lang="ko-KR" altLang="en-US" sz="1600" i="0"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비정형 데이터는 행과 열이 있는 기존의 관계형 데이터베이스와 일치하지 않거나 쉽게 구성할 수 없음</a:t>
            </a:r>
            <a:endParaRPr lang="ko-KR" altLang="en-US" sz="2000" i="0"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각 오브젝트는 데이터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메타데이터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고유 식별자를 포함함</a:t>
            </a:r>
            <a:endParaRPr lang="ko-KR" altLang="en-US" sz="2000" i="0"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이를 통해 확장성이 뛰어나고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대량의 비정형 데이터를 효율적으로 관리할 수 있음</a:t>
            </a:r>
            <a:endParaRPr lang="ko-KR" altLang="en-US" sz="2000" i="0">
              <a:effectLst/>
              <a:latin typeface="+mn-ea"/>
            </a:endParaRPr>
          </a:p>
          <a:p>
            <a:pPr lvl="0">
              <a:defRPr/>
            </a:pPr>
            <a:endParaRPr lang="en-US" altLang="ko-KR" sz="2000"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특징</a:t>
            </a:r>
            <a:endParaRPr lang="ko-KR" altLang="en-US" sz="20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계층 구조가 아닌 평면적인 데이터 저장 방식</a:t>
            </a:r>
            <a:endParaRPr lang="ko-KR" altLang="en-US" sz="16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메타데이터 포함으로 파일 검색 및 관리 용이</a:t>
            </a:r>
            <a:endParaRPr lang="ko-KR" altLang="en-US" sz="16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확장성 뛰어나며</a:t>
            </a:r>
            <a:r>
              <a:rPr lang="en-US" altLang="ko-KR" sz="1600" i="0">
                <a:effectLst/>
                <a:latin typeface="+mn-ea"/>
              </a:rPr>
              <a:t>, </a:t>
            </a:r>
            <a:r>
              <a:rPr lang="ko-KR" altLang="en-US" sz="1600" i="0">
                <a:effectLst/>
                <a:latin typeface="+mn-ea"/>
              </a:rPr>
              <a:t>클라우드 환경에 적합</a:t>
            </a:r>
            <a:endParaRPr lang="ko-KR" altLang="en-US" sz="1600" i="0">
              <a:effectLst/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활용 사례</a:t>
            </a:r>
            <a:endParaRPr lang="ko-KR" altLang="en-US" sz="20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클라우드 데이터 저장소 </a:t>
            </a:r>
            <a:r>
              <a:rPr lang="en-US" altLang="ko-KR" sz="1600" i="0">
                <a:effectLst/>
                <a:latin typeface="+mn-ea"/>
              </a:rPr>
              <a:t>(AWS S3, Azure Blob Storage </a:t>
            </a:r>
            <a:r>
              <a:rPr lang="ko-KR" altLang="en-US" sz="1600" i="0">
                <a:effectLst/>
                <a:latin typeface="+mn-ea"/>
              </a:rPr>
              <a:t>등</a:t>
            </a:r>
            <a:r>
              <a:rPr lang="en-US" altLang="ko-KR" sz="1600" i="0">
                <a:effectLst/>
                <a:latin typeface="+mn-ea"/>
              </a:rPr>
              <a:t>)</a:t>
            </a:r>
            <a:endParaRPr lang="en-US" altLang="ko-KR" sz="16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600" i="0">
                <a:effectLst/>
                <a:latin typeface="+mn-ea"/>
              </a:rPr>
              <a:t>대량의 비정형 데이터 처리 </a:t>
            </a:r>
            <a:r>
              <a:rPr lang="en-US" altLang="ko-KR" sz="1600" i="0">
                <a:effectLst/>
                <a:latin typeface="+mn-ea"/>
              </a:rPr>
              <a:t>(</a:t>
            </a:r>
            <a:r>
              <a:rPr lang="ko-KR" altLang="en-US" sz="1600" i="0">
                <a:effectLst/>
                <a:latin typeface="+mn-ea"/>
              </a:rPr>
              <a:t>이미지</a:t>
            </a:r>
            <a:r>
              <a:rPr lang="en-US" altLang="ko-KR" sz="1600" i="0">
                <a:effectLst/>
                <a:latin typeface="+mn-ea"/>
              </a:rPr>
              <a:t>, </a:t>
            </a:r>
            <a:r>
              <a:rPr lang="ko-KR" altLang="en-US" sz="1600" i="0">
                <a:effectLst/>
                <a:latin typeface="+mn-ea"/>
              </a:rPr>
              <a:t>영상</a:t>
            </a:r>
            <a:r>
              <a:rPr lang="en-US" altLang="ko-KR" sz="1600" i="0">
                <a:effectLst/>
                <a:latin typeface="+mn-ea"/>
              </a:rPr>
              <a:t>, </a:t>
            </a:r>
            <a:r>
              <a:rPr lang="ko-KR" altLang="en-US" sz="1600" i="0">
                <a:effectLst/>
                <a:latin typeface="+mn-ea"/>
              </a:rPr>
              <a:t>로그 파일 등</a:t>
            </a:r>
            <a:r>
              <a:rPr lang="en-US" altLang="ko-KR" sz="1600" i="0">
                <a:effectLst/>
                <a:latin typeface="+mn-ea"/>
              </a:rPr>
              <a:t>)</a:t>
            </a:r>
            <a:endParaRPr lang="en-US" altLang="ko-KR" sz="140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72916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D7394-5178-6101-55A1-A5241564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>
            <a:extLst>
              <a:ext uri="{FF2B5EF4-FFF2-40B4-BE49-F238E27FC236}">
                <a16:creationId xmlns:a16="http://schemas.microsoft.com/office/drawing/2014/main" id="{E0D02491-6C21-1356-FBF6-CB94FB67A9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56" r="20461"/>
          <a:stretch/>
        </p:blipFill>
        <p:spPr bwMode="auto">
          <a:xfrm>
            <a:off x="4889877" y="3940345"/>
            <a:ext cx="2412245" cy="2552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F70EC-BF11-0F23-33F2-E2259650B4CD}"/>
              </a:ext>
            </a:extLst>
          </p:cNvPr>
          <p:cNvSpPr txBox="1"/>
          <p:nvPr/>
        </p:nvSpPr>
        <p:spPr>
          <a:xfrm>
            <a:off x="838199" y="1164191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MinIO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C6CFF31-845B-17C7-4DD4-C3562EFEA00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오브젝트 스토리지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3ECD208-B45D-9CF0-A6AE-9B6855703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89734"/>
            <a:ext cx="9911317" cy="4908778"/>
          </a:xfrm>
        </p:spPr>
        <p:txBody>
          <a:bodyPr>
            <a:normAutofit/>
          </a:bodyPr>
          <a:lstStyle/>
          <a:p>
            <a:r>
              <a:rPr lang="en-US" altLang="ko-KR" sz="2000" i="0">
                <a:effectLst/>
                <a:latin typeface="+mn-ea"/>
              </a:rPr>
              <a:t>MiniO</a:t>
            </a:r>
            <a:r>
              <a:rPr lang="ko-KR" altLang="en-US" sz="2000" i="0">
                <a:effectLst/>
                <a:latin typeface="+mn-ea"/>
              </a:rPr>
              <a:t>는 오픈 소스로 제공되는 분산 스토리지 솔루션</a:t>
            </a:r>
          </a:p>
          <a:p>
            <a:r>
              <a:rPr lang="ko-KR" altLang="en-US" sz="2000" i="0">
                <a:effectLst/>
                <a:latin typeface="+mn-ea"/>
              </a:rPr>
              <a:t>파일 스토리지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블록 스토리지를 지원하지 않고 오로지 오브젝트 스토리지 형태로 제공되며 </a:t>
            </a:r>
            <a:r>
              <a:rPr lang="en-US" altLang="ko-KR" sz="2000" i="0">
                <a:effectLst/>
                <a:latin typeface="+mn-ea"/>
              </a:rPr>
              <a:t>Amazon S3 </a:t>
            </a:r>
            <a:r>
              <a:rPr lang="ko-KR" altLang="en-US" sz="2000" i="0">
                <a:effectLst/>
                <a:latin typeface="+mn-ea"/>
              </a:rPr>
              <a:t>클라우드 스토리지 서비스와 완벽하게 호환되기 때문에 </a:t>
            </a:r>
            <a:r>
              <a:rPr lang="en-US" altLang="ko-KR" sz="2000" i="0">
                <a:effectLst/>
                <a:latin typeface="+mn-ea"/>
              </a:rPr>
              <a:t>Amazon S3</a:t>
            </a:r>
            <a:r>
              <a:rPr lang="ko-KR" altLang="en-US" sz="2000" i="0">
                <a:effectLst/>
                <a:latin typeface="+mn-ea"/>
              </a:rPr>
              <a:t>의 </a:t>
            </a:r>
            <a:r>
              <a:rPr lang="en-US" altLang="ko-KR" sz="2000" i="0">
                <a:effectLst/>
                <a:latin typeface="+mn-ea"/>
              </a:rPr>
              <a:t>SDK</a:t>
            </a:r>
            <a:r>
              <a:rPr lang="ko-KR" altLang="en-US" sz="2000" i="0">
                <a:effectLst/>
                <a:latin typeface="+mn-ea"/>
              </a:rPr>
              <a:t>를 사용할 수 있음</a:t>
            </a:r>
          </a:p>
          <a:p>
            <a:r>
              <a:rPr lang="ko-KR" altLang="en-US" sz="2000" i="0">
                <a:effectLst/>
                <a:latin typeface="+mn-ea"/>
              </a:rPr>
              <a:t>오브젝트 스토리지를 사용하고 있기 때문에 파일에 대한 직접적인 수정은 불가능하며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항상 덮어쓰는 </a:t>
            </a:r>
            <a:r>
              <a:rPr lang="en-US" altLang="ko-KR" sz="2000" i="0">
                <a:effectLst/>
                <a:latin typeface="+mn-ea"/>
              </a:rPr>
              <a:t>(Overwrite) </a:t>
            </a:r>
            <a:r>
              <a:rPr lang="ko-KR" altLang="en-US" sz="2000" i="0">
                <a:effectLst/>
                <a:latin typeface="+mn-ea"/>
              </a:rPr>
              <a:t>방식이 사용</a:t>
            </a:r>
            <a:endParaRPr lang="en-US" altLang="ko-KR" sz="1400" i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2478611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6F98F0-EA76-ECC7-8355-4F6C1CAD13DE}"/>
              </a:ext>
            </a:extLst>
          </p:cNvPr>
          <p:cNvSpPr txBox="1"/>
          <p:nvPr/>
        </p:nvSpPr>
        <p:spPr>
          <a:xfrm>
            <a:off x="838199" y="1164191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Erasure Coding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2A8A954-B182-B1C9-7485-EAD6CAD1B81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오브젝트 스토리지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199" y="1789734"/>
            <a:ext cx="9911317" cy="423892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이레이저 코딩</a:t>
            </a:r>
            <a:r>
              <a:rPr lang="en-US" altLang="ko-KR" sz="2000" i="0">
                <a:effectLst/>
                <a:latin typeface="+mn-ea"/>
              </a:rPr>
              <a:t>(Erasure Coding)</a:t>
            </a:r>
            <a:r>
              <a:rPr lang="ko-KR" altLang="en-US" sz="2000" i="0">
                <a:effectLst/>
                <a:latin typeface="+mn-ea"/>
              </a:rPr>
              <a:t>은 데이터 손실이 발생했을 때</a:t>
            </a:r>
            <a:r>
              <a:rPr lang="en-US" altLang="ko-KR" sz="2000" i="0">
                <a:effectLst/>
                <a:latin typeface="+mn-ea"/>
              </a:rPr>
              <a:t>, </a:t>
            </a:r>
            <a:r>
              <a:rPr lang="ko-KR" altLang="en-US" sz="2000" i="0">
                <a:effectLst/>
                <a:latin typeface="+mn-ea"/>
              </a:rPr>
              <a:t>손실된 데이터를 복구할 수 있도록 데이터에 여분 정보를 추가해서 저장하는 기술</a:t>
            </a:r>
            <a:endParaRPr lang="ko-KR" altLang="en-US" sz="2000" i="0">
              <a:effectLst/>
              <a:latin typeface="+mn-ea"/>
            </a:endParaRPr>
          </a:p>
          <a:p>
            <a:pPr lvl="0">
              <a:defRPr/>
            </a:pPr>
            <a:r>
              <a:rPr lang="en-US" altLang="ko-KR" sz="2000" i="0">
                <a:effectLst/>
                <a:latin typeface="+mn-ea"/>
              </a:rPr>
              <a:t>RAID, </a:t>
            </a:r>
            <a:r>
              <a:rPr lang="ko-KR" altLang="en-US" sz="2000" i="0">
                <a:effectLst/>
                <a:latin typeface="+mn-ea"/>
              </a:rPr>
              <a:t>분산 저장 시스템</a:t>
            </a:r>
            <a:r>
              <a:rPr lang="en-US" altLang="ko-KR" sz="2000" i="0">
                <a:effectLst/>
                <a:latin typeface="+mn-ea"/>
              </a:rPr>
              <a:t>(HDFS, Ceph, MinIO </a:t>
            </a:r>
            <a:r>
              <a:rPr lang="ko-KR" altLang="en-US" sz="2000" i="0">
                <a:effectLst/>
                <a:latin typeface="+mn-ea"/>
              </a:rPr>
              <a:t>등</a:t>
            </a:r>
            <a:r>
              <a:rPr lang="en-US" altLang="ko-KR" sz="2000" i="0">
                <a:effectLst/>
                <a:latin typeface="+mn-ea"/>
              </a:rPr>
              <a:t>), </a:t>
            </a:r>
            <a:r>
              <a:rPr lang="ko-KR" altLang="en-US" sz="2000" i="0">
                <a:effectLst/>
                <a:latin typeface="+mn-ea"/>
              </a:rPr>
              <a:t>클라우드 스토리지에서 널리 사용</a:t>
            </a:r>
            <a:endParaRPr lang="ko-KR" altLang="en-US" sz="2000" i="0">
              <a:effectLst/>
              <a:latin typeface="+mn-ea"/>
            </a:endParaRPr>
          </a:p>
          <a:p>
            <a:pPr lvl="0">
              <a:defRPr/>
            </a:pPr>
            <a:endParaRPr lang="en-US" altLang="ko-KR" sz="2000">
              <a:latin typeface="+mn-ea"/>
            </a:endParaRPr>
          </a:p>
          <a:p>
            <a:pPr lvl="0">
              <a:defRPr/>
            </a:pPr>
            <a:endParaRPr lang="en-US" altLang="ko-KR" sz="2000">
              <a:latin typeface="+mn-ea"/>
            </a:endParaRPr>
          </a:p>
          <a:p>
            <a:pPr lvl="0">
              <a:defRPr/>
            </a:pPr>
            <a:r>
              <a:rPr lang="ko-KR" altLang="en-US" sz="2000" i="0">
                <a:effectLst/>
                <a:latin typeface="+mn-ea"/>
              </a:rPr>
              <a:t>방법</a:t>
            </a:r>
            <a:endParaRPr lang="ko-KR" altLang="en-US" sz="20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800" i="0">
                <a:effectLst/>
                <a:latin typeface="+mn-ea"/>
              </a:rPr>
              <a:t>원래 데이터를 </a:t>
            </a:r>
            <a:r>
              <a:rPr lang="en-US" altLang="ko-KR" sz="1800" i="0">
                <a:effectLst/>
                <a:latin typeface="+mn-ea"/>
              </a:rPr>
              <a:t>n</a:t>
            </a:r>
            <a:r>
              <a:rPr lang="ko-KR" altLang="en-US" sz="1800" i="0">
                <a:effectLst/>
                <a:latin typeface="+mn-ea"/>
              </a:rPr>
              <a:t>개의 데이터 조각으로 나눔</a:t>
            </a:r>
            <a:endParaRPr lang="ko-KR" altLang="en-US" sz="18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800" i="0">
                <a:effectLst/>
                <a:latin typeface="+mn-ea"/>
              </a:rPr>
              <a:t>추가로 </a:t>
            </a:r>
            <a:r>
              <a:rPr lang="en-US" altLang="ko-KR" sz="1800" i="0">
                <a:effectLst/>
                <a:latin typeface="+mn-ea"/>
              </a:rPr>
              <a:t>k</a:t>
            </a:r>
            <a:r>
              <a:rPr lang="ko-KR" altLang="en-US" sz="1800" i="0">
                <a:effectLst/>
                <a:latin typeface="+mn-ea"/>
              </a:rPr>
              <a:t>개의 패리티 조각</a:t>
            </a:r>
            <a:r>
              <a:rPr lang="en-US" altLang="ko-KR" sz="1800" i="0">
                <a:effectLst/>
                <a:latin typeface="+mn-ea"/>
              </a:rPr>
              <a:t>(parity fragments)</a:t>
            </a:r>
            <a:r>
              <a:rPr lang="ko-KR" altLang="en-US" sz="1800" i="0">
                <a:effectLst/>
                <a:latin typeface="+mn-ea"/>
              </a:rPr>
              <a:t>를 생성</a:t>
            </a:r>
            <a:endParaRPr lang="ko-KR" altLang="en-US" sz="18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800" i="0">
                <a:effectLst/>
                <a:latin typeface="+mn-ea"/>
              </a:rPr>
              <a:t>총 </a:t>
            </a:r>
            <a:r>
              <a:rPr lang="en-US" altLang="ko-KR" sz="1800" i="0">
                <a:effectLst/>
                <a:latin typeface="+mn-ea"/>
              </a:rPr>
              <a:t>k + n</a:t>
            </a:r>
            <a:r>
              <a:rPr lang="ko-KR" altLang="en-US" sz="1800" i="0">
                <a:effectLst/>
                <a:latin typeface="+mn-ea"/>
              </a:rPr>
              <a:t>개의 조각을 저장</a:t>
            </a:r>
            <a:endParaRPr lang="ko-KR" altLang="en-US" sz="1800" i="0">
              <a:effectLst/>
              <a:latin typeface="+mn-ea"/>
            </a:endParaRPr>
          </a:p>
          <a:p>
            <a:pPr lvl="1">
              <a:defRPr/>
            </a:pPr>
            <a:r>
              <a:rPr lang="ko-KR" altLang="en-US" sz="1800" i="0">
                <a:effectLst/>
                <a:latin typeface="+mn-ea"/>
              </a:rPr>
              <a:t>이 중에서 아무 </a:t>
            </a:r>
            <a:r>
              <a:rPr lang="en-US" altLang="ko-KR" sz="1800" i="0">
                <a:effectLst/>
                <a:latin typeface="+mn-ea"/>
              </a:rPr>
              <a:t>n</a:t>
            </a:r>
            <a:r>
              <a:rPr lang="ko-KR" altLang="en-US" sz="1800" i="0">
                <a:effectLst/>
                <a:latin typeface="+mn-ea"/>
              </a:rPr>
              <a:t>개만 있어도 원본 데이터 복구 가능</a:t>
            </a:r>
            <a:endParaRPr lang="ko-KR" altLang="en-US" sz="1800" i="0">
              <a:effectLst/>
              <a:latin typeface="+mn-ea"/>
            </a:endParaRPr>
          </a:p>
          <a:p>
            <a:pPr lvl="0">
              <a:defRPr/>
            </a:pPr>
            <a:endParaRPr lang="ko-KR" altLang="en-US" sz="1400" i="0">
              <a:effectLst/>
              <a:latin typeface="+mn-ea"/>
            </a:endParaRPr>
          </a:p>
          <a:p>
            <a:pPr lvl="0">
              <a:defRPr/>
            </a:pPr>
            <a:endParaRPr lang="en-US" altLang="ko-KR" sz="1400" i="0">
              <a:effectLst/>
              <a:latin typeface="+mn-ea"/>
            </a:endParaRPr>
          </a:p>
        </p:txBody>
      </p:sp>
      <p:pic>
        <p:nvPicPr>
          <p:cNvPr id="9" name="그림 8" descr="스크린샷, 텍스트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FB6491-CB3A-B50C-9B3B-91176FDD3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236" y="3611484"/>
            <a:ext cx="4438704" cy="223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452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en-US" altLang="ko-KR" sz="4400"/>
              <a:t>MinIO </a:t>
            </a:r>
            <a:r>
              <a:rPr lang="ko-KR" altLang="en-US" sz="4400"/>
              <a:t>사용하기</a:t>
            </a:r>
            <a:endParaRPr lang="en-US" altLang="ko-KR" sz="4400"/>
          </a:p>
        </p:txBody>
      </p:sp>
    </p:spTree>
    <p:extLst>
      <p:ext uri="{BB962C8B-B14F-4D97-AF65-F5344CB8AC3E}">
        <p14:creationId xmlns:p14="http://schemas.microsoft.com/office/powerpoint/2010/main" val="413433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474C-FAB6-DC9B-F116-5EB7BF7E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BB03ED-312B-1F87-9A37-A2880972A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01" y="2788733"/>
            <a:ext cx="4767250" cy="2185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CB594-1E32-EBEB-DDA7-AEEC4D9F1C98}"/>
              </a:ext>
            </a:extLst>
          </p:cNvPr>
          <p:cNvSpPr txBox="1"/>
          <p:nvPr/>
        </p:nvSpPr>
        <p:spPr>
          <a:xfrm>
            <a:off x="3711791" y="164962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kind create cluster --config kind-config.yaml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18BC9-9CBE-C122-F54E-C9B97A447550}"/>
              </a:ext>
            </a:extLst>
          </p:cNvPr>
          <p:cNvSpPr txBox="1"/>
          <p:nvPr/>
        </p:nvSpPr>
        <p:spPr>
          <a:xfrm>
            <a:off x="838199" y="1164191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1) KinD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클러스터 만들기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C65E1CB-D0C4-8443-0338-E2EFB9C8905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MinIO </a:t>
            </a:r>
            <a:r>
              <a:rPr lang="ko-KR" altLang="en-US" sz="4400"/>
              <a:t>사용하기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79FF-4A5F-3574-277F-A12881477DD1}"/>
              </a:ext>
            </a:extLst>
          </p:cNvPr>
          <p:cNvSpPr txBox="1"/>
          <p:nvPr/>
        </p:nvSpPr>
        <p:spPr>
          <a:xfrm>
            <a:off x="6232321" y="2788733"/>
            <a:ext cx="5327501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# kind-config.yaml</a:t>
            </a:r>
          </a:p>
          <a:p>
            <a:r>
              <a:rPr lang="en-US" altLang="ko-KR" sz="1200"/>
              <a:t>kind: Cluster</a:t>
            </a:r>
          </a:p>
          <a:p>
            <a:r>
              <a:rPr lang="en-US" altLang="ko-KR" sz="1200"/>
              <a:t>apiVersion: kind.x-k8s.io/v1alpha4</a:t>
            </a:r>
          </a:p>
          <a:p>
            <a:r>
              <a:rPr lang="en-US" altLang="ko-KR" sz="1200"/>
              <a:t>name: minio-cluster</a:t>
            </a:r>
          </a:p>
          <a:p>
            <a:r>
              <a:rPr lang="en-US" altLang="ko-KR" sz="1200"/>
              <a:t>nodes:</a:t>
            </a:r>
          </a:p>
          <a:p>
            <a:r>
              <a:rPr lang="en-US" altLang="ko-KR" sz="1200"/>
              <a:t>  - role: control-plane</a:t>
            </a:r>
          </a:p>
          <a:p>
            <a:r>
              <a:rPr lang="en-US" altLang="ko-KR" sz="1200"/>
              <a:t>    extraPortMappings:</a:t>
            </a:r>
          </a:p>
          <a:p>
            <a:r>
              <a:rPr lang="en-US" altLang="ko-KR" sz="1200"/>
              <a:t>      - containerPort: 30000</a:t>
            </a:r>
          </a:p>
          <a:p>
            <a:r>
              <a:rPr lang="en-US" altLang="ko-KR" sz="1200"/>
              <a:t>        hostPort: 9000</a:t>
            </a:r>
          </a:p>
          <a:p>
            <a:r>
              <a:rPr lang="en-US" altLang="ko-KR" sz="1200"/>
              <a:t>      - containerPort: 30001</a:t>
            </a:r>
          </a:p>
          <a:p>
            <a:r>
              <a:rPr lang="en-US" altLang="ko-KR" sz="1200"/>
              <a:t>        hostPort: 9001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- role: worker</a:t>
            </a:r>
          </a:p>
          <a:p>
            <a:r>
              <a:rPr lang="en-US" altLang="ko-KR" sz="1200"/>
              <a:t>  - role: worker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13B141-4307-5E6F-0C3D-54386D1DC48E}"/>
              </a:ext>
            </a:extLst>
          </p:cNvPr>
          <p:cNvSpPr txBox="1"/>
          <p:nvPr/>
        </p:nvSpPr>
        <p:spPr>
          <a:xfrm>
            <a:off x="6232321" y="2446674"/>
            <a:ext cx="14255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effectLst/>
                <a:latin typeface="-apple-system"/>
              </a:rPr>
              <a:t>kind-</a:t>
            </a:r>
            <a:r>
              <a:rPr lang="en-US" altLang="ko-KR" sz="1400" i="0" dirty="0" err="1">
                <a:effectLst/>
                <a:latin typeface="-apple-system"/>
              </a:rPr>
              <a:t>config.yaml</a:t>
            </a:r>
            <a:r>
              <a:rPr lang="en-US" altLang="ko-KR" sz="1400" i="0" dirty="0">
                <a:effectLst/>
                <a:latin typeface="-apple-system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8170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D729340-2F33-BA02-1265-5A77E43A90F9}"/>
              </a:ext>
            </a:extLst>
          </p:cNvPr>
          <p:cNvSpPr txBox="1"/>
          <p:nvPr/>
        </p:nvSpPr>
        <p:spPr>
          <a:xfrm>
            <a:off x="4159045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kubectl apply -f minio-distributed.yaml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669CB5-0CF8-A4A3-1D10-DC9A546DB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748" y="3429000"/>
            <a:ext cx="5766504" cy="1532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FE30012-5FC2-F786-BF61-21ACBDD9F8B7}"/>
              </a:ext>
            </a:extLst>
          </p:cNvPr>
          <p:cNvSpPr txBox="1"/>
          <p:nvPr/>
        </p:nvSpPr>
        <p:spPr>
          <a:xfrm>
            <a:off x="0" y="63322"/>
            <a:ext cx="2743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2) MinIO </a:t>
            </a:r>
            <a:r>
              <a:rPr lang="ko-KR" altLang="en-US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세팅</a:t>
            </a:r>
            <a:endParaRPr lang="en-US" altLang="ko-KR" sz="18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87FD7-6EEB-31C1-9B4B-6343D462CB1C}"/>
              </a:ext>
            </a:extLst>
          </p:cNvPr>
          <p:cNvSpPr txBox="1"/>
          <p:nvPr/>
        </p:nvSpPr>
        <p:spPr>
          <a:xfrm>
            <a:off x="4883168" y="2110154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파일은 이루리에 올림</a:t>
            </a:r>
          </a:p>
        </p:txBody>
      </p:sp>
    </p:spTree>
    <p:extLst>
      <p:ext uri="{BB962C8B-B14F-4D97-AF65-F5344CB8AC3E}">
        <p14:creationId xmlns:p14="http://schemas.microsoft.com/office/powerpoint/2010/main" val="50801089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840</ep:Words>
  <ep:PresentationFormat>와이드스크린</ep:PresentationFormat>
  <ep:Paragraphs>193</ep:Paragraphs>
  <ep:Slides>24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ep:HeadingPairs>
  <ep:TitlesOfParts>
    <vt:vector size="25" baseType="lpstr">
      <vt:lpstr>Office 테마</vt:lpstr>
      <vt:lpstr>리눅스 프로그래밍</vt:lpstr>
      <vt:lpstr>슬라이드 2</vt:lpstr>
      <vt:lpstr>슬라이드 3</vt:lpstr>
      <vt:lpstr>슬라이드 4</vt:lpstr>
      <vt:lpstr>슬라이드 5</vt:lpstr>
      <vt:lpstr>슬라이드 6</vt:lpstr>
      <vt:lpstr>MinIO 사용하기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Q &amp;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2024-02-22T02:46:48.000</dcterms:created>
  <dc:creator>이다영</dc:creator>
  <cp:lastModifiedBy>608-39</cp:lastModifiedBy>
  <dcterms:modified xsi:type="dcterms:W3CDTF">2025-05-21T08:30:29.855</dcterms:modified>
  <cp:revision>3470</cp:revision>
  <dc:title>리눅스 프로그래밍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